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notesMasterIdLst>
    <p:notesMasterId r:id="rId6"/>
  </p:notesMasterIdLst>
  <p:handoutMasterIdLst>
    <p:handoutMasterId r:id="rId7"/>
  </p:handoutMasterIdLst>
  <p:sldIdLst>
    <p:sldId id="634" r:id="rId5"/>
  </p:sldIdLst>
  <p:sldSz cx="18143538" cy="14417675"/>
  <p:notesSz cx="6743700" cy="98758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9303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86062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27909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372124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4651553" algn="l" defTabSz="18606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5581863" algn="l" defTabSz="18606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6512174" algn="l" defTabSz="18606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7442484" algn="l" defTabSz="18606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887028-61D9-0C4A-8D84-D893489FA17E}">
          <p14:sldIdLst>
            <p14:sldId id="634"/>
          </p14:sldIdLst>
        </p14:section>
        <p14:section name="Conclusions" id="{4ABDF787-6A2D-AB4E-AA30-BC6507CDC57F}">
          <p14:sldIdLst/>
        </p14:section>
        <p14:section name="Discarded" id="{C194DB04-D7BA-4942-B5CE-A6E8C5283EB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541" userDrawn="1">
          <p15:clr>
            <a:srgbClr val="A4A3A4"/>
          </p15:clr>
        </p15:guide>
        <p15:guide id="2" pos="57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C2"/>
    <a:srgbClr val="831222"/>
    <a:srgbClr val="831121"/>
    <a:srgbClr val="C24D00"/>
    <a:srgbClr val="789ECA"/>
    <a:srgbClr val="597596"/>
    <a:srgbClr val="98C8FF"/>
    <a:srgbClr val="8EBAEE"/>
    <a:srgbClr val="6787AD"/>
    <a:srgbClr val="C5CD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76A4C-C74B-324D-9701-5EFC5308B0CE}" v="28" dt="2021-01-19T15:32:09.662"/>
    <p1510:client id="{1BD6C0D0-B96A-F698-29A6-2963783B0ED2}" v="2" dt="2021-01-20T11:47:03.4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16" autoAdjust="0"/>
    <p:restoredTop sz="87075" autoAdjust="0"/>
  </p:normalViewPr>
  <p:slideViewPr>
    <p:cSldViewPr>
      <p:cViewPr>
        <p:scale>
          <a:sx n="118" d="100"/>
          <a:sy n="118" d="100"/>
        </p:scale>
        <p:origin x="-2696" y="-2208"/>
      </p:cViewPr>
      <p:guideLst>
        <p:guide orient="horz" pos="4541"/>
        <p:guide pos="5715"/>
      </p:guideLst>
    </p:cSldViewPr>
  </p:slideViewPr>
  <p:outlineViewPr>
    <p:cViewPr>
      <p:scale>
        <a:sx n="33" d="100"/>
        <a:sy n="33" d="100"/>
      </p:scale>
      <p:origin x="0" y="13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066" cy="4931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0105" y="0"/>
            <a:ext cx="2922066" cy="4931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7C22175-9876-47F9-8F14-6DDFF4EF345A}" type="datetimeFigureOut">
              <a:rPr lang="en-US"/>
              <a:pPr>
                <a:defRPr/>
              </a:pPr>
              <a:t>2/8/22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81034"/>
            <a:ext cx="2922066" cy="4931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0105" y="9381034"/>
            <a:ext cx="2922066" cy="4931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A7651B0-D4CF-4001-BF83-F8406A61D9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88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066" cy="49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0105" y="0"/>
            <a:ext cx="2922066" cy="49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41363"/>
            <a:ext cx="4660900" cy="3703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77" y="4691362"/>
            <a:ext cx="5394348" cy="4443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034"/>
            <a:ext cx="2922066" cy="49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0105" y="9381034"/>
            <a:ext cx="2922066" cy="49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45658D6-DB1A-443F-83F4-3B06E7E5E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72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442" kern="1200">
        <a:solidFill>
          <a:schemeClr val="tx1"/>
        </a:solidFill>
        <a:latin typeface="Arial" charset="0"/>
        <a:ea typeface="+mn-ea"/>
        <a:cs typeface="+mn-cs"/>
      </a:defRPr>
    </a:lvl1pPr>
    <a:lvl2pPr marL="930311" algn="l" rtl="0" eaLnBrk="0" fontAlgn="base" hangingPunct="0">
      <a:spcBef>
        <a:spcPct val="30000"/>
      </a:spcBef>
      <a:spcAft>
        <a:spcPct val="0"/>
      </a:spcAft>
      <a:defRPr sz="2442" kern="1200">
        <a:solidFill>
          <a:schemeClr val="tx1"/>
        </a:solidFill>
        <a:latin typeface="Arial" charset="0"/>
        <a:ea typeface="+mn-ea"/>
        <a:cs typeface="+mn-cs"/>
      </a:defRPr>
    </a:lvl2pPr>
    <a:lvl3pPr marL="1860621" algn="l" rtl="0" eaLnBrk="0" fontAlgn="base" hangingPunct="0">
      <a:spcBef>
        <a:spcPct val="30000"/>
      </a:spcBef>
      <a:spcAft>
        <a:spcPct val="0"/>
      </a:spcAft>
      <a:defRPr sz="2442" kern="1200">
        <a:solidFill>
          <a:schemeClr val="tx1"/>
        </a:solidFill>
        <a:latin typeface="Arial" charset="0"/>
        <a:ea typeface="+mn-ea"/>
        <a:cs typeface="+mn-cs"/>
      </a:defRPr>
    </a:lvl3pPr>
    <a:lvl4pPr marL="2790932" algn="l" rtl="0" eaLnBrk="0" fontAlgn="base" hangingPunct="0">
      <a:spcBef>
        <a:spcPct val="30000"/>
      </a:spcBef>
      <a:spcAft>
        <a:spcPct val="0"/>
      </a:spcAft>
      <a:defRPr sz="2442" kern="1200">
        <a:solidFill>
          <a:schemeClr val="tx1"/>
        </a:solidFill>
        <a:latin typeface="Arial" charset="0"/>
        <a:ea typeface="+mn-ea"/>
        <a:cs typeface="+mn-cs"/>
      </a:defRPr>
    </a:lvl4pPr>
    <a:lvl5pPr marL="3721242" algn="l" rtl="0" eaLnBrk="0" fontAlgn="base" hangingPunct="0">
      <a:spcBef>
        <a:spcPct val="30000"/>
      </a:spcBef>
      <a:spcAft>
        <a:spcPct val="0"/>
      </a:spcAft>
      <a:defRPr sz="2442" kern="1200">
        <a:solidFill>
          <a:schemeClr val="tx1"/>
        </a:solidFill>
        <a:latin typeface="Arial" charset="0"/>
        <a:ea typeface="+mn-ea"/>
        <a:cs typeface="+mn-cs"/>
      </a:defRPr>
    </a:lvl5pPr>
    <a:lvl6pPr marL="4651553" algn="l" defTabSz="1860621" rtl="0" eaLnBrk="1" latinLnBrk="0" hangingPunct="1">
      <a:defRPr sz="2442" kern="1200">
        <a:solidFill>
          <a:schemeClr val="tx1"/>
        </a:solidFill>
        <a:latin typeface="+mn-lt"/>
        <a:ea typeface="+mn-ea"/>
        <a:cs typeface="+mn-cs"/>
      </a:defRPr>
    </a:lvl6pPr>
    <a:lvl7pPr marL="5581863" algn="l" defTabSz="1860621" rtl="0" eaLnBrk="1" latinLnBrk="0" hangingPunct="1">
      <a:defRPr sz="2442" kern="1200">
        <a:solidFill>
          <a:schemeClr val="tx1"/>
        </a:solidFill>
        <a:latin typeface="+mn-lt"/>
        <a:ea typeface="+mn-ea"/>
        <a:cs typeface="+mn-cs"/>
      </a:defRPr>
    </a:lvl7pPr>
    <a:lvl8pPr marL="6512174" algn="l" defTabSz="1860621" rtl="0" eaLnBrk="1" latinLnBrk="0" hangingPunct="1">
      <a:defRPr sz="2442" kern="1200">
        <a:solidFill>
          <a:schemeClr val="tx1"/>
        </a:solidFill>
        <a:latin typeface="+mn-lt"/>
        <a:ea typeface="+mn-ea"/>
        <a:cs typeface="+mn-cs"/>
      </a:defRPr>
    </a:lvl8pPr>
    <a:lvl9pPr marL="7442484" algn="l" defTabSz="1860621" rtl="0" eaLnBrk="1" latinLnBrk="0" hangingPunct="1">
      <a:defRPr sz="244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1400" y="741363"/>
            <a:ext cx="4660900" cy="3703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5658D6-DB1A-443F-83F4-3B06E7E5E9F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2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0766" y="4478825"/>
            <a:ext cx="15422007" cy="30904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1531" y="8170016"/>
            <a:ext cx="12700477" cy="36845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5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260" y="10092372"/>
            <a:ext cx="10886123" cy="11914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56260" y="1288246"/>
            <a:ext cx="10886123" cy="86506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56260" y="11283834"/>
            <a:ext cx="10886123" cy="16920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2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09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54065" y="577376"/>
            <a:ext cx="4082296" cy="123017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7177" y="577376"/>
            <a:ext cx="11944496" cy="123017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6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16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3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215" y="9264692"/>
            <a:ext cx="15422007" cy="28635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3215" y="6110827"/>
            <a:ext cx="15422007" cy="315386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0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177" y="3364125"/>
            <a:ext cx="8013396" cy="95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2965" y="3364125"/>
            <a:ext cx="8013396" cy="95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4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177" y="3227291"/>
            <a:ext cx="8016547" cy="134498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177" y="4572272"/>
            <a:ext cx="8016547" cy="83068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16666" y="3227291"/>
            <a:ext cx="8019696" cy="134498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16666" y="4572272"/>
            <a:ext cx="8019696" cy="83068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2/8/22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4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2/8/22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0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178" y="574037"/>
            <a:ext cx="5969099" cy="24429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3619" y="574038"/>
            <a:ext cx="10142742" cy="123050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178" y="3017033"/>
            <a:ext cx="5969099" cy="9862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4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177" y="577375"/>
            <a:ext cx="16329184" cy="2402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177" y="3364125"/>
            <a:ext cx="16329184" cy="95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089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8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89803F-9DD2-9A42-BC6E-5EB200E1C29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509338" y="5671096"/>
            <a:ext cx="338828" cy="338828"/>
          </a:xfrm>
          <a:prstGeom prst="rect">
            <a:avLst/>
          </a:prstGeom>
        </p:spPr>
      </p:pic>
      <p:sp>
        <p:nvSpPr>
          <p:cNvPr id="5" name="Can 4">
            <a:extLst>
              <a:ext uri="{FF2B5EF4-FFF2-40B4-BE49-F238E27FC236}">
                <a16:creationId xmlns:a16="http://schemas.microsoft.com/office/drawing/2014/main" id="{8196E3C4-FA3B-CD48-A1DD-F301A8F41A1A}"/>
              </a:ext>
            </a:extLst>
          </p:cNvPr>
          <p:cNvSpPr/>
          <p:nvPr/>
        </p:nvSpPr>
        <p:spPr>
          <a:xfrm>
            <a:off x="11197907" y="6287005"/>
            <a:ext cx="796268" cy="544660"/>
          </a:xfrm>
          <a:prstGeom prst="can">
            <a:avLst>
              <a:gd name="adj" fmla="val 21126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err="1">
                <a:latin typeface="Avenir Book" panose="02000503020000020003" pitchFamily="2" charset="0"/>
              </a:rPr>
              <a:t>MiP</a:t>
            </a:r>
            <a:r>
              <a:rPr lang="en-GB" sz="800" dirty="0">
                <a:latin typeface="Avenir Book" panose="02000503020000020003" pitchFamily="2" charset="0"/>
              </a:rPr>
              <a:t> DB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7701608-90F8-4F4E-A252-AA62C92B8327}"/>
              </a:ext>
            </a:extLst>
          </p:cNvPr>
          <p:cNvSpPr txBox="1">
            <a:spLocks/>
          </p:cNvSpPr>
          <p:nvPr/>
        </p:nvSpPr>
        <p:spPr>
          <a:xfrm>
            <a:off x="4877529" y="4901882"/>
            <a:ext cx="1060120" cy="429584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141288" indent="-133350" defTabSz="457200" eaLnBrk="1" latinLnBrk="0" hangingPunct="1">
              <a:spcBef>
                <a:spcPct val="20000"/>
              </a:spcBef>
              <a:buFont typeface="Arial"/>
              <a:buNone/>
              <a:tabLst>
                <a:tab pos="1331913" algn="l"/>
              </a:tabLst>
              <a:defRPr sz="1000" b="1">
                <a:latin typeface="Avenir" panose="02000503020000020003" pitchFamily="2" charset="0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–"/>
              <a:defRPr sz="2800">
                <a:latin typeface="+mn-lt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 sz="2400">
                <a:latin typeface="+mn-lt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2000">
                <a:latin typeface="+mn-lt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2000">
                <a:latin typeface="+mn-lt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9pPr>
          </a:lstStyle>
          <a:p>
            <a:pPr marL="6350" indent="1588"/>
            <a:r>
              <a:rPr lang="en-GB" sz="800" b="0" dirty="0"/>
              <a:t>Google searches on museum names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753917-6431-874D-AFAC-A795280D992D}"/>
              </a:ext>
            </a:extLst>
          </p:cNvPr>
          <p:cNvCxnSpPr>
            <a:cxnSpLocks/>
            <a:stCxn id="176" idx="3"/>
            <a:endCxn id="147" idx="2"/>
          </p:cNvCxnSpPr>
          <p:nvPr/>
        </p:nvCxnSpPr>
        <p:spPr>
          <a:xfrm>
            <a:off x="9575248" y="4103633"/>
            <a:ext cx="369173" cy="8595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CB5908-DC87-5A47-B55A-653E0E0D7395}"/>
              </a:ext>
            </a:extLst>
          </p:cNvPr>
          <p:cNvCxnSpPr>
            <a:cxnSpLocks/>
            <a:stCxn id="176" idx="3"/>
            <a:endCxn id="148" idx="2"/>
          </p:cNvCxnSpPr>
          <p:nvPr/>
        </p:nvCxnSpPr>
        <p:spPr>
          <a:xfrm>
            <a:off x="9575248" y="4103633"/>
            <a:ext cx="164406" cy="90313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4B37667D-0628-3742-9399-8949234E2A8B}"/>
              </a:ext>
            </a:extLst>
          </p:cNvPr>
          <p:cNvSpPr txBox="1">
            <a:spLocks/>
          </p:cNvSpPr>
          <p:nvPr/>
        </p:nvSpPr>
        <p:spPr>
          <a:xfrm>
            <a:off x="8400328" y="5979306"/>
            <a:ext cx="910817" cy="30595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" panose="02000503020000020003" pitchFamily="2" charset="0"/>
              </a:rPr>
              <a:t>Web scraper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62700E-B7D5-994C-A6EF-3AAD1D126992}"/>
              </a:ext>
            </a:extLst>
          </p:cNvPr>
          <p:cNvCxnSpPr>
            <a:cxnSpLocks/>
            <a:stCxn id="40" idx="3"/>
            <a:endCxn id="144" idx="2"/>
          </p:cNvCxnSpPr>
          <p:nvPr/>
        </p:nvCxnSpPr>
        <p:spPr>
          <a:xfrm flipV="1">
            <a:off x="9311145" y="6115867"/>
            <a:ext cx="264103" cy="1641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43BB29D8-8E28-2046-8DBC-84FCD8139974}"/>
              </a:ext>
            </a:extLst>
          </p:cNvPr>
          <p:cNvSpPr txBox="1">
            <a:spLocks/>
          </p:cNvSpPr>
          <p:nvPr/>
        </p:nvSpPr>
        <p:spPr>
          <a:xfrm>
            <a:off x="11171348" y="4901882"/>
            <a:ext cx="1207231" cy="444059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" panose="02000503020000020003" pitchFamily="2" charset="0"/>
              </a:rPr>
              <a:t>Data dump from January 2019 to December 2021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EF9DAA7-11E0-0D4F-9800-0D1EB9976E95}"/>
              </a:ext>
            </a:extLst>
          </p:cNvPr>
          <p:cNvCxnSpPr>
            <a:cxnSpLocks/>
            <a:stCxn id="148" idx="6"/>
            <a:endCxn id="65" idx="1"/>
          </p:cNvCxnSpPr>
          <p:nvPr/>
        </p:nvCxnSpPr>
        <p:spPr>
          <a:xfrm>
            <a:off x="10885255" y="5006765"/>
            <a:ext cx="286093" cy="11714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A0ED3A4-1091-0742-807C-FBC88DA715EE}"/>
              </a:ext>
            </a:extLst>
          </p:cNvPr>
          <p:cNvCxnSpPr>
            <a:cxnSpLocks/>
            <a:stCxn id="147" idx="6"/>
            <a:endCxn id="65" idx="0"/>
          </p:cNvCxnSpPr>
          <p:nvPr/>
        </p:nvCxnSpPr>
        <p:spPr>
          <a:xfrm>
            <a:off x="11358493" y="4189592"/>
            <a:ext cx="416471" cy="71229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D24A12A-60F0-C24C-9A80-B472722BE349}"/>
              </a:ext>
            </a:extLst>
          </p:cNvPr>
          <p:cNvCxnSpPr>
            <a:cxnSpLocks/>
            <a:stCxn id="144" idx="6"/>
            <a:endCxn id="153" idx="1"/>
          </p:cNvCxnSpPr>
          <p:nvPr/>
        </p:nvCxnSpPr>
        <p:spPr>
          <a:xfrm flipV="1">
            <a:off x="10802440" y="5905640"/>
            <a:ext cx="152045" cy="21022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5E68C14-537E-974D-875F-4BBB48F79028}"/>
              </a:ext>
            </a:extLst>
          </p:cNvPr>
          <p:cNvCxnSpPr>
            <a:cxnSpLocks/>
            <a:stCxn id="65" idx="2"/>
          </p:cNvCxnSpPr>
          <p:nvPr/>
        </p:nvCxnSpPr>
        <p:spPr>
          <a:xfrm flipH="1">
            <a:off x="11732707" y="5345941"/>
            <a:ext cx="42257" cy="94655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n 80">
            <a:extLst>
              <a:ext uri="{FF2B5EF4-FFF2-40B4-BE49-F238E27FC236}">
                <a16:creationId xmlns:a16="http://schemas.microsoft.com/office/drawing/2014/main" id="{B0C2BFC2-E914-7E44-8CCA-9806279C9356}"/>
              </a:ext>
            </a:extLst>
          </p:cNvPr>
          <p:cNvSpPr/>
          <p:nvPr/>
        </p:nvSpPr>
        <p:spPr>
          <a:xfrm>
            <a:off x="4910492" y="5529767"/>
            <a:ext cx="985823" cy="564430"/>
          </a:xfrm>
          <a:prstGeom prst="can">
            <a:avLst>
              <a:gd name="adj" fmla="val 21126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latin typeface="Avenir Book" panose="02000503020000020003" pitchFamily="2" charset="0"/>
              </a:rPr>
              <a:t>Mapping Museums KB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5B7EF23-332D-C047-8892-95E3FD8775E7}"/>
              </a:ext>
            </a:extLst>
          </p:cNvPr>
          <p:cNvCxnSpPr>
            <a:cxnSpLocks/>
            <a:stCxn id="81" idx="1"/>
            <a:endCxn id="26" idx="2"/>
          </p:cNvCxnSpPr>
          <p:nvPr/>
        </p:nvCxnSpPr>
        <p:spPr>
          <a:xfrm flipV="1">
            <a:off x="5403404" y="5331466"/>
            <a:ext cx="4185" cy="19830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be 94">
            <a:extLst>
              <a:ext uri="{FF2B5EF4-FFF2-40B4-BE49-F238E27FC236}">
                <a16:creationId xmlns:a16="http://schemas.microsoft.com/office/drawing/2014/main" id="{EE363738-5A4D-784F-ACD5-B6BAC56EE3FB}"/>
              </a:ext>
            </a:extLst>
          </p:cNvPr>
          <p:cNvSpPr/>
          <p:nvPr/>
        </p:nvSpPr>
        <p:spPr>
          <a:xfrm>
            <a:off x="4889062" y="4194673"/>
            <a:ext cx="646916" cy="429584"/>
          </a:xfrm>
          <a:prstGeom prst="cube">
            <a:avLst>
              <a:gd name="adj" fmla="val 827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venir Book" panose="02000503020000020003" pitchFamily="2" charset="0"/>
              </a:rPr>
              <a:t>Google SERPs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E23640C-71ED-9847-8AC9-A867814EB763}"/>
              </a:ext>
            </a:extLst>
          </p:cNvPr>
          <p:cNvCxnSpPr>
            <a:cxnSpLocks/>
            <a:stCxn id="26" idx="0"/>
            <a:endCxn id="95" idx="3"/>
          </p:cNvCxnSpPr>
          <p:nvPr/>
        </p:nvCxnSpPr>
        <p:spPr>
          <a:xfrm flipH="1" flipV="1">
            <a:off x="5194740" y="4624257"/>
            <a:ext cx="212849" cy="27762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ontent Placeholder 2">
            <a:extLst>
              <a:ext uri="{FF2B5EF4-FFF2-40B4-BE49-F238E27FC236}">
                <a16:creationId xmlns:a16="http://schemas.microsoft.com/office/drawing/2014/main" id="{142F80BE-1125-0141-B84C-5ECDC51230A2}"/>
              </a:ext>
            </a:extLst>
          </p:cNvPr>
          <p:cNvSpPr txBox="1">
            <a:spLocks/>
          </p:cNvSpPr>
          <p:nvPr/>
        </p:nvSpPr>
        <p:spPr>
          <a:xfrm>
            <a:off x="5957341" y="3677116"/>
            <a:ext cx="821522" cy="423029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" panose="02000503020000020003" pitchFamily="2" charset="0"/>
              </a:rPr>
              <a:t>Valid URLs </a:t>
            </a:r>
          </a:p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" panose="02000503020000020003" pitchFamily="2" charset="0"/>
              </a:rPr>
              <a:t>training / test</a:t>
            </a:r>
          </a:p>
        </p:txBody>
      </p:sp>
      <p:sp>
        <p:nvSpPr>
          <p:cNvPr id="108" name="Cube 107">
            <a:extLst>
              <a:ext uri="{FF2B5EF4-FFF2-40B4-BE49-F238E27FC236}">
                <a16:creationId xmlns:a16="http://schemas.microsoft.com/office/drawing/2014/main" id="{5F9D339D-ABF8-2941-95CC-C8D5FFA4211B}"/>
              </a:ext>
            </a:extLst>
          </p:cNvPr>
          <p:cNvSpPr/>
          <p:nvPr/>
        </p:nvSpPr>
        <p:spPr>
          <a:xfrm>
            <a:off x="7149371" y="4260516"/>
            <a:ext cx="1145601" cy="277625"/>
          </a:xfrm>
          <a:prstGeom prst="cube">
            <a:avLst>
              <a:gd name="adj" fmla="val 827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venir Book" panose="02000503020000020003" pitchFamily="2" charset="0"/>
              </a:rPr>
              <a:t>Museum Facebook pages</a:t>
            </a:r>
          </a:p>
        </p:txBody>
      </p:sp>
      <p:sp>
        <p:nvSpPr>
          <p:cNvPr id="109" name="Cube 108">
            <a:extLst>
              <a:ext uri="{FF2B5EF4-FFF2-40B4-BE49-F238E27FC236}">
                <a16:creationId xmlns:a16="http://schemas.microsoft.com/office/drawing/2014/main" id="{FD48699B-0B42-4342-8C64-6BE6D7E78163}"/>
              </a:ext>
            </a:extLst>
          </p:cNvPr>
          <p:cNvSpPr/>
          <p:nvPr/>
        </p:nvSpPr>
        <p:spPr>
          <a:xfrm>
            <a:off x="8122286" y="4817093"/>
            <a:ext cx="1138164" cy="277625"/>
          </a:xfrm>
          <a:prstGeom prst="cube">
            <a:avLst>
              <a:gd name="adj" fmla="val 827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venir Book" panose="02000503020000020003" pitchFamily="2" charset="0"/>
              </a:rPr>
              <a:t>Museum Twitter accounts</a:t>
            </a:r>
          </a:p>
        </p:txBody>
      </p:sp>
      <p:sp>
        <p:nvSpPr>
          <p:cNvPr id="110" name="Cube 109">
            <a:extLst>
              <a:ext uri="{FF2B5EF4-FFF2-40B4-BE49-F238E27FC236}">
                <a16:creationId xmlns:a16="http://schemas.microsoft.com/office/drawing/2014/main" id="{594C0EA7-0391-1044-85C3-597BB6788907}"/>
              </a:ext>
            </a:extLst>
          </p:cNvPr>
          <p:cNvSpPr/>
          <p:nvPr/>
        </p:nvSpPr>
        <p:spPr>
          <a:xfrm>
            <a:off x="8282936" y="5291803"/>
            <a:ext cx="1145600" cy="277625"/>
          </a:xfrm>
          <a:prstGeom prst="cube">
            <a:avLst>
              <a:gd name="adj" fmla="val 827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venir Book" panose="02000503020000020003" pitchFamily="2" charset="0"/>
              </a:rPr>
              <a:t>Museum websites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BFD5A3C-8863-A848-8423-43C44F048030}"/>
              </a:ext>
            </a:extLst>
          </p:cNvPr>
          <p:cNvCxnSpPr>
            <a:cxnSpLocks/>
            <a:stCxn id="107" idx="2"/>
          </p:cNvCxnSpPr>
          <p:nvPr/>
        </p:nvCxnSpPr>
        <p:spPr>
          <a:xfrm>
            <a:off x="6368102" y="4100145"/>
            <a:ext cx="1" cy="17380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F233E90-ADAE-414D-B2E6-75CC1966DD3D}"/>
              </a:ext>
            </a:extLst>
          </p:cNvPr>
          <p:cNvCxnSpPr>
            <a:cxnSpLocks/>
            <a:stCxn id="95" idx="5"/>
            <a:endCxn id="141" idx="2"/>
          </p:cNvCxnSpPr>
          <p:nvPr/>
        </p:nvCxnSpPr>
        <p:spPr>
          <a:xfrm>
            <a:off x="5535978" y="4391685"/>
            <a:ext cx="331085" cy="5143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A8090247-9EDD-4841-9430-885735AF812F}"/>
              </a:ext>
            </a:extLst>
          </p:cNvPr>
          <p:cNvSpPr/>
          <p:nvPr/>
        </p:nvSpPr>
        <p:spPr>
          <a:xfrm>
            <a:off x="5867063" y="4232896"/>
            <a:ext cx="1002079" cy="420456"/>
          </a:xfrm>
          <a:prstGeom prst="ellipse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6350" indent="1588" algn="ctr" defTabSz="457200" fontAlgn="auto">
              <a:spcBef>
                <a:spcPct val="20000"/>
              </a:spcBef>
              <a:spcAft>
                <a:spcPts val="0"/>
              </a:spcAft>
              <a:tabLst>
                <a:tab pos="1331913" algn="l"/>
              </a:tabLst>
            </a:pPr>
            <a:r>
              <a:rPr lang="en-GB" sz="800" dirty="0">
                <a:solidFill>
                  <a:schemeClr val="tx1"/>
                </a:solidFill>
                <a:latin typeface="Avenir" panose="02000503020000020003" pitchFamily="2" charset="0"/>
              </a:rPr>
              <a:t>ML model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657041E3-011A-BD47-9EA2-104B182A80C3}"/>
              </a:ext>
            </a:extLst>
          </p:cNvPr>
          <p:cNvSpPr/>
          <p:nvPr/>
        </p:nvSpPr>
        <p:spPr>
          <a:xfrm>
            <a:off x="9575248" y="5905639"/>
            <a:ext cx="1227192" cy="420456"/>
          </a:xfrm>
          <a:prstGeom prst="ellipse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" panose="02000503020000020003" pitchFamily="2" charset="0"/>
              </a:rPr>
              <a:t>Scrape websites every 2 weeks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74DC3D05-B698-1D4B-B692-C1B3037B6409}"/>
              </a:ext>
            </a:extLst>
          </p:cNvPr>
          <p:cNvSpPr/>
          <p:nvPr/>
        </p:nvSpPr>
        <p:spPr>
          <a:xfrm>
            <a:off x="9944421" y="3892018"/>
            <a:ext cx="1414072" cy="595148"/>
          </a:xfrm>
          <a:prstGeom prst="ellipse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" panose="02000503020000020003" pitchFamily="2" charset="0"/>
              </a:rPr>
              <a:t>Get posts from Facebook pages</a:t>
            </a:r>
          </a:p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" panose="02000503020000020003" pitchFamily="2" charset="0"/>
              </a:rPr>
              <a:t>via </a:t>
            </a:r>
            <a:r>
              <a:rPr lang="en-GB" sz="800" dirty="0" err="1">
                <a:latin typeface="Avenir" panose="02000503020000020003" pitchFamily="2" charset="0"/>
              </a:rPr>
              <a:t>CrowdTangle</a:t>
            </a:r>
            <a:endParaRPr lang="en-GB" sz="800" dirty="0">
              <a:latin typeface="Avenir" panose="02000503020000020003" pitchFamily="2" charset="0"/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700A2F16-FEDF-2D45-8111-E8677F721DDC}"/>
              </a:ext>
            </a:extLst>
          </p:cNvPr>
          <p:cNvSpPr/>
          <p:nvPr/>
        </p:nvSpPr>
        <p:spPr>
          <a:xfrm>
            <a:off x="9739654" y="4796537"/>
            <a:ext cx="1145601" cy="420456"/>
          </a:xfrm>
          <a:prstGeom prst="ellipse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" panose="02000503020000020003" pitchFamily="2" charset="0"/>
              </a:rPr>
              <a:t>Get historical tweets from Twitter API</a:t>
            </a:r>
          </a:p>
        </p:txBody>
      </p:sp>
      <p:sp>
        <p:nvSpPr>
          <p:cNvPr id="153" name="Content Placeholder 2">
            <a:extLst>
              <a:ext uri="{FF2B5EF4-FFF2-40B4-BE49-F238E27FC236}">
                <a16:creationId xmlns:a16="http://schemas.microsoft.com/office/drawing/2014/main" id="{F1684BA9-66F3-CF46-A91E-AA7940B0A6FC}"/>
              </a:ext>
            </a:extLst>
          </p:cNvPr>
          <p:cNvSpPr txBox="1">
            <a:spLocks/>
          </p:cNvSpPr>
          <p:nvPr/>
        </p:nvSpPr>
        <p:spPr>
          <a:xfrm>
            <a:off x="10954485" y="5695412"/>
            <a:ext cx="671337" cy="42045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" panose="02000503020000020003" pitchFamily="2" charset="0"/>
              </a:rPr>
              <a:t>Website snapshots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9E4EF23-4A6F-5B4E-A1EA-F50669AF2199}"/>
              </a:ext>
            </a:extLst>
          </p:cNvPr>
          <p:cNvCxnSpPr>
            <a:cxnSpLocks/>
            <a:stCxn id="153" idx="2"/>
            <a:endCxn id="5" idx="1"/>
          </p:cNvCxnSpPr>
          <p:nvPr/>
        </p:nvCxnSpPr>
        <p:spPr>
          <a:xfrm>
            <a:off x="11290154" y="6115867"/>
            <a:ext cx="305887" cy="17113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D7FC439F-E255-1A4D-8382-89EA9D963060}"/>
              </a:ext>
            </a:extLst>
          </p:cNvPr>
          <p:cNvCxnSpPr>
            <a:cxnSpLocks/>
            <a:stCxn id="110" idx="3"/>
            <a:endCxn id="40" idx="0"/>
          </p:cNvCxnSpPr>
          <p:nvPr/>
        </p:nvCxnSpPr>
        <p:spPr>
          <a:xfrm>
            <a:off x="8844245" y="5569428"/>
            <a:ext cx="11492" cy="40987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9C2B9B4D-098B-F14D-BA0B-EA7467FC2CC1}"/>
              </a:ext>
            </a:extLst>
          </p:cNvPr>
          <p:cNvSpPr txBox="1">
            <a:spLocks/>
          </p:cNvSpPr>
          <p:nvPr/>
        </p:nvSpPr>
        <p:spPr>
          <a:xfrm>
            <a:off x="8664431" y="3950655"/>
            <a:ext cx="910817" cy="30595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  <a:defRPr sz="800">
                <a:latin typeface="Avenir" panose="02000503020000020003" pitchFamily="2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/>
              <a:t>Social media scrapers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9A8908C9-585A-D845-873D-E3F156FDBEB6}"/>
              </a:ext>
            </a:extLst>
          </p:cNvPr>
          <p:cNvCxnSpPr>
            <a:cxnSpLocks/>
            <a:stCxn id="108" idx="0"/>
            <a:endCxn id="176" idx="1"/>
          </p:cNvCxnSpPr>
          <p:nvPr/>
        </p:nvCxnSpPr>
        <p:spPr>
          <a:xfrm flipV="1">
            <a:off x="7733662" y="4103633"/>
            <a:ext cx="930769" cy="15688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94AE3472-769A-9947-BF52-2A2F6CD29AF6}"/>
              </a:ext>
            </a:extLst>
          </p:cNvPr>
          <p:cNvCxnSpPr>
            <a:cxnSpLocks/>
            <a:stCxn id="109" idx="1"/>
            <a:endCxn id="176" idx="2"/>
          </p:cNvCxnSpPr>
          <p:nvPr/>
        </p:nvCxnSpPr>
        <p:spPr>
          <a:xfrm flipV="1">
            <a:off x="8679877" y="4256610"/>
            <a:ext cx="439963" cy="58346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12AB3E72-7F45-EA4E-B312-5A857DF863B8}"/>
              </a:ext>
            </a:extLst>
          </p:cNvPr>
          <p:cNvSpPr txBox="1">
            <a:spLocks/>
          </p:cNvSpPr>
          <p:nvPr/>
        </p:nvSpPr>
        <p:spPr>
          <a:xfrm>
            <a:off x="4801759" y="3475908"/>
            <a:ext cx="821522" cy="423029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" panose="02000503020000020003" pitchFamily="2" charset="0"/>
              </a:rPr>
              <a:t>Feature engineering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B03EF678-F719-6D4E-BA7C-3389E286A82A}"/>
              </a:ext>
            </a:extLst>
          </p:cNvPr>
          <p:cNvCxnSpPr>
            <a:cxnSpLocks/>
            <a:stCxn id="95" idx="0"/>
            <a:endCxn id="200" idx="2"/>
          </p:cNvCxnSpPr>
          <p:nvPr/>
        </p:nvCxnSpPr>
        <p:spPr>
          <a:xfrm flipH="1" flipV="1">
            <a:off x="5212520" y="3898937"/>
            <a:ext cx="17780" cy="29573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89FD13B-CE05-4643-9280-D71D19A4DDC7}"/>
              </a:ext>
            </a:extLst>
          </p:cNvPr>
          <p:cNvCxnSpPr>
            <a:cxnSpLocks/>
            <a:stCxn id="200" idx="3"/>
            <a:endCxn id="107" idx="1"/>
          </p:cNvCxnSpPr>
          <p:nvPr/>
        </p:nvCxnSpPr>
        <p:spPr>
          <a:xfrm>
            <a:off x="5623281" y="3687423"/>
            <a:ext cx="334060" cy="20120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580FB6C9-69F3-D44A-A0D7-D588D71535F2}"/>
              </a:ext>
            </a:extLst>
          </p:cNvPr>
          <p:cNvSpPr/>
          <p:nvPr/>
        </p:nvSpPr>
        <p:spPr>
          <a:xfrm>
            <a:off x="6131407" y="4913683"/>
            <a:ext cx="1138163" cy="420456"/>
          </a:xfrm>
          <a:prstGeom prst="ellipse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6350" indent="1588" algn="ctr" fontAlgn="auto">
              <a:spcAft>
                <a:spcPts val="0"/>
              </a:spcAft>
              <a:tabLst>
                <a:tab pos="1331913" algn="l"/>
              </a:tabLst>
            </a:pPr>
            <a:r>
              <a:rPr lang="en-GB" sz="900" dirty="0">
                <a:latin typeface="Avenir" panose="02000503020000020003" pitchFamily="2" charset="0"/>
              </a:rPr>
              <a:t>Predict valid URLs</a:t>
            </a: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8A2D98A9-6B86-1342-9F78-6636612A8857}"/>
              </a:ext>
            </a:extLst>
          </p:cNvPr>
          <p:cNvSpPr/>
          <p:nvPr/>
        </p:nvSpPr>
        <p:spPr>
          <a:xfrm>
            <a:off x="6132610" y="5524006"/>
            <a:ext cx="1138163" cy="420456"/>
          </a:xfrm>
          <a:prstGeom prst="ellipse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6350" indent="1588" algn="ctr" fontAlgn="auto">
              <a:spcAft>
                <a:spcPts val="0"/>
              </a:spcAft>
              <a:tabLst>
                <a:tab pos="1331913" algn="l"/>
              </a:tabLst>
            </a:pPr>
            <a:r>
              <a:rPr lang="en-GB" sz="900" dirty="0">
                <a:latin typeface="Avenir" panose="02000503020000020003" pitchFamily="2" charset="0"/>
              </a:rPr>
              <a:t>Manual validation</a:t>
            </a: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AB4B4ACA-A1AF-DA41-81C8-F86D90243601}"/>
              </a:ext>
            </a:extLst>
          </p:cNvPr>
          <p:cNvSpPr/>
          <p:nvPr/>
        </p:nvSpPr>
        <p:spPr>
          <a:xfrm>
            <a:off x="6131407" y="6138879"/>
            <a:ext cx="1138163" cy="420456"/>
          </a:xfrm>
          <a:prstGeom prst="ellipse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6350" indent="1588" algn="ctr" fontAlgn="auto">
              <a:spcAft>
                <a:spcPts val="0"/>
              </a:spcAft>
              <a:tabLst>
                <a:tab pos="1331913" algn="l"/>
              </a:tabLst>
            </a:pPr>
            <a:r>
              <a:rPr lang="en-GB" sz="900" dirty="0">
                <a:latin typeface="Avenir" panose="02000503020000020003" pitchFamily="2" charset="0"/>
              </a:rPr>
              <a:t>Manual corrections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B671B0B-12F0-A942-BBFE-612B263C1333}"/>
              </a:ext>
            </a:extLst>
          </p:cNvPr>
          <p:cNvCxnSpPr>
            <a:cxnSpLocks/>
            <a:stCxn id="214" idx="6"/>
            <a:endCxn id="108" idx="3"/>
          </p:cNvCxnSpPr>
          <p:nvPr/>
        </p:nvCxnSpPr>
        <p:spPr>
          <a:xfrm flipV="1">
            <a:off x="7269570" y="4538141"/>
            <a:ext cx="441111" cy="181096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0B70A3B-04CD-7E45-A9FD-AFEC0C84CECE}"/>
              </a:ext>
            </a:extLst>
          </p:cNvPr>
          <p:cNvCxnSpPr>
            <a:cxnSpLocks/>
            <a:stCxn id="214" idx="6"/>
            <a:endCxn id="109" idx="2"/>
          </p:cNvCxnSpPr>
          <p:nvPr/>
        </p:nvCxnSpPr>
        <p:spPr>
          <a:xfrm flipV="1">
            <a:off x="7269570" y="4967396"/>
            <a:ext cx="852716" cy="138171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20936E1-7D86-854D-9174-922406BF90FE}"/>
              </a:ext>
            </a:extLst>
          </p:cNvPr>
          <p:cNvCxnSpPr>
            <a:cxnSpLocks/>
            <a:stCxn id="214" idx="6"/>
            <a:endCxn id="110" idx="2"/>
          </p:cNvCxnSpPr>
          <p:nvPr/>
        </p:nvCxnSpPr>
        <p:spPr>
          <a:xfrm flipV="1">
            <a:off x="7269570" y="5442106"/>
            <a:ext cx="1013366" cy="90700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D74DA168-D7D6-0242-9FD0-CD66D774AACF}"/>
              </a:ext>
            </a:extLst>
          </p:cNvPr>
          <p:cNvCxnSpPr>
            <a:cxnSpLocks/>
            <a:stCxn id="141" idx="4"/>
            <a:endCxn id="211" idx="0"/>
          </p:cNvCxnSpPr>
          <p:nvPr/>
        </p:nvCxnSpPr>
        <p:spPr>
          <a:xfrm>
            <a:off x="6368103" y="4653352"/>
            <a:ext cx="332386" cy="26033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770C2253-E1AA-7946-B4B0-69BD39008FD4}"/>
              </a:ext>
            </a:extLst>
          </p:cNvPr>
          <p:cNvCxnSpPr>
            <a:cxnSpLocks/>
            <a:stCxn id="211" idx="4"/>
            <a:endCxn id="213" idx="0"/>
          </p:cNvCxnSpPr>
          <p:nvPr/>
        </p:nvCxnSpPr>
        <p:spPr>
          <a:xfrm>
            <a:off x="6700489" y="5334139"/>
            <a:ext cx="1203" cy="18986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0CE349A2-F054-DD4B-859D-753E4B1E7179}"/>
              </a:ext>
            </a:extLst>
          </p:cNvPr>
          <p:cNvCxnSpPr>
            <a:cxnSpLocks/>
            <a:stCxn id="213" idx="4"/>
            <a:endCxn id="214" idx="0"/>
          </p:cNvCxnSpPr>
          <p:nvPr/>
        </p:nvCxnSpPr>
        <p:spPr>
          <a:xfrm flipH="1">
            <a:off x="6700489" y="5944462"/>
            <a:ext cx="1203" cy="19441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341484"/>
      </p:ext>
    </p:extLst>
  </p:cSld>
  <p:clrMapOvr>
    <a:masterClrMapping/>
  </p:clrMapOvr>
</p:sld>
</file>

<file path=ppt/theme/theme1.xml><?xml version="1.0" encoding="utf-8"?>
<a:theme xmlns:a="http://schemas.openxmlformats.org/drawingml/2006/main" name="No foo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2CD1DD118472458A0E6161F2144773" ma:contentTypeVersion="13" ma:contentTypeDescription="Create a new document." ma:contentTypeScope="" ma:versionID="901835ec234860ac7f67cc898a541fcb">
  <xsd:schema xmlns:xsd="http://www.w3.org/2001/XMLSchema" xmlns:xs="http://www.w3.org/2001/XMLSchema" xmlns:p="http://schemas.microsoft.com/office/2006/metadata/properties" xmlns:ns2="0afe7543-80e5-4676-a63d-5a4feeb00470" xmlns:ns3="0accda53-abec-4882-afe9-cc0ba02332f1" targetNamespace="http://schemas.microsoft.com/office/2006/metadata/properties" ma:root="true" ma:fieldsID="d52977c14833298dd83ceb1684b285fa" ns2:_="" ns3:_="">
    <xsd:import namespace="0afe7543-80e5-4676-a63d-5a4feeb00470"/>
    <xsd:import namespace="0accda53-abec-4882-afe9-cc0ba02332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fe7543-80e5-4676-a63d-5a4feeb004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ccda53-abec-4882-afe9-cc0ba02332f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3545C3-5F61-491F-8C0B-E8C547C38C8F}">
  <ds:schemaRefs>
    <ds:schemaRef ds:uri="0accda53-abec-4882-afe9-cc0ba02332f1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  <ds:schemaRef ds:uri="0afe7543-80e5-4676-a63d-5a4feeb0047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03F79D2-090E-4F7A-98FA-DD49FB2CE2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fe7543-80e5-4676-a63d-5a4feeb00470"/>
    <ds:schemaRef ds:uri="0accda53-abec-4882-afe9-cc0ba02332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19633A-8796-487C-883D-63E82B42CF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17798</TotalTime>
  <Words>70</Words>
  <Application>Microsoft Macintosh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</vt:lpstr>
      <vt:lpstr>Avenir Book</vt:lpstr>
      <vt:lpstr>Calibri</vt:lpstr>
      <vt:lpstr>No footer</vt:lpstr>
      <vt:lpstr>PowerPoint Presentation</vt:lpstr>
    </vt:vector>
  </TitlesOfParts>
  <Company>NUI Maynooth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mbiesiada</dc:creator>
  <cp:lastModifiedBy>Ballatore, Andrea</cp:lastModifiedBy>
  <cp:revision>3294</cp:revision>
  <cp:lastPrinted>2019-03-05T12:31:14Z</cp:lastPrinted>
  <dcterms:created xsi:type="dcterms:W3CDTF">2011-05-08T19:55:19Z</dcterms:created>
  <dcterms:modified xsi:type="dcterms:W3CDTF">2022-02-08T17:50:07Z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0x0101002C2CD1DD118472458A0E6161F2144773</vt:lpwstr>
  </property>
</Properties>
</file>