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78" r:id="rId2"/>
    <p:sldId id="279" r:id="rId3"/>
    <p:sldId id="294" r:id="rId4"/>
    <p:sldId id="295" r:id="rId5"/>
    <p:sldId id="296" r:id="rId6"/>
    <p:sldId id="280" r:id="rId7"/>
    <p:sldId id="297" r:id="rId8"/>
    <p:sldId id="298" r:id="rId9"/>
    <p:sldId id="299" r:id="rId10"/>
    <p:sldId id="300" r:id="rId11"/>
    <p:sldId id="301" r:id="rId12"/>
    <p:sldId id="293" r:id="rId1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18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3507867" y="714374"/>
            <a:ext cx="5385816" cy="16954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3400" b="0" i="0" dirty="0">
                <a:solidFill>
                  <a:schemeClr val="accent3">
                    <a:lumMod val="50000"/>
                  </a:schemeClr>
                </a:solidFill>
                <a:effectLst/>
                <a:latin typeface="STHupo" panose="020B0503020204020204" pitchFamily="2" charset="-122"/>
                <a:ea typeface="STHupo" panose="020B0503020204020204" pitchFamily="2" charset="-122"/>
              </a:rPr>
              <a:t>Exploring performance indicators of the Israel national football team coaches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829175" y="5443727"/>
            <a:ext cx="2767344" cy="109994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>
                <a:solidFill>
                  <a:schemeClr val="bg1"/>
                </a:solidFill>
                <a:latin typeface="+mn-lt"/>
                <a:cs typeface="Aharoni" panose="02010803020104030203" pitchFamily="2" charset="-79"/>
              </a:rPr>
              <a:t>By                MICHAEL      BIRMAN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FBFF1-CBC0-D0D8-F70A-5170E664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47725"/>
            <a:ext cx="6766560" cy="771525"/>
          </a:xfrm>
        </p:spPr>
        <p:txBody>
          <a:bodyPr/>
          <a:lstStyle/>
          <a:p>
            <a:r>
              <a:rPr lang="en-US" sz="2400" b="0" i="1" dirty="0">
                <a:solidFill>
                  <a:srgbClr val="0F0F0F"/>
                </a:solidFill>
                <a:effectLst/>
                <a:latin typeface="Söhne"/>
              </a:rPr>
              <a:t>The best goal difference between scored and conceded goals.</a:t>
            </a:r>
            <a:endParaRPr lang="ru-RU" sz="2400" i="1" dirty="0"/>
          </a:p>
        </p:txBody>
      </p:sp>
      <p:pic>
        <p:nvPicPr>
          <p:cNvPr id="7" name="Объект 6" descr="Изображение выглядит как текст, снимок экрана, Прямоугольник, программное обеспечение">
            <a:extLst>
              <a:ext uri="{FF2B5EF4-FFF2-40B4-BE49-F238E27FC236}">
                <a16:creationId xmlns:a16="http://schemas.microsoft.com/office/drawing/2014/main" id="{CDB6AEA1-CA2F-EC60-7815-E2D3A25D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528" y="2465239"/>
            <a:ext cx="6110097" cy="4722986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D51057-3EC2-FF92-382D-52F72D67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36A849-289A-879D-7C6F-A828D3C2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pic>
        <p:nvPicPr>
          <p:cNvPr id="9" name="Рисунок 8" descr="Изображение выглядит как человек, текст, одежда, Спортивная форма&#10;&#10;Автоматически созданное описание">
            <a:extLst>
              <a:ext uri="{FF2B5EF4-FFF2-40B4-BE49-F238E27FC236}">
                <a16:creationId xmlns:a16="http://schemas.microsoft.com/office/drawing/2014/main" id="{2B00F341-3142-EB3A-87FF-2370C239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3948112"/>
            <a:ext cx="3043458" cy="230028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человек, трава, футболист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5AD2A39D-DC96-1759-06A8-ED4495A58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1" y="560239"/>
            <a:ext cx="3221789" cy="18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341EF-8ED6-8A81-FEFA-F11092EE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57250"/>
            <a:ext cx="6766560" cy="704850"/>
          </a:xfrm>
        </p:spPr>
        <p:txBody>
          <a:bodyPr/>
          <a:lstStyle/>
          <a:p>
            <a:r>
              <a:rPr lang="en-US" sz="2400" b="0" i="1" dirty="0">
                <a:solidFill>
                  <a:srgbClr val="0F0F0F"/>
                </a:solidFill>
                <a:effectLst/>
                <a:latin typeface="Söhne"/>
              </a:rPr>
              <a:t>The coach under whom the national team averaged the most points per game</a:t>
            </a:r>
            <a:endParaRPr lang="ru-RU" sz="2400" i="1" dirty="0"/>
          </a:p>
        </p:txBody>
      </p:sp>
      <p:pic>
        <p:nvPicPr>
          <p:cNvPr id="7" name="Объект 6" descr="Изображение выглядит как текст, снимок экрана, Красочность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33394D5-EA27-CB7E-8EB5-B3446AC0C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527" y="2119020"/>
            <a:ext cx="5904247" cy="4281779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20BAAA-EED5-CF33-1271-A68E4785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2799E1-6364-5D55-FD20-C168D7B0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pic>
        <p:nvPicPr>
          <p:cNvPr id="9" name="Рисунок 8" descr="Изображение выглядит как человек, Человеческое лицо, одежда, улыбка&#10;&#10;Автоматически созданное описание">
            <a:extLst>
              <a:ext uri="{FF2B5EF4-FFF2-40B4-BE49-F238E27FC236}">
                <a16:creationId xmlns:a16="http://schemas.microsoft.com/office/drawing/2014/main" id="{590B0D44-8F6C-DB1C-E81D-EDFF27E5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004887"/>
            <a:ext cx="2912803" cy="193833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человек, текст, одежда, Спортивная форма&#10;&#10;Автоматически созданное описание">
            <a:extLst>
              <a:ext uri="{FF2B5EF4-FFF2-40B4-BE49-F238E27FC236}">
                <a16:creationId xmlns:a16="http://schemas.microsoft.com/office/drawing/2014/main" id="{DE349703-518D-D144-DCB0-73AD538FC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110037"/>
            <a:ext cx="2912803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1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100" y="561976"/>
            <a:ext cx="3524250" cy="6667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3200" i="0" dirty="0">
                <a:solidFill>
                  <a:srgbClr val="0F0F0F"/>
                </a:solidFill>
                <a:effectLst/>
                <a:latin typeface="Söhne"/>
              </a:rPr>
              <a:t>In memory of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1685926"/>
            <a:ext cx="4169664" cy="6667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b="0" i="0" dirty="0">
                <a:solidFill>
                  <a:srgbClr val="0F0F0F"/>
                </a:solidFill>
                <a:effectLst/>
                <a:latin typeface="Söhne"/>
              </a:rPr>
              <a:t>           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Lior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Asulin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70DF7-4FF5-0D5F-B7BD-7F6FB4B7AF89}"/>
              </a:ext>
            </a:extLst>
          </p:cNvPr>
          <p:cNvSpPr txBox="1"/>
          <p:nvPr/>
        </p:nvSpPr>
        <p:spPr>
          <a:xfrm>
            <a:off x="8639175" y="16383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Mai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Na'im</a:t>
            </a:r>
            <a:endParaRPr lang="ru-RU" sz="2400" dirty="0"/>
          </a:p>
        </p:txBody>
      </p:sp>
      <p:pic>
        <p:nvPicPr>
          <p:cNvPr id="7" name="Рисунок 6" descr="Изображение выглядит как текст, Человеческое лицо, улыбк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093D1388-CD51-4A4A-91CE-12D39C21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500312"/>
            <a:ext cx="4412224" cy="2671762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ловек, Человеческое лицо, улыбк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441E5E83-0398-B62C-2DD5-2C53566C3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17" y="2500312"/>
            <a:ext cx="4771003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Человеческое лицо, улыбк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56CA6AC7-91AE-9BD6-8020-5CE396393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1138" y="3868865"/>
            <a:ext cx="2752725" cy="166687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3200" i="1" dirty="0">
                <a:solidFill>
                  <a:schemeClr val="tx1"/>
                </a:solidFill>
                <a:effectLst/>
                <a:latin typeface="Sitka Display Semibold" panose="020F0502020204030204" pitchFamily="2" charset="0"/>
              </a:rPr>
              <a:t>In memory of </a:t>
            </a:r>
            <a:r>
              <a:rPr lang="en-US" sz="3200" i="1" dirty="0" err="1">
                <a:solidFill>
                  <a:schemeClr val="tx1"/>
                </a:solidFill>
                <a:effectLst/>
                <a:latin typeface="Sitka Display Semibold" panose="020F0502020204030204" pitchFamily="2" charset="0"/>
              </a:rPr>
              <a:t>Lior</a:t>
            </a:r>
            <a:r>
              <a:rPr lang="en-US" sz="3200" i="1" dirty="0">
                <a:solidFill>
                  <a:schemeClr val="tx1"/>
                </a:solidFill>
                <a:effectLst/>
                <a:latin typeface="Sitka Display Semibold" panose="020F0502020204030204" pitchFamily="2" charset="0"/>
              </a:rPr>
              <a:t> </a:t>
            </a:r>
            <a:r>
              <a:rPr lang="en-US" sz="3200" i="1" dirty="0" err="1">
                <a:solidFill>
                  <a:schemeClr val="tx1"/>
                </a:solidFill>
                <a:effectLst/>
                <a:latin typeface="Sitka Display Semibold" panose="020F0502020204030204" pitchFamily="2" charset="0"/>
              </a:rPr>
              <a:t>Asulin</a:t>
            </a:r>
            <a:r>
              <a:rPr lang="en-US" sz="3200" i="1" dirty="0">
                <a:solidFill>
                  <a:schemeClr val="tx1"/>
                </a:solidFill>
                <a:effectLst/>
                <a:latin typeface="Sitka Display Semibold" panose="020F0502020204030204" pitchFamily="2" charset="0"/>
              </a:rPr>
              <a:t> and Mai Na'im.</a:t>
            </a:r>
            <a:endParaRPr lang="ru-RU" sz="3200" i="1" dirty="0">
              <a:solidFill>
                <a:schemeClr val="tx1"/>
              </a:solidFill>
              <a:latin typeface="Sitka Display Semibold" panose="020F0502020204030204" pitchFamily="2" charset="0"/>
              <a:cs typeface="Arial Black" panose="020B0604020202020204" pitchFamily="34" charset="0"/>
            </a:endParaRPr>
          </a:p>
        </p:txBody>
      </p:sp>
      <p:pic>
        <p:nvPicPr>
          <p:cNvPr id="7" name="Рисунок 6" descr="Изображение выглядит как человек, Человеческое лицо, улыбк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8702FCED-EBE1-739D-96E8-655A11D39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0" y="391649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BA217-ED3F-6F4E-F908-75F4CE9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228600"/>
            <a:ext cx="6377559" cy="1828800"/>
          </a:xfrm>
        </p:spPr>
        <p:txBody>
          <a:bodyPr/>
          <a:lstStyle/>
          <a:p>
            <a:r>
              <a:rPr lang="en-US" sz="280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Once again, the Israel national football team failed to qualify for a major international tournament.</a:t>
            </a:r>
            <a:endParaRPr lang="ru-RU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Объект 4" descr="Изображение выглядит как человек, на открытом воздухе, спорт, футбол">
            <a:extLst>
              <a:ext uri="{FF2B5EF4-FFF2-40B4-BE49-F238E27FC236}">
                <a16:creationId xmlns:a16="http://schemas.microsoft.com/office/drawing/2014/main" id="{5E5F7095-C284-EC7D-78B8-B5AFFF354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646" y="2190750"/>
            <a:ext cx="7736742" cy="38671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666B5-AE81-868C-A504-CFBFB9F633E2}"/>
              </a:ext>
            </a:extLst>
          </p:cNvPr>
          <p:cNvSpPr txBox="1"/>
          <p:nvPr/>
        </p:nvSpPr>
        <p:spPr>
          <a:xfrm>
            <a:off x="9305925" y="228600"/>
            <a:ext cx="268366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1994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1996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199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8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2000</a:t>
            </a:r>
            <a:endParaRPr lang="ru-RU" b="0" i="0" dirty="0">
              <a:solidFill>
                <a:srgbClr val="0070C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2002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2004</a:t>
            </a:r>
            <a:endParaRPr lang="ru-RU" b="0" i="0" dirty="0">
              <a:solidFill>
                <a:srgbClr val="0070C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2006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2008</a:t>
            </a:r>
            <a:endParaRPr lang="ru-RU" b="0" i="0" dirty="0">
              <a:solidFill>
                <a:srgbClr val="0070C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2010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2012</a:t>
            </a:r>
            <a:endParaRPr lang="ru-RU" b="0" i="0" dirty="0">
              <a:solidFill>
                <a:srgbClr val="0070C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2014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2016</a:t>
            </a:r>
            <a:endParaRPr lang="ru-RU" b="0" i="0" dirty="0">
              <a:solidFill>
                <a:srgbClr val="0070C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2018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2020</a:t>
            </a:r>
            <a:endParaRPr lang="ru-RU" b="0" i="0" dirty="0">
              <a:solidFill>
                <a:srgbClr val="0070C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2022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2024</a:t>
            </a:r>
            <a:endParaRPr lang="ru-RU" b="0" i="0" dirty="0">
              <a:solidFill>
                <a:srgbClr val="0070C0"/>
              </a:solidFill>
              <a:effectLst/>
              <a:latin typeface="Söhne"/>
            </a:endParaRPr>
          </a:p>
          <a:p>
            <a:r>
              <a:rPr lang="en-US" i="0" dirty="0">
                <a:solidFill>
                  <a:srgbClr val="0070C0"/>
                </a:solidFill>
                <a:effectLst/>
                <a:latin typeface="-apple-system"/>
              </a:rPr>
              <a:t>UEFA Nations League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2028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2060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3000</a:t>
            </a:r>
            <a:endParaRPr lang="ru-RU" b="0" i="0" dirty="0">
              <a:solidFill>
                <a:srgbClr val="0070C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World Cup </a:t>
            </a:r>
            <a:r>
              <a:rPr lang="ru-RU" b="0" i="0" dirty="0">
                <a:solidFill>
                  <a:srgbClr val="0070C0"/>
                </a:solidFill>
                <a:effectLst/>
                <a:latin typeface="Söhne"/>
              </a:rPr>
              <a:t>…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Euro </a:t>
            </a:r>
            <a:r>
              <a:rPr lang="ru-RU" dirty="0">
                <a:solidFill>
                  <a:srgbClr val="0070C0"/>
                </a:solidFill>
                <a:latin typeface="Söhne"/>
              </a:rPr>
              <a:t>…</a:t>
            </a:r>
            <a:endParaRPr lang="ru-RU" b="0" i="0" dirty="0">
              <a:solidFill>
                <a:srgbClr val="0070C0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16C73-9769-DA6C-BC98-8E04A7C2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323850"/>
            <a:ext cx="5472684" cy="1057275"/>
          </a:xfrm>
        </p:spPr>
        <p:txBody>
          <a:bodyPr/>
          <a:lstStyle/>
          <a:p>
            <a:r>
              <a:rPr lang="en-US" dirty="0"/>
              <a:t>AND AGAIN</a:t>
            </a:r>
            <a:endParaRPr lang="ru-RU" dirty="0"/>
          </a:p>
        </p:txBody>
      </p:sp>
      <p:pic>
        <p:nvPicPr>
          <p:cNvPr id="5" name="Объект 4" descr="Изображение выглядит как трава, человек, спорт, на открытом воздухе">
            <a:extLst>
              <a:ext uri="{FF2B5EF4-FFF2-40B4-BE49-F238E27FC236}">
                <a16:creationId xmlns:a16="http://schemas.microsoft.com/office/drawing/2014/main" id="{A39DD775-7343-B9CC-F2D4-2DB29D14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" y="1120877"/>
            <a:ext cx="9124949" cy="5546623"/>
          </a:xfrm>
        </p:spPr>
      </p:pic>
    </p:spTree>
    <p:extLst>
      <p:ext uri="{BB962C8B-B14F-4D97-AF65-F5344CB8AC3E}">
        <p14:creationId xmlns:p14="http://schemas.microsoft.com/office/powerpoint/2010/main" val="14649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C0EBA-803A-1294-4584-15DC88B7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3075" y="2628900"/>
            <a:ext cx="2438399" cy="2838450"/>
          </a:xfrm>
        </p:spPr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AGaIN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Объект 8" descr="Изображение выглядит как человек, спортивная игра, Спортивная форма, спорт">
            <a:extLst>
              <a:ext uri="{FF2B5EF4-FFF2-40B4-BE49-F238E27FC236}">
                <a16:creationId xmlns:a16="http://schemas.microsoft.com/office/drawing/2014/main" id="{F4F9399C-9B26-0EEE-B717-A4A835143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086" y="1247775"/>
            <a:ext cx="6321255" cy="4925312"/>
          </a:xfrm>
        </p:spPr>
      </p:pic>
    </p:spTree>
    <p:extLst>
      <p:ext uri="{BB962C8B-B14F-4D97-AF65-F5344CB8AC3E}">
        <p14:creationId xmlns:p14="http://schemas.microsoft.com/office/powerpoint/2010/main" val="122820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2800" i="1" dirty="0">
                <a:solidFill>
                  <a:schemeClr val="tx1"/>
                </a:solidFill>
                <a:effectLst/>
                <a:latin typeface="-apple-system"/>
              </a:rPr>
              <a:t>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2800" i="1" dirty="0">
                <a:solidFill>
                  <a:schemeClr val="tx1"/>
                </a:solidFill>
                <a:effectLst/>
                <a:latin typeface="-apple-system"/>
              </a:rPr>
              <a:t>decided to check who among the coaches was the most effective</a:t>
            </a:r>
            <a:r>
              <a:rPr lang="en-US" sz="2800" i="1" dirty="0">
                <a:solidFill>
                  <a:srgbClr val="0070C0"/>
                </a:solidFill>
                <a:effectLst/>
                <a:latin typeface="-apple-system"/>
              </a:rPr>
              <a:t>. </a:t>
            </a:r>
            <a:endParaRPr lang="ru-RU" sz="2800" i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4" y="3510116"/>
            <a:ext cx="5633884" cy="24131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2400" b="0" i="1" dirty="0">
                <a:solidFill>
                  <a:schemeClr val="tx1"/>
                </a:solidFill>
                <a:effectLst/>
                <a:latin typeface="-apple-system"/>
              </a:rPr>
              <a:t>Israel joined UEFA in 1994, and since then, no coach has been able to lead our national team to the final stage of a major tournament.</a:t>
            </a:r>
            <a:endParaRPr lang="ru-RU" sz="2400" i="1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297" y="3254476"/>
            <a:ext cx="5161935" cy="352978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5" name="Рисунок 4" descr="Изображение выглядит как человек, одежда, спортивная игра, группа&#10;&#10;Автоматически созданное описание">
            <a:extLst>
              <a:ext uri="{FF2B5EF4-FFF2-40B4-BE49-F238E27FC236}">
                <a16:creationId xmlns:a16="http://schemas.microsoft.com/office/drawing/2014/main" id="{A6FA1ECA-A056-C55F-C4B6-BD2FE4B4D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203"/>
            <a:ext cx="2113935" cy="1670101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ловек, Человеческое лицо, одежд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A83A0411-B717-26C7-6329-A91CC0B67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366" y="74204"/>
            <a:ext cx="2113936" cy="1695450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ловеческое лицо, человек, морщина, Лоб&#10;&#10;Автоматически созданное описание">
            <a:extLst>
              <a:ext uri="{FF2B5EF4-FFF2-40B4-BE49-F238E27FC236}">
                <a16:creationId xmlns:a16="http://schemas.microsoft.com/office/drawing/2014/main" id="{A5A15F51-A233-578E-4A7B-13C231436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733" y="20287"/>
            <a:ext cx="2113935" cy="173794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человек, Человеческое лицо, одежда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563F41-305E-61B3-8B8A-9FC4C55BF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057" y="20747"/>
            <a:ext cx="2358824" cy="1737489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человек, одежда, спорт, спортив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66E04EDF-0AB8-CBFC-2AED-6C572AC27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4096" y="39254"/>
            <a:ext cx="2358824" cy="1772438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человек, трава, ткань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A88AF877-21AE-E457-D6D8-E9F3B506B4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4289" y="3941486"/>
            <a:ext cx="3374963" cy="25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46845-671B-B3F4-31C5-04AD4FF0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311343"/>
            <a:ext cx="6766560" cy="2017644"/>
          </a:xfrm>
        </p:spPr>
        <p:txBody>
          <a:bodyPr/>
          <a:lstStyle/>
          <a:p>
            <a:r>
              <a:rPr lang="en-US" sz="2800" b="0" i="1" dirty="0">
                <a:solidFill>
                  <a:srgbClr val="0F0F0F"/>
                </a:solidFill>
                <a:effectLst/>
                <a:latin typeface="Sitka Display Semibold" pitchFamily="2" charset="0"/>
              </a:rPr>
              <a:t>Using the </a:t>
            </a:r>
            <a:r>
              <a:rPr lang="en-US" sz="2800" b="0" i="1" dirty="0" err="1">
                <a:solidFill>
                  <a:srgbClr val="0F0F0F"/>
                </a:solidFill>
                <a:effectLst/>
                <a:latin typeface="Sitka Display Semibold" pitchFamily="2" charset="0"/>
              </a:rPr>
              <a:t>beautifulSoup</a:t>
            </a:r>
            <a:r>
              <a:rPr lang="en-US" sz="2800" b="0" i="1" dirty="0">
                <a:solidFill>
                  <a:srgbClr val="0F0F0F"/>
                </a:solidFill>
                <a:effectLst/>
                <a:latin typeface="Sitka Display Semibold" pitchFamily="2" charset="0"/>
              </a:rPr>
              <a:t> function, I obtained information about all matches of the Israel national team from Wikipedia.</a:t>
            </a:r>
            <a:endParaRPr lang="ru-RU" sz="2800" i="1" dirty="0">
              <a:latin typeface="Sitka Display Semibold" pitchFamily="2" charset="0"/>
            </a:endParaRPr>
          </a:p>
        </p:txBody>
      </p:sp>
      <p:pic>
        <p:nvPicPr>
          <p:cNvPr id="7" name="Объект 6" descr="Изображение выглядит как Шрифт, белый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0C8B2566-7FCA-57DB-9F38-E0D5D6DE5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33" y="3328988"/>
            <a:ext cx="3267075" cy="1500188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311EC0-9CAC-CCCA-A248-D20ECD9C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08" y="5572125"/>
            <a:ext cx="5746242" cy="1143000"/>
          </a:xfrm>
        </p:spPr>
        <p:txBody>
          <a:bodyPr/>
          <a:lstStyle/>
          <a:p>
            <a:pPr rtl="0"/>
            <a:r>
              <a:rPr lang="en-US" sz="2800" b="0" i="1" dirty="0">
                <a:solidFill>
                  <a:srgbClr val="0F0F0F"/>
                </a:solidFill>
                <a:effectLst/>
                <a:latin typeface="Söhne"/>
              </a:rPr>
              <a:t>And here are the results</a:t>
            </a:r>
            <a:r>
              <a:rPr lang="en-US" sz="2800" b="0" i="0" dirty="0">
                <a:solidFill>
                  <a:srgbClr val="0F0F0F"/>
                </a:solidFill>
                <a:effectLst/>
                <a:latin typeface="Söhne"/>
              </a:rPr>
              <a:t>:</a:t>
            </a:r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5D59F2-BF31-503E-9F6B-B87A4DCF84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pic>
        <p:nvPicPr>
          <p:cNvPr id="9" name="Рисунок 8" descr="Изображение выглядит как текст, мяч&#10;&#10;Автоматически созданное описание">
            <a:extLst>
              <a:ext uri="{FF2B5EF4-FFF2-40B4-BE49-F238E27FC236}">
                <a16:creationId xmlns:a16="http://schemas.microsoft.com/office/drawing/2014/main" id="{89682129-6158-EA5C-498E-7E898B50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919" y="332898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0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AB4A3-A2CF-0AB6-0595-1064D2CA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903605"/>
          </a:xfrm>
        </p:spPr>
        <p:txBody>
          <a:bodyPr/>
          <a:lstStyle/>
          <a:p>
            <a:r>
              <a:rPr lang="en-US" sz="2400" b="0" i="1" dirty="0">
                <a:solidFill>
                  <a:srgbClr val="0F0F0F"/>
                </a:solidFill>
                <a:effectLst/>
                <a:latin typeface="-apple-system"/>
              </a:rPr>
              <a:t>The coach under whom the national team scored the most goals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ru-RU" sz="2400" dirty="0"/>
          </a:p>
        </p:txBody>
      </p:sp>
      <p:pic>
        <p:nvPicPr>
          <p:cNvPr id="9" name="Объект 8" descr="Изображение выглядит как снимок экрана, текст, Красочность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84A3346-5AB4-67D8-4D1E-BCFCEEADD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1" y="2428874"/>
            <a:ext cx="6144794" cy="4456225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C9039D-401C-9CA2-B297-61CA5F04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5B2790-8497-0C1A-E100-B8AF2925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pic>
        <p:nvPicPr>
          <p:cNvPr id="11" name="Рисунок 10" descr="Изображение выглядит как Человеческое лицо, человек, морщина, Лоб&#10;&#10;Автоматически созданное описание">
            <a:extLst>
              <a:ext uri="{FF2B5EF4-FFF2-40B4-BE49-F238E27FC236}">
                <a16:creationId xmlns:a16="http://schemas.microsoft.com/office/drawing/2014/main" id="{B1FB5DB2-153A-73B6-3D6C-BA549B92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7" y="4110037"/>
            <a:ext cx="1857375" cy="246697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человек, спорт, футбол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DEDC2128-A4D0-9527-C2D0-BE0341B8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6" y="457199"/>
            <a:ext cx="2291934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F0778-7CCB-A235-E5EA-0B7AC1F8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20839" cy="932180"/>
          </a:xfrm>
        </p:spPr>
        <p:txBody>
          <a:bodyPr/>
          <a:lstStyle/>
          <a:p>
            <a:r>
              <a:rPr lang="en-US" sz="2400" b="0" i="1" dirty="0">
                <a:solidFill>
                  <a:srgbClr val="0F0F0F"/>
                </a:solidFill>
                <a:effectLst/>
                <a:latin typeface="-apple-system"/>
              </a:rPr>
              <a:t>The coach under whom the national team conceded the most goals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ru-RU" sz="2400" dirty="0"/>
          </a:p>
        </p:txBody>
      </p:sp>
      <p:pic>
        <p:nvPicPr>
          <p:cNvPr id="7" name="Объект 6" descr="Изображение выглядит как снимок экрана, текст, Красочность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7B765D6-A3C6-DA5B-8068-0AE15F35E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301" y="2177598"/>
            <a:ext cx="6010274" cy="435867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75168-8E99-E200-D8B6-29BA83C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7B4139-7725-8DA2-5D90-629A92E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pic>
        <p:nvPicPr>
          <p:cNvPr id="9" name="Рисунок 8" descr="Изображение выглядит как человек, одежда, спорт, спортив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AA257713-997B-6451-C05D-C30B6FC1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162424"/>
            <a:ext cx="3112634" cy="174307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человек, на открытом воздухе, спорт, спортив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D8492A66-C2F6-58B7-A194-6045399CB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17" y="457200"/>
            <a:ext cx="200481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27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{33B25CF5-B331-4D3B-B89C-08AE0F9456AD}tf78438558_win32</Template>
  <TotalTime>55</TotalTime>
  <Words>222</Words>
  <Application>Microsoft Office PowerPoint</Application>
  <PresentationFormat>Широкоэкранный</PresentationFormat>
  <Paragraphs>39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STHupo</vt:lpstr>
      <vt:lpstr>-apple-system</vt:lpstr>
      <vt:lpstr>Aptos</vt:lpstr>
      <vt:lpstr>Arial</vt:lpstr>
      <vt:lpstr>Arial Black</vt:lpstr>
      <vt:lpstr>Calibri</vt:lpstr>
      <vt:lpstr>Sitka Display Semibold</vt:lpstr>
      <vt:lpstr>Söhne</vt:lpstr>
      <vt:lpstr>Times new Roman</vt:lpstr>
      <vt:lpstr>Тема Office</vt:lpstr>
      <vt:lpstr>Exploring performance indicators of the Israel national football team coaches </vt:lpstr>
      <vt:lpstr>In memory of Lior Asulin and Mai Na'im.</vt:lpstr>
      <vt:lpstr>Once again, the Israel national football team failed to qualify for a major international tournament.</vt:lpstr>
      <vt:lpstr>AND AGAIN</vt:lpstr>
      <vt:lpstr>AND AGaIN </vt:lpstr>
      <vt:lpstr>I decided to check who among the coaches was the most effective. </vt:lpstr>
      <vt:lpstr>Using the beautifulSoup function, I obtained information about all matches of the Israel national team from Wikipedia.</vt:lpstr>
      <vt:lpstr>The coach under whom the national team scored the most goals.</vt:lpstr>
      <vt:lpstr>The coach under whom the national team conceded the most goals.</vt:lpstr>
      <vt:lpstr>The best goal difference between scored and conceded goals.</vt:lpstr>
      <vt:lpstr>The coach under whom the national team averaged the most points per game</vt:lpstr>
      <vt:lpstr>In memory 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performance indicators of the Israel national football team coaches </dc:title>
  <dc:subject/>
  <dc:creator>Michael Birman</dc:creator>
  <cp:lastModifiedBy>Michael Birman</cp:lastModifiedBy>
  <cp:revision>1</cp:revision>
  <dcterms:created xsi:type="dcterms:W3CDTF">2023-11-26T10:06:26Z</dcterms:created>
  <dcterms:modified xsi:type="dcterms:W3CDTF">2023-11-26T11:01:52Z</dcterms:modified>
</cp:coreProperties>
</file>