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81" r:id="rId5"/>
    <p:sldId id="262" r:id="rId6"/>
    <p:sldId id="280" r:id="rId7"/>
    <p:sldId id="282" r:id="rId8"/>
    <p:sldId id="275" r:id="rId9"/>
    <p:sldId id="276" r:id="rId10"/>
    <p:sldId id="278" r:id="rId11"/>
    <p:sldId id="259" r:id="rId12"/>
    <p:sldId id="260" r:id="rId13"/>
    <p:sldId id="261" r:id="rId14"/>
    <p:sldId id="265" r:id="rId15"/>
    <p:sldId id="264" r:id="rId16"/>
    <p:sldId id="266" r:id="rId17"/>
    <p:sldId id="267" r:id="rId18"/>
    <p:sldId id="270" r:id="rId19"/>
    <p:sldId id="271" r:id="rId20"/>
    <p:sldId id="269" r:id="rId21"/>
    <p:sldId id="287" r:id="rId22"/>
    <p:sldId id="268" r:id="rId23"/>
    <p:sldId id="299" r:id="rId24"/>
    <p:sldId id="274" r:id="rId25"/>
    <p:sldId id="279" r:id="rId26"/>
    <p:sldId id="277" r:id="rId27"/>
    <p:sldId id="283" r:id="rId28"/>
    <p:sldId id="284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86" r:id="rId40"/>
    <p:sldId id="272" r:id="rId41"/>
    <p:sldId id="273" r:id="rId42"/>
    <p:sldId id="25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33697-93C5-4600-914C-DA094EE5235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EC4C98-F324-4C69-B9FC-028693803F87}">
      <dgm:prSet phldrT="[Text]"/>
      <dgm:spPr/>
      <dgm:t>
        <a:bodyPr/>
        <a:lstStyle/>
        <a:p>
          <a:r>
            <a:rPr lang="en-GB" dirty="0" smtClean="0"/>
            <a:t>Easy</a:t>
          </a:r>
          <a:endParaRPr lang="en-US" dirty="0"/>
        </a:p>
      </dgm:t>
    </dgm:pt>
    <dgm:pt modelId="{6D4B555F-E1F2-47A1-93DB-0BAD94CB1287}" type="parTrans" cxnId="{9D130BCA-F27F-4BD0-A3EF-D4CE804EBF40}">
      <dgm:prSet/>
      <dgm:spPr/>
      <dgm:t>
        <a:bodyPr/>
        <a:lstStyle/>
        <a:p>
          <a:endParaRPr lang="en-US"/>
        </a:p>
      </dgm:t>
    </dgm:pt>
    <dgm:pt modelId="{5CDC4AE7-D540-41F1-AAF2-058EEEF8A9C9}" type="sibTrans" cxnId="{9D130BCA-F27F-4BD0-A3EF-D4CE804EBF40}">
      <dgm:prSet/>
      <dgm:spPr/>
      <dgm:t>
        <a:bodyPr/>
        <a:lstStyle/>
        <a:p>
          <a:endParaRPr lang="en-US"/>
        </a:p>
      </dgm:t>
    </dgm:pt>
    <dgm:pt modelId="{4E3CFD77-7808-402D-887F-4AB887E78C65}">
      <dgm:prSet phldrT="[Text]"/>
      <dgm:spPr/>
      <dgm:t>
        <a:bodyPr/>
        <a:lstStyle/>
        <a:p>
          <a:r>
            <a:rPr lang="en-GB" dirty="0" smtClean="0"/>
            <a:t>Spell checker</a:t>
          </a:r>
          <a:endParaRPr lang="en-US" dirty="0"/>
        </a:p>
      </dgm:t>
    </dgm:pt>
    <dgm:pt modelId="{D546D75B-C441-4D91-AD17-9A13D1A4FC6E}" type="parTrans" cxnId="{DF0315B8-0FEE-42B0-B745-9C5DEEA679EB}">
      <dgm:prSet/>
      <dgm:spPr/>
      <dgm:t>
        <a:bodyPr/>
        <a:lstStyle/>
        <a:p>
          <a:endParaRPr lang="en-US"/>
        </a:p>
      </dgm:t>
    </dgm:pt>
    <dgm:pt modelId="{3AADC783-8F9E-449A-9729-347568366457}" type="sibTrans" cxnId="{DF0315B8-0FEE-42B0-B745-9C5DEEA679EB}">
      <dgm:prSet/>
      <dgm:spPr/>
      <dgm:t>
        <a:bodyPr/>
        <a:lstStyle/>
        <a:p>
          <a:endParaRPr lang="en-US"/>
        </a:p>
      </dgm:t>
    </dgm:pt>
    <dgm:pt modelId="{B12FEF65-FB3D-4E43-A0E3-22C3A612E609}">
      <dgm:prSet phldrT="[Text]"/>
      <dgm:spPr/>
      <dgm:t>
        <a:bodyPr/>
        <a:lstStyle/>
        <a:p>
          <a:r>
            <a:rPr lang="en-GB" dirty="0" smtClean="0"/>
            <a:t>...</a:t>
          </a:r>
          <a:endParaRPr lang="en-US" dirty="0"/>
        </a:p>
      </dgm:t>
    </dgm:pt>
    <dgm:pt modelId="{0DEC987A-7CB9-45C8-A69B-3FD4BCC46E6B}" type="parTrans" cxnId="{80D21C4D-EDF7-4CC1-9054-C075BB4B590F}">
      <dgm:prSet/>
      <dgm:spPr/>
      <dgm:t>
        <a:bodyPr/>
        <a:lstStyle/>
        <a:p>
          <a:endParaRPr lang="en-US"/>
        </a:p>
      </dgm:t>
    </dgm:pt>
    <dgm:pt modelId="{742736AE-91E4-4D9A-8F88-A5128757DFD3}" type="sibTrans" cxnId="{80D21C4D-EDF7-4CC1-9054-C075BB4B590F}">
      <dgm:prSet/>
      <dgm:spPr/>
      <dgm:t>
        <a:bodyPr/>
        <a:lstStyle/>
        <a:p>
          <a:endParaRPr lang="en-US"/>
        </a:p>
      </dgm:t>
    </dgm:pt>
    <dgm:pt modelId="{395025C4-B4A0-40F5-9764-3767280E0D58}">
      <dgm:prSet phldrT="[Text]"/>
      <dgm:spPr/>
      <dgm:t>
        <a:bodyPr/>
        <a:lstStyle/>
        <a:p>
          <a:r>
            <a:rPr lang="en-GB" dirty="0" smtClean="0"/>
            <a:t>Hard</a:t>
          </a:r>
          <a:endParaRPr lang="en-US" dirty="0"/>
        </a:p>
      </dgm:t>
    </dgm:pt>
    <dgm:pt modelId="{B346CD9B-FBB7-480B-91C0-2D5C62AC7201}" type="parTrans" cxnId="{C8401024-84F1-477E-9412-57970A45929F}">
      <dgm:prSet/>
      <dgm:spPr/>
      <dgm:t>
        <a:bodyPr/>
        <a:lstStyle/>
        <a:p>
          <a:endParaRPr lang="en-US"/>
        </a:p>
      </dgm:t>
    </dgm:pt>
    <dgm:pt modelId="{BDE6F04A-9F97-4C75-BBFF-68803AD2C0E3}" type="sibTrans" cxnId="{C8401024-84F1-477E-9412-57970A45929F}">
      <dgm:prSet/>
      <dgm:spPr/>
      <dgm:t>
        <a:bodyPr/>
        <a:lstStyle/>
        <a:p>
          <a:endParaRPr lang="en-US"/>
        </a:p>
      </dgm:t>
    </dgm:pt>
    <dgm:pt modelId="{35654B69-C777-470A-9829-9EABD442AB97}">
      <dgm:prSet phldrT="[Text]"/>
      <dgm:spPr/>
      <dgm:t>
        <a:bodyPr/>
        <a:lstStyle/>
        <a:p>
          <a:r>
            <a:rPr lang="en-GB" dirty="0" smtClean="0"/>
            <a:t>Grammar checker</a:t>
          </a:r>
          <a:endParaRPr lang="en-US" dirty="0"/>
        </a:p>
      </dgm:t>
    </dgm:pt>
    <dgm:pt modelId="{BC224585-166E-4381-BD8C-6AD6C1AD48DA}" type="parTrans" cxnId="{B9254689-5EC0-421D-A962-28B2D401FDFA}">
      <dgm:prSet/>
      <dgm:spPr/>
      <dgm:t>
        <a:bodyPr/>
        <a:lstStyle/>
        <a:p>
          <a:endParaRPr lang="en-US"/>
        </a:p>
      </dgm:t>
    </dgm:pt>
    <dgm:pt modelId="{DC1F78B7-1067-4B61-93D1-FC3290B26551}" type="sibTrans" cxnId="{B9254689-5EC0-421D-A962-28B2D401FDFA}">
      <dgm:prSet/>
      <dgm:spPr/>
      <dgm:t>
        <a:bodyPr/>
        <a:lstStyle/>
        <a:p>
          <a:endParaRPr lang="en-US"/>
        </a:p>
      </dgm:t>
    </dgm:pt>
    <dgm:pt modelId="{CDDBEB5B-520C-41E7-BB96-79F016DCBED3}">
      <dgm:prSet phldrT="[Text]"/>
      <dgm:spPr/>
      <dgm:t>
        <a:bodyPr/>
        <a:lstStyle/>
        <a:p>
          <a:r>
            <a:rPr lang="en-GB" dirty="0" smtClean="0"/>
            <a:t>Synonym &amp; antonym detection</a:t>
          </a:r>
          <a:endParaRPr lang="en-US" dirty="0"/>
        </a:p>
      </dgm:t>
    </dgm:pt>
    <dgm:pt modelId="{F2209074-4D7B-44B4-B2BF-2E0678C1338C}" type="parTrans" cxnId="{EF4CA96D-1CE7-4ACC-860F-68A2365F3587}">
      <dgm:prSet/>
      <dgm:spPr/>
      <dgm:t>
        <a:bodyPr/>
        <a:lstStyle/>
        <a:p>
          <a:endParaRPr lang="en-US"/>
        </a:p>
      </dgm:t>
    </dgm:pt>
    <dgm:pt modelId="{C67F3FB1-8D6E-4249-8611-93B6CF44AD6A}" type="sibTrans" cxnId="{EF4CA96D-1CE7-4ACC-860F-68A2365F3587}">
      <dgm:prSet/>
      <dgm:spPr/>
      <dgm:t>
        <a:bodyPr/>
        <a:lstStyle/>
        <a:p>
          <a:endParaRPr lang="en-US"/>
        </a:p>
      </dgm:t>
    </dgm:pt>
    <dgm:pt modelId="{CC82F4EC-7B07-464B-8E98-283525E8E4D1}">
      <dgm:prSet phldrT="[Text]"/>
      <dgm:spPr/>
      <dgm:t>
        <a:bodyPr/>
        <a:lstStyle/>
        <a:p>
          <a:r>
            <a:rPr lang="en-GB" dirty="0" smtClean="0"/>
            <a:t>Very hard</a:t>
          </a:r>
          <a:endParaRPr lang="en-US" dirty="0"/>
        </a:p>
      </dgm:t>
    </dgm:pt>
    <dgm:pt modelId="{6FF77A21-08A0-4D98-B3E2-7A6335B93449}" type="parTrans" cxnId="{2C95B568-EAD5-43C4-9D3B-8F66508F63D9}">
      <dgm:prSet/>
      <dgm:spPr/>
      <dgm:t>
        <a:bodyPr/>
        <a:lstStyle/>
        <a:p>
          <a:endParaRPr lang="en-US"/>
        </a:p>
      </dgm:t>
    </dgm:pt>
    <dgm:pt modelId="{63781E9B-C0C4-494A-AC8E-EDA8593385F3}" type="sibTrans" cxnId="{2C95B568-EAD5-43C4-9D3B-8F66508F63D9}">
      <dgm:prSet/>
      <dgm:spPr/>
      <dgm:t>
        <a:bodyPr/>
        <a:lstStyle/>
        <a:p>
          <a:endParaRPr lang="en-US"/>
        </a:p>
      </dgm:t>
    </dgm:pt>
    <dgm:pt modelId="{01F1C064-F88F-47C0-BC99-088C30C49EC8}">
      <dgm:prSet phldrT="[Text]"/>
      <dgm:spPr/>
      <dgm:t>
        <a:bodyPr/>
        <a:lstStyle/>
        <a:p>
          <a:r>
            <a:rPr lang="en-GB" dirty="0" smtClean="0"/>
            <a:t>Machine translation</a:t>
          </a:r>
          <a:endParaRPr lang="en-US" dirty="0"/>
        </a:p>
      </dgm:t>
    </dgm:pt>
    <dgm:pt modelId="{EFC3EFCB-BAEE-48D6-A8F2-097270D509C3}" type="parTrans" cxnId="{433296ED-AFDC-46A5-B4EB-FFD4EA2D58A6}">
      <dgm:prSet/>
      <dgm:spPr/>
      <dgm:t>
        <a:bodyPr/>
        <a:lstStyle/>
        <a:p>
          <a:endParaRPr lang="en-US"/>
        </a:p>
      </dgm:t>
    </dgm:pt>
    <dgm:pt modelId="{0A5D4581-3DD6-49FF-9EDD-69909CCC3DA9}" type="sibTrans" cxnId="{433296ED-AFDC-46A5-B4EB-FFD4EA2D58A6}">
      <dgm:prSet/>
      <dgm:spPr/>
      <dgm:t>
        <a:bodyPr/>
        <a:lstStyle/>
        <a:p>
          <a:endParaRPr lang="en-US"/>
        </a:p>
      </dgm:t>
    </dgm:pt>
    <dgm:pt modelId="{984D964A-B249-4893-8D7B-769045622BB5}">
      <dgm:prSet phldrT="[Text]"/>
      <dgm:spPr/>
      <dgm:t>
        <a:bodyPr/>
        <a:lstStyle/>
        <a:p>
          <a:r>
            <a:rPr lang="en-GB" dirty="0" smtClean="0"/>
            <a:t>Named entity recognition</a:t>
          </a:r>
          <a:endParaRPr lang="en-US" dirty="0"/>
        </a:p>
      </dgm:t>
    </dgm:pt>
    <dgm:pt modelId="{C08BF368-772D-4863-99D7-7DA10F500234}" type="parTrans" cxnId="{6BDB9AB6-2E94-4FC1-916B-683444145EB4}">
      <dgm:prSet/>
      <dgm:spPr/>
      <dgm:t>
        <a:bodyPr/>
        <a:lstStyle/>
        <a:p>
          <a:endParaRPr lang="en-US"/>
        </a:p>
      </dgm:t>
    </dgm:pt>
    <dgm:pt modelId="{446C8616-1A0F-402F-A88E-9A268F7E5F88}" type="sibTrans" cxnId="{6BDB9AB6-2E94-4FC1-916B-683444145EB4}">
      <dgm:prSet/>
      <dgm:spPr/>
      <dgm:t>
        <a:bodyPr/>
        <a:lstStyle/>
        <a:p>
          <a:endParaRPr lang="en-US"/>
        </a:p>
      </dgm:t>
    </dgm:pt>
    <dgm:pt modelId="{C40E7D56-9D0D-4D93-94FE-35979A325C4F}">
      <dgm:prSet phldrT="[Text]"/>
      <dgm:spPr/>
      <dgm:t>
        <a:bodyPr/>
        <a:lstStyle/>
        <a:p>
          <a:r>
            <a:rPr lang="en-GB" dirty="0" smtClean="0"/>
            <a:t>Plagiarism detection</a:t>
          </a:r>
          <a:endParaRPr lang="en-US" dirty="0"/>
        </a:p>
      </dgm:t>
    </dgm:pt>
    <dgm:pt modelId="{E2700041-31BE-421A-9E48-8A35BDA33274}" type="parTrans" cxnId="{8F608A99-00AD-4305-9E3B-53B2BC9607DC}">
      <dgm:prSet/>
      <dgm:spPr/>
    </dgm:pt>
    <dgm:pt modelId="{9F6E1365-4373-4C9E-BE84-F19EBFDF0C3A}" type="sibTrans" cxnId="{8F608A99-00AD-4305-9E3B-53B2BC9607DC}">
      <dgm:prSet/>
      <dgm:spPr/>
    </dgm:pt>
    <dgm:pt modelId="{3FFD4ED1-21D3-4833-B38E-FB082223E1D3}">
      <dgm:prSet phldrT="[Text]"/>
      <dgm:spPr/>
      <dgm:t>
        <a:bodyPr/>
        <a:lstStyle/>
        <a:p>
          <a:r>
            <a:rPr lang="en-GB" dirty="0" smtClean="0"/>
            <a:t>...</a:t>
          </a:r>
          <a:endParaRPr lang="en-US" dirty="0"/>
        </a:p>
      </dgm:t>
    </dgm:pt>
    <dgm:pt modelId="{1734DD78-9993-4C40-B1B7-F3E3C1E6AA00}" type="parTrans" cxnId="{BCA40909-F2AD-4E6A-81E2-6CC1F0673FA3}">
      <dgm:prSet/>
      <dgm:spPr/>
    </dgm:pt>
    <dgm:pt modelId="{4BA930D7-3FD0-4677-9300-D9F58E4F85A3}" type="sibTrans" cxnId="{BCA40909-F2AD-4E6A-81E2-6CC1F0673FA3}">
      <dgm:prSet/>
      <dgm:spPr/>
    </dgm:pt>
    <dgm:pt modelId="{A9A447F0-6A3A-43D9-A293-5CA8D19B2D10}">
      <dgm:prSet phldrT="[Text]"/>
      <dgm:spPr/>
      <dgm:t>
        <a:bodyPr/>
        <a:lstStyle/>
        <a:p>
          <a:r>
            <a:rPr lang="en-GB" dirty="0" smtClean="0"/>
            <a:t>Part of speech tagging</a:t>
          </a:r>
          <a:endParaRPr lang="en-US" dirty="0"/>
        </a:p>
      </dgm:t>
    </dgm:pt>
    <dgm:pt modelId="{B440B991-A381-43B8-B571-2EAF3E5096EF}" type="parTrans" cxnId="{9F29C1B8-9627-4987-B08B-6699B996B03C}">
      <dgm:prSet/>
      <dgm:spPr/>
    </dgm:pt>
    <dgm:pt modelId="{C8D9F142-071F-4F61-8950-503D1821C1BD}" type="sibTrans" cxnId="{9F29C1B8-9627-4987-B08B-6699B996B03C}">
      <dgm:prSet/>
      <dgm:spPr/>
    </dgm:pt>
    <dgm:pt modelId="{71112B15-D07B-4897-BE99-E9B7A35D161C}">
      <dgm:prSet phldrT="[Text]"/>
      <dgm:spPr/>
      <dgm:t>
        <a:bodyPr/>
        <a:lstStyle/>
        <a:p>
          <a:r>
            <a:rPr lang="en-GB" dirty="0" smtClean="0"/>
            <a:t>...</a:t>
          </a:r>
          <a:endParaRPr lang="en-US" dirty="0"/>
        </a:p>
      </dgm:t>
    </dgm:pt>
    <dgm:pt modelId="{2DBE7874-5441-4FE2-81AA-19247DAEF9F4}" type="parTrans" cxnId="{3C4B28F3-2691-4BCC-A5BD-64B5D0AD7EB2}">
      <dgm:prSet/>
      <dgm:spPr/>
    </dgm:pt>
    <dgm:pt modelId="{247C94CB-DC70-4DCD-812A-8DC85A35DC25}" type="sibTrans" cxnId="{3C4B28F3-2691-4BCC-A5BD-64B5D0AD7EB2}">
      <dgm:prSet/>
      <dgm:spPr/>
    </dgm:pt>
    <dgm:pt modelId="{4FFBF1A5-C1DF-49EB-9612-0E47C58FA6D5}" type="pres">
      <dgm:prSet presAssocID="{78833697-93C5-4600-914C-DA094EE523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C3BEC-A1F6-4D5F-873E-6641712D9D50}" type="pres">
      <dgm:prSet presAssocID="{B1EC4C98-F324-4C69-B9FC-028693803F87}" presName="composite" presStyleCnt="0"/>
      <dgm:spPr/>
    </dgm:pt>
    <dgm:pt modelId="{6A78B432-08DC-4E55-A3C0-E6755961BD8B}" type="pres">
      <dgm:prSet presAssocID="{B1EC4C98-F324-4C69-B9FC-028693803F8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A7DBA-8321-4684-8BA7-11E4D1A8B6AC}" type="pres">
      <dgm:prSet presAssocID="{B1EC4C98-F324-4C69-B9FC-028693803F8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F5960-02A2-4A45-BE30-E5CF953BE385}" type="pres">
      <dgm:prSet presAssocID="{5CDC4AE7-D540-41F1-AAF2-058EEEF8A9C9}" presName="sp" presStyleCnt="0"/>
      <dgm:spPr/>
    </dgm:pt>
    <dgm:pt modelId="{021346B1-30FC-4D43-BC85-2F3D5F3B8232}" type="pres">
      <dgm:prSet presAssocID="{395025C4-B4A0-40F5-9764-3767280E0D58}" presName="composite" presStyleCnt="0"/>
      <dgm:spPr/>
    </dgm:pt>
    <dgm:pt modelId="{F25A761F-CDE1-4531-AA39-AA5A62A61A7D}" type="pres">
      <dgm:prSet presAssocID="{395025C4-B4A0-40F5-9764-3767280E0D5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C2E0-0A03-45B5-9D0D-179F3D1E68EC}" type="pres">
      <dgm:prSet presAssocID="{395025C4-B4A0-40F5-9764-3767280E0D5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A96B0-7FC7-4059-B515-53881D7D242F}" type="pres">
      <dgm:prSet presAssocID="{BDE6F04A-9F97-4C75-BBFF-68803AD2C0E3}" presName="sp" presStyleCnt="0"/>
      <dgm:spPr/>
    </dgm:pt>
    <dgm:pt modelId="{A106996E-F07A-450E-A3AC-01B03943C389}" type="pres">
      <dgm:prSet presAssocID="{CC82F4EC-7B07-464B-8E98-283525E8E4D1}" presName="composite" presStyleCnt="0"/>
      <dgm:spPr/>
    </dgm:pt>
    <dgm:pt modelId="{5C657AA7-9166-4DB3-9D56-6B45AB8DA791}" type="pres">
      <dgm:prSet presAssocID="{CC82F4EC-7B07-464B-8E98-283525E8E4D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AF0566-973E-48D3-833B-AAF838C8B472}" type="pres">
      <dgm:prSet presAssocID="{CC82F4EC-7B07-464B-8E98-283525E8E4D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093BF-D1D0-4258-9611-8EECE6485D29}" type="presOf" srcId="{B1EC4C98-F324-4C69-B9FC-028693803F87}" destId="{6A78B432-08DC-4E55-A3C0-E6755961BD8B}" srcOrd="0" destOrd="0" presId="urn:microsoft.com/office/officeart/2005/8/layout/chevron2"/>
    <dgm:cxn modelId="{3C4B28F3-2691-4BCC-A5BD-64B5D0AD7EB2}" srcId="{395025C4-B4A0-40F5-9764-3767280E0D58}" destId="{71112B15-D07B-4897-BE99-E9B7A35D161C}" srcOrd="3" destOrd="0" parTransId="{2DBE7874-5441-4FE2-81AA-19247DAEF9F4}" sibTransId="{247C94CB-DC70-4DCD-812A-8DC85A35DC25}"/>
    <dgm:cxn modelId="{247C573A-625D-493F-9D4F-2C68FC014391}" type="presOf" srcId="{CDDBEB5B-520C-41E7-BB96-79F016DCBED3}" destId="{3AA9C2E0-0A03-45B5-9D0D-179F3D1E68EC}" srcOrd="0" destOrd="1" presId="urn:microsoft.com/office/officeart/2005/8/layout/chevron2"/>
    <dgm:cxn modelId="{049D6F42-C9E1-452B-97B6-8FE47D82DCAB}" type="presOf" srcId="{C40E7D56-9D0D-4D93-94FE-35979A325C4F}" destId="{A3AF0566-973E-48D3-833B-AAF838C8B472}" srcOrd="0" destOrd="2" presId="urn:microsoft.com/office/officeart/2005/8/layout/chevron2"/>
    <dgm:cxn modelId="{5ECD73E1-E2C0-4749-8602-16DA1CB0F878}" type="presOf" srcId="{395025C4-B4A0-40F5-9764-3767280E0D58}" destId="{F25A761F-CDE1-4531-AA39-AA5A62A61A7D}" srcOrd="0" destOrd="0" presId="urn:microsoft.com/office/officeart/2005/8/layout/chevron2"/>
    <dgm:cxn modelId="{9D130BCA-F27F-4BD0-A3EF-D4CE804EBF40}" srcId="{78833697-93C5-4600-914C-DA094EE52351}" destId="{B1EC4C98-F324-4C69-B9FC-028693803F87}" srcOrd="0" destOrd="0" parTransId="{6D4B555F-E1F2-47A1-93DB-0BAD94CB1287}" sibTransId="{5CDC4AE7-D540-41F1-AAF2-058EEEF8A9C9}"/>
    <dgm:cxn modelId="{5CD0E64F-FF20-40E9-BCC1-F5DC9F201649}" type="presOf" srcId="{71112B15-D07B-4897-BE99-E9B7A35D161C}" destId="{3AA9C2E0-0A03-45B5-9D0D-179F3D1E68EC}" srcOrd="0" destOrd="3" presId="urn:microsoft.com/office/officeart/2005/8/layout/chevron2"/>
    <dgm:cxn modelId="{2C95B568-EAD5-43C4-9D3B-8F66508F63D9}" srcId="{78833697-93C5-4600-914C-DA094EE52351}" destId="{CC82F4EC-7B07-464B-8E98-283525E8E4D1}" srcOrd="2" destOrd="0" parTransId="{6FF77A21-08A0-4D98-B3E2-7A6335B93449}" sibTransId="{63781E9B-C0C4-494A-AC8E-EDA8593385F3}"/>
    <dgm:cxn modelId="{8F608A99-00AD-4305-9E3B-53B2BC9607DC}" srcId="{CC82F4EC-7B07-464B-8E98-283525E8E4D1}" destId="{C40E7D56-9D0D-4D93-94FE-35979A325C4F}" srcOrd="2" destOrd="0" parTransId="{E2700041-31BE-421A-9E48-8A35BDA33274}" sibTransId="{9F6E1365-4373-4C9E-BE84-F19EBFDF0C3A}"/>
    <dgm:cxn modelId="{C1CC547B-67A4-4D06-BB26-D68829665037}" type="presOf" srcId="{3FFD4ED1-21D3-4833-B38E-FB082223E1D3}" destId="{A3AF0566-973E-48D3-833B-AAF838C8B472}" srcOrd="0" destOrd="3" presId="urn:microsoft.com/office/officeart/2005/8/layout/chevron2"/>
    <dgm:cxn modelId="{97AAA6DE-182B-4D19-9326-1B00BEF1F164}" type="presOf" srcId="{A9A447F0-6A3A-43D9-A293-5CA8D19B2D10}" destId="{3AA9C2E0-0A03-45B5-9D0D-179F3D1E68EC}" srcOrd="0" destOrd="2" presId="urn:microsoft.com/office/officeart/2005/8/layout/chevron2"/>
    <dgm:cxn modelId="{433296ED-AFDC-46A5-B4EB-FFD4EA2D58A6}" srcId="{CC82F4EC-7B07-464B-8E98-283525E8E4D1}" destId="{01F1C064-F88F-47C0-BC99-088C30C49EC8}" srcOrd="0" destOrd="0" parTransId="{EFC3EFCB-BAEE-48D6-A8F2-097270D509C3}" sibTransId="{0A5D4581-3DD6-49FF-9EDD-69909CCC3DA9}"/>
    <dgm:cxn modelId="{A7906BA4-F139-4D2B-AD5B-B886605B9DDC}" type="presOf" srcId="{01F1C064-F88F-47C0-BC99-088C30C49EC8}" destId="{A3AF0566-973E-48D3-833B-AAF838C8B472}" srcOrd="0" destOrd="0" presId="urn:microsoft.com/office/officeart/2005/8/layout/chevron2"/>
    <dgm:cxn modelId="{EF4CA96D-1CE7-4ACC-860F-68A2365F3587}" srcId="{395025C4-B4A0-40F5-9764-3767280E0D58}" destId="{CDDBEB5B-520C-41E7-BB96-79F016DCBED3}" srcOrd="1" destOrd="0" parTransId="{F2209074-4D7B-44B4-B2BF-2E0678C1338C}" sibTransId="{C67F3FB1-8D6E-4249-8611-93B6CF44AD6A}"/>
    <dgm:cxn modelId="{9D7ACA8D-D69E-456A-9255-9FDFF3E0A011}" type="presOf" srcId="{4E3CFD77-7808-402D-887F-4AB887E78C65}" destId="{7A3A7DBA-8321-4684-8BA7-11E4D1A8B6AC}" srcOrd="0" destOrd="0" presId="urn:microsoft.com/office/officeart/2005/8/layout/chevron2"/>
    <dgm:cxn modelId="{10AF5CF8-E658-4F5B-A7FC-1EA71A8FE64D}" type="presOf" srcId="{984D964A-B249-4893-8D7B-769045622BB5}" destId="{A3AF0566-973E-48D3-833B-AAF838C8B472}" srcOrd="0" destOrd="1" presId="urn:microsoft.com/office/officeart/2005/8/layout/chevron2"/>
    <dgm:cxn modelId="{A19D7749-C4A3-4821-87F4-AD66B554D308}" type="presOf" srcId="{78833697-93C5-4600-914C-DA094EE52351}" destId="{4FFBF1A5-C1DF-49EB-9612-0E47C58FA6D5}" srcOrd="0" destOrd="0" presId="urn:microsoft.com/office/officeart/2005/8/layout/chevron2"/>
    <dgm:cxn modelId="{9F29C1B8-9627-4987-B08B-6699B996B03C}" srcId="{395025C4-B4A0-40F5-9764-3767280E0D58}" destId="{A9A447F0-6A3A-43D9-A293-5CA8D19B2D10}" srcOrd="2" destOrd="0" parTransId="{B440B991-A381-43B8-B571-2EAF3E5096EF}" sibTransId="{C8D9F142-071F-4F61-8950-503D1821C1BD}"/>
    <dgm:cxn modelId="{BCA40909-F2AD-4E6A-81E2-6CC1F0673FA3}" srcId="{CC82F4EC-7B07-464B-8E98-283525E8E4D1}" destId="{3FFD4ED1-21D3-4833-B38E-FB082223E1D3}" srcOrd="3" destOrd="0" parTransId="{1734DD78-9993-4C40-B1B7-F3E3C1E6AA00}" sibTransId="{4BA930D7-3FD0-4677-9300-D9F58E4F85A3}"/>
    <dgm:cxn modelId="{CF8DBF16-D50F-4A41-B3B9-FD94E40C6B5D}" type="presOf" srcId="{CC82F4EC-7B07-464B-8E98-283525E8E4D1}" destId="{5C657AA7-9166-4DB3-9D56-6B45AB8DA791}" srcOrd="0" destOrd="0" presId="urn:microsoft.com/office/officeart/2005/8/layout/chevron2"/>
    <dgm:cxn modelId="{82AE545A-59BD-408B-80D2-94BC173332C7}" type="presOf" srcId="{35654B69-C777-470A-9829-9EABD442AB97}" destId="{3AA9C2E0-0A03-45B5-9D0D-179F3D1E68EC}" srcOrd="0" destOrd="0" presId="urn:microsoft.com/office/officeart/2005/8/layout/chevron2"/>
    <dgm:cxn modelId="{80D21C4D-EDF7-4CC1-9054-C075BB4B590F}" srcId="{B1EC4C98-F324-4C69-B9FC-028693803F87}" destId="{B12FEF65-FB3D-4E43-A0E3-22C3A612E609}" srcOrd="1" destOrd="0" parTransId="{0DEC987A-7CB9-45C8-A69B-3FD4BCC46E6B}" sibTransId="{742736AE-91E4-4D9A-8F88-A5128757DFD3}"/>
    <dgm:cxn modelId="{B9254689-5EC0-421D-A962-28B2D401FDFA}" srcId="{395025C4-B4A0-40F5-9764-3767280E0D58}" destId="{35654B69-C777-470A-9829-9EABD442AB97}" srcOrd="0" destOrd="0" parTransId="{BC224585-166E-4381-BD8C-6AD6C1AD48DA}" sibTransId="{DC1F78B7-1067-4B61-93D1-FC3290B26551}"/>
    <dgm:cxn modelId="{16C8360C-54EB-4390-87DB-29F9ADA25F04}" type="presOf" srcId="{B12FEF65-FB3D-4E43-A0E3-22C3A612E609}" destId="{7A3A7DBA-8321-4684-8BA7-11E4D1A8B6AC}" srcOrd="0" destOrd="1" presId="urn:microsoft.com/office/officeart/2005/8/layout/chevron2"/>
    <dgm:cxn modelId="{6BDB9AB6-2E94-4FC1-916B-683444145EB4}" srcId="{CC82F4EC-7B07-464B-8E98-283525E8E4D1}" destId="{984D964A-B249-4893-8D7B-769045622BB5}" srcOrd="1" destOrd="0" parTransId="{C08BF368-772D-4863-99D7-7DA10F500234}" sibTransId="{446C8616-1A0F-402F-A88E-9A268F7E5F88}"/>
    <dgm:cxn modelId="{C8401024-84F1-477E-9412-57970A45929F}" srcId="{78833697-93C5-4600-914C-DA094EE52351}" destId="{395025C4-B4A0-40F5-9764-3767280E0D58}" srcOrd="1" destOrd="0" parTransId="{B346CD9B-FBB7-480B-91C0-2D5C62AC7201}" sibTransId="{BDE6F04A-9F97-4C75-BBFF-68803AD2C0E3}"/>
    <dgm:cxn modelId="{DF0315B8-0FEE-42B0-B745-9C5DEEA679EB}" srcId="{B1EC4C98-F324-4C69-B9FC-028693803F87}" destId="{4E3CFD77-7808-402D-887F-4AB887E78C65}" srcOrd="0" destOrd="0" parTransId="{D546D75B-C441-4D91-AD17-9A13D1A4FC6E}" sibTransId="{3AADC783-8F9E-449A-9729-347568366457}"/>
    <dgm:cxn modelId="{611B203D-25B0-469F-8DF8-6050FB8BCD77}" type="presParOf" srcId="{4FFBF1A5-C1DF-49EB-9612-0E47C58FA6D5}" destId="{C4FC3BEC-A1F6-4D5F-873E-6641712D9D50}" srcOrd="0" destOrd="0" presId="urn:microsoft.com/office/officeart/2005/8/layout/chevron2"/>
    <dgm:cxn modelId="{CF78FFB0-38F8-4883-B113-6CF38BC6E3B1}" type="presParOf" srcId="{C4FC3BEC-A1F6-4D5F-873E-6641712D9D50}" destId="{6A78B432-08DC-4E55-A3C0-E6755961BD8B}" srcOrd="0" destOrd="0" presId="urn:microsoft.com/office/officeart/2005/8/layout/chevron2"/>
    <dgm:cxn modelId="{9043DDD0-5352-4EFE-AE41-951AFE739ED3}" type="presParOf" srcId="{C4FC3BEC-A1F6-4D5F-873E-6641712D9D50}" destId="{7A3A7DBA-8321-4684-8BA7-11E4D1A8B6AC}" srcOrd="1" destOrd="0" presId="urn:microsoft.com/office/officeart/2005/8/layout/chevron2"/>
    <dgm:cxn modelId="{24917E9F-4679-4962-8159-49799E3167BA}" type="presParOf" srcId="{4FFBF1A5-C1DF-49EB-9612-0E47C58FA6D5}" destId="{B02F5960-02A2-4A45-BE30-E5CF953BE385}" srcOrd="1" destOrd="0" presId="urn:microsoft.com/office/officeart/2005/8/layout/chevron2"/>
    <dgm:cxn modelId="{B970BCB3-DD22-4D33-BCDE-48CC757B66F9}" type="presParOf" srcId="{4FFBF1A5-C1DF-49EB-9612-0E47C58FA6D5}" destId="{021346B1-30FC-4D43-BC85-2F3D5F3B8232}" srcOrd="2" destOrd="0" presId="urn:microsoft.com/office/officeart/2005/8/layout/chevron2"/>
    <dgm:cxn modelId="{12CC4BE6-5BDD-46B1-9E01-022DAEE00DFA}" type="presParOf" srcId="{021346B1-30FC-4D43-BC85-2F3D5F3B8232}" destId="{F25A761F-CDE1-4531-AA39-AA5A62A61A7D}" srcOrd="0" destOrd="0" presId="urn:microsoft.com/office/officeart/2005/8/layout/chevron2"/>
    <dgm:cxn modelId="{E148F2D1-04AC-40D7-9F68-6648371DCE0C}" type="presParOf" srcId="{021346B1-30FC-4D43-BC85-2F3D5F3B8232}" destId="{3AA9C2E0-0A03-45B5-9D0D-179F3D1E68EC}" srcOrd="1" destOrd="0" presId="urn:microsoft.com/office/officeart/2005/8/layout/chevron2"/>
    <dgm:cxn modelId="{B12D5012-CE70-4BCB-9E11-B76CF63806ED}" type="presParOf" srcId="{4FFBF1A5-C1DF-49EB-9612-0E47C58FA6D5}" destId="{2E5A96B0-7FC7-4059-B515-53881D7D242F}" srcOrd="3" destOrd="0" presId="urn:microsoft.com/office/officeart/2005/8/layout/chevron2"/>
    <dgm:cxn modelId="{F33F8682-51E3-4288-BC1C-57BE47409818}" type="presParOf" srcId="{4FFBF1A5-C1DF-49EB-9612-0E47C58FA6D5}" destId="{A106996E-F07A-450E-A3AC-01B03943C389}" srcOrd="4" destOrd="0" presId="urn:microsoft.com/office/officeart/2005/8/layout/chevron2"/>
    <dgm:cxn modelId="{4FDE1E93-7494-4B92-9F58-0765C8B58DE3}" type="presParOf" srcId="{A106996E-F07A-450E-A3AC-01B03943C389}" destId="{5C657AA7-9166-4DB3-9D56-6B45AB8DA791}" srcOrd="0" destOrd="0" presId="urn:microsoft.com/office/officeart/2005/8/layout/chevron2"/>
    <dgm:cxn modelId="{9FC05E4D-C23E-4458-B9EF-8FBC10EA3C5C}" type="presParOf" srcId="{A106996E-F07A-450E-A3AC-01B03943C389}" destId="{A3AF0566-973E-48D3-833B-AAF838C8B472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4A0E-4D41-7A46-83F1-807FC5B5C537}" type="datetimeFigureOut">
              <a:rPr lang="en-US" smtClean="0"/>
              <a:pPr/>
              <a:t>23-Oct-12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oris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fication_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aw.github.com/aliok/trnltk/master/suffixGraphExtended_20121010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TRNLTK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Turkish Natural Language Toolkit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free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r>
              <a:rPr lang="en-GB" dirty="0" smtClean="0"/>
              <a:t>Tokenize text to sentences</a:t>
            </a:r>
          </a:p>
          <a:p>
            <a:r>
              <a:rPr lang="en-GB" dirty="0" smtClean="0"/>
              <a:t>Tokenize sentences to words</a:t>
            </a:r>
          </a:p>
          <a:p>
            <a:r>
              <a:rPr lang="en-GB" dirty="0" smtClean="0"/>
              <a:t>Rule-based : does not check previous knowledge in a case of ambiguity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4112319"/>
            <a:ext cx="2928958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birçok</a:t>
            </a:r>
            <a:r>
              <a:rPr lang="en-US" sz="1400" dirty="0" smtClean="0"/>
              <a:t> </a:t>
            </a:r>
            <a:r>
              <a:rPr lang="en-US" sz="1400" dirty="0" err="1" smtClean="0"/>
              <a:t>gezgin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bilim</a:t>
            </a:r>
            <a:r>
              <a:rPr lang="en-US" sz="1400" dirty="0" smtClean="0"/>
              <a:t> </a:t>
            </a:r>
            <a:r>
              <a:rPr lang="en-US" sz="1400" dirty="0" err="1" smtClean="0"/>
              <a:t>insanı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bölgeye</a:t>
            </a:r>
            <a:r>
              <a:rPr lang="en-US" sz="1400" dirty="0" smtClean="0"/>
              <a:t> </a:t>
            </a:r>
            <a:r>
              <a:rPr lang="en-US" sz="1400" dirty="0" err="1" smtClean="0"/>
              <a:t>gelerek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yapmış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çeşitli</a:t>
            </a:r>
            <a:r>
              <a:rPr lang="en-US" sz="1400" dirty="0" smtClean="0"/>
              <a:t> </a:t>
            </a:r>
            <a:r>
              <a:rPr lang="en-US" sz="1400" dirty="0" err="1" smtClean="0"/>
              <a:t>kaynaklarda</a:t>
            </a:r>
            <a:r>
              <a:rPr lang="en-US" sz="1400" dirty="0" smtClean="0"/>
              <a:t> </a:t>
            </a:r>
            <a:r>
              <a:rPr lang="en-US" sz="1400" dirty="0" err="1" smtClean="0"/>
              <a:t>yayımlanmıştı</a:t>
            </a:r>
            <a:r>
              <a:rPr lang="en-US" sz="1400" dirty="0" smtClean="0"/>
              <a:t>. Bu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sonucunda</a:t>
            </a:r>
            <a:r>
              <a:rPr lang="en-US" sz="1400" dirty="0" smtClean="0"/>
              <a:t> </a:t>
            </a:r>
            <a:r>
              <a:rPr lang="en-US" sz="1400" dirty="0" err="1" smtClean="0"/>
              <a:t>elde</a:t>
            </a:r>
            <a:r>
              <a:rPr lang="en-US" sz="1400" dirty="0" smtClean="0"/>
              <a:t> </a:t>
            </a:r>
            <a:r>
              <a:rPr lang="en-US" sz="1400" dirty="0" err="1" smtClean="0"/>
              <a:t>edilen</a:t>
            </a:r>
            <a:r>
              <a:rPr lang="en-US" sz="1400" dirty="0" smtClean="0"/>
              <a:t> </a:t>
            </a:r>
            <a:r>
              <a:rPr lang="en-US" sz="1400" dirty="0" err="1" smtClean="0"/>
              <a:t>buluntular</a:t>
            </a:r>
            <a:r>
              <a:rPr lang="en-US" sz="1400" dirty="0" smtClean="0"/>
              <a:t>, o </a:t>
            </a:r>
            <a:r>
              <a:rPr lang="en-US" sz="1400" dirty="0" err="1" smtClean="0"/>
              <a:t>dönemde</a:t>
            </a:r>
            <a:r>
              <a:rPr lang="en-US" sz="1400" dirty="0" smtClean="0"/>
              <a:t> </a:t>
            </a:r>
            <a:r>
              <a:rPr lang="en-US" sz="1400" dirty="0" err="1" smtClean="0"/>
              <a:t>Osmanlı</a:t>
            </a:r>
            <a:r>
              <a:rPr lang="en-US" sz="1400" dirty="0" smtClean="0"/>
              <a:t> </a:t>
            </a:r>
            <a:r>
              <a:rPr lang="en-US" sz="1400" dirty="0" err="1" smtClean="0"/>
              <a:t>İmparatorluğu’nun</a:t>
            </a:r>
            <a:r>
              <a:rPr lang="en-US" sz="1400" dirty="0" smtClean="0"/>
              <a:t> </a:t>
            </a:r>
            <a:r>
              <a:rPr lang="en-US" sz="1400" dirty="0" err="1" smtClean="0"/>
              <a:t>başkenti</a:t>
            </a:r>
            <a:r>
              <a:rPr lang="en-US" sz="1400" dirty="0" smtClean="0"/>
              <a:t> </a:t>
            </a:r>
            <a:r>
              <a:rPr lang="en-US" sz="1400" dirty="0" err="1" smtClean="0"/>
              <a:t>İstanbul’da</a:t>
            </a:r>
            <a:r>
              <a:rPr lang="en-US" sz="1400" dirty="0" smtClean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</a:t>
            </a:r>
            <a:r>
              <a:rPr lang="en-US" sz="1400" dirty="0" err="1" smtClean="0"/>
              <a:t>kurulan</a:t>
            </a:r>
            <a:r>
              <a:rPr lang="en-US" sz="1400" dirty="0" smtClean="0"/>
              <a:t> “</a:t>
            </a:r>
            <a:r>
              <a:rPr lang="en-US" sz="1400" dirty="0" err="1" smtClean="0"/>
              <a:t>Müze-i</a:t>
            </a:r>
            <a:r>
              <a:rPr lang="en-US" sz="1400" dirty="0" smtClean="0"/>
              <a:t> </a:t>
            </a:r>
            <a:r>
              <a:rPr lang="en-US" sz="1400" dirty="0" err="1" smtClean="0"/>
              <a:t>Hümayun</a:t>
            </a:r>
            <a:r>
              <a:rPr lang="en-US" sz="1400" dirty="0" smtClean="0"/>
              <a:t>” a </a:t>
            </a:r>
            <a:r>
              <a:rPr lang="en-US" sz="1400" dirty="0" err="1" smtClean="0"/>
              <a:t>getiriliyordu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182" y="3929067"/>
            <a:ext cx="3143272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birçok</a:t>
            </a:r>
            <a:r>
              <a:rPr lang="en-US" sz="1400" dirty="0" smtClean="0"/>
              <a:t> </a:t>
            </a:r>
            <a:r>
              <a:rPr lang="en-US" sz="1400" dirty="0" err="1" smtClean="0"/>
              <a:t>gezgin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bilim</a:t>
            </a:r>
            <a:r>
              <a:rPr lang="en-US" sz="1400" dirty="0" smtClean="0"/>
              <a:t> </a:t>
            </a:r>
            <a:r>
              <a:rPr lang="en-US" sz="1400" dirty="0" err="1" smtClean="0"/>
              <a:t>insanı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bölgeye</a:t>
            </a:r>
            <a:r>
              <a:rPr lang="en-US" sz="1400" dirty="0" smtClean="0"/>
              <a:t> </a:t>
            </a:r>
            <a:r>
              <a:rPr lang="en-US" sz="1400" dirty="0" err="1" smtClean="0"/>
              <a:t>gelerek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yapmış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çeşitli</a:t>
            </a:r>
            <a:r>
              <a:rPr lang="en-US" sz="1400" dirty="0" smtClean="0"/>
              <a:t> </a:t>
            </a:r>
            <a:r>
              <a:rPr lang="en-US" sz="1400" dirty="0" err="1" smtClean="0"/>
              <a:t>kaynaklarda</a:t>
            </a:r>
            <a:r>
              <a:rPr lang="en-US" sz="1400" dirty="0" smtClean="0"/>
              <a:t> </a:t>
            </a:r>
            <a:r>
              <a:rPr lang="en-US" sz="1400" dirty="0" err="1" smtClean="0"/>
              <a:t>yayımlanmıştı</a:t>
            </a:r>
            <a:r>
              <a:rPr lang="en-US" sz="1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6182" y="5072074"/>
            <a:ext cx="3143272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Bu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sonucunda</a:t>
            </a:r>
            <a:r>
              <a:rPr lang="en-US" sz="1400" dirty="0" smtClean="0"/>
              <a:t> </a:t>
            </a:r>
            <a:r>
              <a:rPr lang="en-US" sz="1400" dirty="0" err="1" smtClean="0"/>
              <a:t>elde</a:t>
            </a:r>
            <a:r>
              <a:rPr lang="en-US" sz="1400" dirty="0" smtClean="0"/>
              <a:t> </a:t>
            </a:r>
            <a:r>
              <a:rPr lang="en-US" sz="1400" dirty="0" err="1" smtClean="0"/>
              <a:t>edilen</a:t>
            </a:r>
            <a:r>
              <a:rPr lang="en-US" sz="1400" dirty="0" smtClean="0"/>
              <a:t> </a:t>
            </a:r>
            <a:r>
              <a:rPr lang="en-US" sz="1400" dirty="0" err="1" smtClean="0"/>
              <a:t>buluntular</a:t>
            </a:r>
            <a:r>
              <a:rPr lang="en-US" sz="1400" dirty="0" smtClean="0"/>
              <a:t>, o </a:t>
            </a:r>
            <a:r>
              <a:rPr lang="en-US" sz="1400" dirty="0" err="1" smtClean="0"/>
              <a:t>dönemde</a:t>
            </a:r>
            <a:r>
              <a:rPr lang="en-US" sz="1400" dirty="0" smtClean="0"/>
              <a:t> </a:t>
            </a:r>
            <a:r>
              <a:rPr lang="en-US" sz="1400" dirty="0" err="1" smtClean="0"/>
              <a:t>Osmanlı</a:t>
            </a:r>
            <a:r>
              <a:rPr lang="en-US" sz="1400" dirty="0" smtClean="0"/>
              <a:t> </a:t>
            </a:r>
            <a:r>
              <a:rPr lang="en-US" sz="1400" dirty="0" err="1" smtClean="0"/>
              <a:t>İmparatorluğu’nun</a:t>
            </a:r>
            <a:r>
              <a:rPr lang="en-US" sz="1400" dirty="0" smtClean="0"/>
              <a:t> </a:t>
            </a:r>
            <a:r>
              <a:rPr lang="en-US" sz="1400" dirty="0" err="1" smtClean="0"/>
              <a:t>başkenti</a:t>
            </a:r>
            <a:r>
              <a:rPr lang="en-US" sz="1400" dirty="0" smtClean="0"/>
              <a:t> </a:t>
            </a:r>
            <a:r>
              <a:rPr lang="en-US" sz="1400" dirty="0" err="1" smtClean="0"/>
              <a:t>İstanbul’da</a:t>
            </a:r>
            <a:r>
              <a:rPr lang="en-US" sz="1400" dirty="0" smtClean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</a:t>
            </a:r>
            <a:r>
              <a:rPr lang="en-US" sz="1400" dirty="0" err="1" smtClean="0"/>
              <a:t>kurulan</a:t>
            </a:r>
            <a:r>
              <a:rPr lang="en-US" sz="1400" dirty="0" smtClean="0"/>
              <a:t> “</a:t>
            </a:r>
            <a:r>
              <a:rPr lang="en-US" sz="1400" dirty="0" err="1" smtClean="0"/>
              <a:t>Müze-i</a:t>
            </a:r>
            <a:r>
              <a:rPr lang="en-US" sz="1400" dirty="0" smtClean="0"/>
              <a:t> </a:t>
            </a:r>
            <a:r>
              <a:rPr lang="en-US" sz="1400" dirty="0" err="1" smtClean="0"/>
              <a:t>Hümayun</a:t>
            </a:r>
            <a:r>
              <a:rPr lang="en-US" sz="1400" dirty="0" smtClean="0"/>
              <a:t>” a </a:t>
            </a:r>
            <a:r>
              <a:rPr lang="en-US" sz="1400" dirty="0" err="1" smtClean="0"/>
              <a:t>getiriliyordu</a:t>
            </a:r>
            <a:endParaRPr lang="en-US" sz="1400" dirty="0"/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3357554" y="4406121"/>
            <a:ext cx="428628" cy="7218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7" idx="1"/>
          </p:cNvCxnSpPr>
          <p:nvPr/>
        </p:nvCxnSpPr>
        <p:spPr>
          <a:xfrm>
            <a:off x="3357554" y="5127982"/>
            <a:ext cx="428628" cy="5288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0086" y="3929067"/>
            <a:ext cx="7953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Daha</a:t>
            </a:r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920086" y="4286256"/>
            <a:ext cx="7953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sonra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920085" y="4643446"/>
            <a:ext cx="795319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smtClean="0"/>
              <a:t>birçok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920086" y="5000636"/>
            <a:ext cx="7858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smtClean="0"/>
              <a:t>gezgin</a:t>
            </a:r>
            <a:endParaRPr lang="en-US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29586" y="5357826"/>
            <a:ext cx="7858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...</a:t>
            </a:r>
            <a:endParaRPr lang="en-US" sz="1400" dirty="0" smtClean="0"/>
          </a:p>
        </p:txBody>
      </p:sp>
      <p:cxnSp>
        <p:nvCxnSpPr>
          <p:cNvPr id="20" name="Elbow Connector 19"/>
          <p:cNvCxnSpPr>
            <a:stCxn id="6" idx="3"/>
            <a:endCxn id="13" idx="1"/>
          </p:cNvCxnSpPr>
          <p:nvPr/>
        </p:nvCxnSpPr>
        <p:spPr>
          <a:xfrm flipV="1">
            <a:off x="6929454" y="4082956"/>
            <a:ext cx="990632" cy="323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  <a:endCxn id="15" idx="1"/>
          </p:cNvCxnSpPr>
          <p:nvPr/>
        </p:nvCxnSpPr>
        <p:spPr>
          <a:xfrm>
            <a:off x="6929454" y="4406121"/>
            <a:ext cx="990632" cy="34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16" idx="1"/>
          </p:cNvCxnSpPr>
          <p:nvPr/>
        </p:nvCxnSpPr>
        <p:spPr>
          <a:xfrm>
            <a:off x="6929454" y="4406121"/>
            <a:ext cx="990631" cy="3912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17" idx="1"/>
          </p:cNvCxnSpPr>
          <p:nvPr/>
        </p:nvCxnSpPr>
        <p:spPr>
          <a:xfrm>
            <a:off x="6929454" y="4406121"/>
            <a:ext cx="990632" cy="7484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18" idx="1"/>
          </p:cNvCxnSpPr>
          <p:nvPr/>
        </p:nvCxnSpPr>
        <p:spPr>
          <a:xfrm>
            <a:off x="6929454" y="4406121"/>
            <a:ext cx="1000132" cy="11055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Turkish – An Agglutinative Language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Like other Turkic languages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38400"/>
          <a:ext cx="67818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90900"/>
                <a:gridCol w="339090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Turkish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English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(the)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(the) houses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my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evimde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my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evimdeydi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(it) was in my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evimdeyse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</a:t>
                      </a:r>
                      <a:r>
                        <a:rPr lang="en-US" sz="1200" dirty="0" smtClean="0"/>
                        <a:t>(it)</a:t>
                      </a:r>
                      <a:r>
                        <a:rPr lang="en-US" sz="1200" baseline="0" dirty="0" smtClean="0"/>
                        <a:t> is in my house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648200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more complicated example: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</a:t>
            </a:r>
            <a:r>
              <a:rPr lang="en-US" dirty="0" err="1" smtClean="0"/>
              <a:t>Karnıyarık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Türkmutfağı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nın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vazgeçilmezlerindendir</a:t>
            </a:r>
            <a:r>
              <a:rPr lang="en-US" dirty="0" smtClean="0"/>
              <a:t>.”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</a:t>
            </a:r>
            <a:r>
              <a:rPr lang="en-US" dirty="0" err="1" smtClean="0"/>
              <a:t>Karnıyarık</a:t>
            </a:r>
            <a:r>
              <a:rPr lang="en-US" dirty="0" smtClean="0"/>
              <a:t>* </a:t>
            </a:r>
            <a:r>
              <a:rPr lang="en-US" dirty="0" smtClean="0">
                <a:solidFill>
                  <a:srgbClr val="0000FF"/>
                </a:solidFill>
              </a:rPr>
              <a:t>is one of the </a:t>
            </a:r>
            <a:r>
              <a:rPr lang="en-US" dirty="0" err="1" smtClean="0">
                <a:solidFill>
                  <a:srgbClr val="0000FF"/>
                </a:solidFill>
              </a:rPr>
              <a:t>indispensibles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of </a:t>
            </a:r>
            <a:r>
              <a:rPr lang="en-US" dirty="0" smtClean="0">
                <a:solidFill>
                  <a:srgbClr val="FF6600"/>
                </a:solidFill>
              </a:rPr>
              <a:t>Turkish kitchen</a:t>
            </a:r>
            <a:r>
              <a:rPr lang="en-US" dirty="0" smtClean="0"/>
              <a:t>.”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vazgeç-</a:t>
            </a:r>
            <a:r>
              <a:rPr lang="en-US" dirty="0" err="1" smtClean="0">
                <a:solidFill>
                  <a:schemeClr val="accent2"/>
                </a:solidFill>
              </a:rPr>
              <a:t>il-</a:t>
            </a:r>
            <a:r>
              <a:rPr lang="en-US" dirty="0" err="1" smtClean="0">
                <a:solidFill>
                  <a:schemeClr val="accent4"/>
                </a:solidFill>
              </a:rPr>
              <a:t>mez-</a:t>
            </a:r>
            <a:r>
              <a:rPr lang="en-US" dirty="0" err="1" smtClean="0">
                <a:solidFill>
                  <a:schemeClr val="accent6"/>
                </a:solidFill>
              </a:rPr>
              <a:t>leri-</a:t>
            </a:r>
            <a:r>
              <a:rPr lang="en-US" dirty="0" err="1" smtClean="0">
                <a:solidFill>
                  <a:schemeClr val="accent4"/>
                </a:solidFill>
              </a:rPr>
              <a:t>nden-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dir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abandon/</a:t>
            </a:r>
            <a:r>
              <a:rPr lang="en-US" dirty="0" err="1" smtClean="0">
                <a:solidFill>
                  <a:schemeClr val="accent1"/>
                </a:solidFill>
              </a:rPr>
              <a:t>give_up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2"/>
                </a:solidFill>
              </a:rPr>
              <a:t>Passive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chemeClr val="accent4"/>
                </a:solidFill>
              </a:rPr>
              <a:t>Aorist_Negative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accent6"/>
                </a:solidFill>
              </a:rPr>
              <a:t>Plural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chemeClr val="accent4"/>
                </a:solidFill>
              </a:rPr>
              <a:t>One_Of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Copula(is/are)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Context Free Morphologic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Parsing the given words without the context</a:t>
            </a:r>
          </a:p>
          <a:p>
            <a:r>
              <a:rPr lang="en-GB" dirty="0" smtClean="0"/>
              <a:t>Finding all morphologic possibilities for a given word</a:t>
            </a:r>
          </a:p>
          <a:p>
            <a:r>
              <a:rPr lang="en-GB" dirty="0" smtClean="0"/>
              <a:t>These possibilities later will be evaluated within the context of the word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980465"/>
            <a:ext cx="6286544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  <a:cs typeface="Courier New" pitchFamily="49" charset="0"/>
              </a:rPr>
              <a:t>&gt;&gt;&gt;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from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trnltk.playground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import playground</a:t>
            </a:r>
          </a:p>
          <a:p>
            <a:endParaRPr lang="en-US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  <a:cs typeface="Courier New" pitchFamily="49" charset="0"/>
              </a:rPr>
              <a:t>&gt;&gt;&gt;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playground.parse_context_free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masadan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masa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masa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)+Noun+A3sg+Pnon+Abl(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dAn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92D050"/>
                </a:solidFill>
                <a:latin typeface="Lucida Console" pitchFamily="49" charset="0"/>
                <a:cs typeface="Courier New" pitchFamily="49" charset="0"/>
              </a:rPr>
              <a:t>dan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</a:t>
            </a:r>
          </a:p>
          <a:p>
            <a:endParaRPr lang="en-US" dirty="0" smtClean="0">
              <a:solidFill>
                <a:schemeClr val="accent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  <a:cs typeface="Courier New" pitchFamily="49" charset="0"/>
              </a:rPr>
              <a:t>&gt;&gt;&gt;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playground.parse_context_free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derim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de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demek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)+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Verb+Pos+Aor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+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])+A1sg(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+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</a:t>
            </a:r>
          </a:p>
          <a:p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deri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deri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)+Noun+A3sg+P1sg(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+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])+Nom</a:t>
            </a:r>
            <a:endParaRPr lang="en-US" dirty="0">
              <a:latin typeface="Lucida Console" pitchFamily="49" charset="0"/>
              <a:cs typeface="Courier New" pitchFamily="49" charset="0"/>
            </a:endParaRPr>
          </a:p>
        </p:txBody>
      </p:sp>
      <p:cxnSp>
        <p:nvCxnSpPr>
          <p:cNvPr id="7" name="Elbow Connector 6"/>
          <p:cNvCxnSpPr>
            <a:stCxn id="11" idx="1"/>
          </p:cNvCxnSpPr>
          <p:nvPr/>
        </p:nvCxnSpPr>
        <p:spPr>
          <a:xfrm rot="10800000" flipV="1">
            <a:off x="6072199" y="3470788"/>
            <a:ext cx="1285885" cy="529716"/>
          </a:xfrm>
          <a:prstGeom prst="bentConnector3">
            <a:avLst>
              <a:gd name="adj1" fmla="val 177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8083" y="3286122"/>
            <a:ext cx="153266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from the table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1"/>
          </p:cNvCxnSpPr>
          <p:nvPr/>
        </p:nvCxnSpPr>
        <p:spPr>
          <a:xfrm rot="10800000" flipV="1">
            <a:off x="6715140" y="4337570"/>
            <a:ext cx="795342" cy="448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10482" y="4152904"/>
            <a:ext cx="5955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 say</a:t>
            </a:r>
            <a:endParaRPr lang="en-US" dirty="0"/>
          </a:p>
        </p:txBody>
      </p:sp>
      <p:cxnSp>
        <p:nvCxnSpPr>
          <p:cNvPr id="18" name="Elbow Connector 17"/>
          <p:cNvCxnSpPr>
            <a:stCxn id="19" idx="1"/>
          </p:cNvCxnSpPr>
          <p:nvPr/>
        </p:nvCxnSpPr>
        <p:spPr>
          <a:xfrm rot="10800000">
            <a:off x="5786447" y="5131375"/>
            <a:ext cx="136769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54137" y="4946709"/>
            <a:ext cx="8905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my skin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472" y="5643578"/>
            <a:ext cx="8115328" cy="9541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sz="1400" dirty="0" smtClean="0"/>
              <a:t>A3sg: 3</a:t>
            </a:r>
            <a:r>
              <a:rPr lang="en-GB" sz="1400" baseline="30000" dirty="0" smtClean="0"/>
              <a:t>rd</a:t>
            </a:r>
            <a:r>
              <a:rPr lang="en-GB" sz="1400" dirty="0" smtClean="0"/>
              <a:t> singular person/number agreement</a:t>
            </a:r>
          </a:p>
          <a:p>
            <a:r>
              <a:rPr lang="en-GB" sz="1400" dirty="0" err="1" smtClean="0"/>
              <a:t>Pnon</a:t>
            </a:r>
            <a:r>
              <a:rPr lang="en-GB" sz="1400" dirty="0" smtClean="0"/>
              <a:t>: Possession agreement “None”</a:t>
            </a:r>
          </a:p>
          <a:p>
            <a:r>
              <a:rPr lang="en-GB" sz="1400" dirty="0" err="1" smtClean="0"/>
              <a:t>Abl</a:t>
            </a:r>
            <a:r>
              <a:rPr lang="en-GB" sz="1400" dirty="0" smtClean="0"/>
              <a:t> : Ablative noun case agreement</a:t>
            </a:r>
          </a:p>
          <a:p>
            <a:r>
              <a:rPr lang="en-GB" sz="1400" dirty="0" smtClean="0"/>
              <a:t>Pos: Positive verb polarity</a:t>
            </a:r>
          </a:p>
          <a:p>
            <a:r>
              <a:rPr lang="en-GB" sz="1400" dirty="0" err="1" smtClean="0"/>
              <a:t>Aor</a:t>
            </a:r>
            <a:r>
              <a:rPr lang="en-GB" sz="1400" dirty="0" smtClean="0"/>
              <a:t> : </a:t>
            </a:r>
            <a:r>
              <a:rPr lang="en-GB" sz="1400" dirty="0" smtClean="0">
                <a:hlinkClick r:id="rId2"/>
              </a:rPr>
              <a:t>Aorist</a:t>
            </a:r>
            <a:r>
              <a:rPr lang="en-GB" sz="1400" dirty="0" smtClean="0"/>
              <a:t> tense</a:t>
            </a:r>
          </a:p>
          <a:p>
            <a:r>
              <a:rPr lang="en-GB" sz="1400" dirty="0" smtClean="0"/>
              <a:t>P1sg: 1</a:t>
            </a:r>
            <a:r>
              <a:rPr lang="en-GB" sz="1400" baseline="30000" dirty="0" smtClean="0"/>
              <a:t>st</a:t>
            </a:r>
            <a:r>
              <a:rPr lang="en-GB" sz="1400" dirty="0" smtClean="0"/>
              <a:t> singular person possession agreement</a:t>
            </a:r>
          </a:p>
          <a:p>
            <a:r>
              <a:rPr lang="en-GB" sz="1400" dirty="0" smtClean="0"/>
              <a:t>Nom: Nominative noun case agreement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Free Parsing : Approach#1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en-GB" dirty="0" smtClean="0"/>
              <a:t>A normalized suffix graph with rules for succession of each suffix</a:t>
            </a:r>
          </a:p>
          <a:p>
            <a:r>
              <a:rPr lang="en-GB" dirty="0" smtClean="0"/>
              <a:t>e.g. “Suffix Y can follow suffix X”</a:t>
            </a:r>
          </a:p>
          <a:p>
            <a:pPr lvl="1"/>
            <a:r>
              <a:rPr lang="en-GB" dirty="0" smtClean="0"/>
              <a:t>Too many nodes </a:t>
            </a:r>
            <a:r>
              <a:rPr lang="en-GB" dirty="0" smtClean="0"/>
              <a:t>(~300</a:t>
            </a:r>
            <a:r>
              <a:rPr lang="en-GB" dirty="0" smtClean="0"/>
              <a:t>) and edges (~10000)</a:t>
            </a:r>
          </a:p>
          <a:p>
            <a:pPr lvl="1"/>
            <a:r>
              <a:rPr lang="en-GB" dirty="0" smtClean="0"/>
              <a:t>Hard to maintain, hard to have an overview of the graph</a:t>
            </a:r>
          </a:p>
          <a:p>
            <a:r>
              <a:rPr lang="en-GB" dirty="0" smtClean="0"/>
              <a:t>Better support for exceptional cases at the cost of difficulty in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Approach#1 : </a:t>
            </a:r>
            <a:br>
              <a:rPr lang="en-GB" dirty="0" smtClean="0"/>
            </a:br>
            <a:r>
              <a:rPr lang="en-GB" dirty="0" smtClean="0"/>
              <a:t>A trimmed graph with 5 suffixes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33545"/>
            <a:ext cx="8229600" cy="425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Free Parsing : Approach#2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b="1" dirty="0" smtClean="0"/>
              <a:t>Approach used in TRNLTK</a:t>
            </a:r>
          </a:p>
          <a:p>
            <a:pPr lvl="1"/>
            <a:r>
              <a:rPr lang="en-GB" dirty="0" smtClean="0"/>
              <a:t>A semi-normalized suffix graph with rules </a:t>
            </a:r>
            <a:r>
              <a:rPr lang="en-GB" dirty="0" smtClean="0"/>
              <a:t>for edges that go</a:t>
            </a:r>
            <a:r>
              <a:rPr lang="en-GB" dirty="0" smtClean="0"/>
              <a:t> </a:t>
            </a:r>
            <a:r>
              <a:rPr lang="en-GB" dirty="0" smtClean="0"/>
              <a:t>out </a:t>
            </a:r>
            <a:r>
              <a:rPr lang="en-GB" dirty="0" smtClean="0"/>
              <a:t>from </a:t>
            </a:r>
            <a:r>
              <a:rPr lang="en-GB" dirty="0" smtClean="0"/>
              <a:t>a syntactic category</a:t>
            </a:r>
          </a:p>
          <a:p>
            <a:pPr lvl="1"/>
            <a:r>
              <a:rPr lang="en-GB" dirty="0" smtClean="0"/>
              <a:t>E.g. “Suffix X can be applied to Nouns” or “Suffix Y can apply to singular Nouns which don’t have possession </a:t>
            </a:r>
            <a:r>
              <a:rPr lang="en-GB" b="1" dirty="0" smtClean="0"/>
              <a:t>yet</a:t>
            </a:r>
            <a:r>
              <a:rPr lang="en-GB" dirty="0" smtClean="0"/>
              <a:t>”</a:t>
            </a:r>
          </a:p>
          <a:p>
            <a:pPr lvl="2"/>
            <a:r>
              <a:rPr lang="en-GB" dirty="0" smtClean="0"/>
              <a:t>Merging the transfer states of the previous Approach#1 in a logical way</a:t>
            </a:r>
          </a:p>
          <a:p>
            <a:pPr lvl="2"/>
            <a:r>
              <a:rPr lang="en-GB" dirty="0" smtClean="0"/>
              <a:t>Less nodes (~50), less edges (~150)</a:t>
            </a:r>
          </a:p>
          <a:p>
            <a:pPr lvl="1"/>
            <a:r>
              <a:rPr lang="en-GB" dirty="0" smtClean="0"/>
              <a:t>Harder to support exceptional cases</a:t>
            </a:r>
          </a:p>
          <a:p>
            <a:pPr lvl="2"/>
            <a:r>
              <a:rPr lang="en-GB" dirty="0" smtClean="0"/>
              <a:t>e.g. : </a:t>
            </a:r>
            <a:r>
              <a:rPr lang="tr-TR" dirty="0" smtClean="0"/>
              <a:t>Suffix –sız works with singular nouns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“</a:t>
            </a:r>
            <a:r>
              <a:rPr lang="en-GB" dirty="0" err="1" smtClean="0"/>
              <a:t>vicdans</a:t>
            </a:r>
            <a:r>
              <a:rPr lang="tr-TR" dirty="0" smtClean="0"/>
              <a:t>ız</a:t>
            </a:r>
            <a:r>
              <a:rPr lang="en-GB" dirty="0" smtClean="0"/>
              <a:t>”</a:t>
            </a:r>
            <a:r>
              <a:rPr lang="tr-TR" dirty="0" smtClean="0"/>
              <a:t> </a:t>
            </a:r>
            <a:r>
              <a:rPr lang="en-GB" dirty="0" smtClean="0"/>
              <a:t>works, but “</a:t>
            </a:r>
            <a:r>
              <a:rPr lang="en-GB" dirty="0" err="1" smtClean="0"/>
              <a:t>vicdanlar</a:t>
            </a:r>
            <a:r>
              <a:rPr lang="tr-TR" dirty="0" smtClean="0"/>
              <a:t>sız</a:t>
            </a:r>
            <a:r>
              <a:rPr lang="en-GB" dirty="0" smtClean="0"/>
              <a:t>”</a:t>
            </a:r>
            <a:r>
              <a:rPr lang="tr-TR" dirty="0" smtClean="0"/>
              <a:t> </a:t>
            </a:r>
            <a:r>
              <a:rPr lang="en-GB" dirty="0" smtClean="0"/>
              <a:t>doesn’t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Approach#2 : </a:t>
            </a:r>
            <a:br>
              <a:rPr lang="en-GB" dirty="0" smtClean="0"/>
            </a:br>
            <a:r>
              <a:rPr lang="en-GB" dirty="0" smtClean="0"/>
              <a:t>A trimmed graph with ~20 suffixes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0692"/>
            <a:ext cx="8229600" cy="448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Graph traversal for word : “</a:t>
            </a:r>
            <a:r>
              <a:rPr lang="en-GB" sz="3600" dirty="0" err="1" smtClean="0"/>
              <a:t>vicdans</a:t>
            </a:r>
            <a:r>
              <a:rPr lang="tr-TR" sz="3600" dirty="0" smtClean="0"/>
              <a:t>ız</a:t>
            </a:r>
            <a:r>
              <a:rPr lang="en-GB" sz="3600" dirty="0" smtClean="0"/>
              <a:t>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00201"/>
            <a:ext cx="8686579" cy="469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Elbow Connector 5"/>
          <p:cNvCxnSpPr>
            <a:stCxn id="10" idx="3"/>
          </p:cNvCxnSpPr>
          <p:nvPr/>
        </p:nvCxnSpPr>
        <p:spPr>
          <a:xfrm>
            <a:off x="4624650" y="1602304"/>
            <a:ext cx="1233234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6510" y="1417638"/>
            <a:ext cx="13981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vicdan:Noun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3"/>
          </p:cNvCxnSpPr>
          <p:nvPr/>
        </p:nvCxnSpPr>
        <p:spPr>
          <a:xfrm>
            <a:off x="6368395" y="4613798"/>
            <a:ext cx="703935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548" y="4429132"/>
            <a:ext cx="16908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-sız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en-GB" dirty="0" smtClean="0">
                <a:sym typeface="Wingdings" pitchFamily="2" charset="2"/>
              </a:rPr>
              <a:t> Adjective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0628" y="2071678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38648" y="2928934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7950" y="3786190"/>
            <a:ext cx="107157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72330" y="4613798"/>
            <a:ext cx="571504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3350" y="5372100"/>
            <a:ext cx="1290386" cy="20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94" y="1559997"/>
            <a:ext cx="8686800" cy="472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Graph traversal for word : “</a:t>
            </a:r>
            <a:r>
              <a:rPr lang="en-GB" sz="3600" dirty="0" err="1" smtClean="0"/>
              <a:t>vicdanlars</a:t>
            </a:r>
            <a:r>
              <a:rPr lang="tr-TR" sz="3600" dirty="0" smtClean="0"/>
              <a:t>ız</a:t>
            </a:r>
            <a:r>
              <a:rPr lang="en-GB" sz="3600" dirty="0" smtClean="0"/>
              <a:t>”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3"/>
          </p:cNvCxnSpPr>
          <p:nvPr/>
        </p:nvCxnSpPr>
        <p:spPr>
          <a:xfrm>
            <a:off x="4624650" y="1602304"/>
            <a:ext cx="1233234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510" y="1417638"/>
            <a:ext cx="13981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vicdan:Noun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3"/>
          </p:cNvCxnSpPr>
          <p:nvPr/>
        </p:nvCxnSpPr>
        <p:spPr>
          <a:xfrm>
            <a:off x="6368395" y="4613798"/>
            <a:ext cx="703935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548" y="4429132"/>
            <a:ext cx="16908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-sız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en-GB" dirty="0" smtClean="0">
                <a:sym typeface="Wingdings" pitchFamily="2" charset="2"/>
              </a:rPr>
              <a:t> Adjective</a:t>
            </a:r>
            <a:endParaRPr lang="en-US" dirty="0"/>
          </a:p>
        </p:txBody>
      </p:sp>
      <p:cxnSp>
        <p:nvCxnSpPr>
          <p:cNvPr id="18" name="Elbow Connector 17"/>
          <p:cNvCxnSpPr>
            <a:stCxn id="19" idx="1"/>
          </p:cNvCxnSpPr>
          <p:nvPr/>
        </p:nvCxnSpPr>
        <p:spPr>
          <a:xfrm rot="10800000" flipV="1">
            <a:off x="5500699" y="1786970"/>
            <a:ext cx="1952455" cy="570460"/>
          </a:xfrm>
          <a:prstGeom prst="bentConnector3">
            <a:avLst>
              <a:gd name="adj1" fmla="val 104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3153" y="1602304"/>
            <a:ext cx="12336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r>
              <a:rPr lang="en-GB" dirty="0" err="1" smtClean="0"/>
              <a:t>lar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4055" y="2071678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38648" y="2928934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68395" y="3786190"/>
            <a:ext cx="1084758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2330" y="4584149"/>
            <a:ext cx="571504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53350" y="5324476"/>
            <a:ext cx="1319244" cy="247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Graph traversing for word : “</a:t>
            </a:r>
            <a:r>
              <a:rPr lang="en-GB" dirty="0" err="1" smtClean="0"/>
              <a:t>vicdanlars</a:t>
            </a:r>
            <a:r>
              <a:rPr lang="tr-TR" dirty="0" smtClean="0"/>
              <a:t>ız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1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parse shown in previous slide should NOT work</a:t>
            </a:r>
          </a:p>
          <a:p>
            <a:r>
              <a:rPr lang="en-GB" dirty="0" smtClean="0"/>
              <a:t>TRNLTK solution: rules for suffixes</a:t>
            </a:r>
          </a:p>
          <a:p>
            <a:r>
              <a:rPr lang="en-GB" dirty="0" smtClean="0"/>
              <a:t>Traversal for “</a:t>
            </a:r>
            <a:r>
              <a:rPr lang="en-GB" dirty="0" err="1" smtClean="0"/>
              <a:t>vicdanlars</a:t>
            </a:r>
            <a:r>
              <a:rPr lang="tr-TR" dirty="0" smtClean="0"/>
              <a:t>ız</a:t>
            </a:r>
            <a:r>
              <a:rPr lang="en-GB" dirty="0" smtClean="0"/>
              <a:t>” is stopped, because of the rule of the suffix “-s</a:t>
            </a:r>
            <a:r>
              <a:rPr lang="tr-TR" dirty="0" smtClean="0"/>
              <a:t>ız</a:t>
            </a:r>
            <a:r>
              <a:rPr lang="en-GB" dirty="0" smtClean="0"/>
              <a:t>”</a:t>
            </a:r>
            <a:r>
              <a:rPr lang="tr-TR" dirty="0" smtClean="0"/>
              <a:t> </a:t>
            </a:r>
            <a:r>
              <a:rPr lang="en-GB" dirty="0" smtClean="0"/>
              <a:t>(Without)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3000372"/>
            <a:ext cx="781015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self.NOUN_NOM_DERIV.add_out_suffix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self.</a:t>
            </a:r>
            <a:r>
              <a:rPr lang="en-US" sz="1400" dirty="0" err="1" smtClean="0">
                <a:solidFill>
                  <a:schemeClr val="accent6"/>
                </a:solidFill>
                <a:latin typeface="Lucida Console" pitchFamily="49" charset="0"/>
              </a:rPr>
              <a:t>Without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self.ADJECTIVE_ROOT</a:t>
            </a:r>
            <a:r>
              <a:rPr lang="en-US" sz="1400" dirty="0" smtClean="0">
                <a:latin typeface="Lucida Console" pitchFamily="49" charset="0"/>
              </a:rPr>
              <a:t>)</a:t>
            </a:r>
          </a:p>
          <a:p>
            <a:r>
              <a:rPr lang="en-US" sz="1400" dirty="0" err="1" smtClean="0">
                <a:latin typeface="Lucida Console" pitchFamily="49" charset="0"/>
              </a:rPr>
              <a:t>self.</a:t>
            </a:r>
            <a:r>
              <a:rPr lang="en-US" sz="1400" dirty="0" err="1" smtClean="0">
                <a:solidFill>
                  <a:schemeClr val="accent6"/>
                </a:solidFill>
                <a:latin typeface="Lucida Console" pitchFamily="49" charset="0"/>
              </a:rPr>
              <a:t>Without</a:t>
            </a:r>
            <a:r>
              <a:rPr lang="en-US" sz="1400" dirty="0" err="1" smtClean="0">
                <a:latin typeface="Lucida Console" pitchFamily="49" charset="0"/>
              </a:rPr>
              <a:t>.add_suffix_form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u"sIz</a:t>
            </a:r>
            <a:r>
              <a:rPr lang="en-US" sz="1400" dirty="0" smtClean="0">
                <a:latin typeface="Lucida Console" pitchFamily="49" charset="0"/>
              </a:rPr>
              <a:t>", </a:t>
            </a:r>
            <a:r>
              <a:rPr lang="en-US" sz="1400" dirty="0" err="1" smtClean="0">
                <a:solidFill>
                  <a:schemeClr val="accent2"/>
                </a:solidFill>
                <a:latin typeface="Lucida Console" pitchFamily="49" charset="0"/>
              </a:rPr>
              <a:t>doesnt_come_after</a:t>
            </a:r>
            <a:r>
              <a:rPr lang="en-US" sz="1400" dirty="0" smtClean="0">
                <a:solidFill>
                  <a:schemeClr val="accent2"/>
                </a:solidFill>
                <a:latin typeface="Lucida Console" pitchFamily="49" charset="0"/>
              </a:rPr>
              <a:t>(self.A3Pl_Noun)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57628"/>
            <a:ext cx="8229600" cy="2571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Matchers, using </a:t>
            </a:r>
            <a:r>
              <a:rPr lang="en-GB" sz="2900" dirty="0" smtClean="0">
                <a:hlinkClick r:id="rId2"/>
              </a:rPr>
              <a:t>Specification</a:t>
            </a:r>
            <a:r>
              <a:rPr lang="en-GB" sz="3200" dirty="0" smtClean="0">
                <a:hlinkClick r:id="rId2"/>
              </a:rPr>
              <a:t> Design Pattern</a:t>
            </a:r>
            <a:endParaRPr lang="en-GB" sz="32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More of them: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comes_after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someSuffix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doesnt_come_after_derivation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someSuffix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has_root_attribute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someAttribute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applies_to_root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someWordRoot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Could be combined, etc. Support for “and”, “or”, “negation” operations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1900" dirty="0" err="1" smtClean="0">
                <a:latin typeface="Lucida Console" pitchFamily="49" charset="0"/>
              </a:rPr>
              <a:t>comes_after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someSuffix</a:t>
            </a:r>
            <a:r>
              <a:rPr lang="en-GB" sz="1900" dirty="0" smtClean="0">
                <a:latin typeface="Lucida Console" pitchFamily="49" charset="0"/>
              </a:rPr>
              <a:t>) | </a:t>
            </a:r>
            <a:r>
              <a:rPr lang="en-GB" sz="1900" dirty="0" err="1" smtClean="0">
                <a:latin typeface="Lucida Console" pitchFamily="49" charset="0"/>
              </a:rPr>
              <a:t>comes_after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someOtherSuffix</a:t>
            </a:r>
            <a:r>
              <a:rPr lang="en-GB" sz="1900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1900" dirty="0" smtClean="0">
                <a:latin typeface="Lucida Console" pitchFamily="49" charset="0"/>
              </a:rPr>
              <a:t>~</a:t>
            </a:r>
            <a:r>
              <a:rPr lang="en-GB" sz="1900" dirty="0" err="1" smtClean="0">
                <a:latin typeface="Lucida Console" pitchFamily="49" charset="0"/>
              </a:rPr>
              <a:t>applies_to_root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someWordRoot</a:t>
            </a:r>
            <a:r>
              <a:rPr lang="en-GB" sz="1900" dirty="0" smtClean="0">
                <a:latin typeface="Lucida Console" pitchFamily="49" charset="0"/>
              </a:rPr>
              <a:t>) &amp; ~</a:t>
            </a:r>
            <a:r>
              <a:rPr lang="en-GB" sz="1900" dirty="0" err="1" smtClean="0">
                <a:latin typeface="Lucida Console" pitchFamily="49" charset="0"/>
              </a:rPr>
              <a:t>applies_to_root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someOtherWordRoot</a:t>
            </a:r>
            <a:r>
              <a:rPr lang="en-GB" sz="1900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endParaRPr lang="en-GB" sz="2400" dirty="0" smtClean="0">
              <a:latin typeface="Lucida Console" pitchFamily="49" charset="0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Natural language processing</a:t>
            </a:r>
          </a:p>
          <a:p>
            <a:pPr lvl="1"/>
            <a:r>
              <a:rPr lang="en-GB" dirty="0" smtClean="0"/>
              <a:t>From Wikipedia: “... </a:t>
            </a:r>
            <a:r>
              <a:rPr lang="en-US" dirty="0" smtClean="0"/>
              <a:t>a field of computer science (…) concerned with the interactions between computers and human (natural) languages.”</a:t>
            </a:r>
          </a:p>
          <a:p>
            <a:r>
              <a:rPr lang="en-US" dirty="0" smtClean="0"/>
              <a:t>Natural language toolkit : nltk.org</a:t>
            </a:r>
          </a:p>
          <a:p>
            <a:pPr lvl="2"/>
            <a:r>
              <a:rPr lang="en-GB" dirty="0" smtClean="0"/>
              <a:t>“Suite of libraries and programs (...) for NLP”</a:t>
            </a:r>
            <a:endParaRPr lang="en-US" dirty="0" smtClean="0"/>
          </a:p>
          <a:p>
            <a:r>
              <a:rPr lang="en-US" dirty="0" smtClean="0"/>
              <a:t>Functionality to make use of speech/text data by investigating semantics, morphology,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suffix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763"/>
            <a:ext cx="8229600" cy="4714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hlinkClick r:id="rId2"/>
              </a:rPr>
              <a:t>https://raw.github.com/aliok/trnltk/master/suffixGraphExtended_20121010.png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606" y="2786058"/>
            <a:ext cx="862711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numbers when TRNLTK contextless morphological parser is run on METU-</a:t>
            </a:r>
            <a:r>
              <a:rPr lang="en-GB" dirty="0" err="1" smtClean="0"/>
              <a:t>Sabanci</a:t>
            </a:r>
            <a:r>
              <a:rPr lang="en-GB" dirty="0" smtClean="0"/>
              <a:t> annotated corpus (~60000 words):</a:t>
            </a:r>
            <a:endParaRPr lang="en-GB" dirty="0" smtClean="0"/>
          </a:p>
          <a:p>
            <a:pPr lvl="1"/>
            <a:r>
              <a:rPr lang="en-GB" dirty="0" smtClean="0"/>
              <a:t>For 89% of the words, tagged parse result is given among the possible parse results</a:t>
            </a:r>
          </a:p>
          <a:p>
            <a:pPr lvl="1"/>
            <a:r>
              <a:rPr lang="en-GB" dirty="0" smtClean="0"/>
              <a:t>Average time to find the possible parse results for a word : 12 ms</a:t>
            </a:r>
          </a:p>
          <a:p>
            <a:pPr lvl="2"/>
            <a:r>
              <a:rPr lang="en-GB" dirty="0" smtClean="0"/>
              <a:t>Fast enough : would take 3.3 hours to parse a 1M word corpus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Annotated dictionary : </a:t>
            </a:r>
          </a:p>
          <a:p>
            <a:pPr lvl="1"/>
            <a:r>
              <a:rPr lang="en-GB" dirty="0" smtClean="0"/>
              <a:t>No derived words in it</a:t>
            </a:r>
            <a:endParaRPr lang="en-GB" dirty="0" smtClean="0"/>
          </a:p>
          <a:p>
            <a:pPr lvl="1"/>
            <a:r>
              <a:rPr lang="en-GB" dirty="0" smtClean="0"/>
              <a:t>Words tagged with syntactic categories except nouns and verbs (verbs are in infinitive forms and can be recognized)</a:t>
            </a:r>
          </a:p>
          <a:p>
            <a:pPr lvl="1"/>
            <a:r>
              <a:rPr lang="en-GB" dirty="0" smtClean="0"/>
              <a:t>Words tagged with exceptions (e.g. no vowel harmony)</a:t>
            </a:r>
          </a:p>
          <a:p>
            <a:pPr lvl="1"/>
            <a:r>
              <a:rPr lang="en-GB" dirty="0" smtClean="0"/>
              <a:t>A little bit scary : 24% of 25000 entries has tags</a:t>
            </a:r>
            <a:endParaRPr lang="en-GB" dirty="0" smtClean="0"/>
          </a:p>
          <a:p>
            <a:r>
              <a:rPr lang="en-GB" dirty="0" smtClean="0"/>
              <a:t>Orthographics engine : handles voicing, vowel harmony etc</a:t>
            </a:r>
            <a:endParaRPr lang="en-GB" dirty="0" smtClean="0"/>
          </a:p>
          <a:p>
            <a:r>
              <a:rPr lang="en-GB" dirty="0" smtClean="0"/>
              <a:t>Morphotactics engine : checks the </a:t>
            </a:r>
            <a:r>
              <a:rPr lang="en-GB" dirty="0" smtClean="0"/>
              <a:t>conditions </a:t>
            </a:r>
            <a:r>
              <a:rPr lang="en-GB" dirty="0" smtClean="0"/>
              <a:t>for suffixes</a:t>
            </a:r>
          </a:p>
          <a:p>
            <a:r>
              <a:rPr lang="en-GB" dirty="0" smtClean="0"/>
              <a:t>Traversing engine : Goes over the FSM by using tools above</a:t>
            </a:r>
          </a:p>
          <a:p>
            <a:r>
              <a:rPr lang="en-GB" dirty="0" smtClean="0"/>
              <a:t>Numerals : a digit-to-text converter is implemented</a:t>
            </a:r>
          </a:p>
          <a:p>
            <a:pPr lvl="1"/>
            <a:r>
              <a:rPr lang="en-GB" dirty="0" smtClean="0"/>
              <a:t>1990’da : in 1990 </a:t>
            </a:r>
            <a:r>
              <a:rPr lang="en-GB" dirty="0" smtClean="0">
                <a:sym typeface="Wingdings" pitchFamily="2" charset="2"/>
              </a:rPr>
              <a:t> 1991’de : in 1991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Same suffix, but because of </a:t>
            </a:r>
            <a:r>
              <a:rPr lang="en-GB" dirty="0" smtClean="0">
                <a:sym typeface="Wingdings" pitchFamily="2" charset="2"/>
              </a:rPr>
              <a:t>v</a:t>
            </a:r>
            <a:r>
              <a:rPr lang="en-GB" dirty="0" smtClean="0">
                <a:sym typeface="Wingdings" pitchFamily="2" charset="2"/>
              </a:rPr>
              <a:t>owel harmony, applied form is different  Need to find the last vowel 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Checking only the last digit won’t work : last digits of 100 and 1000 are same, but last vowel is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Predefined paths </a:t>
            </a:r>
            <a:r>
              <a:rPr lang="en-GB" dirty="0" smtClean="0"/>
              <a:t>for exceptional words</a:t>
            </a:r>
          </a:p>
          <a:p>
            <a:pPr lvl="1"/>
            <a:r>
              <a:rPr lang="en-GB" dirty="0" smtClean="0"/>
              <a:t>Prepare partially traversed paths for some words</a:t>
            </a:r>
          </a:p>
          <a:p>
            <a:pPr lvl="1"/>
            <a:r>
              <a:rPr lang="en-GB" dirty="0" smtClean="0"/>
              <a:t>When that word is seen, start from the last point of the prepared path</a:t>
            </a:r>
          </a:p>
          <a:p>
            <a:pPr lvl="1"/>
            <a:r>
              <a:rPr lang="en-GB" dirty="0" smtClean="0"/>
              <a:t>Needed for pronouns and words “to eat” and “to say”</a:t>
            </a:r>
          </a:p>
          <a:p>
            <a:r>
              <a:rPr lang="en-GB" dirty="0" smtClean="0"/>
              <a:t>Proper </a:t>
            </a:r>
            <a:r>
              <a:rPr lang="en-GB" dirty="0" smtClean="0"/>
              <a:t>nouns : can’t really recognize them easily</a:t>
            </a:r>
          </a:p>
          <a:p>
            <a:pPr lvl="1"/>
            <a:r>
              <a:rPr lang="en-GB" dirty="0" smtClean="0"/>
              <a:t>Mark a word as a proper noun when an apostrophe is used : most of the time they have no suffixes </a:t>
            </a:r>
            <a:r>
              <a:rPr lang="en-GB" dirty="0" smtClean="0">
                <a:sym typeface="Wingdings" pitchFamily="2" charset="2"/>
              </a:rPr>
              <a:t> Not perfect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Mark a word as a proper noun if it starts with a capital letter  Other word types can be like that in the beginning of a sentence  Not good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Can’t be done without context (a better approach is described later)</a:t>
            </a:r>
          </a:p>
          <a:p>
            <a:r>
              <a:rPr lang="en-GB" dirty="0" smtClean="0"/>
              <a:t>Same problems with acronyms as proper nouns</a:t>
            </a:r>
          </a:p>
          <a:p>
            <a:pPr lvl="1"/>
            <a:r>
              <a:rPr lang="en-GB" dirty="0" err="1" smtClean="0"/>
              <a:t>ABD’de</a:t>
            </a:r>
            <a:r>
              <a:rPr lang="en-GB" dirty="0" smtClean="0"/>
              <a:t> : in USA </a:t>
            </a:r>
            <a:r>
              <a:rPr lang="en-GB" dirty="0" smtClean="0">
                <a:sym typeface="Wingdings" pitchFamily="2" charset="2"/>
              </a:rPr>
              <a:t> </a:t>
            </a:r>
            <a:r>
              <a:rPr lang="en-GB" dirty="0" err="1" smtClean="0">
                <a:sym typeface="Wingdings" pitchFamily="2" charset="2"/>
              </a:rPr>
              <a:t>EMU’da</a:t>
            </a:r>
            <a:r>
              <a:rPr lang="en-GB" dirty="0" smtClean="0">
                <a:sym typeface="Wingdings" pitchFamily="2" charset="2"/>
              </a:rPr>
              <a:t> : in EMU (European Monetary Union) vowel harmony, find the last vowel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Tokenizing</a:t>
            </a:r>
          </a:p>
          <a:p>
            <a:pPr lvl="1"/>
            <a:r>
              <a:rPr lang="en-GB" dirty="0" smtClean="0"/>
              <a:t>“</a:t>
            </a:r>
            <a:r>
              <a:rPr lang="tr-TR" dirty="0" smtClean="0"/>
              <a:t>RNA (Ribonükleik asit) bir polimerdir.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</a:t>
            </a:r>
            <a:r>
              <a:rPr lang="tr-TR" dirty="0" smtClean="0"/>
              <a:t>Müze-i Hümayun</a:t>
            </a:r>
            <a:r>
              <a:rPr lang="en-GB" dirty="0" smtClean="0"/>
              <a:t>’a </a:t>
            </a:r>
            <a:r>
              <a:rPr lang="en-GB" dirty="0" err="1" smtClean="0"/>
              <a:t>konuldu</a:t>
            </a:r>
            <a:r>
              <a:rPr lang="en-GB" dirty="0" smtClean="0"/>
              <a:t>.”</a:t>
            </a:r>
            <a:endParaRPr lang="tr-TR" dirty="0" smtClean="0"/>
          </a:p>
          <a:p>
            <a:pPr lvl="1"/>
            <a:r>
              <a:rPr lang="en-GB" dirty="0" smtClean="0"/>
              <a:t>“</a:t>
            </a:r>
            <a:r>
              <a:rPr lang="tr-TR" dirty="0" smtClean="0"/>
              <a:t>Ali bana </a:t>
            </a:r>
            <a:r>
              <a:rPr lang="en-GB" dirty="0" smtClean="0"/>
              <a:t>‘Ben </a:t>
            </a:r>
            <a:r>
              <a:rPr lang="en-GB" dirty="0" err="1" smtClean="0"/>
              <a:t>gelmiyorum</a:t>
            </a:r>
            <a:r>
              <a:rPr lang="en-GB" dirty="0" smtClean="0"/>
              <a:t>.’ </a:t>
            </a:r>
            <a:r>
              <a:rPr lang="en-GB" dirty="0" err="1" smtClean="0"/>
              <a:t>dedi</a:t>
            </a:r>
            <a:r>
              <a:rPr lang="en-GB" dirty="0" smtClean="0"/>
              <a:t>.”</a:t>
            </a:r>
          </a:p>
          <a:p>
            <a:pPr lvl="1"/>
            <a:r>
              <a:rPr lang="tr-TR" dirty="0" smtClean="0"/>
              <a:t>“</a:t>
            </a:r>
            <a:r>
              <a:rPr lang="en-GB" dirty="0" smtClean="0"/>
              <a:t>Bu </a:t>
            </a:r>
            <a:r>
              <a:rPr lang="tr-TR" dirty="0" smtClean="0"/>
              <a:t>işleme ‘fotosentez’ denir.”</a:t>
            </a:r>
          </a:p>
          <a:p>
            <a:pPr lvl="1"/>
            <a:r>
              <a:rPr lang="tr-TR" dirty="0" smtClean="0"/>
              <a:t>“Bu </a:t>
            </a:r>
            <a:r>
              <a:rPr lang="en-US" dirty="0" err="1" smtClean="0"/>
              <a:t>zincirin</a:t>
            </a:r>
            <a:r>
              <a:rPr lang="en-US" dirty="0" smtClean="0"/>
              <a:t> </a:t>
            </a:r>
            <a:r>
              <a:rPr lang="en-US" dirty="0" err="1" smtClean="0"/>
              <a:t>kesilmesine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 </a:t>
            </a:r>
            <a:r>
              <a:rPr lang="en-GB" dirty="0" smtClean="0"/>
              <a:t>[</a:t>
            </a:r>
            <a:r>
              <a:rPr lang="en-US" dirty="0" err="1" smtClean="0"/>
              <a:t>Mikkola</a:t>
            </a:r>
            <a:r>
              <a:rPr lang="en-US" dirty="0" smtClean="0"/>
              <a:t>, s75</a:t>
            </a:r>
            <a:r>
              <a:rPr lang="en-GB" dirty="0" smtClean="0"/>
              <a:t>].</a:t>
            </a:r>
            <a:r>
              <a:rPr lang="tr-TR" dirty="0" smtClean="0"/>
              <a:t>”</a:t>
            </a:r>
            <a:endParaRPr lang="en-GB" dirty="0" smtClean="0"/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N’ap</a:t>
            </a:r>
            <a:r>
              <a:rPr lang="tr-TR" dirty="0" smtClean="0"/>
              <a:t>ıyorsun</a:t>
            </a:r>
            <a:r>
              <a:rPr lang="en-GB" dirty="0" smtClean="0"/>
              <a:t>?”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Problem </a:t>
            </a:r>
            <a:r>
              <a:rPr lang="en-GB" dirty="0" smtClean="0"/>
              <a:t>with context </a:t>
            </a:r>
            <a:r>
              <a:rPr lang="en-GB" dirty="0" smtClean="0"/>
              <a:t>independency : Ambiguity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Ambiguity</a:t>
            </a:r>
          </a:p>
          <a:p>
            <a:pPr lvl="1"/>
            <a:r>
              <a:rPr lang="en-GB" dirty="0" smtClean="0"/>
              <a:t>Agglutination creates ambiguity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leaf+es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: </a:t>
            </a:r>
            <a:r>
              <a:rPr lang="en-GB" dirty="0" smtClean="0">
                <a:sym typeface="Wingdings" pitchFamily="2" charset="2"/>
              </a:rPr>
              <a:t>leaves </a:t>
            </a:r>
            <a:r>
              <a:rPr lang="en-GB" dirty="0" smtClean="0">
                <a:sym typeface="Wingdings" pitchFamily="2" charset="2"/>
              </a:rPr>
              <a:t> </a:t>
            </a:r>
            <a:r>
              <a:rPr lang="en-GB" dirty="0" err="1" smtClean="0">
                <a:sym typeface="Wingdings" pitchFamily="2" charset="2"/>
              </a:rPr>
              <a:t>leave+s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: </a:t>
            </a:r>
            <a:r>
              <a:rPr lang="en-GB" dirty="0" smtClean="0">
                <a:sym typeface="Wingdings" pitchFamily="2" charset="2"/>
              </a:rPr>
              <a:t>leaves</a:t>
            </a:r>
            <a:endParaRPr lang="en-GB" dirty="0" smtClean="0"/>
          </a:p>
          <a:p>
            <a:pPr lvl="2"/>
            <a:r>
              <a:rPr lang="en-GB" dirty="0" err="1" smtClean="0"/>
              <a:t>derim</a:t>
            </a:r>
            <a:r>
              <a:rPr lang="en-GB" dirty="0" smtClean="0"/>
              <a:t> : “de”+Positive+Aorist+A1sg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 “I say”</a:t>
            </a:r>
          </a:p>
          <a:p>
            <a:pPr lvl="2"/>
            <a:r>
              <a:rPr lang="en-GB" dirty="0" err="1" smtClean="0"/>
              <a:t>derim</a:t>
            </a:r>
            <a:r>
              <a:rPr lang="en-GB" dirty="0" smtClean="0"/>
              <a:t> : “</a:t>
            </a:r>
            <a:r>
              <a:rPr lang="en-GB" dirty="0" err="1" smtClean="0"/>
              <a:t>deri</a:t>
            </a:r>
            <a:r>
              <a:rPr lang="en-GB" dirty="0" smtClean="0"/>
              <a:t>”+P1sg </a:t>
            </a:r>
            <a:r>
              <a:rPr lang="en-GB" dirty="0" smtClean="0">
                <a:sym typeface="Wingdings" pitchFamily="2" charset="2"/>
              </a:rPr>
              <a:t> “my skin”</a:t>
            </a:r>
          </a:p>
          <a:p>
            <a:r>
              <a:rPr lang="en-GB" dirty="0" smtClean="0"/>
              <a:t>Some of the ambiguity types:</a:t>
            </a:r>
          </a:p>
          <a:p>
            <a:pPr lvl="1"/>
            <a:r>
              <a:rPr lang="en-GB" dirty="0" err="1" smtClean="0"/>
              <a:t>Polysemies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My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GB" dirty="0" smtClean="0">
                <a:sym typeface="Wingdings" pitchFamily="2" charset="2"/>
              </a:rPr>
              <a:t>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Head</a:t>
            </a:r>
            <a:r>
              <a:rPr lang="en-GB" dirty="0" smtClean="0">
                <a:sym typeface="Wingdings" pitchFamily="2" charset="2"/>
              </a:rPr>
              <a:t> chief</a:t>
            </a:r>
          </a:p>
          <a:p>
            <a:pPr lvl="2"/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Yakacak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odun</a:t>
            </a:r>
            <a:r>
              <a:rPr lang="en-GB" dirty="0" smtClean="0">
                <a:sym typeface="Wingdings" pitchFamily="2" charset="2"/>
              </a:rPr>
              <a:t> : “wood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to burn</a:t>
            </a:r>
            <a:r>
              <a:rPr lang="en-GB" dirty="0" smtClean="0">
                <a:sym typeface="Wingdings" pitchFamily="2" charset="2"/>
              </a:rPr>
              <a:t>” Adjective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Roma’y</a:t>
            </a:r>
            <a:r>
              <a:rPr lang="tr-TR" dirty="0" smtClean="0">
                <a:sym typeface="Wingdings" pitchFamily="2" charset="2"/>
              </a:rPr>
              <a:t>ı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yakacak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: “(He/she/it)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will burn </a:t>
            </a:r>
            <a:r>
              <a:rPr lang="en-GB" dirty="0" smtClean="0">
                <a:sym typeface="Wingdings" pitchFamily="2" charset="2"/>
              </a:rPr>
              <a:t>Rome” Verb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Homographs: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Grizzly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bear</a:t>
            </a:r>
            <a:r>
              <a:rPr lang="en-GB" dirty="0" smtClean="0">
                <a:sym typeface="Wingdings" pitchFamily="2" charset="2"/>
              </a:rPr>
              <a:t> 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Bear</a:t>
            </a:r>
            <a:r>
              <a:rPr lang="en-GB" dirty="0" smtClean="0">
                <a:sym typeface="Wingdings" pitchFamily="2" charset="2"/>
              </a:rPr>
              <a:t> in mind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Denizde yüz</a:t>
            </a:r>
            <a:r>
              <a:rPr lang="en-GB" dirty="0" smtClean="0">
                <a:sym typeface="Wingdings" pitchFamily="2" charset="2"/>
              </a:rPr>
              <a:t> : “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swim</a:t>
            </a:r>
            <a:r>
              <a:rPr lang="en-GB" dirty="0" smtClean="0">
                <a:sym typeface="Wingdings" pitchFamily="2" charset="2"/>
              </a:rPr>
              <a:t> in the sea”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Yüz</a:t>
            </a:r>
            <a:r>
              <a:rPr lang="tr-TR" dirty="0" smtClean="0">
                <a:sym typeface="Wingdings" pitchFamily="2" charset="2"/>
              </a:rPr>
              <a:t> kişi </a:t>
            </a:r>
            <a:r>
              <a:rPr lang="en-GB" dirty="0" smtClean="0">
                <a:sym typeface="Wingdings" pitchFamily="2" charset="2"/>
              </a:rPr>
              <a:t>: “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hundred</a:t>
            </a:r>
            <a:r>
              <a:rPr lang="en-GB" dirty="0" smtClean="0">
                <a:sym typeface="Wingdings" pitchFamily="2" charset="2"/>
              </a:rPr>
              <a:t> people”</a:t>
            </a:r>
          </a:p>
          <a:p>
            <a:r>
              <a:rPr lang="en-GB" dirty="0" smtClean="0">
                <a:sym typeface="Wingdings" pitchFamily="2" charset="2"/>
              </a:rPr>
              <a:t>Syntactic ambiguity : “</a:t>
            </a:r>
            <a:r>
              <a:rPr lang="en-GB" dirty="0" smtClean="0">
                <a:sym typeface="Wingdings" pitchFamily="2" charset="2"/>
              </a:rPr>
              <a:t>I’m </a:t>
            </a:r>
            <a:r>
              <a:rPr lang="en-GB" dirty="0" smtClean="0">
                <a:sym typeface="Wingdings" pitchFamily="2" charset="2"/>
              </a:rPr>
              <a:t>going to sleep</a:t>
            </a:r>
            <a:r>
              <a:rPr lang="en-GB" dirty="0" smtClean="0">
                <a:sym typeface="Wingdings" pitchFamily="2" charset="2"/>
              </a:rPr>
              <a:t>.”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 am (now) falling </a:t>
            </a:r>
            <a:r>
              <a:rPr lang="en-US" dirty="0" smtClean="0">
                <a:sym typeface="Wingdings" pitchFamily="2" charset="2"/>
              </a:rPr>
              <a:t>asleep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 am leaving (this event) to (go and) sleep</a:t>
            </a:r>
            <a:endParaRPr lang="en-GB" dirty="0" smtClean="0">
              <a:sym typeface="Wingdings" pitchFamily="2" charset="2"/>
            </a:endParaRPr>
          </a:p>
          <a:p>
            <a:pPr lvl="2"/>
            <a:endParaRPr lang="en-US" dirty="0"/>
          </a:p>
        </p:txBody>
      </p:sp>
      <p:cxnSp>
        <p:nvCxnSpPr>
          <p:cNvPr id="4" name="Elbow Connector 3"/>
          <p:cNvCxnSpPr>
            <a:stCxn id="5" idx="1"/>
          </p:cNvCxnSpPr>
          <p:nvPr/>
        </p:nvCxnSpPr>
        <p:spPr>
          <a:xfrm rot="10800000" flipV="1">
            <a:off x="4714876" y="1925470"/>
            <a:ext cx="971528" cy="138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86404" y="1602304"/>
            <a:ext cx="300039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Main problem since Turkish is an agglutinative language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6404" y="2786058"/>
            <a:ext cx="300039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Different syntactic categories for the same surfaces of a lexeme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1"/>
          </p:cNvCxnSpPr>
          <p:nvPr/>
        </p:nvCxnSpPr>
        <p:spPr>
          <a:xfrm rot="10800000" flipV="1">
            <a:off x="4714876" y="3247722"/>
            <a:ext cx="971528" cy="3241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3636" y="5173163"/>
            <a:ext cx="238605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Not in scope -yet-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1"/>
          </p:cNvCxnSpPr>
          <p:nvPr/>
        </p:nvCxnSpPr>
        <p:spPr>
          <a:xfrm rot="10800000">
            <a:off x="5286380" y="5173163"/>
            <a:ext cx="857256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 smtClean="0"/>
              <a:t>Nasil</a:t>
            </a:r>
            <a:r>
              <a:rPr lang="en-GB" dirty="0" smtClean="0"/>
              <a:t> </a:t>
            </a:r>
            <a:r>
              <a:rPr lang="en-GB" dirty="0" err="1" smtClean="0"/>
              <a:t>karar</a:t>
            </a:r>
            <a:r>
              <a:rPr lang="en-GB" dirty="0" smtClean="0"/>
              <a:t> </a:t>
            </a:r>
            <a:r>
              <a:rPr lang="en-GB" dirty="0" err="1" smtClean="0"/>
              <a:t>verilecek</a:t>
            </a:r>
            <a:r>
              <a:rPr lang="en-GB" dirty="0" smtClean="0"/>
              <a:t> </a:t>
            </a:r>
            <a:r>
              <a:rPr lang="en-GB" dirty="0" err="1" smtClean="0"/>
              <a:t>dogru</a:t>
            </a:r>
            <a:r>
              <a:rPr lang="en-GB" dirty="0" smtClean="0"/>
              <a:t> parse </a:t>
            </a:r>
            <a:r>
              <a:rPr lang="en-GB" dirty="0" err="1" smtClean="0"/>
              <a:t>result’a</a:t>
            </a:r>
            <a:r>
              <a:rPr lang="en-GB" dirty="0" smtClean="0"/>
              <a:t>?</a:t>
            </a:r>
          </a:p>
          <a:p>
            <a:r>
              <a:rPr lang="en-GB" dirty="0" smtClean="0"/>
              <a:t>1) Context </a:t>
            </a:r>
            <a:r>
              <a:rPr lang="en-GB" dirty="0" err="1" smtClean="0"/>
              <a:t>kontrol</a:t>
            </a:r>
            <a:r>
              <a:rPr lang="en-GB" dirty="0" smtClean="0"/>
              <a:t> </a:t>
            </a:r>
            <a:r>
              <a:rPr lang="en-GB" dirty="0" err="1" smtClean="0"/>
              <a:t>edilecek</a:t>
            </a:r>
            <a:endParaRPr lang="en-GB" dirty="0" smtClean="0"/>
          </a:p>
          <a:p>
            <a:r>
              <a:rPr lang="en-GB" dirty="0" smtClean="0"/>
              <a:t>2) </a:t>
            </a:r>
            <a:r>
              <a:rPr lang="en-GB" dirty="0" err="1" smtClean="0"/>
              <a:t>Mesela</a:t>
            </a:r>
            <a:r>
              <a:rPr lang="en-GB" dirty="0" smtClean="0"/>
              <a:t>,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daha</a:t>
            </a:r>
            <a:r>
              <a:rPr lang="en-GB" dirty="0" smtClean="0"/>
              <a:t> once </a:t>
            </a:r>
            <a:r>
              <a:rPr lang="en-GB" dirty="0" err="1" smtClean="0"/>
              <a:t>sifat</a:t>
            </a:r>
            <a:r>
              <a:rPr lang="en-GB" dirty="0" smtClean="0"/>
              <a:t>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kullanilmis</a:t>
            </a:r>
            <a:r>
              <a:rPr lang="en-GB" dirty="0" smtClean="0"/>
              <a:t> mi?</a:t>
            </a:r>
          </a:p>
          <a:p>
            <a:r>
              <a:rPr lang="en-GB" dirty="0" smtClean="0"/>
              <a:t>3) Syntactic </a:t>
            </a:r>
            <a:r>
              <a:rPr lang="en-GB" dirty="0" err="1" smtClean="0"/>
              <a:t>kategoriye</a:t>
            </a:r>
            <a:r>
              <a:rPr lang="en-GB" dirty="0" smtClean="0"/>
              <a:t> gore rule based + statistical </a:t>
            </a:r>
            <a:r>
              <a:rPr lang="en-GB" dirty="0" err="1" smtClean="0"/>
              <a:t>birsey</a:t>
            </a:r>
            <a:r>
              <a:rPr lang="en-GB" dirty="0" smtClean="0"/>
              <a:t> : </a:t>
            </a:r>
            <a:r>
              <a:rPr lang="en-GB" dirty="0" err="1" smtClean="0"/>
              <a:t>sifatlar</a:t>
            </a:r>
            <a:r>
              <a:rPr lang="en-GB" dirty="0" smtClean="0"/>
              <a:t> </a:t>
            </a:r>
            <a:r>
              <a:rPr lang="en-GB" dirty="0" err="1" smtClean="0"/>
              <a:t>isimlerden</a:t>
            </a:r>
            <a:r>
              <a:rPr lang="en-GB" dirty="0" smtClean="0"/>
              <a:t> once </a:t>
            </a:r>
            <a:r>
              <a:rPr lang="en-GB" dirty="0" err="1" smtClean="0"/>
              <a:t>gelirler</a:t>
            </a:r>
            <a:endParaRPr lang="en-GB" dirty="0" smtClean="0"/>
          </a:p>
          <a:p>
            <a:r>
              <a:rPr lang="en-GB" dirty="0" smtClean="0"/>
              <a:t>4) </a:t>
            </a:r>
            <a:r>
              <a:rPr lang="en-GB" dirty="0" err="1" smtClean="0"/>
              <a:t>Kelime</a:t>
            </a:r>
            <a:r>
              <a:rPr lang="en-GB" dirty="0" smtClean="0"/>
              <a:t>,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ekinden</a:t>
            </a:r>
            <a:r>
              <a:rPr lang="en-GB" dirty="0" smtClean="0"/>
              <a:t> (</a:t>
            </a:r>
            <a:r>
              <a:rPr lang="en-GB" dirty="0" err="1" smtClean="0"/>
              <a:t>ya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) </a:t>
            </a:r>
            <a:r>
              <a:rPr lang="en-GB" dirty="0" err="1" smtClean="0"/>
              <a:t>kullanilmis</a:t>
            </a:r>
            <a:r>
              <a:rPr lang="en-GB" dirty="0" smtClean="0"/>
              <a:t> mi? –e </a:t>
            </a:r>
            <a:r>
              <a:rPr lang="en-GB" dirty="0" err="1" smtClean="0"/>
              <a:t>kadar</a:t>
            </a:r>
            <a:r>
              <a:rPr lang="en-GB" dirty="0" smtClean="0"/>
              <a:t>, -den </a:t>
            </a:r>
            <a:r>
              <a:rPr lang="en-GB" dirty="0" err="1" smtClean="0"/>
              <a:t>beri</a:t>
            </a:r>
            <a:endParaRPr lang="en-GB" dirty="0" smtClean="0"/>
          </a:p>
          <a:p>
            <a:r>
              <a:rPr lang="en-GB" dirty="0" smtClean="0"/>
              <a:t>5) </a:t>
            </a:r>
            <a:r>
              <a:rPr lang="en-GB" dirty="0" err="1" smtClean="0"/>
              <a:t>Yukaridakinin</a:t>
            </a:r>
            <a:r>
              <a:rPr lang="en-GB" dirty="0" smtClean="0"/>
              <a:t> </a:t>
            </a:r>
            <a:r>
              <a:rPr lang="en-GB" dirty="0" err="1" smtClean="0"/>
              <a:t>tersi</a:t>
            </a:r>
            <a:r>
              <a:rPr lang="en-GB" dirty="0" smtClean="0"/>
              <a:t> (</a:t>
            </a:r>
            <a:r>
              <a:rPr lang="en-GB" dirty="0" err="1" smtClean="0"/>
              <a:t>gelen</a:t>
            </a:r>
            <a:r>
              <a:rPr lang="en-GB" dirty="0" smtClean="0"/>
              <a:t> </a:t>
            </a:r>
            <a:r>
              <a:rPr lang="en-GB" dirty="0" err="1" smtClean="0"/>
              <a:t>ekin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birlikte</a:t>
            </a:r>
            <a:r>
              <a:rPr lang="en-GB" dirty="0" smtClean="0"/>
              <a:t> </a:t>
            </a:r>
            <a:r>
              <a:rPr lang="en-GB" dirty="0" err="1" smtClean="0"/>
              <a:t>kullanilma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r>
              <a:rPr lang="en-GB" dirty="0" smtClean="0"/>
              <a:t>) –e </a:t>
            </a:r>
            <a:r>
              <a:rPr lang="en-GB" dirty="0" err="1" smtClean="0"/>
              <a:t>kadar</a:t>
            </a:r>
            <a:r>
              <a:rPr lang="en-GB" dirty="0" smtClean="0"/>
              <a:t>, -den </a:t>
            </a:r>
            <a:r>
              <a:rPr lang="en-GB" dirty="0" err="1" smtClean="0"/>
              <a:t>beri</a:t>
            </a:r>
            <a:endParaRPr lang="en-GB" dirty="0" smtClean="0"/>
          </a:p>
          <a:p>
            <a:r>
              <a:rPr lang="en-GB" dirty="0" smtClean="0"/>
              <a:t>6) ??? </a:t>
            </a:r>
            <a:r>
              <a:rPr lang="en-GB" dirty="0" err="1" smtClean="0"/>
              <a:t>Verb’in</a:t>
            </a:r>
            <a:r>
              <a:rPr lang="en-GB" dirty="0" smtClean="0"/>
              <a:t> accusative </a:t>
            </a:r>
            <a:r>
              <a:rPr lang="en-GB" dirty="0" err="1" smtClean="0"/>
              <a:t>olmasi</a:t>
            </a:r>
            <a:r>
              <a:rPr lang="en-GB" dirty="0" smtClean="0"/>
              <a:t> </a:t>
            </a:r>
            <a:r>
              <a:rPr lang="en-GB" dirty="0" err="1" smtClean="0"/>
              <a:t>durumu</a:t>
            </a:r>
            <a:r>
              <a:rPr lang="en-GB" dirty="0" smtClean="0"/>
              <a:t> </a:t>
            </a:r>
            <a:r>
              <a:rPr lang="en-GB" dirty="0" err="1" smtClean="0"/>
              <a:t>mesela</a:t>
            </a:r>
            <a:r>
              <a:rPr lang="en-GB" dirty="0" smtClean="0"/>
              <a:t>. </a:t>
            </a:r>
            <a:r>
              <a:rPr lang="en-GB" dirty="0" err="1" smtClean="0"/>
              <a:t>Cumleyi</a:t>
            </a:r>
            <a:r>
              <a:rPr lang="en-GB" dirty="0" smtClean="0"/>
              <a:t> </a:t>
            </a:r>
            <a:r>
              <a:rPr lang="en-GB" dirty="0" err="1" smtClean="0"/>
              <a:t>komple</a:t>
            </a:r>
            <a:r>
              <a:rPr lang="en-GB" dirty="0" smtClean="0"/>
              <a:t> </a:t>
            </a:r>
            <a:r>
              <a:rPr lang="en-GB" dirty="0" err="1" smtClean="0"/>
              <a:t>gozden</a:t>
            </a:r>
            <a:r>
              <a:rPr lang="en-GB" dirty="0" smtClean="0"/>
              <a:t> </a:t>
            </a:r>
            <a:r>
              <a:rPr lang="en-GB" dirty="0" err="1" smtClean="0"/>
              <a:t>gecirip</a:t>
            </a:r>
            <a:r>
              <a:rPr lang="en-GB" dirty="0" smtClean="0"/>
              <a:t>, </a:t>
            </a:r>
            <a:r>
              <a:rPr lang="en-GB" dirty="0" err="1" smtClean="0"/>
              <a:t>fiile</a:t>
            </a:r>
            <a:r>
              <a:rPr lang="en-GB" dirty="0" smtClean="0"/>
              <a:t> </a:t>
            </a:r>
            <a:r>
              <a:rPr lang="en-GB" dirty="0" err="1" smtClean="0"/>
              <a:t>bak</a:t>
            </a:r>
            <a:r>
              <a:rPr lang="en-GB" dirty="0" smtClean="0"/>
              <a:t>. Eger </a:t>
            </a:r>
            <a:r>
              <a:rPr lang="en-GB" dirty="0" err="1" smtClean="0"/>
              <a:t>fiil</a:t>
            </a:r>
            <a:r>
              <a:rPr lang="en-GB" dirty="0" smtClean="0"/>
              <a:t> accusative </a:t>
            </a:r>
            <a:r>
              <a:rPr lang="en-GB" dirty="0" err="1" smtClean="0"/>
              <a:t>ise</a:t>
            </a:r>
            <a:r>
              <a:rPr lang="en-GB" dirty="0" smtClean="0"/>
              <a:t>,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 smtClean="0"/>
              <a:t>baska</a:t>
            </a:r>
            <a:r>
              <a:rPr lang="en-GB" dirty="0" smtClean="0"/>
              <a:t> “</a:t>
            </a:r>
            <a:r>
              <a:rPr lang="en-GB" dirty="0" err="1" smtClean="0"/>
              <a:t>nesne</a:t>
            </a:r>
            <a:r>
              <a:rPr lang="en-GB" dirty="0" smtClean="0"/>
              <a:t>” </a:t>
            </a:r>
            <a:r>
              <a:rPr lang="en-GB" dirty="0" err="1" smtClean="0"/>
              <a:t>yoksa</a:t>
            </a:r>
            <a:r>
              <a:rPr lang="en-GB" dirty="0" smtClean="0"/>
              <a:t>, </a:t>
            </a:r>
            <a:r>
              <a:rPr lang="en-GB" dirty="0" err="1" smtClean="0"/>
              <a:t>buyuk</a:t>
            </a:r>
            <a:r>
              <a:rPr lang="en-GB" dirty="0" smtClean="0"/>
              <a:t> </a:t>
            </a:r>
            <a:r>
              <a:rPr lang="en-GB" dirty="0" err="1" smtClean="0"/>
              <a:t>ihtimalle</a:t>
            </a:r>
            <a:r>
              <a:rPr lang="en-GB" dirty="0" smtClean="0"/>
              <a:t> </a:t>
            </a:r>
            <a:r>
              <a:rPr lang="en-GB" dirty="0" err="1" smtClean="0"/>
              <a:t>bizim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objedir</a:t>
            </a:r>
            <a:r>
              <a:rPr lang="en-GB" dirty="0" smtClean="0"/>
              <a:t>. </a:t>
            </a:r>
            <a:r>
              <a:rPr lang="en-GB" dirty="0" err="1" smtClean="0"/>
              <a:t>Tabi</a:t>
            </a:r>
            <a:r>
              <a:rPr lang="en-GB" dirty="0" smtClean="0"/>
              <a:t> </a:t>
            </a:r>
            <a:r>
              <a:rPr lang="en-GB" dirty="0" err="1" smtClean="0"/>
              <a:t>eger</a:t>
            </a:r>
            <a:r>
              <a:rPr lang="en-GB" dirty="0" smtClean="0"/>
              <a:t> Acc </a:t>
            </a:r>
            <a:r>
              <a:rPr lang="en-GB" dirty="0" err="1" smtClean="0"/>
              <a:t>eki</a:t>
            </a:r>
            <a:r>
              <a:rPr lang="en-GB" dirty="0" smtClean="0"/>
              <a:t> </a:t>
            </a:r>
            <a:r>
              <a:rPr lang="en-GB" dirty="0" err="1" smtClean="0"/>
              <a:t>almissa</a:t>
            </a:r>
            <a:r>
              <a:rPr lang="en-GB" dirty="0" smtClean="0"/>
              <a:t>. 4 </a:t>
            </a:r>
            <a:r>
              <a:rPr lang="en-GB" dirty="0" err="1" smtClean="0"/>
              <a:t>ve</a:t>
            </a:r>
            <a:r>
              <a:rPr lang="en-GB" dirty="0" smtClean="0"/>
              <a:t> 5’ in 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veya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degil</a:t>
            </a:r>
            <a:r>
              <a:rPr lang="en-GB" dirty="0" smtClean="0"/>
              <a:t> de, </a:t>
            </a:r>
            <a:r>
              <a:rPr lang="en-GB" dirty="0" err="1" smtClean="0"/>
              <a:t>cumleye</a:t>
            </a:r>
            <a:r>
              <a:rPr lang="en-GB" dirty="0" smtClean="0"/>
              <a:t> </a:t>
            </a:r>
            <a:r>
              <a:rPr lang="en-GB" dirty="0" err="1" smtClean="0"/>
              <a:t>komple</a:t>
            </a:r>
            <a:r>
              <a:rPr lang="en-GB" dirty="0" smtClean="0"/>
              <a:t> </a:t>
            </a:r>
            <a:r>
              <a:rPr lang="en-GB" dirty="0" err="1" smtClean="0"/>
              <a:t>bakan</a:t>
            </a:r>
            <a:r>
              <a:rPr lang="en-GB" dirty="0" smtClean="0"/>
              <a:t> </a:t>
            </a:r>
            <a:r>
              <a:rPr lang="en-GB" dirty="0" err="1" smtClean="0"/>
              <a:t>hali</a:t>
            </a: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Context </a:t>
            </a:r>
            <a:r>
              <a:rPr lang="en-GB" dirty="0" err="1" smtClean="0"/>
              <a:t>kontrol</a:t>
            </a:r>
            <a:r>
              <a:rPr lang="en-GB" dirty="0" smtClean="0"/>
              <a:t> </a:t>
            </a:r>
            <a:r>
              <a:rPr lang="en-GB" dirty="0" err="1" smtClean="0"/>
              <a:t>etme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iliski</a:t>
            </a:r>
            <a:r>
              <a:rPr lang="en-GB" dirty="0" smtClean="0"/>
              <a:t> (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parse </a:t>
            </a:r>
            <a:r>
              <a:rPr lang="en-GB" dirty="0" err="1" smtClean="0"/>
              <a:t>edilmemisken</a:t>
            </a:r>
            <a:r>
              <a:rPr lang="en-GB" dirty="0" smtClean="0"/>
              <a:t>, </a:t>
            </a:r>
            <a:r>
              <a:rPr lang="en-GB" dirty="0" err="1" smtClean="0"/>
              <a:t>bizim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formlari</a:t>
            </a:r>
            <a:r>
              <a:rPr lang="en-GB" dirty="0" smtClean="0"/>
              <a:t> ne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kullanilmis</a:t>
            </a:r>
            <a:r>
              <a:rPr lang="en-GB" dirty="0" smtClean="0"/>
              <a:t>?)</a:t>
            </a:r>
          </a:p>
          <a:p>
            <a:pPr lvl="1"/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kelimeyi</a:t>
            </a:r>
            <a:r>
              <a:rPr lang="en-GB" dirty="0" smtClean="0"/>
              <a:t> de </a:t>
            </a:r>
            <a:r>
              <a:rPr lang="en-GB" dirty="0" err="1" smtClean="0"/>
              <a:t>dahil</a:t>
            </a:r>
            <a:r>
              <a:rPr lang="en-GB" dirty="0" smtClean="0"/>
              <a:t> </a:t>
            </a:r>
            <a:r>
              <a:rPr lang="en-GB" dirty="0" err="1" smtClean="0"/>
              <a:t>edip</a:t>
            </a:r>
            <a:r>
              <a:rPr lang="en-GB" dirty="0" smtClean="0"/>
              <a:t> </a:t>
            </a:r>
            <a:r>
              <a:rPr lang="en-GB" dirty="0" err="1" smtClean="0"/>
              <a:t>goster</a:t>
            </a:r>
            <a:endParaRPr lang="en-GB" dirty="0" smtClean="0"/>
          </a:p>
          <a:p>
            <a:pPr lvl="1"/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parse </a:t>
            </a:r>
            <a:r>
              <a:rPr lang="en-GB" dirty="0" err="1" smtClean="0"/>
              <a:t>result’i</a:t>
            </a:r>
            <a:r>
              <a:rPr lang="en-GB" dirty="0" smtClean="0"/>
              <a:t> </a:t>
            </a:r>
            <a:r>
              <a:rPr lang="en-GB" dirty="0" err="1" smtClean="0"/>
              <a:t>biliniyorsa</a:t>
            </a:r>
            <a:endParaRPr lang="en-GB" dirty="0" smtClean="0"/>
          </a:p>
          <a:p>
            <a:pPr lvl="2"/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formlari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bizim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formlari</a:t>
            </a:r>
            <a:r>
              <a:rPr lang="en-GB" dirty="0" smtClean="0"/>
              <a:t> ne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kullanilmis</a:t>
            </a:r>
            <a:endParaRPr lang="en-GB" dirty="0" smtClean="0"/>
          </a:p>
          <a:p>
            <a:pPr lvl="1"/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kelimeyi</a:t>
            </a:r>
            <a:r>
              <a:rPr lang="en-GB" dirty="0" smtClean="0"/>
              <a:t> de </a:t>
            </a:r>
            <a:r>
              <a:rPr lang="en-GB" dirty="0" err="1" smtClean="0"/>
              <a:t>dahil</a:t>
            </a:r>
            <a:r>
              <a:rPr lang="en-GB" dirty="0" smtClean="0"/>
              <a:t> </a:t>
            </a:r>
            <a:r>
              <a:rPr lang="en-GB" dirty="0" err="1" smtClean="0"/>
              <a:t>edip</a:t>
            </a:r>
            <a:r>
              <a:rPr lang="en-GB" dirty="0" smtClean="0"/>
              <a:t> </a:t>
            </a:r>
            <a:r>
              <a:rPr lang="en-GB" dirty="0" err="1" smtClean="0"/>
              <a:t>goster</a:t>
            </a:r>
            <a:endParaRPr lang="en-GB" dirty="0" smtClean="0"/>
          </a:p>
          <a:p>
            <a:pPr lvl="1"/>
            <a:r>
              <a:rPr lang="en-GB" dirty="0" err="1" smtClean="0"/>
              <a:t>Matrisler</a:t>
            </a:r>
            <a:r>
              <a:rPr lang="en-GB" dirty="0" smtClean="0"/>
              <a:t> </a:t>
            </a:r>
            <a:r>
              <a:rPr lang="en-GB" dirty="0" err="1" smtClean="0"/>
              <a:t>falan</a:t>
            </a:r>
            <a:r>
              <a:rPr lang="en-GB" dirty="0" smtClean="0"/>
              <a:t>, 9 </a:t>
            </a:r>
            <a:r>
              <a:rPr lang="en-GB" dirty="0" err="1" smtClean="0"/>
              <a:t>parametre</a:t>
            </a:r>
            <a:r>
              <a:rPr lang="en-GB" dirty="0" smtClean="0"/>
              <a:t> </a:t>
            </a:r>
            <a:r>
              <a:rPr lang="en-GB" dirty="0" err="1" smtClean="0"/>
              <a:t>falan</a:t>
            </a:r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Word “</a:t>
            </a:r>
            <a:r>
              <a:rPr lang="en-GB" dirty="0" err="1" smtClean="0"/>
              <a:t>yaz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“to write” and “summer” </a:t>
            </a:r>
            <a:r>
              <a:rPr lang="en-GB" dirty="0" smtClean="0"/>
              <a:t>: homograph (also </a:t>
            </a:r>
            <a:r>
              <a:rPr lang="en-GB" dirty="0" smtClean="0"/>
              <a:t>homonym </a:t>
            </a:r>
            <a:r>
              <a:rPr lang="en-GB" smtClean="0"/>
              <a:t>-&gt; pronunciation </a:t>
            </a:r>
            <a:r>
              <a:rPr lang="en-GB" dirty="0" smtClean="0"/>
              <a:t>is also the same)</a:t>
            </a:r>
            <a:endParaRPr lang="en-GB" dirty="0" smtClean="0"/>
          </a:p>
          <a:p>
            <a:r>
              <a:rPr lang="en-GB" dirty="0" smtClean="0"/>
              <a:t>Surface “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</a:t>
            </a:r>
            <a:endParaRPr lang="tr-TR" dirty="0" smtClean="0"/>
          </a:p>
          <a:p>
            <a:pPr lvl="2"/>
            <a:r>
              <a:rPr lang="en-GB" dirty="0" smtClean="0"/>
              <a:t>“(he/she/it) wrote” and “(it) was summer”</a:t>
            </a:r>
          </a:p>
          <a:p>
            <a:r>
              <a:rPr lang="en-GB" dirty="0" smtClean="0"/>
              <a:t>Parse results for “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</a:t>
            </a:r>
            <a:endParaRPr lang="tr-TR" dirty="0" smtClean="0"/>
          </a:p>
          <a:p>
            <a:pPr lvl="1"/>
            <a:r>
              <a:rPr lang="en-GB" dirty="0" smtClean="0"/>
              <a:t>yaz+Verb+Past+A3sg</a:t>
            </a:r>
          </a:p>
          <a:p>
            <a:pPr lvl="1"/>
            <a:r>
              <a:rPr lang="en-GB" dirty="0" err="1" smtClean="0"/>
              <a:t>yaz+Noun</a:t>
            </a:r>
            <a:r>
              <a:rPr lang="en-GB" dirty="0" smtClean="0"/>
              <a:t>+..+Verb+Past+A3sg</a:t>
            </a:r>
          </a:p>
          <a:p>
            <a:r>
              <a:rPr lang="en-GB" dirty="0" smtClean="0"/>
              <a:t>How to determine?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NLP Possibilities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Answer (one of the answers) : Check context</a:t>
            </a:r>
          </a:p>
          <a:p>
            <a:r>
              <a:rPr lang="en-GB" dirty="0" smtClean="0"/>
              <a:t>Context: leading and following words</a:t>
            </a:r>
          </a:p>
          <a:p>
            <a:r>
              <a:rPr lang="tr-TR" dirty="0" smtClean="0"/>
              <a:t>Context example with one leading word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deftere</a:t>
            </a:r>
            <a:r>
              <a:rPr lang="en-GB" dirty="0" smtClean="0"/>
              <a:t> 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 : “(he/she/it) wrote to the notebook”</a:t>
            </a:r>
          </a:p>
          <a:p>
            <a:pPr lvl="1"/>
            <a:r>
              <a:rPr lang="en-GB" dirty="0" smtClean="0"/>
              <a:t>“s</a:t>
            </a:r>
            <a:r>
              <a:rPr lang="tr-TR" dirty="0" smtClean="0"/>
              <a:t>ıcak yazdı</a:t>
            </a:r>
            <a:r>
              <a:rPr lang="en-GB" dirty="0" smtClean="0"/>
              <a:t>”</a:t>
            </a:r>
            <a:r>
              <a:rPr lang="tr-TR" dirty="0" smtClean="0"/>
              <a:t> : </a:t>
            </a:r>
            <a:r>
              <a:rPr lang="en-GB" dirty="0" smtClean="0"/>
              <a:t>“(it) was (a) hot summer”</a:t>
            </a:r>
          </a:p>
          <a:p>
            <a:r>
              <a:rPr lang="en-GB" dirty="0" smtClean="0"/>
              <a:t>New question : “What is the correct parse result among possible ones, when the previous word is ‘</a:t>
            </a:r>
            <a:r>
              <a:rPr lang="tr-TR" dirty="0" smtClean="0"/>
              <a:t>deftere</a:t>
            </a:r>
            <a:r>
              <a:rPr lang="en-GB" dirty="0" smtClean="0"/>
              <a:t>’ ?”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Answer : </a:t>
            </a:r>
          </a:p>
          <a:p>
            <a:pPr lvl="1"/>
            <a:r>
              <a:rPr lang="en-GB" dirty="0" smtClean="0"/>
              <a:t>Find in previous knowledge: how many times “</a:t>
            </a:r>
            <a:r>
              <a:rPr lang="en-GB" dirty="0" err="1" smtClean="0"/>
              <a:t>deftere</a:t>
            </a:r>
            <a:r>
              <a:rPr lang="en-GB" dirty="0" smtClean="0"/>
              <a:t>” and “yaz+Verb+Past+A3sg” are used together</a:t>
            </a:r>
          </a:p>
          <a:p>
            <a:pPr lvl="1"/>
            <a:r>
              <a:rPr lang="en-GB" dirty="0" smtClean="0"/>
              <a:t>Find in previous knowledge: how many times “</a:t>
            </a:r>
            <a:r>
              <a:rPr lang="en-GB" dirty="0" err="1" smtClean="0"/>
              <a:t>deftere</a:t>
            </a:r>
            <a:r>
              <a:rPr lang="en-GB" dirty="0" smtClean="0"/>
              <a:t>” and “</a:t>
            </a:r>
            <a:r>
              <a:rPr lang="en-GB" dirty="0" err="1" smtClean="0"/>
              <a:t>yaz+Noun</a:t>
            </a:r>
            <a:r>
              <a:rPr lang="en-GB" dirty="0" smtClean="0"/>
              <a:t>+...+Past+A3sg” are used together</a:t>
            </a:r>
          </a:p>
          <a:p>
            <a:pPr lvl="1"/>
            <a:r>
              <a:rPr lang="en-GB" dirty="0" smtClean="0"/>
              <a:t>This is called “likelihood”</a:t>
            </a:r>
          </a:p>
          <a:p>
            <a:pPr lvl="1"/>
            <a:r>
              <a:rPr lang="en-GB" dirty="0" smtClean="0"/>
              <a:t>The parse result with more likelihood is more likely to be correct parse result</a:t>
            </a:r>
          </a:p>
          <a:p>
            <a:r>
              <a:rPr lang="en-GB" dirty="0" smtClean="0"/>
              <a:t>Likelihood is not a definitive answer!</a:t>
            </a:r>
          </a:p>
          <a:p>
            <a:pPr lvl="1"/>
            <a:r>
              <a:rPr lang="en-GB" dirty="0" smtClean="0"/>
              <a:t>There might be cases where the correct parse result has actually less likelihood!</a:t>
            </a:r>
          </a:p>
          <a:p>
            <a:pPr lvl="1"/>
            <a:r>
              <a:rPr lang="en-GB" dirty="0" smtClean="0"/>
              <a:t>But it is a hint. To be combined with other hints (will be described later)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Context checking with</a:t>
            </a:r>
            <a:r>
              <a:rPr lang="en-GB" dirty="0" smtClean="0"/>
              <a:t> surface, stem and root of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Turkish -&gt; Agglutinative Language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 : “(he/she/it) wrote”</a:t>
            </a:r>
            <a:endParaRPr lang="tr-TR" dirty="0" smtClean="0"/>
          </a:p>
          <a:p>
            <a:pPr lvl="1"/>
            <a:r>
              <a:rPr lang="tr-TR" dirty="0" smtClean="0"/>
              <a:t>“yazıyor”</a:t>
            </a:r>
            <a:r>
              <a:rPr lang="en-GB" dirty="0" smtClean="0"/>
              <a:t> : “(he/she/it) is writing”</a:t>
            </a:r>
            <a:endParaRPr lang="tr-TR" dirty="0" smtClean="0"/>
          </a:p>
          <a:p>
            <a:pPr lvl="1"/>
            <a:r>
              <a:rPr lang="tr-TR" dirty="0" smtClean="0"/>
              <a:t>“yazacak”</a:t>
            </a:r>
            <a:r>
              <a:rPr lang="en-GB" dirty="0" smtClean="0"/>
              <a:t> : “(he/she/it) will write”</a:t>
            </a:r>
            <a:endParaRPr lang="tr-TR" dirty="0" smtClean="0"/>
          </a:p>
          <a:p>
            <a:r>
              <a:rPr lang="tr-TR" dirty="0" smtClean="0"/>
              <a:t>The relation is between “to write” and “notebook” </a:t>
            </a:r>
            <a:r>
              <a:rPr lang="tr-TR" dirty="0" smtClean="0">
                <a:sym typeface="Wingdings" pitchFamily="2" charset="2"/>
              </a:rPr>
              <a:t> Better check the stem and </a:t>
            </a:r>
            <a:r>
              <a:rPr lang="en-GB" dirty="0" smtClean="0">
                <a:sym typeface="Wingdings" pitchFamily="2" charset="2"/>
              </a:rPr>
              <a:t>the </a:t>
            </a:r>
            <a:r>
              <a:rPr lang="tr-TR" dirty="0" smtClean="0">
                <a:sym typeface="Wingdings" pitchFamily="2" charset="2"/>
              </a:rPr>
              <a:t>root in addition to </a:t>
            </a:r>
            <a:r>
              <a:rPr lang="en-GB" dirty="0" smtClean="0">
                <a:sym typeface="Wingdings" pitchFamily="2" charset="2"/>
              </a:rPr>
              <a:t>the </a:t>
            </a:r>
            <a:r>
              <a:rPr lang="tr-TR" dirty="0" smtClean="0">
                <a:sym typeface="Wingdings" pitchFamily="2" charset="2"/>
              </a:rPr>
              <a:t>surface</a:t>
            </a:r>
            <a:endParaRPr lang="en-GB" dirty="0" smtClean="0"/>
          </a:p>
          <a:p>
            <a:r>
              <a:rPr lang="tr-TR" dirty="0" smtClean="0"/>
              <a:t>Occurrences of “deftere yazacak” is also useful for </a:t>
            </a:r>
            <a:r>
              <a:rPr lang="en-GB" dirty="0" smtClean="0"/>
              <a:t>“</a:t>
            </a:r>
            <a:r>
              <a:rPr lang="en-GB" dirty="0" err="1" smtClean="0"/>
              <a:t>deftere</a:t>
            </a:r>
            <a:r>
              <a:rPr lang="en-GB" dirty="0" smtClean="0"/>
              <a:t> </a:t>
            </a:r>
            <a:r>
              <a:rPr lang="en-GB" dirty="0" err="1" smtClean="0"/>
              <a:t>yaz</a:t>
            </a:r>
            <a:r>
              <a:rPr lang="tr-TR" dirty="0" smtClean="0"/>
              <a:t>dı”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Some </a:t>
            </a:r>
            <a:r>
              <a:rPr lang="tr-TR" b="1" i="1" dirty="0" smtClean="0"/>
              <a:t>word form variants</a:t>
            </a:r>
          </a:p>
          <a:p>
            <a:pPr lvl="1"/>
            <a:r>
              <a:rPr lang="en-GB" dirty="0" smtClean="0"/>
              <a:t>Surface : full token</a:t>
            </a:r>
          </a:p>
          <a:p>
            <a:pPr lvl="1"/>
            <a:r>
              <a:rPr lang="en-GB" dirty="0" smtClean="0"/>
              <a:t>Stem : Last derived word</a:t>
            </a:r>
          </a:p>
          <a:p>
            <a:pPr lvl="1"/>
            <a:r>
              <a:rPr lang="en-GB" dirty="0" smtClean="0"/>
              <a:t>Lexeme: The simplest atomic part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3571876"/>
          <a:ext cx="742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857388"/>
                <a:gridCol w="1857388"/>
                <a:gridCol w="185738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Lexeme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yiyebildim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yiyebildim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yiyebil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ye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I was</a:t>
                      </a:r>
                      <a:r>
                        <a:rPr lang="tr-TR" baseline="0" dirty="0" smtClean="0">
                          <a:solidFill>
                            <a:srgbClr val="C00000"/>
                          </a:solidFill>
                        </a:rPr>
                        <a:t> able to 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I was</a:t>
                      </a:r>
                      <a:r>
                        <a:rPr lang="tr-TR" baseline="0" dirty="0" smtClean="0">
                          <a:solidFill>
                            <a:srgbClr val="C00000"/>
                          </a:solidFill>
                        </a:rPr>
                        <a:t> able to 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be able to 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572140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Lexeme 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stem matters!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Occurrences of “</a:t>
            </a: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</a:t>
            </a:r>
            <a:r>
              <a:rPr kumimoji="0" lang="tr-T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able to eat” is useful for “</a:t>
            </a:r>
            <a:r>
              <a:rPr kumimoji="0" lang="tr-T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was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able to eat” (both 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single words in Turkish, as shown above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Occurrences of context word + surface</a:t>
            </a:r>
          </a:p>
          <a:p>
            <a:pPr lvl="1"/>
            <a:r>
              <a:rPr lang="en-GB" dirty="0" smtClean="0"/>
              <a:t>Full word has occurrence with same context </a:t>
            </a:r>
            <a:r>
              <a:rPr lang="en-GB" dirty="0" smtClean="0">
                <a:sym typeface="Wingdings" pitchFamily="2" charset="2"/>
              </a:rPr>
              <a:t>A less often situation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Likelihood coefficient: 0.55</a:t>
            </a:r>
            <a:endParaRPr lang="en-GB" dirty="0" smtClean="0"/>
          </a:p>
          <a:p>
            <a:r>
              <a:rPr lang="en-GB" dirty="0" smtClean="0"/>
              <a:t>Occurrences of context word + stem</a:t>
            </a:r>
          </a:p>
          <a:p>
            <a:pPr lvl="1"/>
            <a:r>
              <a:rPr lang="en-GB" dirty="0" smtClean="0"/>
              <a:t>Stem of the word has occurrence with same context </a:t>
            </a:r>
            <a:r>
              <a:rPr lang="en-GB" dirty="0" smtClean="0">
                <a:sym typeface="Wingdings" pitchFamily="2" charset="2"/>
              </a:rPr>
              <a:t> Might be still rare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Likelihood coefficient: 0.30</a:t>
            </a:r>
            <a:endParaRPr lang="en-GB" dirty="0" smtClean="0"/>
          </a:p>
          <a:p>
            <a:r>
              <a:rPr lang="en-GB" dirty="0" smtClean="0"/>
              <a:t>Occurrences of context word + lexeme</a:t>
            </a:r>
          </a:p>
          <a:p>
            <a:pPr lvl="1"/>
            <a:r>
              <a:rPr lang="en-GB" dirty="0" smtClean="0"/>
              <a:t>Root of the word has occurrence with same context </a:t>
            </a:r>
            <a:r>
              <a:rPr lang="en-GB" dirty="0" smtClean="0">
                <a:sym typeface="Wingdings" pitchFamily="2" charset="2"/>
              </a:rPr>
              <a:t> This can happen a lot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Likelihood coefficient: 0.15</a:t>
            </a:r>
            <a:endParaRPr lang="en-GB" dirty="0" smtClean="0"/>
          </a:p>
          <a:p>
            <a:r>
              <a:rPr lang="en-GB" dirty="0" smtClean="0"/>
              <a:t>Note : word form variants are looked up in the knowledge with the syntactic category (Noun, Verb, etc) </a:t>
            </a:r>
            <a:r>
              <a:rPr lang="en-GB" dirty="0" smtClean="0">
                <a:sym typeface="Wingdings" pitchFamily="2" charset="2"/>
              </a:rPr>
              <a:t>Eliminate homonyms of stem and lexeme with different syntactic categories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Same situation with context!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defterde</a:t>
            </a:r>
            <a:r>
              <a:rPr lang="en-GB" dirty="0" smtClean="0"/>
              <a:t> </a:t>
            </a:r>
            <a:r>
              <a:rPr lang="en-GB" dirty="0" err="1" smtClean="0"/>
              <a:t>yaz</a:t>
            </a:r>
            <a:r>
              <a:rPr lang="tr-TR" dirty="0" smtClean="0"/>
              <a:t>dı</a:t>
            </a:r>
            <a:r>
              <a:rPr lang="en-GB" dirty="0" smtClean="0"/>
              <a:t>”</a:t>
            </a:r>
            <a:r>
              <a:rPr lang="tr-TR" dirty="0" smtClean="0"/>
              <a:t> : “defter+Noun+..+Loc yaz+Verb+A3sg+Past”</a:t>
            </a:r>
          </a:p>
          <a:p>
            <a:pPr lvl="1"/>
            <a:r>
              <a:rPr lang="tr-TR" dirty="0" smtClean="0"/>
              <a:t>“deftere yazdı” : “defter+Noun+...+Dat yaz+Verb+A3sg+Past”</a:t>
            </a:r>
          </a:p>
          <a:p>
            <a:r>
              <a:rPr lang="tr-TR" dirty="0" smtClean="0"/>
              <a:t>Occurrences with word form variants of context words are also important</a:t>
            </a:r>
          </a:p>
          <a:p>
            <a:r>
              <a:rPr lang="tr-TR" dirty="0" smtClean="0"/>
              <a:t>Occurrences of context surface + target</a:t>
            </a:r>
          </a:p>
          <a:p>
            <a:pPr lvl="1"/>
            <a:r>
              <a:rPr lang="tr-TR" dirty="0" smtClean="0"/>
              <a:t>Very important :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coefficient = 0.60</a:t>
            </a:r>
            <a:endParaRPr lang="tr-TR" dirty="0" smtClean="0"/>
          </a:p>
          <a:p>
            <a:r>
              <a:rPr lang="tr-TR" dirty="0" smtClean="0"/>
              <a:t>Occurrences of context stem + target</a:t>
            </a:r>
            <a:endParaRPr lang="en-GB" dirty="0" smtClean="0"/>
          </a:p>
          <a:p>
            <a:pPr lvl="1"/>
            <a:r>
              <a:rPr lang="en-GB" dirty="0" smtClean="0"/>
              <a:t>Important :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coefficient = 0.30</a:t>
            </a:r>
            <a:endParaRPr lang="tr-TR" dirty="0" smtClean="0"/>
          </a:p>
          <a:p>
            <a:r>
              <a:rPr lang="tr-TR" dirty="0" smtClean="0"/>
              <a:t>Occurrences of context </a:t>
            </a:r>
            <a:r>
              <a:rPr lang="en-GB" smtClean="0"/>
              <a:t>lexeme </a:t>
            </a:r>
            <a:r>
              <a:rPr lang="tr-TR" smtClean="0"/>
              <a:t>+ </a:t>
            </a:r>
            <a:r>
              <a:rPr lang="tr-TR" dirty="0" smtClean="0"/>
              <a:t>target</a:t>
            </a:r>
            <a:endParaRPr lang="en-GB" dirty="0" smtClean="0"/>
          </a:p>
          <a:p>
            <a:pPr lvl="1"/>
            <a:r>
              <a:rPr lang="en-GB" dirty="0" smtClean="0"/>
              <a:t>Less important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coefficient = 0.10</a:t>
            </a:r>
            <a:endParaRPr lang="tr-TR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Maths...</a:t>
            </a:r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543956" cy="13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19736" y="3445906"/>
            <a:ext cx="2609850" cy="561975"/>
          </a:xfrm>
          <a:prstGeom prst="rect">
            <a:avLst/>
          </a:prstGeom>
          <a:noFill/>
        </p:spPr>
      </p:pic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46" name="Picture 2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3445906"/>
            <a:ext cx="2609850" cy="561975"/>
          </a:xfrm>
          <a:prstGeom prst="rect">
            <a:avLst/>
          </a:prstGeom>
          <a:noFill/>
        </p:spPr>
      </p:pic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48" name="Picture 2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6228" y="4486285"/>
            <a:ext cx="952500" cy="371475"/>
          </a:xfrm>
          <a:prstGeom prst="rect">
            <a:avLst/>
          </a:prstGeom>
          <a:noFill/>
        </p:spPr>
      </p:pic>
      <p:sp>
        <p:nvSpPr>
          <p:cNvPr id="515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56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5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57" name="Picture 3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5095888"/>
            <a:ext cx="5791200" cy="190500"/>
          </a:xfrm>
          <a:prstGeom prst="rect">
            <a:avLst/>
          </a:prstGeom>
          <a:noFill/>
        </p:spPr>
      </p:pic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6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61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7471" y="4486285"/>
            <a:ext cx="1895475" cy="190500"/>
          </a:xfrm>
          <a:prstGeom prst="rect">
            <a:avLst/>
          </a:prstGeom>
          <a:noFill/>
        </p:spPr>
      </p:pic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63" name="Picture 4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4486285"/>
            <a:ext cx="1371600" cy="190500"/>
          </a:xfrm>
          <a:prstGeom prst="rect">
            <a:avLst/>
          </a:prstGeom>
          <a:noFill/>
        </p:spPr>
      </p:pic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65" name="Picture 4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5453078"/>
            <a:ext cx="5791200" cy="19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Leading </a:t>
            </a:r>
            <a:r>
              <a:rPr lang="en-GB" dirty="0" err="1" smtClean="0"/>
              <a:t>vs</a:t>
            </a:r>
            <a:r>
              <a:rPr lang="en-GB" dirty="0" smtClean="0"/>
              <a:t> following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Likelihood = aL2 + bL1</a:t>
            </a:r>
          </a:p>
          <a:p>
            <a:pPr lvl="1"/>
            <a:r>
              <a:rPr lang="en-GB" dirty="0" smtClean="0"/>
              <a:t>a = 0.7, b = 0.3</a:t>
            </a:r>
          </a:p>
          <a:p>
            <a:r>
              <a:rPr lang="en-GB" dirty="0" smtClean="0"/>
              <a:t>L = aL3 + bL2 + cL1</a:t>
            </a:r>
          </a:p>
          <a:p>
            <a:pPr lvl="1"/>
            <a:r>
              <a:rPr lang="en-GB" dirty="0" smtClean="0"/>
              <a:t>a = 0.9, b= 0.1, c=0.05 </a:t>
            </a:r>
            <a:r>
              <a:rPr lang="en-GB" dirty="0" err="1" smtClean="0"/>
              <a:t>mesela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Yoksa</a:t>
            </a:r>
            <a:r>
              <a:rPr lang="en-GB" dirty="0" smtClean="0"/>
              <a:t> 2 </a:t>
            </a:r>
            <a:r>
              <a:rPr lang="en-GB" dirty="0" err="1" smtClean="0"/>
              <a:t>kelimelik</a:t>
            </a:r>
            <a:r>
              <a:rPr lang="en-GB" dirty="0" smtClean="0"/>
              <a:t> bile </a:t>
            </a:r>
            <a:r>
              <a:rPr lang="en-GB" dirty="0" err="1" smtClean="0"/>
              <a:t>contextler</a:t>
            </a:r>
            <a:r>
              <a:rPr lang="en-GB" dirty="0" smtClean="0"/>
              <a:t> </a:t>
            </a:r>
            <a:r>
              <a:rPr lang="en-GB" dirty="0" err="1" smtClean="0"/>
              <a:t>cok</a:t>
            </a:r>
            <a:r>
              <a:rPr lang="en-GB" dirty="0" smtClean="0"/>
              <a:t> </a:t>
            </a:r>
            <a:r>
              <a:rPr lang="en-GB" dirty="0" err="1" smtClean="0"/>
              <a:t>zor</a:t>
            </a:r>
            <a:r>
              <a:rPr lang="en-GB" dirty="0" smtClean="0"/>
              <a:t> </a:t>
            </a:r>
            <a:r>
              <a:rPr lang="en-GB" dirty="0" err="1" smtClean="0"/>
              <a:t>bulunuyor</a:t>
            </a:r>
            <a:r>
              <a:rPr lang="en-GB" dirty="0" smtClean="0"/>
              <a:t>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Implementation</a:t>
            </a:r>
          </a:p>
          <a:p>
            <a:pPr lvl="1"/>
            <a:r>
              <a:rPr lang="en-GB" dirty="0" err="1" smtClean="0"/>
              <a:t>Mongodb</a:t>
            </a:r>
            <a:endParaRPr lang="en-GB" dirty="0" smtClean="0"/>
          </a:p>
          <a:p>
            <a:pPr lvl="2"/>
            <a:r>
              <a:rPr lang="en-GB" dirty="0" smtClean="0"/>
              <a:t>Why</a:t>
            </a:r>
          </a:p>
          <a:p>
            <a:pPr lvl="2"/>
            <a:r>
              <a:rPr lang="en-GB" dirty="0" smtClean="0"/>
              <a:t>Capped collections</a:t>
            </a:r>
          </a:p>
          <a:p>
            <a:pPr lvl="2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100Gram’i bile </a:t>
            </a:r>
            <a:r>
              <a:rPr lang="en-GB" dirty="0" err="1" smtClean="0"/>
              <a:t>destekleyebilir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!</a:t>
            </a:r>
          </a:p>
          <a:p>
            <a:pPr lvl="1"/>
            <a:r>
              <a:rPr lang="en-GB" dirty="0" err="1" smtClean="0"/>
              <a:t>Sadece</a:t>
            </a:r>
            <a:r>
              <a:rPr lang="en-GB" dirty="0" smtClean="0"/>
              <a:t> </a:t>
            </a:r>
            <a:r>
              <a:rPr lang="en-GB" dirty="0" err="1" smtClean="0"/>
              <a:t>bu</a:t>
            </a:r>
            <a:r>
              <a:rPr lang="en-GB" dirty="0" smtClean="0"/>
              <a:t> context </a:t>
            </a:r>
            <a:r>
              <a:rPr lang="en-GB" dirty="0" err="1" smtClean="0"/>
              <a:t>bulma</a:t>
            </a:r>
            <a:r>
              <a:rPr lang="en-GB" dirty="0" smtClean="0"/>
              <a:t> </a:t>
            </a:r>
            <a:r>
              <a:rPr lang="en-GB" dirty="0" err="1" smtClean="0"/>
              <a:t>islemi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Ngram</a:t>
            </a:r>
            <a:r>
              <a:rPr lang="en-GB" dirty="0" smtClean="0"/>
              <a:t> collection </a:t>
            </a:r>
            <a:r>
              <a:rPr lang="en-GB" dirty="0" err="1" smtClean="0"/>
              <a:t>hazirlandi</a:t>
            </a:r>
            <a:r>
              <a:rPr lang="en-GB" dirty="0" smtClean="0"/>
              <a:t>. </a:t>
            </a:r>
            <a:r>
              <a:rPr lang="en-GB" dirty="0" err="1" smtClean="0"/>
              <a:t>Tum</a:t>
            </a:r>
            <a:r>
              <a:rPr lang="en-GB" dirty="0" smtClean="0"/>
              <a:t> morpheme container (parse result)</a:t>
            </a:r>
            <a:r>
              <a:rPr lang="en-GB" dirty="0" err="1" smtClean="0"/>
              <a:t>lari</a:t>
            </a:r>
            <a:r>
              <a:rPr lang="en-GB" dirty="0" smtClean="0"/>
              <a:t> </a:t>
            </a:r>
            <a:r>
              <a:rPr lang="en-GB" dirty="0" err="1" smtClean="0"/>
              <a:t>koymak</a:t>
            </a:r>
            <a:r>
              <a:rPr lang="en-GB" dirty="0" smtClean="0"/>
              <a:t> </a:t>
            </a:r>
            <a:r>
              <a:rPr lang="en-GB" dirty="0" err="1" smtClean="0"/>
              <a:t>yerine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performans</a:t>
            </a: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err="1" smtClean="0">
                <a:sym typeface="Wingdings" pitchFamily="2" charset="2"/>
              </a:rPr>
              <a:t>Zaman</a:t>
            </a:r>
            <a:r>
              <a:rPr lang="en-GB" dirty="0" smtClean="0">
                <a:sym typeface="Wingdings" pitchFamily="2" charset="2"/>
              </a:rPr>
              <a:t> : 56000 </a:t>
            </a:r>
            <a:r>
              <a:rPr lang="en-GB" dirty="0" err="1" smtClean="0">
                <a:sym typeface="Wingdings" pitchFamily="2" charset="2"/>
              </a:rPr>
              <a:t>kelime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icin</a:t>
            </a:r>
            <a:r>
              <a:rPr lang="en-GB" dirty="0" smtClean="0">
                <a:sym typeface="Wingdings" pitchFamily="2" charset="2"/>
              </a:rPr>
              <a:t> context </a:t>
            </a:r>
            <a:r>
              <a:rPr lang="en-GB" dirty="0" err="1" smtClean="0">
                <a:sym typeface="Wingdings" pitchFamily="2" charset="2"/>
              </a:rPr>
              <a:t>bulma</a:t>
            </a:r>
            <a:r>
              <a:rPr lang="en-GB" dirty="0" smtClean="0">
                <a:sym typeface="Wingdings" pitchFamily="2" charset="2"/>
              </a:rPr>
              <a:t> ne </a:t>
            </a:r>
            <a:r>
              <a:rPr lang="en-GB" dirty="0" err="1" smtClean="0">
                <a:sym typeface="Wingdings" pitchFamily="2" charset="2"/>
              </a:rPr>
              <a:t>kadar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zaman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aliyor</a:t>
            </a:r>
            <a:r>
              <a:rPr lang="en-GB" dirty="0" smtClean="0">
                <a:sym typeface="Wingdings" pitchFamily="2" charset="2"/>
              </a:rPr>
              <a:t>.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Tek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yonlu</a:t>
            </a:r>
            <a:r>
              <a:rPr lang="en-GB" dirty="0" smtClean="0">
                <a:sym typeface="Wingdings" pitchFamily="2" charset="2"/>
              </a:rPr>
              <a:t> (</a:t>
            </a:r>
            <a:r>
              <a:rPr lang="en-GB" dirty="0" err="1" smtClean="0">
                <a:sym typeface="Wingdings" pitchFamily="2" charset="2"/>
              </a:rPr>
              <a:t>onceki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veya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sonraki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 lvl="2"/>
            <a:r>
              <a:rPr lang="en-GB" dirty="0" err="1" smtClean="0"/>
              <a:t>Cift</a:t>
            </a:r>
            <a:r>
              <a:rPr lang="en-GB" dirty="0" smtClean="0"/>
              <a:t> </a:t>
            </a:r>
            <a:r>
              <a:rPr lang="en-GB" dirty="0" err="1" smtClean="0"/>
              <a:t>yonlu</a:t>
            </a:r>
            <a:r>
              <a:rPr lang="en-GB" dirty="0" smtClean="0"/>
              <a:t> (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)</a:t>
            </a:r>
          </a:p>
          <a:p>
            <a:pPr lvl="2"/>
            <a:r>
              <a:rPr lang="en-GB" dirty="0" err="1" smtClean="0"/>
              <a:t>Onceki</a:t>
            </a:r>
            <a:r>
              <a:rPr lang="en-GB" dirty="0" smtClean="0"/>
              <a:t> 1 </a:t>
            </a:r>
            <a:r>
              <a:rPr lang="en-GB" dirty="0" err="1" smtClean="0"/>
              <a:t>kelimeye</a:t>
            </a:r>
            <a:r>
              <a:rPr lang="en-GB" dirty="0" smtClean="0"/>
              <a:t> </a:t>
            </a:r>
            <a:r>
              <a:rPr lang="en-GB" dirty="0" err="1" smtClean="0"/>
              <a:t>bakinca</a:t>
            </a:r>
            <a:r>
              <a:rPr lang="en-GB" dirty="0" smtClean="0"/>
              <a:t> ne </a:t>
            </a:r>
            <a:r>
              <a:rPr lang="en-GB" dirty="0" err="1" smtClean="0"/>
              <a:t>oluyor</a:t>
            </a:r>
            <a:r>
              <a:rPr lang="en-GB" dirty="0" smtClean="0"/>
              <a:t>, </a:t>
            </a:r>
            <a:r>
              <a:rPr lang="en-GB" dirty="0" err="1" smtClean="0"/>
              <a:t>iki</a:t>
            </a:r>
            <a:r>
              <a:rPr lang="en-GB" dirty="0" smtClean="0"/>
              <a:t> </a:t>
            </a:r>
            <a:r>
              <a:rPr lang="en-GB" dirty="0" err="1" smtClean="0"/>
              <a:t>kelimeye</a:t>
            </a:r>
            <a:r>
              <a:rPr lang="en-GB" dirty="0" smtClean="0"/>
              <a:t> </a:t>
            </a:r>
            <a:r>
              <a:rPr lang="en-GB" dirty="0" err="1" smtClean="0"/>
              <a:t>bakinca</a:t>
            </a:r>
            <a:r>
              <a:rPr lang="en-GB" dirty="0" smtClean="0"/>
              <a:t> ne </a:t>
            </a:r>
            <a:r>
              <a:rPr lang="en-GB" dirty="0" err="1" smtClean="0"/>
              <a:t>oluyor</a:t>
            </a:r>
            <a:r>
              <a:rPr lang="en-GB" dirty="0" smtClean="0"/>
              <a:t> </a:t>
            </a:r>
            <a:r>
              <a:rPr lang="en-GB" dirty="0" err="1" smtClean="0"/>
              <a:t>zaman</a:t>
            </a:r>
            <a:r>
              <a:rPr lang="en-GB" dirty="0" smtClean="0"/>
              <a:t> </a:t>
            </a:r>
            <a:r>
              <a:rPr lang="en-GB" dirty="0" err="1" smtClean="0"/>
              <a:t>olarak</a:t>
            </a:r>
            <a:r>
              <a:rPr lang="en-GB" dirty="0" smtClean="0"/>
              <a:t>?</a:t>
            </a:r>
          </a:p>
          <a:p>
            <a:pPr lvl="1"/>
            <a:r>
              <a:rPr lang="en-GB" dirty="0" err="1" smtClean="0"/>
              <a:t>Sadece</a:t>
            </a:r>
            <a:r>
              <a:rPr lang="en-GB" dirty="0" smtClean="0"/>
              <a:t> context </a:t>
            </a:r>
            <a:r>
              <a:rPr lang="en-GB" dirty="0" err="1" smtClean="0"/>
              <a:t>bulma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dogru</a:t>
            </a:r>
            <a:r>
              <a:rPr lang="en-GB" dirty="0" smtClean="0"/>
              <a:t> parse result ne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oranda</a:t>
            </a:r>
            <a:r>
              <a:rPr lang="en-GB" dirty="0" smtClean="0"/>
              <a:t> </a:t>
            </a:r>
            <a:r>
              <a:rPr lang="en-GB" dirty="0" err="1" smtClean="0"/>
              <a:t>tutturuluyor</a:t>
            </a:r>
            <a:r>
              <a:rPr lang="en-GB" dirty="0" smtClean="0"/>
              <a:t>? </a:t>
            </a:r>
            <a:r>
              <a:rPr lang="en-GB" dirty="0" err="1" smtClean="0"/>
              <a:t>Sabanci</a:t>
            </a:r>
            <a:r>
              <a:rPr lang="en-GB" dirty="0" smtClean="0"/>
              <a:t> </a:t>
            </a:r>
            <a:r>
              <a:rPr lang="en-GB" dirty="0" err="1" smtClean="0"/>
              <a:t>treebank’taki</a:t>
            </a:r>
            <a:r>
              <a:rPr lang="en-GB" dirty="0" smtClean="0"/>
              <a:t> </a:t>
            </a:r>
            <a:r>
              <a:rPr lang="en-GB" dirty="0" err="1" smtClean="0"/>
              <a:t>dogru</a:t>
            </a:r>
            <a:r>
              <a:rPr lang="en-GB" dirty="0" smtClean="0"/>
              <a:t> </a:t>
            </a:r>
            <a:r>
              <a:rPr lang="en-GB" dirty="0" err="1" smtClean="0"/>
              <a:t>sonucu</a:t>
            </a:r>
            <a:r>
              <a:rPr lang="en-GB" dirty="0" smtClean="0"/>
              <a:t> % </a:t>
            </a:r>
            <a:r>
              <a:rPr lang="en-GB" dirty="0" err="1" smtClean="0"/>
              <a:t>kac</a:t>
            </a:r>
            <a:r>
              <a:rPr lang="en-GB" dirty="0" smtClean="0"/>
              <a:t> </a:t>
            </a:r>
            <a:r>
              <a:rPr lang="en-GB" dirty="0" err="1" smtClean="0"/>
              <a:t>oraninda</a:t>
            </a:r>
            <a:r>
              <a:rPr lang="en-GB" dirty="0" smtClean="0"/>
              <a:t> </a:t>
            </a:r>
            <a:r>
              <a:rPr lang="en-GB" dirty="0" err="1" smtClean="0"/>
              <a:t>alabiliyoruz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Bu </a:t>
            </a:r>
            <a:r>
              <a:rPr lang="en-GB" dirty="0" err="1" smtClean="0"/>
              <a:t>oran</a:t>
            </a:r>
            <a:r>
              <a:rPr lang="en-GB" dirty="0" smtClean="0"/>
              <a:t> </a:t>
            </a:r>
            <a:r>
              <a:rPr lang="en-GB" dirty="0" err="1" smtClean="0"/>
              <a:t>neden</a:t>
            </a:r>
            <a:r>
              <a:rPr lang="en-GB" dirty="0" smtClean="0"/>
              <a:t> </a:t>
            </a:r>
            <a:r>
              <a:rPr lang="en-GB" dirty="0" err="1" smtClean="0"/>
              <a:t>yeterli</a:t>
            </a:r>
            <a:r>
              <a:rPr lang="en-GB" dirty="0" smtClean="0"/>
              <a:t> </a:t>
            </a:r>
            <a:r>
              <a:rPr lang="en-GB" dirty="0" err="1" smtClean="0"/>
              <a:t>degil</a:t>
            </a:r>
            <a:r>
              <a:rPr lang="en-GB" dirty="0" smtClean="0"/>
              <a:t>? Ne </a:t>
            </a:r>
            <a:r>
              <a:rPr lang="en-GB" dirty="0" err="1" smtClean="0"/>
              <a:t>gibi</a:t>
            </a:r>
            <a:r>
              <a:rPr lang="en-GB" dirty="0" smtClean="0"/>
              <a:t> </a:t>
            </a:r>
            <a:r>
              <a:rPr lang="en-GB" dirty="0" err="1" smtClean="0"/>
              <a:t>degerli</a:t>
            </a:r>
            <a:r>
              <a:rPr lang="en-GB" dirty="0" smtClean="0"/>
              <a:t> </a:t>
            </a:r>
            <a:r>
              <a:rPr lang="en-GB" dirty="0" err="1" smtClean="0"/>
              <a:t>bilgileri</a:t>
            </a:r>
            <a:r>
              <a:rPr lang="en-GB" dirty="0" smtClean="0"/>
              <a:t> </a:t>
            </a:r>
            <a:r>
              <a:rPr lang="en-GB" dirty="0" err="1" smtClean="0"/>
              <a:t>kullanmiyoruz</a:t>
            </a:r>
            <a:r>
              <a:rPr lang="en-GB" dirty="0" smtClean="0"/>
              <a:t> (</a:t>
            </a:r>
            <a:r>
              <a:rPr lang="en-GB" dirty="0" err="1" smtClean="0"/>
              <a:t>henuz</a:t>
            </a:r>
            <a:r>
              <a:rPr lang="en-GB" dirty="0" smtClean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properties of Turkish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Agglutination</a:t>
            </a:r>
          </a:p>
          <a:p>
            <a:pPr lvl="1"/>
            <a:r>
              <a:rPr lang="en-GB" dirty="0" err="1" smtClean="0"/>
              <a:t>ev</a:t>
            </a:r>
            <a:r>
              <a:rPr lang="en-GB" dirty="0" smtClean="0"/>
              <a:t> : (the) house</a:t>
            </a:r>
          </a:p>
          <a:p>
            <a:pPr lvl="1"/>
            <a:r>
              <a:rPr lang="en-GB" dirty="0" err="1" smtClean="0"/>
              <a:t>eviniz</a:t>
            </a:r>
            <a:r>
              <a:rPr lang="en-GB" dirty="0" smtClean="0"/>
              <a:t> : your house</a:t>
            </a:r>
          </a:p>
          <a:p>
            <a:pPr lvl="1"/>
            <a:r>
              <a:rPr lang="en-GB" dirty="0" err="1" smtClean="0"/>
              <a:t>evinizde</a:t>
            </a:r>
            <a:r>
              <a:rPr lang="en-GB" dirty="0" smtClean="0"/>
              <a:t> : at your house</a:t>
            </a:r>
          </a:p>
          <a:p>
            <a:pPr lvl="1"/>
            <a:r>
              <a:rPr lang="en-US" dirty="0" err="1" smtClean="0"/>
              <a:t>evinizdeyim</a:t>
            </a:r>
            <a:r>
              <a:rPr lang="en-US" dirty="0" smtClean="0"/>
              <a:t> : I am at your house</a:t>
            </a:r>
            <a:endParaRPr lang="en-GB" dirty="0" smtClean="0"/>
          </a:p>
          <a:p>
            <a:r>
              <a:rPr lang="en-GB" dirty="0" smtClean="0"/>
              <a:t>Vowel harmony : front/back and rounding harmonies</a:t>
            </a:r>
          </a:p>
          <a:p>
            <a:pPr lvl="1"/>
            <a:r>
              <a:rPr lang="en-GB" dirty="0" err="1" smtClean="0">
                <a:solidFill>
                  <a:schemeClr val="accent2"/>
                </a:solidFill>
              </a:rPr>
              <a:t>masa</a:t>
            </a:r>
            <a:r>
              <a:rPr lang="en-GB" dirty="0" err="1" smtClean="0"/>
              <a:t>-</a:t>
            </a:r>
            <a:r>
              <a:rPr lang="en-GB" dirty="0" err="1" smtClean="0">
                <a:solidFill>
                  <a:schemeClr val="accent1"/>
                </a:solidFill>
              </a:rPr>
              <a:t>da</a:t>
            </a:r>
            <a:r>
              <a:rPr lang="en-GB" dirty="0" smtClean="0"/>
              <a:t> : </a:t>
            </a:r>
            <a:r>
              <a:rPr lang="en-GB" dirty="0" smtClean="0">
                <a:solidFill>
                  <a:schemeClr val="accent1"/>
                </a:solidFill>
              </a:rPr>
              <a:t>on the </a:t>
            </a:r>
            <a:r>
              <a:rPr lang="en-GB" dirty="0" smtClean="0">
                <a:solidFill>
                  <a:schemeClr val="accent2"/>
                </a:solidFill>
              </a:rPr>
              <a:t>table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smtClean="0"/>
              <a:t>(masa+Singular+Locative)</a:t>
            </a:r>
            <a:endParaRPr lang="en-GB" sz="3200" dirty="0" smtClean="0"/>
          </a:p>
          <a:p>
            <a:pPr lvl="1"/>
            <a:r>
              <a:rPr lang="en-GB" dirty="0" err="1" smtClean="0">
                <a:solidFill>
                  <a:schemeClr val="accent6"/>
                </a:solidFill>
              </a:rPr>
              <a:t>pencere</a:t>
            </a:r>
            <a:r>
              <a:rPr lang="en-GB" dirty="0" smtClean="0"/>
              <a:t>-</a:t>
            </a:r>
            <a:r>
              <a:rPr lang="en-GB" dirty="0" smtClean="0">
                <a:solidFill>
                  <a:schemeClr val="accent1"/>
                </a:solidFill>
              </a:rPr>
              <a:t>de</a:t>
            </a:r>
            <a:r>
              <a:rPr lang="en-GB" dirty="0" smtClean="0"/>
              <a:t> : </a:t>
            </a:r>
            <a:r>
              <a:rPr lang="en-GB" dirty="0" smtClean="0">
                <a:solidFill>
                  <a:schemeClr val="accent1"/>
                </a:solidFill>
              </a:rPr>
              <a:t>on the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/>
                </a:solidFill>
              </a:rPr>
              <a:t>window</a:t>
            </a:r>
            <a:r>
              <a:rPr lang="tr-TR" dirty="0" smtClean="0">
                <a:solidFill>
                  <a:schemeClr val="accent6"/>
                </a:solidFill>
              </a:rPr>
              <a:t> </a:t>
            </a:r>
            <a:r>
              <a:rPr lang="tr-TR" dirty="0" smtClean="0"/>
              <a:t>(pencere+Singular+Locative)</a:t>
            </a:r>
            <a:endParaRPr lang="en-GB" dirty="0" smtClean="0"/>
          </a:p>
          <a:p>
            <a:pPr lvl="1"/>
            <a:r>
              <a:rPr lang="tr-TR" dirty="0" smtClean="0">
                <a:solidFill>
                  <a:schemeClr val="accent2"/>
                </a:solidFill>
              </a:rPr>
              <a:t>batı</a:t>
            </a:r>
            <a:r>
              <a:rPr lang="tr-TR" dirty="0" smtClean="0"/>
              <a:t>-</a:t>
            </a:r>
            <a:r>
              <a:rPr lang="tr-TR" sz="2700" dirty="0" smtClean="0">
                <a:solidFill>
                  <a:schemeClr val="accent1"/>
                </a:solidFill>
              </a:rPr>
              <a:t>nın</a:t>
            </a:r>
            <a:r>
              <a:rPr lang="tr-TR" dirty="0" smtClean="0"/>
              <a:t> 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2"/>
                </a:solidFill>
              </a:rPr>
              <a:t>west</a:t>
            </a:r>
            <a:r>
              <a:rPr lang="en-GB" dirty="0" smtClean="0">
                <a:solidFill>
                  <a:schemeClr val="accent1"/>
                </a:solidFill>
              </a:rPr>
              <a:t>’s</a:t>
            </a:r>
            <a:r>
              <a:rPr lang="tr-TR" dirty="0" smtClean="0"/>
              <a:t> (batı+Singular+Genitive)</a:t>
            </a:r>
            <a:endParaRPr lang="tr-TR" dirty="0" smtClean="0">
              <a:solidFill>
                <a:schemeClr val="accent1"/>
              </a:solidFill>
            </a:endParaRPr>
          </a:p>
          <a:p>
            <a:pPr lvl="1"/>
            <a:r>
              <a:rPr lang="tr-TR" dirty="0" smtClean="0">
                <a:solidFill>
                  <a:schemeClr val="accent6"/>
                </a:solidFill>
              </a:rPr>
              <a:t>doğu</a:t>
            </a:r>
            <a:r>
              <a:rPr lang="tr-TR" dirty="0" smtClean="0"/>
              <a:t>-</a:t>
            </a:r>
            <a:r>
              <a:rPr lang="tr-TR" dirty="0" smtClean="0">
                <a:solidFill>
                  <a:schemeClr val="accent1"/>
                </a:solidFill>
              </a:rPr>
              <a:t>nun</a:t>
            </a:r>
            <a:r>
              <a:rPr lang="en-GB" dirty="0" smtClean="0"/>
              <a:t> : </a:t>
            </a:r>
            <a:r>
              <a:rPr lang="en-GB" dirty="0" smtClean="0">
                <a:solidFill>
                  <a:schemeClr val="accent6"/>
                </a:solidFill>
              </a:rPr>
              <a:t>east</a:t>
            </a:r>
            <a:r>
              <a:rPr lang="en-GB" dirty="0" smtClean="0">
                <a:solidFill>
                  <a:schemeClr val="accent1"/>
                </a:solidFill>
              </a:rPr>
              <a:t>’s</a:t>
            </a:r>
            <a:r>
              <a:rPr lang="tr-TR" dirty="0" smtClean="0"/>
              <a:t> (doğu+Singular+Genitive)</a:t>
            </a:r>
            <a:endParaRPr lang="en-GB" dirty="0" smtClean="0"/>
          </a:p>
          <a:p>
            <a:r>
              <a:rPr lang="en-GB" dirty="0" smtClean="0"/>
              <a:t>Voicing, devoicing:</a:t>
            </a:r>
          </a:p>
          <a:p>
            <a:pPr lvl="1"/>
            <a:r>
              <a:rPr lang="tr-TR" dirty="0" smtClean="0"/>
              <a:t>talep </a:t>
            </a:r>
            <a:r>
              <a:rPr lang="en-GB" dirty="0" smtClean="0"/>
              <a:t>: the </a:t>
            </a:r>
            <a:r>
              <a:rPr lang="tr-TR" dirty="0" smtClean="0"/>
              <a:t>request</a:t>
            </a:r>
            <a:endParaRPr lang="en-GB" dirty="0" smtClean="0"/>
          </a:p>
          <a:p>
            <a:pPr lvl="1"/>
            <a:r>
              <a:rPr lang="en-GB" dirty="0" err="1" smtClean="0"/>
              <a:t>talep+im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smtClean="0"/>
              <a:t>t</a:t>
            </a:r>
            <a:r>
              <a:rPr lang="tr-TR" dirty="0" smtClean="0"/>
              <a:t>alebim </a:t>
            </a:r>
            <a:r>
              <a:rPr lang="en-GB" dirty="0" smtClean="0"/>
              <a:t>: my request</a:t>
            </a:r>
          </a:p>
          <a:p>
            <a:pPr lvl="1"/>
            <a:r>
              <a:rPr lang="tr-TR" dirty="0" smtClean="0"/>
              <a:t>kitap </a:t>
            </a:r>
            <a:r>
              <a:rPr lang="en-GB" dirty="0" smtClean="0"/>
              <a:t>:</a:t>
            </a:r>
            <a:r>
              <a:rPr lang="tr-TR" dirty="0" smtClean="0"/>
              <a:t> (the) book</a:t>
            </a:r>
          </a:p>
          <a:p>
            <a:pPr lvl="1"/>
            <a:r>
              <a:rPr lang="tr-TR" dirty="0" smtClean="0"/>
              <a:t>kitap+da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tr-TR" dirty="0" smtClean="0"/>
              <a:t>kitapta : in the book</a:t>
            </a:r>
            <a:endParaRPr lang="en-GB" dirty="0" smtClean="0"/>
          </a:p>
          <a:p>
            <a:r>
              <a:rPr lang="en-GB" dirty="0" smtClean="0"/>
              <a:t>Lack of grammatical gender</a:t>
            </a:r>
            <a:endParaRPr lang="tr-TR" dirty="0" smtClean="0"/>
          </a:p>
          <a:p>
            <a:pPr lvl="1"/>
            <a:r>
              <a:rPr lang="en-GB" dirty="0" smtClean="0"/>
              <a:t>P</a:t>
            </a:r>
            <a:r>
              <a:rPr lang="tr-TR" dirty="0" smtClean="0"/>
              <a:t>ronoun </a:t>
            </a:r>
            <a:r>
              <a:rPr lang="en-GB" dirty="0" smtClean="0"/>
              <a:t>“o” = “he/she/it”</a:t>
            </a:r>
          </a:p>
          <a:p>
            <a:r>
              <a:rPr lang="en-GB" dirty="0" smtClean="0"/>
              <a:t>Word order</a:t>
            </a:r>
          </a:p>
          <a:p>
            <a:pPr lvl="1"/>
            <a:r>
              <a:rPr lang="en-GB" dirty="0" smtClean="0"/>
              <a:t>Ben </a:t>
            </a:r>
            <a:r>
              <a:rPr lang="en-GB" dirty="0" err="1" smtClean="0"/>
              <a:t>okula</a:t>
            </a:r>
            <a:r>
              <a:rPr lang="en-GB" dirty="0" smtClean="0"/>
              <a:t> </a:t>
            </a:r>
            <a:r>
              <a:rPr lang="en-GB" dirty="0" err="1" smtClean="0"/>
              <a:t>gittim</a:t>
            </a:r>
            <a:r>
              <a:rPr lang="en-GB" dirty="0" smtClean="0"/>
              <a:t> : I went to school</a:t>
            </a:r>
          </a:p>
          <a:p>
            <a:pPr lvl="1"/>
            <a:r>
              <a:rPr lang="en-GB" dirty="0" err="1" smtClean="0"/>
              <a:t>Okula</a:t>
            </a:r>
            <a:r>
              <a:rPr lang="en-GB" dirty="0" smtClean="0"/>
              <a:t> </a:t>
            </a:r>
            <a:r>
              <a:rPr lang="en-GB" dirty="0" err="1" smtClean="0"/>
              <a:t>ben</a:t>
            </a:r>
            <a:r>
              <a:rPr lang="en-GB" dirty="0" smtClean="0"/>
              <a:t> </a:t>
            </a:r>
            <a:r>
              <a:rPr lang="en-GB" dirty="0" err="1" smtClean="0"/>
              <a:t>gittim</a:t>
            </a:r>
            <a:r>
              <a:rPr lang="en-GB" dirty="0" smtClean="0"/>
              <a:t> : It is me who went to school</a:t>
            </a:r>
          </a:p>
          <a:p>
            <a:pPr lvl="1"/>
            <a:r>
              <a:rPr lang="en-GB" dirty="0" smtClean="0"/>
              <a:t>Less common, but following are also possible and used in literature and daily life</a:t>
            </a:r>
          </a:p>
          <a:p>
            <a:pPr lvl="2"/>
            <a:r>
              <a:rPr lang="en-GB" dirty="0" err="1" smtClean="0"/>
              <a:t>Gittim</a:t>
            </a:r>
            <a:r>
              <a:rPr lang="en-GB" dirty="0" smtClean="0"/>
              <a:t> </a:t>
            </a:r>
            <a:r>
              <a:rPr lang="en-GB" dirty="0" err="1" smtClean="0"/>
              <a:t>ben</a:t>
            </a:r>
            <a:r>
              <a:rPr lang="en-GB" dirty="0" smtClean="0"/>
              <a:t> </a:t>
            </a:r>
            <a:r>
              <a:rPr lang="en-GB" dirty="0" err="1" smtClean="0"/>
              <a:t>okula</a:t>
            </a:r>
            <a:endParaRPr lang="en-GB" dirty="0" smtClean="0"/>
          </a:p>
          <a:p>
            <a:pPr lvl="2"/>
            <a:r>
              <a:rPr lang="en-GB" dirty="0" smtClean="0"/>
              <a:t>Ben </a:t>
            </a:r>
            <a:r>
              <a:rPr lang="en-GB" dirty="0" err="1" smtClean="0"/>
              <a:t>gittim</a:t>
            </a:r>
            <a:r>
              <a:rPr lang="en-GB" dirty="0" smtClean="0"/>
              <a:t> </a:t>
            </a:r>
            <a:r>
              <a:rPr lang="en-GB" dirty="0" err="1" smtClean="0"/>
              <a:t>okula</a:t>
            </a:r>
            <a:endParaRPr lang="en-US" dirty="0" smtClean="0"/>
          </a:p>
          <a:p>
            <a:pPr lvl="2"/>
            <a:r>
              <a:rPr lang="en-GB" dirty="0" smtClean="0"/>
              <a:t>...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857356" y="1545211"/>
            <a:ext cx="7215206" cy="4008293"/>
            <a:chOff x="1928794" y="1545211"/>
            <a:chExt cx="7215206" cy="4008293"/>
          </a:xfrm>
        </p:grpSpPr>
        <p:sp>
          <p:nvSpPr>
            <p:cNvPr id="4" name="TextBox 3"/>
            <p:cNvSpPr txBox="1"/>
            <p:nvPr/>
          </p:nvSpPr>
          <p:spPr>
            <a:xfrm>
              <a:off x="5875413" y="3037644"/>
              <a:ext cx="3268587" cy="3385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 smtClean="0"/>
                <a:t>Makes  morphological parsing harder</a:t>
              </a:r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43570" y="1545211"/>
              <a:ext cx="3295326" cy="3385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 smtClean="0"/>
                <a:t>Need to parse words morphologically</a:t>
              </a:r>
              <a:endParaRPr lang="en-US" sz="1600" dirty="0"/>
            </a:p>
          </p:txBody>
        </p:sp>
        <p:cxnSp>
          <p:nvCxnSpPr>
            <p:cNvPr id="7" name="Elbow Connector 6"/>
            <p:cNvCxnSpPr>
              <a:endCxn id="5" idx="1"/>
            </p:cNvCxnSpPr>
            <p:nvPr/>
          </p:nvCxnSpPr>
          <p:spPr>
            <a:xfrm>
              <a:off x="2071670" y="1714488"/>
              <a:ext cx="35719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endCxn id="4" idx="2"/>
            </p:cNvCxnSpPr>
            <p:nvPr/>
          </p:nvCxnSpPr>
          <p:spPr>
            <a:xfrm flipV="1">
              <a:off x="2428860" y="3376198"/>
              <a:ext cx="5080847" cy="40999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4" idx="0"/>
            </p:cNvCxnSpPr>
            <p:nvPr/>
          </p:nvCxnSpPr>
          <p:spPr>
            <a:xfrm>
              <a:off x="5072066" y="2786058"/>
              <a:ext cx="2437641" cy="25158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endCxn id="33" idx="1"/>
            </p:cNvCxnSpPr>
            <p:nvPr/>
          </p:nvCxnSpPr>
          <p:spPr>
            <a:xfrm>
              <a:off x="3143240" y="4786322"/>
              <a:ext cx="2732173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875413" y="4617045"/>
              <a:ext cx="3100657" cy="3385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 smtClean="0"/>
                <a:t>This makes things a little bit easier!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75413" y="5214950"/>
              <a:ext cx="3138231" cy="3385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Part-of-speech tagging is very hard!</a:t>
              </a:r>
              <a:endParaRPr lang="en-US" sz="1600" dirty="0"/>
            </a:p>
          </p:txBody>
        </p:sp>
        <p:cxnSp>
          <p:nvCxnSpPr>
            <p:cNvPr id="38" name="Elbow Connector 37"/>
            <p:cNvCxnSpPr>
              <a:endCxn id="36" idx="1"/>
            </p:cNvCxnSpPr>
            <p:nvPr/>
          </p:nvCxnSpPr>
          <p:spPr>
            <a:xfrm>
              <a:off x="1928794" y="5214950"/>
              <a:ext cx="3946619" cy="16927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Big picture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Advanced topics</a:t>
            </a:r>
          </a:p>
          <a:p>
            <a:pPr lvl="1"/>
            <a:r>
              <a:rPr lang="en-GB" dirty="0" smtClean="0"/>
              <a:t>Proper noun detection : Proper noun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daha</a:t>
            </a:r>
            <a:r>
              <a:rPr lang="en-GB" dirty="0" smtClean="0"/>
              <a:t> once </a:t>
            </a:r>
            <a:r>
              <a:rPr lang="en-GB" dirty="0" err="1" smtClean="0"/>
              <a:t>kullanilmis</a:t>
            </a:r>
            <a:r>
              <a:rPr lang="en-GB" dirty="0" smtClean="0"/>
              <a:t> mi? </a:t>
            </a:r>
            <a:r>
              <a:rPr lang="en-GB" dirty="0" err="1" smtClean="0"/>
              <a:t>Ya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annotated </a:t>
            </a:r>
            <a:r>
              <a:rPr lang="en-GB" dirty="0" err="1" smtClean="0"/>
              <a:t>olmayan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textte</a:t>
            </a:r>
            <a:r>
              <a:rPr lang="en-GB" dirty="0" smtClean="0"/>
              <a:t>, hic </a:t>
            </a:r>
            <a:r>
              <a:rPr lang="en-GB" dirty="0" err="1" smtClean="0"/>
              <a:t>cumle</a:t>
            </a:r>
            <a:r>
              <a:rPr lang="en-GB" dirty="0" smtClean="0"/>
              <a:t> </a:t>
            </a:r>
            <a:r>
              <a:rPr lang="en-GB" dirty="0" err="1" smtClean="0"/>
              <a:t>ortasinda</a:t>
            </a:r>
            <a:r>
              <a:rPr lang="en-GB" dirty="0" smtClean="0"/>
              <a:t> </a:t>
            </a:r>
            <a:r>
              <a:rPr lang="en-GB" dirty="0" err="1" smtClean="0"/>
              <a:t>buyuk</a:t>
            </a:r>
            <a:r>
              <a:rPr lang="en-GB" dirty="0" smtClean="0"/>
              <a:t> </a:t>
            </a:r>
            <a:r>
              <a:rPr lang="en-GB" dirty="0" err="1" smtClean="0"/>
              <a:t>harfle</a:t>
            </a:r>
            <a:r>
              <a:rPr lang="en-GB" dirty="0" smtClean="0"/>
              <a:t> </a:t>
            </a:r>
            <a:r>
              <a:rPr lang="en-GB" dirty="0" err="1" smtClean="0"/>
              <a:t>baslatilmis</a:t>
            </a:r>
            <a:r>
              <a:rPr lang="en-GB" dirty="0" smtClean="0"/>
              <a:t> mi? </a:t>
            </a:r>
            <a:r>
              <a:rPr lang="en-GB" dirty="0" err="1" smtClean="0"/>
              <a:t>Veya</a:t>
            </a:r>
            <a:r>
              <a:rPr lang="en-GB" dirty="0" smtClean="0"/>
              <a:t> hic </a:t>
            </a:r>
            <a:r>
              <a:rPr lang="en-GB" dirty="0" err="1" smtClean="0"/>
              <a:t>kesme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ayrilmis</a:t>
            </a:r>
            <a:r>
              <a:rPr lang="en-GB" dirty="0" smtClean="0"/>
              <a:t> mi?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 Ok (@</a:t>
            </a:r>
            <a:r>
              <a:rPr lang="en-US" dirty="0" err="1" smtClean="0"/>
              <a:t>aliok_tr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Developer @ </a:t>
            </a:r>
            <a:r>
              <a:rPr lang="en-US" dirty="0" err="1" smtClean="0"/>
              <a:t>Innflow</a:t>
            </a:r>
            <a:r>
              <a:rPr lang="en-US" dirty="0" smtClean="0"/>
              <a:t> AG, Zurich, Switzerland</a:t>
            </a:r>
          </a:p>
          <a:p>
            <a:r>
              <a:rPr lang="en-US" dirty="0" smtClean="0"/>
              <a:t>Apache MyFaces committer (not a very active one though)</a:t>
            </a:r>
          </a:p>
          <a:p>
            <a:r>
              <a:rPr lang="en-GB" dirty="0" smtClean="0"/>
              <a:t>Questions to </a:t>
            </a:r>
            <a:r>
              <a:rPr lang="en-GB" dirty="0" err="1" smtClean="0"/>
              <a:t>aliok</a:t>
            </a:r>
            <a:r>
              <a:rPr lang="en-GB" dirty="0" smtClean="0"/>
              <a:t>[AT]apache[DOT]org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Possibilities Revisited - Turkish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Spell checker: A dictionary based solution doesn’t work. Cannot store all possible Turkish words in advance</a:t>
            </a:r>
          </a:p>
          <a:p>
            <a:r>
              <a:rPr lang="en-GB" dirty="0" smtClean="0"/>
              <a:t>Grammar checker : </a:t>
            </a:r>
            <a:r>
              <a:rPr lang="en-GB" dirty="0" err="1" smtClean="0"/>
              <a:t>Wordering</a:t>
            </a:r>
            <a:r>
              <a:rPr lang="en-GB" dirty="0" smtClean="0"/>
              <a:t> </a:t>
            </a:r>
            <a:r>
              <a:rPr lang="en-GB" dirty="0" smtClean="0"/>
              <a:t>makes it harder</a:t>
            </a:r>
          </a:p>
          <a:p>
            <a:r>
              <a:rPr lang="en-GB" dirty="0" smtClean="0"/>
              <a:t>Machine translation : A direct-statistical approach doesn’t work (unless you’re Google and have </a:t>
            </a:r>
            <a:r>
              <a:rPr lang="en-GB" dirty="0" smtClean="0"/>
              <a:t>the text </a:t>
            </a:r>
            <a:r>
              <a:rPr lang="en-GB" dirty="0" smtClean="0"/>
              <a:t>of billions of books)</a:t>
            </a:r>
          </a:p>
          <a:p>
            <a:pPr lvl="1"/>
            <a:r>
              <a:rPr lang="en-GB" dirty="0" smtClean="0"/>
              <a:t>Too many unique tokens</a:t>
            </a:r>
          </a:p>
          <a:p>
            <a:pPr lvl="2"/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4572008"/>
          <a:ext cx="464346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23"/>
                <a:gridCol w="1547823"/>
                <a:gridCol w="1547823"/>
              </a:tblGrid>
              <a:tr h="267893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Corpus</a:t>
                      </a:r>
                      <a:r>
                        <a:rPr lang="en-GB" sz="1400" baseline="0" dirty="0" smtClean="0"/>
                        <a:t> size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dirty="0" smtClean="0"/>
                        <a:t>Vocabulary size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7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English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Turkish</a:t>
                      </a:r>
                      <a:endParaRPr lang="en-US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 Million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34</a:t>
                      </a:r>
                      <a:r>
                        <a:rPr lang="en-GB" sz="1400" baseline="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110K</a:t>
                      </a:r>
                      <a:endParaRPr lang="en-US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 Million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100K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420K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9017" y="4929198"/>
            <a:ext cx="243778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Much larger vocabulary.</a:t>
            </a:r>
          </a:p>
          <a:p>
            <a:r>
              <a:rPr lang="en-GB" dirty="0" smtClean="0"/>
              <a:t>It grows faster too!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950402"/>
            <a:ext cx="8115328" cy="47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Turkish NLP needs a different approach! 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TRNLTK</a:t>
            </a:r>
            <a:endParaRPr kumimoji="0" lang="en-GB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Most Basic Operation in NLP for Turkish: Morphological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Why needed?</a:t>
            </a:r>
          </a:p>
          <a:p>
            <a:pPr lvl="1"/>
            <a:r>
              <a:rPr lang="en-GB" dirty="0" smtClean="0"/>
              <a:t>Phrases represented in multiple words in other languages might be only one word in Turkish </a:t>
            </a:r>
            <a:r>
              <a:rPr lang="en-GB" dirty="0" smtClean="0">
                <a:sym typeface="Wingdings" pitchFamily="2" charset="2"/>
              </a:rPr>
              <a:t> Machine translation is not possible w/o it</a:t>
            </a:r>
            <a:endParaRPr lang="en-GB" dirty="0" smtClean="0"/>
          </a:p>
          <a:p>
            <a:pPr lvl="1"/>
            <a:r>
              <a:rPr lang="en-GB" dirty="0" smtClean="0"/>
              <a:t>Too many unique “tokens” </a:t>
            </a:r>
            <a:r>
              <a:rPr lang="en-GB" dirty="0" smtClean="0">
                <a:sym typeface="Wingdings" pitchFamily="2" charset="2"/>
              </a:rPr>
              <a:t> Can’t implement even a simple spell checker w/o it</a:t>
            </a:r>
          </a:p>
          <a:p>
            <a:pPr lvl="1"/>
            <a:r>
              <a:rPr lang="en-GB" dirty="0" smtClean="0"/>
              <a:t>Knowledge must be enormous </a:t>
            </a:r>
            <a:r>
              <a:rPr lang="en-GB" dirty="0" smtClean="0">
                <a:sym typeface="Wingdings" pitchFamily="2" charset="2"/>
              </a:rPr>
              <a:t> Part of speech tagging is not really possible </a:t>
            </a:r>
            <a:r>
              <a:rPr lang="en-GB" dirty="0" smtClean="0"/>
              <a:t>w/o it</a:t>
            </a:r>
          </a:p>
          <a:p>
            <a:pPr lvl="2"/>
            <a:r>
              <a:rPr lang="tr-TR" dirty="0" smtClean="0">
                <a:solidFill>
                  <a:schemeClr val="accent1"/>
                </a:solidFill>
              </a:rPr>
              <a:t>siyah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</a:rPr>
              <a:t>araba</a:t>
            </a:r>
            <a:r>
              <a:rPr lang="en-GB" dirty="0" err="1" smtClean="0"/>
              <a:t>ya</a:t>
            </a:r>
            <a:r>
              <a:rPr lang="tr-TR" dirty="0" smtClean="0"/>
              <a:t> </a:t>
            </a:r>
            <a:r>
              <a:rPr lang="en-GB" dirty="0" smtClean="0"/>
              <a:t>: to the </a:t>
            </a:r>
            <a:r>
              <a:rPr lang="en-GB" dirty="0" smtClean="0">
                <a:solidFill>
                  <a:schemeClr val="accent1"/>
                </a:solidFill>
              </a:rPr>
              <a:t>black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2"/>
                </a:solidFill>
              </a:rPr>
              <a:t>car</a:t>
            </a:r>
          </a:p>
          <a:p>
            <a:pPr lvl="2"/>
            <a:r>
              <a:rPr lang="en-GB" dirty="0" err="1" smtClean="0">
                <a:solidFill>
                  <a:schemeClr val="accent1"/>
                </a:solidFill>
              </a:rPr>
              <a:t>siyah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araba</a:t>
            </a:r>
            <a:r>
              <a:rPr lang="en-GB" dirty="0" err="1" smtClean="0"/>
              <a:t>da</a:t>
            </a:r>
            <a:r>
              <a:rPr lang="en-GB" dirty="0" smtClean="0"/>
              <a:t> : in the </a:t>
            </a:r>
            <a:r>
              <a:rPr lang="en-GB" dirty="0" smtClean="0">
                <a:solidFill>
                  <a:schemeClr val="accent1"/>
                </a:solidFill>
              </a:rPr>
              <a:t>black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2"/>
                </a:solidFill>
              </a:rPr>
              <a:t>car</a:t>
            </a:r>
          </a:p>
          <a:p>
            <a:pPr lvl="2"/>
            <a:r>
              <a:rPr lang="en-GB" dirty="0" smtClean="0"/>
              <a:t>To determine “</a:t>
            </a:r>
            <a:r>
              <a:rPr lang="en-GB" dirty="0" err="1" smtClean="0"/>
              <a:t>siyah</a:t>
            </a:r>
            <a:r>
              <a:rPr lang="en-GB" dirty="0" smtClean="0"/>
              <a:t>” is an adjective, we need to find relations. This relation has to defined with the stem, “</a:t>
            </a:r>
            <a:r>
              <a:rPr lang="en-GB" dirty="0" err="1" smtClean="0"/>
              <a:t>araba</a:t>
            </a:r>
            <a:r>
              <a:rPr lang="en-GB" dirty="0" smtClean="0"/>
              <a:t>”; not the forms with suffixes “</a:t>
            </a:r>
            <a:r>
              <a:rPr lang="en-GB" dirty="0" err="1" smtClean="0"/>
              <a:t>arabada</a:t>
            </a:r>
            <a:r>
              <a:rPr lang="en-GB" dirty="0" smtClean="0"/>
              <a:t>” and “</a:t>
            </a:r>
            <a:r>
              <a:rPr lang="en-GB" dirty="0" err="1" smtClean="0"/>
              <a:t>arabaya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Context Independent Operations</a:t>
            </a:r>
          </a:p>
          <a:p>
            <a:pPr lvl="1"/>
            <a:r>
              <a:rPr lang="en-GB" dirty="0" smtClean="0"/>
              <a:t>Tokenizing</a:t>
            </a:r>
          </a:p>
          <a:p>
            <a:pPr lvl="1"/>
            <a:r>
              <a:rPr lang="en-GB" dirty="0" smtClean="0"/>
              <a:t>Morphologic parsing</a:t>
            </a:r>
          </a:p>
          <a:p>
            <a:r>
              <a:rPr lang="en-GB" dirty="0" smtClean="0"/>
              <a:t>Context Dependent Operations</a:t>
            </a:r>
          </a:p>
          <a:p>
            <a:pPr lvl="1"/>
            <a:r>
              <a:rPr lang="en-GB" dirty="0" smtClean="0"/>
              <a:t>Tokenizing</a:t>
            </a:r>
          </a:p>
          <a:p>
            <a:pPr lvl="1"/>
            <a:r>
              <a:rPr lang="en-GB" dirty="0" smtClean="0"/>
              <a:t>Morphologic parsing</a:t>
            </a:r>
          </a:p>
          <a:p>
            <a:pPr lvl="1"/>
            <a:r>
              <a:rPr lang="en-GB" dirty="0" smtClean="0"/>
              <a:t>Part of speech tagging</a:t>
            </a:r>
          </a:p>
          <a:p>
            <a:pPr lvl="1"/>
            <a:r>
              <a:rPr lang="en-GB" dirty="0" smtClean="0"/>
              <a:t>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131" r="7173"/>
          <a:stretch>
            <a:fillRect/>
          </a:stretch>
        </p:blipFill>
        <p:spPr bwMode="auto">
          <a:xfrm>
            <a:off x="1357290" y="3929066"/>
            <a:ext cx="7000924" cy="2647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Context  Independent Operations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318567"/>
            <a:ext cx="4500594" cy="38075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Independent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Context is ignored</a:t>
            </a:r>
          </a:p>
          <a:p>
            <a:r>
              <a:rPr lang="en-GB" dirty="0" smtClean="0"/>
              <a:t>No statistics etc. is used to check previous knowledge on the similar situations, only rule based</a:t>
            </a:r>
          </a:p>
          <a:p>
            <a:r>
              <a:rPr lang="en-GB" dirty="0" smtClean="0"/>
              <a:t>Ambiguity is not tried to be solved –yet –</a:t>
            </a:r>
          </a:p>
          <a:p>
            <a:r>
              <a:rPr lang="en-GB" dirty="0" smtClean="0"/>
              <a:t>Operations:</a:t>
            </a:r>
          </a:p>
          <a:p>
            <a:pPr lvl="1"/>
            <a:r>
              <a:rPr lang="en-GB" dirty="0" smtClean="0"/>
              <a:t>Context independent tokenizing</a:t>
            </a:r>
          </a:p>
          <a:p>
            <a:pPr lvl="1"/>
            <a:r>
              <a:rPr lang="en-GB" dirty="0" smtClean="0"/>
              <a:t>Context independent morphologic parsing</a:t>
            </a:r>
          </a:p>
          <a:p>
            <a:pPr lvl="1"/>
            <a:r>
              <a:rPr lang="en-GB" dirty="0" smtClean="0"/>
              <a:t>Rule based part-of-speech tagging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2706</Words>
  <Application>Microsoft Macintosh PowerPoint</Application>
  <PresentationFormat>On-screen Show (4:3)</PresentationFormat>
  <Paragraphs>372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TRNLTK</vt:lpstr>
      <vt:lpstr>Overview</vt:lpstr>
      <vt:lpstr>NLP Possibilities</vt:lpstr>
      <vt:lpstr>Some properties of Turkish</vt:lpstr>
      <vt:lpstr>Possibilities Revisited - Turkish</vt:lpstr>
      <vt:lpstr>Most Basic Operation in NLP for Turkish: Morphological Parsing</vt:lpstr>
      <vt:lpstr>TRNLTK</vt:lpstr>
      <vt:lpstr>PART I</vt:lpstr>
      <vt:lpstr>Context Independent Operations</vt:lpstr>
      <vt:lpstr>Context free tokenizing</vt:lpstr>
      <vt:lpstr>Turkish – An Agglutinative Language  </vt:lpstr>
      <vt:lpstr>Context Free Morphologic Parsing</vt:lpstr>
      <vt:lpstr>Context Free Parsing : Approach#1</vt:lpstr>
      <vt:lpstr>Approach#1 :  A trimmed graph with 5 suffixes</vt:lpstr>
      <vt:lpstr>Context Free Parsing : Approach#2</vt:lpstr>
      <vt:lpstr>Approach#2 :  A trimmed graph with ~20 suffixes</vt:lpstr>
      <vt:lpstr>Graph traversal for word : “vicdansız”</vt:lpstr>
      <vt:lpstr>Graph traversal for word : “vicdanlarsız”</vt:lpstr>
      <vt:lpstr>Graph traversing for word : “vicdanlarsız”</vt:lpstr>
      <vt:lpstr>Complete suffix graph</vt:lpstr>
      <vt:lpstr>Some numbers</vt:lpstr>
      <vt:lpstr>Implementation</vt:lpstr>
      <vt:lpstr>Implementation (cont'd)</vt:lpstr>
      <vt:lpstr>Part II</vt:lpstr>
      <vt:lpstr>Slide 25</vt:lpstr>
      <vt:lpstr>Problem with context independency : Ambiguity </vt:lpstr>
      <vt:lpstr>Slide 27</vt:lpstr>
      <vt:lpstr>Slide 28</vt:lpstr>
      <vt:lpstr>Context Checking</vt:lpstr>
      <vt:lpstr>Context Checking</vt:lpstr>
      <vt:lpstr>Slide 31</vt:lpstr>
      <vt:lpstr>Context checking with surface, stem and root of target</vt:lpstr>
      <vt:lpstr>Slide 33</vt:lpstr>
      <vt:lpstr>Slide 34</vt:lpstr>
      <vt:lpstr>Slide 35</vt:lpstr>
      <vt:lpstr>Maths...</vt:lpstr>
      <vt:lpstr>Slide 37</vt:lpstr>
      <vt:lpstr>Slide 38</vt:lpstr>
      <vt:lpstr>Slide 39</vt:lpstr>
      <vt:lpstr>Slide 40</vt:lpstr>
      <vt:lpstr>Slide 41</vt:lpstr>
      <vt:lpstr>Contact</vt:lpstr>
    </vt:vector>
  </TitlesOfParts>
  <Company>smoke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TRNLTK</dc:title>
  <dc:creator>kus</dc:creator>
  <cp:lastModifiedBy>ali</cp:lastModifiedBy>
  <cp:revision>331</cp:revision>
  <dcterms:created xsi:type="dcterms:W3CDTF">2012-10-05T21:56:53Z</dcterms:created>
  <dcterms:modified xsi:type="dcterms:W3CDTF">2012-10-24T00:08:45Z</dcterms:modified>
</cp:coreProperties>
</file>