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51E2071B-CFC2-427C-B778-CC110FED0644}" type="datetimeFigureOut">
              <a:rPr lang="ro-RO" smtClean="0"/>
              <a:t>12.01.2020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51E2071B-CFC2-427C-B778-CC110FED0644}" type="datetimeFigureOut">
              <a:rPr lang="ro-RO" smtClean="0"/>
              <a:t>12.01.2020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51E2071B-CFC2-427C-B778-CC110FED0644}" type="datetimeFigureOut">
              <a:rPr lang="ro-RO" smtClean="0"/>
              <a:t>12.01.2020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51E2071B-CFC2-427C-B778-CC110FED0644}" type="datetimeFigureOut">
              <a:rPr lang="ro-RO" smtClean="0"/>
              <a:t>12.01.2020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2071B-CFC2-427C-B778-CC110FED0644}" type="datetimeFigureOut">
              <a:rPr lang="ro-RO" smtClean="0"/>
              <a:t>12.01.2020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51E2071B-CFC2-427C-B778-CC110FED0644}" type="datetimeFigureOut">
              <a:rPr lang="ro-RO" smtClean="0"/>
              <a:t>12.01.2020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51E2071B-CFC2-427C-B778-CC110FED0644}" type="datetimeFigureOut">
              <a:rPr lang="ro-RO" smtClean="0"/>
              <a:t>12.01.2020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51E2071B-CFC2-427C-B778-CC110FED0644}" type="datetimeFigureOut">
              <a:rPr lang="ro-RO" smtClean="0"/>
              <a:t>12.01.2020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2071B-CFC2-427C-B778-CC110FED0644}" type="datetimeFigureOut">
              <a:rPr lang="ro-RO" smtClean="0"/>
              <a:t>12.01.2020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2071B-CFC2-427C-B778-CC110FED0644}" type="datetimeFigureOut">
              <a:rPr lang="ro-RO" smtClean="0"/>
              <a:t>12.01.2020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2071B-CFC2-427C-B778-CC110FED0644}" type="datetimeFigureOut">
              <a:rPr lang="ro-RO" smtClean="0"/>
              <a:t>12.01.2020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2A16CCB3-3FA2-4311-BF88-B9DB28FB38BE}"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2071B-CFC2-427C-B778-CC110FED0644}" type="datetimeFigureOut">
              <a:rPr lang="ro-RO" smtClean="0"/>
              <a:t>12.01.2020</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6CCB3-3FA2-4311-BF88-B9DB28FB38BE}"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CMP5327 C++ Programming for Games</a:t>
            </a:r>
            <a:endParaRPr lang="ro-RO" dirty="0"/>
          </a:p>
        </p:txBody>
      </p:sp>
      <p:sp>
        <p:nvSpPr>
          <p:cNvPr id="3" name="Subtitle 2"/>
          <p:cNvSpPr>
            <a:spLocks noGrp="1"/>
          </p:cNvSpPr>
          <p:nvPr>
            <p:ph type="subTitle" idx="1"/>
          </p:nvPr>
        </p:nvSpPr>
        <p:spPr/>
        <p:txBody>
          <a:bodyPr/>
          <a:lstStyle/>
          <a:p>
            <a:endParaRPr lang="en-GB" dirty="0"/>
          </a:p>
          <a:p>
            <a:r>
              <a:rPr lang="en-GB" dirty="0" smtClean="0"/>
              <a:t>Antonio-</a:t>
            </a:r>
            <a:r>
              <a:rPr lang="en-GB" dirty="0" err="1" smtClean="0"/>
              <a:t>Mihai</a:t>
            </a:r>
            <a:r>
              <a:rPr lang="en-GB" dirty="0" smtClean="0"/>
              <a:t> </a:t>
            </a:r>
            <a:r>
              <a:rPr lang="en-GB" dirty="0" err="1" smtClean="0"/>
              <a:t>Dima</a:t>
            </a:r>
            <a:endParaRPr lang="en-GB" dirty="0" smtClean="0"/>
          </a:p>
          <a:p>
            <a:r>
              <a:rPr lang="en-GB" dirty="0" smtClean="0"/>
              <a:t>S18125008</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Code profiling and optimization</a:t>
            </a:r>
            <a:endParaRPr lang="ro-RO" sz="3600" b="1" dirty="0"/>
          </a:p>
        </p:txBody>
      </p:sp>
      <p:graphicFrame>
        <p:nvGraphicFramePr>
          <p:cNvPr id="7" name="Content Placeholder 6"/>
          <p:cNvGraphicFramePr>
            <a:graphicFrameLocks noGrp="1"/>
          </p:cNvGraphicFramePr>
          <p:nvPr>
            <p:ph sz="half" idx="1"/>
          </p:nvPr>
        </p:nvGraphicFramePr>
        <p:xfrm>
          <a:off x="4572000" y="1916832"/>
          <a:ext cx="4388295" cy="3235960"/>
        </p:xfrm>
        <a:graphic>
          <a:graphicData uri="http://schemas.openxmlformats.org/drawingml/2006/table">
            <a:tbl>
              <a:tblPr firstRow="1" bandRow="1">
                <a:tableStyleId>{5C22544A-7EE6-4342-B048-85BDC9FD1C3A}</a:tableStyleId>
              </a:tblPr>
              <a:tblGrid>
                <a:gridCol w="2195736"/>
                <a:gridCol w="729794"/>
                <a:gridCol w="1462765"/>
              </a:tblGrid>
              <a:tr h="370840">
                <a:tc>
                  <a:txBody>
                    <a:bodyPr/>
                    <a:lstStyle/>
                    <a:p>
                      <a:pPr algn="ctr"/>
                      <a:r>
                        <a:rPr lang="en-GB" dirty="0" smtClean="0"/>
                        <a:t>Process</a:t>
                      </a:r>
                      <a:endParaRPr lang="ro-RO" dirty="0"/>
                    </a:p>
                  </a:txBody>
                  <a:tcPr/>
                </a:tc>
                <a:tc>
                  <a:txBody>
                    <a:bodyPr/>
                    <a:lstStyle/>
                    <a:p>
                      <a:pPr algn="ctr"/>
                      <a:r>
                        <a:rPr lang="en-GB" dirty="0" smtClean="0"/>
                        <a:t>CPU</a:t>
                      </a:r>
                      <a:endParaRPr lang="ro-RO" dirty="0"/>
                    </a:p>
                  </a:txBody>
                  <a:tcPr/>
                </a:tc>
                <a:tc>
                  <a:txBody>
                    <a:bodyPr/>
                    <a:lstStyle/>
                    <a:p>
                      <a:pPr algn="ctr"/>
                      <a:r>
                        <a:rPr lang="en-GB" dirty="0" smtClean="0"/>
                        <a:t>Percentage</a:t>
                      </a:r>
                      <a:r>
                        <a:rPr lang="en-GB" baseline="0" dirty="0" smtClean="0"/>
                        <a:t> of total</a:t>
                      </a:r>
                      <a:endParaRPr lang="ro-RO" dirty="0"/>
                    </a:p>
                  </a:txBody>
                  <a:tcPr/>
                </a:tc>
              </a:tr>
              <a:tr h="370840">
                <a:tc>
                  <a:txBody>
                    <a:bodyPr/>
                    <a:lstStyle/>
                    <a:p>
                      <a:pPr algn="ctr"/>
                      <a:r>
                        <a:rPr lang="en-GB" sz="1400" dirty="0" smtClean="0"/>
                        <a:t>Main</a:t>
                      </a:r>
                      <a:endParaRPr lang="ro-RO" sz="1400" dirty="0"/>
                    </a:p>
                  </a:txBody>
                  <a:tcPr/>
                </a:tc>
                <a:tc>
                  <a:txBody>
                    <a:bodyPr/>
                    <a:lstStyle/>
                    <a:p>
                      <a:pPr algn="ctr"/>
                      <a:r>
                        <a:rPr lang="en-GB" sz="1400" dirty="0" smtClean="0"/>
                        <a:t>816</a:t>
                      </a:r>
                      <a:endParaRPr lang="ro-RO" sz="1400" dirty="0"/>
                    </a:p>
                  </a:txBody>
                  <a:tcPr/>
                </a:tc>
                <a:tc>
                  <a:txBody>
                    <a:bodyPr/>
                    <a:lstStyle/>
                    <a:p>
                      <a:pPr algn="ctr"/>
                      <a:r>
                        <a:rPr lang="en-GB" sz="1400" dirty="0" smtClean="0"/>
                        <a:t>7.88%</a:t>
                      </a:r>
                      <a:endParaRPr lang="ro-RO" sz="1400" dirty="0"/>
                    </a:p>
                  </a:txBody>
                  <a:tcPr/>
                </a:tc>
              </a:tr>
              <a:tr h="370840">
                <a:tc>
                  <a:txBody>
                    <a:bodyPr/>
                    <a:lstStyle/>
                    <a:p>
                      <a:pPr algn="ctr"/>
                      <a:r>
                        <a:rPr lang="en-GB" sz="1400" dirty="0" err="1" smtClean="0"/>
                        <a:t>GameLoop</a:t>
                      </a:r>
                      <a:r>
                        <a:rPr lang="en-GB" sz="1400" dirty="0" smtClean="0"/>
                        <a:t>::Draw</a:t>
                      </a:r>
                      <a:endParaRPr lang="ro-RO" sz="1400" dirty="0"/>
                    </a:p>
                  </a:txBody>
                  <a:tcPr/>
                </a:tc>
                <a:tc>
                  <a:txBody>
                    <a:bodyPr/>
                    <a:lstStyle/>
                    <a:p>
                      <a:pPr algn="ctr"/>
                      <a:r>
                        <a:rPr lang="en-GB" sz="1400" dirty="0" smtClean="0"/>
                        <a:t>132</a:t>
                      </a:r>
                      <a:endParaRPr lang="ro-RO" sz="1400" dirty="0"/>
                    </a:p>
                  </a:txBody>
                  <a:tcPr/>
                </a:tc>
                <a:tc>
                  <a:txBody>
                    <a:bodyPr/>
                    <a:lstStyle/>
                    <a:p>
                      <a:pPr algn="ctr"/>
                      <a:r>
                        <a:rPr lang="en-GB" sz="1400" dirty="0" smtClean="0"/>
                        <a:t>1.27%</a:t>
                      </a:r>
                      <a:endParaRPr lang="ro-RO" sz="1400" dirty="0"/>
                    </a:p>
                  </a:txBody>
                  <a:tcPr/>
                </a:tc>
              </a:tr>
              <a:tr h="370840">
                <a:tc>
                  <a:txBody>
                    <a:bodyPr/>
                    <a:lstStyle/>
                    <a:p>
                      <a:pPr algn="ctr"/>
                      <a:r>
                        <a:rPr lang="en-GB" sz="1400" dirty="0" err="1" smtClean="0"/>
                        <a:t>Tilemap</a:t>
                      </a:r>
                      <a:r>
                        <a:rPr lang="en-GB" sz="1400" dirty="0" smtClean="0"/>
                        <a:t>::Draw</a:t>
                      </a:r>
                      <a:endParaRPr lang="ro-RO" sz="1400" dirty="0"/>
                    </a:p>
                  </a:txBody>
                  <a:tcPr/>
                </a:tc>
                <a:tc>
                  <a:txBody>
                    <a:bodyPr/>
                    <a:lstStyle/>
                    <a:p>
                      <a:pPr algn="ctr"/>
                      <a:r>
                        <a:rPr lang="en-GB" sz="1400" dirty="0" smtClean="0"/>
                        <a:t>76</a:t>
                      </a:r>
                      <a:endParaRPr lang="ro-RO" sz="1400" dirty="0"/>
                    </a:p>
                  </a:txBody>
                  <a:tcPr/>
                </a:tc>
                <a:tc>
                  <a:txBody>
                    <a:bodyPr/>
                    <a:lstStyle/>
                    <a:p>
                      <a:pPr algn="ctr"/>
                      <a:r>
                        <a:rPr lang="en-GB" sz="1400" dirty="0" smtClean="0"/>
                        <a:t>0.73%</a:t>
                      </a:r>
                      <a:endParaRPr lang="ro-RO" sz="1400" dirty="0"/>
                    </a:p>
                  </a:txBody>
                  <a:tcPr/>
                </a:tc>
              </a:tr>
              <a:tr h="370840">
                <a:tc>
                  <a:txBody>
                    <a:bodyPr/>
                    <a:lstStyle/>
                    <a:p>
                      <a:pPr algn="ctr"/>
                      <a:r>
                        <a:rPr lang="en-GB" sz="1400" dirty="0" err="1" smtClean="0"/>
                        <a:t>GameLoop</a:t>
                      </a:r>
                      <a:r>
                        <a:rPr lang="en-GB" sz="1400" dirty="0" smtClean="0"/>
                        <a:t>::Update</a:t>
                      </a:r>
                      <a:endParaRPr lang="ro-RO" sz="1400" dirty="0"/>
                    </a:p>
                  </a:txBody>
                  <a:tcPr/>
                </a:tc>
                <a:tc>
                  <a:txBody>
                    <a:bodyPr/>
                    <a:lstStyle/>
                    <a:p>
                      <a:pPr algn="ctr"/>
                      <a:r>
                        <a:rPr lang="en-GB" sz="1400" dirty="0" smtClean="0"/>
                        <a:t>28</a:t>
                      </a:r>
                      <a:endParaRPr lang="ro-RO" sz="1400" dirty="0"/>
                    </a:p>
                  </a:txBody>
                  <a:tcPr/>
                </a:tc>
                <a:tc>
                  <a:txBody>
                    <a:bodyPr/>
                    <a:lstStyle/>
                    <a:p>
                      <a:pPr algn="ctr"/>
                      <a:r>
                        <a:rPr lang="en-GB" sz="1400" dirty="0" smtClean="0"/>
                        <a:t>0.27%</a:t>
                      </a:r>
                      <a:endParaRPr lang="ro-RO" sz="1400" dirty="0"/>
                    </a:p>
                  </a:txBody>
                  <a:tcPr/>
                </a:tc>
              </a:tr>
              <a:tr h="370840">
                <a:tc>
                  <a:txBody>
                    <a:bodyPr/>
                    <a:lstStyle/>
                    <a:p>
                      <a:pPr algn="ctr"/>
                      <a:r>
                        <a:rPr lang="en-GB" sz="1400" dirty="0" err="1" smtClean="0"/>
                        <a:t>EnemyManager</a:t>
                      </a:r>
                      <a:r>
                        <a:rPr lang="en-GB" sz="1400" dirty="0" smtClean="0"/>
                        <a:t>::Update</a:t>
                      </a:r>
                      <a:endParaRPr lang="ro-RO" sz="1400" dirty="0"/>
                    </a:p>
                  </a:txBody>
                  <a:tcPr/>
                </a:tc>
                <a:tc>
                  <a:txBody>
                    <a:bodyPr/>
                    <a:lstStyle/>
                    <a:p>
                      <a:pPr algn="ctr"/>
                      <a:r>
                        <a:rPr lang="en-GB" sz="1400" dirty="0" smtClean="0"/>
                        <a:t>11</a:t>
                      </a:r>
                      <a:endParaRPr lang="ro-RO" sz="1400" dirty="0"/>
                    </a:p>
                  </a:txBody>
                  <a:tcPr/>
                </a:tc>
                <a:tc>
                  <a:txBody>
                    <a:bodyPr/>
                    <a:lstStyle/>
                    <a:p>
                      <a:pPr algn="ctr"/>
                      <a:r>
                        <a:rPr lang="en-GB" sz="1400" dirty="0" smtClean="0"/>
                        <a:t>0.11%</a:t>
                      </a:r>
                      <a:endParaRPr lang="ro-RO" sz="1400" dirty="0"/>
                    </a:p>
                  </a:txBody>
                  <a:tcPr/>
                </a:tc>
              </a:tr>
              <a:tr h="370840">
                <a:tc>
                  <a:txBody>
                    <a:bodyPr/>
                    <a:lstStyle/>
                    <a:p>
                      <a:pPr algn="ctr"/>
                      <a:r>
                        <a:rPr lang="en-GB" sz="1400" dirty="0" err="1" smtClean="0"/>
                        <a:t>BulletManager</a:t>
                      </a:r>
                      <a:r>
                        <a:rPr lang="en-GB" sz="1400" dirty="0" smtClean="0"/>
                        <a:t>::Update</a:t>
                      </a:r>
                      <a:endParaRPr lang="ro-RO" sz="1400" dirty="0"/>
                    </a:p>
                  </a:txBody>
                  <a:tcPr/>
                </a:tc>
                <a:tc>
                  <a:txBody>
                    <a:bodyPr/>
                    <a:lstStyle/>
                    <a:p>
                      <a:pPr algn="ctr"/>
                      <a:r>
                        <a:rPr lang="en-GB" sz="1400" dirty="0" smtClean="0"/>
                        <a:t>9</a:t>
                      </a:r>
                      <a:endParaRPr lang="ro-RO" sz="1400" dirty="0"/>
                    </a:p>
                  </a:txBody>
                  <a:tcPr/>
                </a:tc>
                <a:tc>
                  <a:txBody>
                    <a:bodyPr/>
                    <a:lstStyle/>
                    <a:p>
                      <a:pPr algn="ctr"/>
                      <a:r>
                        <a:rPr lang="en-GB" sz="1400" dirty="0" smtClean="0"/>
                        <a:t>0.09%</a:t>
                      </a:r>
                      <a:endParaRPr lang="ro-RO" sz="1400" dirty="0"/>
                    </a:p>
                  </a:txBody>
                  <a:tcPr/>
                </a:tc>
              </a:tr>
              <a:tr h="370840">
                <a:tc>
                  <a:txBody>
                    <a:bodyPr/>
                    <a:lstStyle/>
                    <a:p>
                      <a:pPr algn="ctr"/>
                      <a:r>
                        <a:rPr lang="en-GB" sz="1400" dirty="0" smtClean="0"/>
                        <a:t>Player::Update</a:t>
                      </a:r>
                      <a:endParaRPr lang="ro-RO" sz="1400" dirty="0"/>
                    </a:p>
                  </a:txBody>
                  <a:tcPr/>
                </a:tc>
                <a:tc>
                  <a:txBody>
                    <a:bodyPr/>
                    <a:lstStyle/>
                    <a:p>
                      <a:pPr algn="ctr"/>
                      <a:r>
                        <a:rPr lang="en-GB" sz="1400" dirty="0" smtClean="0"/>
                        <a:t>5</a:t>
                      </a:r>
                      <a:endParaRPr lang="ro-RO" sz="1400" dirty="0"/>
                    </a:p>
                  </a:txBody>
                  <a:tcPr/>
                </a:tc>
                <a:tc>
                  <a:txBody>
                    <a:bodyPr/>
                    <a:lstStyle/>
                    <a:p>
                      <a:pPr algn="ctr"/>
                      <a:r>
                        <a:rPr lang="en-GB" sz="1400" dirty="0" smtClean="0"/>
                        <a:t>0.05%</a:t>
                      </a:r>
                      <a:endParaRPr lang="ro-RO" sz="1400" dirty="0"/>
                    </a:p>
                  </a:txBody>
                  <a:tcPr/>
                </a:tc>
              </a:tr>
            </a:tbl>
          </a:graphicData>
        </a:graphic>
      </p:graphicFrame>
      <p:graphicFrame>
        <p:nvGraphicFramePr>
          <p:cNvPr id="8" name="Content Placeholder 7"/>
          <p:cNvGraphicFramePr>
            <a:graphicFrameLocks noGrp="1"/>
          </p:cNvGraphicFramePr>
          <p:nvPr>
            <p:ph sz="half" idx="2"/>
          </p:nvPr>
        </p:nvGraphicFramePr>
        <p:xfrm>
          <a:off x="251520" y="1916832"/>
          <a:ext cx="4038600" cy="3245914"/>
        </p:xfrm>
        <a:graphic>
          <a:graphicData uri="http://schemas.openxmlformats.org/drawingml/2006/table">
            <a:tbl>
              <a:tblPr firstRow="1" bandRow="1">
                <a:tableStyleId>{5C22544A-7EE6-4342-B048-85BDC9FD1C3A}</a:tableStyleId>
              </a:tblPr>
              <a:tblGrid>
                <a:gridCol w="2088232"/>
                <a:gridCol w="604168"/>
                <a:gridCol w="1346200"/>
              </a:tblGrid>
              <a:tr h="634525">
                <a:tc>
                  <a:txBody>
                    <a:bodyPr/>
                    <a:lstStyle/>
                    <a:p>
                      <a:pPr algn="ctr"/>
                      <a:r>
                        <a:rPr lang="en-GB" dirty="0" smtClean="0"/>
                        <a:t>Process</a:t>
                      </a:r>
                      <a:endParaRPr lang="ro-RO" dirty="0"/>
                    </a:p>
                  </a:txBody>
                  <a:tcPr/>
                </a:tc>
                <a:tc>
                  <a:txBody>
                    <a:bodyPr/>
                    <a:lstStyle/>
                    <a:p>
                      <a:pPr algn="ctr"/>
                      <a:r>
                        <a:rPr lang="en-GB" dirty="0" smtClean="0"/>
                        <a:t>CPU</a:t>
                      </a:r>
                      <a:endParaRPr lang="ro-RO" dirty="0"/>
                    </a:p>
                  </a:txBody>
                  <a:tcPr/>
                </a:tc>
                <a:tc>
                  <a:txBody>
                    <a:bodyPr/>
                    <a:lstStyle/>
                    <a:p>
                      <a:pPr algn="ctr"/>
                      <a:r>
                        <a:rPr lang="en-GB" dirty="0" smtClean="0"/>
                        <a:t>Percentage of total</a:t>
                      </a:r>
                      <a:endParaRPr lang="ro-RO" dirty="0"/>
                    </a:p>
                  </a:txBody>
                  <a:tcPr/>
                </a:tc>
              </a:tr>
              <a:tr h="372262">
                <a:tc>
                  <a:txBody>
                    <a:bodyPr/>
                    <a:lstStyle/>
                    <a:p>
                      <a:pPr algn="ctr"/>
                      <a:r>
                        <a:rPr lang="en-GB" sz="1400" dirty="0" smtClean="0"/>
                        <a:t>Main</a:t>
                      </a:r>
                      <a:endParaRPr lang="ro-RO" sz="1400" dirty="0"/>
                    </a:p>
                  </a:txBody>
                  <a:tcPr/>
                </a:tc>
                <a:tc>
                  <a:txBody>
                    <a:bodyPr/>
                    <a:lstStyle/>
                    <a:p>
                      <a:pPr algn="ctr"/>
                      <a:r>
                        <a:rPr lang="en-GB" sz="1400" dirty="0" smtClean="0"/>
                        <a:t>1305</a:t>
                      </a:r>
                      <a:endParaRPr lang="ro-RO" sz="1400" dirty="0"/>
                    </a:p>
                  </a:txBody>
                  <a:tcPr/>
                </a:tc>
                <a:tc>
                  <a:txBody>
                    <a:bodyPr/>
                    <a:lstStyle/>
                    <a:p>
                      <a:pPr algn="ctr"/>
                      <a:r>
                        <a:rPr lang="en-GB" sz="1400" dirty="0" smtClean="0"/>
                        <a:t>25.16%</a:t>
                      </a:r>
                    </a:p>
                  </a:txBody>
                  <a:tcPr/>
                </a:tc>
              </a:tr>
              <a:tr h="372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::Draw</a:t>
                      </a:r>
                      <a:endParaRPr lang="ro-RO" sz="1400" dirty="0" smtClean="0"/>
                    </a:p>
                  </a:txBody>
                  <a:tcPr/>
                </a:tc>
                <a:tc>
                  <a:txBody>
                    <a:bodyPr/>
                    <a:lstStyle/>
                    <a:p>
                      <a:pPr algn="ctr"/>
                      <a:r>
                        <a:rPr lang="en-GB" sz="1400" dirty="0" smtClean="0"/>
                        <a:t>554</a:t>
                      </a:r>
                      <a:endParaRPr lang="ro-RO" sz="1400" dirty="0"/>
                    </a:p>
                  </a:txBody>
                  <a:tcPr/>
                </a:tc>
                <a:tc>
                  <a:txBody>
                    <a:bodyPr/>
                    <a:lstStyle/>
                    <a:p>
                      <a:pPr algn="ctr"/>
                      <a:r>
                        <a:rPr lang="en-GB" sz="1400" dirty="0" smtClean="0"/>
                        <a:t>10.68%</a:t>
                      </a:r>
                      <a:endParaRPr lang="ro-RO" sz="1400" dirty="0"/>
                    </a:p>
                  </a:txBody>
                  <a:tcPr/>
                </a:tc>
              </a:tr>
              <a:tr h="372262">
                <a:tc>
                  <a:txBody>
                    <a:bodyPr/>
                    <a:lstStyle/>
                    <a:p>
                      <a:pPr algn="ctr"/>
                      <a:r>
                        <a:rPr lang="en-GB" sz="1400" dirty="0" err="1" smtClean="0"/>
                        <a:t>TextRenderer</a:t>
                      </a:r>
                      <a:r>
                        <a:rPr lang="en-GB" sz="1400" dirty="0" smtClean="0"/>
                        <a:t>::Draw</a:t>
                      </a:r>
                      <a:endParaRPr lang="ro-RO" sz="1400" dirty="0"/>
                    </a:p>
                  </a:txBody>
                  <a:tcPr/>
                </a:tc>
                <a:tc>
                  <a:txBody>
                    <a:bodyPr/>
                    <a:lstStyle/>
                    <a:p>
                      <a:pPr algn="ctr"/>
                      <a:r>
                        <a:rPr lang="en-GB" sz="1400" dirty="0" smtClean="0"/>
                        <a:t>124</a:t>
                      </a:r>
                      <a:endParaRPr lang="ro-RO" sz="1400" dirty="0"/>
                    </a:p>
                  </a:txBody>
                  <a:tcPr/>
                </a:tc>
                <a:tc>
                  <a:txBody>
                    <a:bodyPr/>
                    <a:lstStyle/>
                    <a:p>
                      <a:pPr algn="ctr"/>
                      <a:r>
                        <a:rPr lang="en-GB" sz="1400" dirty="0" smtClean="0"/>
                        <a:t>2.39%</a:t>
                      </a:r>
                      <a:endParaRPr lang="ro-RO" sz="1400" dirty="0"/>
                    </a:p>
                  </a:txBody>
                  <a:tcPr/>
                </a:tc>
              </a:tr>
              <a:tr h="372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Tilemap</a:t>
                      </a:r>
                      <a:r>
                        <a:rPr lang="en-GB" sz="1400" dirty="0" smtClean="0"/>
                        <a:t>::Draw</a:t>
                      </a:r>
                      <a:endParaRPr lang="ro-RO" sz="1400" dirty="0" smtClean="0"/>
                    </a:p>
                  </a:txBody>
                  <a:tcPr/>
                </a:tc>
                <a:tc>
                  <a:txBody>
                    <a:bodyPr/>
                    <a:lstStyle/>
                    <a:p>
                      <a:pPr algn="ctr"/>
                      <a:r>
                        <a:rPr lang="en-GB" sz="1400" dirty="0" smtClean="0"/>
                        <a:t>53</a:t>
                      </a:r>
                      <a:endParaRPr lang="ro-RO" sz="1400" dirty="0"/>
                    </a:p>
                  </a:txBody>
                  <a:tcPr/>
                </a:tc>
                <a:tc>
                  <a:txBody>
                    <a:bodyPr/>
                    <a:lstStyle/>
                    <a:p>
                      <a:pPr algn="ctr"/>
                      <a:r>
                        <a:rPr lang="en-GB" sz="1400" dirty="0" smtClean="0"/>
                        <a:t>1.02%</a:t>
                      </a:r>
                      <a:endParaRPr lang="ro-RO" sz="1400" dirty="0"/>
                    </a:p>
                  </a:txBody>
                  <a:tcPr/>
                </a:tc>
              </a:tr>
              <a:tr h="372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::Update</a:t>
                      </a:r>
                      <a:endParaRPr lang="ro-RO" sz="1400" dirty="0" smtClean="0"/>
                    </a:p>
                  </a:txBody>
                  <a:tcPr/>
                </a:tc>
                <a:tc>
                  <a:txBody>
                    <a:bodyPr/>
                    <a:lstStyle/>
                    <a:p>
                      <a:pPr algn="ctr"/>
                      <a:r>
                        <a:rPr lang="en-GB" sz="1400" dirty="0" smtClean="0"/>
                        <a:t>46</a:t>
                      </a:r>
                      <a:endParaRPr lang="ro-RO" sz="1400" dirty="0"/>
                    </a:p>
                  </a:txBody>
                  <a:tcPr/>
                </a:tc>
                <a:tc>
                  <a:txBody>
                    <a:bodyPr/>
                    <a:lstStyle/>
                    <a:p>
                      <a:pPr algn="ctr"/>
                      <a:r>
                        <a:rPr lang="en-GB" sz="1400" dirty="0" smtClean="0"/>
                        <a:t>0.89%</a:t>
                      </a:r>
                      <a:endParaRPr lang="ro-RO" sz="1400" dirty="0"/>
                    </a:p>
                  </a:txBody>
                  <a:tcPr/>
                </a:tc>
              </a:tr>
              <a:tr h="372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BulletManager</a:t>
                      </a:r>
                      <a:r>
                        <a:rPr lang="en-GB" sz="1400" dirty="0" smtClean="0"/>
                        <a:t>::Update</a:t>
                      </a:r>
                      <a:endParaRPr lang="ro-RO" sz="1400" dirty="0" smtClean="0"/>
                    </a:p>
                  </a:txBody>
                  <a:tcPr/>
                </a:tc>
                <a:tc>
                  <a:txBody>
                    <a:bodyPr/>
                    <a:lstStyle/>
                    <a:p>
                      <a:pPr algn="ctr"/>
                      <a:r>
                        <a:rPr lang="en-GB" sz="1400" dirty="0" smtClean="0"/>
                        <a:t>24</a:t>
                      </a:r>
                      <a:endParaRPr lang="ro-RO" sz="1400" dirty="0"/>
                    </a:p>
                  </a:txBody>
                  <a:tcPr/>
                </a:tc>
                <a:tc>
                  <a:txBody>
                    <a:bodyPr/>
                    <a:lstStyle/>
                    <a:p>
                      <a:pPr algn="ctr"/>
                      <a:r>
                        <a:rPr lang="en-GB" sz="1400" dirty="0" smtClean="0"/>
                        <a:t>0.46%</a:t>
                      </a:r>
                      <a:endParaRPr lang="ro-RO" sz="1400" dirty="0"/>
                    </a:p>
                  </a:txBody>
                  <a:tcPr/>
                </a:tc>
              </a:tr>
              <a:tr h="372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EnemyManager</a:t>
                      </a:r>
                      <a:r>
                        <a:rPr lang="en-GB" sz="1400" dirty="0" smtClean="0"/>
                        <a:t>::Update</a:t>
                      </a:r>
                      <a:endParaRPr lang="ro-RO" sz="1400" dirty="0" smtClean="0"/>
                    </a:p>
                  </a:txBody>
                  <a:tcPr/>
                </a:tc>
                <a:tc>
                  <a:txBody>
                    <a:bodyPr/>
                    <a:lstStyle/>
                    <a:p>
                      <a:pPr algn="ctr"/>
                      <a:r>
                        <a:rPr lang="en-GB" sz="1400" dirty="0" smtClean="0"/>
                        <a:t>10</a:t>
                      </a:r>
                      <a:endParaRPr lang="ro-RO" sz="1400" dirty="0"/>
                    </a:p>
                  </a:txBody>
                  <a:tcPr/>
                </a:tc>
                <a:tc>
                  <a:txBody>
                    <a:bodyPr/>
                    <a:lstStyle/>
                    <a:p>
                      <a:pPr algn="ctr"/>
                      <a:r>
                        <a:rPr lang="en-GB" sz="1400" dirty="0" smtClean="0"/>
                        <a:t>0.19%</a:t>
                      </a:r>
                      <a:endParaRPr lang="ro-RO" sz="1400" dirty="0"/>
                    </a:p>
                  </a:txBody>
                  <a:tcPr/>
                </a:tc>
              </a:tr>
            </a:tbl>
          </a:graphicData>
        </a:graphic>
      </p:graphicFrame>
      <p:sp>
        <p:nvSpPr>
          <p:cNvPr id="9" name="TextBox 8"/>
          <p:cNvSpPr txBox="1"/>
          <p:nvPr/>
        </p:nvSpPr>
        <p:spPr>
          <a:xfrm>
            <a:off x="467544" y="1556792"/>
            <a:ext cx="3684791" cy="369332"/>
          </a:xfrm>
          <a:prstGeom prst="rect">
            <a:avLst/>
          </a:prstGeom>
          <a:noFill/>
        </p:spPr>
        <p:txBody>
          <a:bodyPr wrap="none" rtlCol="0">
            <a:spAutoFit/>
          </a:bodyPr>
          <a:lstStyle/>
          <a:p>
            <a:r>
              <a:rPr lang="en-GB" b="1" dirty="0" smtClean="0"/>
              <a:t>Table 1 – Text Renderer </a:t>
            </a:r>
            <a:r>
              <a:rPr lang="en-GB" b="1" dirty="0" err="1" smtClean="0"/>
              <a:t>Unoptimized</a:t>
            </a:r>
            <a:endParaRPr lang="ro-RO" b="1" dirty="0"/>
          </a:p>
        </p:txBody>
      </p:sp>
      <p:sp>
        <p:nvSpPr>
          <p:cNvPr id="10" name="TextBox 9"/>
          <p:cNvSpPr txBox="1"/>
          <p:nvPr/>
        </p:nvSpPr>
        <p:spPr>
          <a:xfrm>
            <a:off x="5004048" y="1556792"/>
            <a:ext cx="3442737" cy="369332"/>
          </a:xfrm>
          <a:prstGeom prst="rect">
            <a:avLst/>
          </a:prstGeom>
          <a:noFill/>
        </p:spPr>
        <p:txBody>
          <a:bodyPr wrap="none" rtlCol="0">
            <a:spAutoFit/>
          </a:bodyPr>
          <a:lstStyle/>
          <a:p>
            <a:r>
              <a:rPr lang="en-GB" b="1" dirty="0" smtClean="0"/>
              <a:t>Table 2 – Text Renderer Optimized</a:t>
            </a:r>
            <a:endParaRPr lang="ro-RO" b="1" dirty="0"/>
          </a:p>
        </p:txBody>
      </p:sp>
      <p:sp>
        <p:nvSpPr>
          <p:cNvPr id="11" name="TextBox 10"/>
          <p:cNvSpPr txBox="1"/>
          <p:nvPr/>
        </p:nvSpPr>
        <p:spPr>
          <a:xfrm>
            <a:off x="281446" y="5380672"/>
            <a:ext cx="8862554" cy="1477328"/>
          </a:xfrm>
          <a:prstGeom prst="rect">
            <a:avLst/>
          </a:prstGeom>
          <a:noFill/>
        </p:spPr>
        <p:txBody>
          <a:bodyPr wrap="square" rtlCol="0">
            <a:spAutoFit/>
          </a:bodyPr>
          <a:lstStyle/>
          <a:p>
            <a:r>
              <a:rPr lang="en-GB" dirty="0" smtClean="0"/>
              <a:t>Part 1. </a:t>
            </a:r>
            <a:r>
              <a:rPr lang="en-GB" dirty="0" err="1" smtClean="0"/>
              <a:t>TextRenderer</a:t>
            </a:r>
            <a:endParaRPr lang="en-GB" dirty="0" smtClean="0"/>
          </a:p>
          <a:p>
            <a:endParaRPr lang="en-GB" dirty="0"/>
          </a:p>
          <a:p>
            <a:r>
              <a:rPr lang="en-GB" dirty="0" smtClean="0"/>
              <a:t>The two tables above show the process memory usage improvement after the </a:t>
            </a:r>
            <a:r>
              <a:rPr lang="en-GB" dirty="0" err="1" smtClean="0"/>
              <a:t>TextRenderer</a:t>
            </a:r>
            <a:r>
              <a:rPr lang="en-GB" dirty="0" smtClean="0"/>
              <a:t> </a:t>
            </a:r>
          </a:p>
          <a:p>
            <a:r>
              <a:rPr lang="en-GB" dirty="0"/>
              <a:t>s</a:t>
            </a:r>
            <a:r>
              <a:rPr lang="en-GB" dirty="0" smtClean="0"/>
              <a:t>cript has been optimized.</a:t>
            </a:r>
          </a:p>
          <a:p>
            <a:endParaRPr lang="ro-R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5" name="Content Placeholder 4" descr="1.PNG"/>
          <p:cNvPicPr>
            <a:picLocks noGrp="1" noChangeAspect="1"/>
          </p:cNvPicPr>
          <p:nvPr>
            <p:ph sz="half" idx="1"/>
          </p:nvPr>
        </p:nvPicPr>
        <p:blipFill>
          <a:blip r:embed="rId2" cstate="print"/>
          <a:stretch>
            <a:fillRect/>
          </a:stretch>
        </p:blipFill>
        <p:spPr>
          <a:xfrm>
            <a:off x="107504" y="1700808"/>
            <a:ext cx="4618385" cy="1584176"/>
          </a:xfrm>
        </p:spPr>
      </p:pic>
      <p:pic>
        <p:nvPicPr>
          <p:cNvPr id="6" name="Content Placeholder 5" descr="2.PNG"/>
          <p:cNvPicPr>
            <a:picLocks noGrp="1" noChangeAspect="1"/>
          </p:cNvPicPr>
          <p:nvPr>
            <p:ph sz="half" idx="2"/>
          </p:nvPr>
        </p:nvPicPr>
        <p:blipFill>
          <a:blip r:embed="rId3" cstate="print"/>
          <a:stretch>
            <a:fillRect/>
          </a:stretch>
        </p:blipFill>
        <p:spPr>
          <a:xfrm>
            <a:off x="4788024" y="1628800"/>
            <a:ext cx="4038600" cy="2690446"/>
          </a:xfrm>
        </p:spPr>
      </p:pic>
      <p:sp>
        <p:nvSpPr>
          <p:cNvPr id="7" name="TextBox 6"/>
          <p:cNvSpPr txBox="1"/>
          <p:nvPr/>
        </p:nvSpPr>
        <p:spPr>
          <a:xfrm>
            <a:off x="611560" y="3573016"/>
            <a:ext cx="3644396" cy="307777"/>
          </a:xfrm>
          <a:prstGeom prst="rect">
            <a:avLst/>
          </a:prstGeom>
          <a:noFill/>
        </p:spPr>
        <p:txBody>
          <a:bodyPr wrap="none" rtlCol="0">
            <a:spAutoFit/>
          </a:bodyPr>
          <a:lstStyle/>
          <a:p>
            <a:r>
              <a:rPr lang="en-GB" sz="1400" b="1" dirty="0" smtClean="0"/>
              <a:t>Figure 1 – Initial </a:t>
            </a:r>
            <a:r>
              <a:rPr lang="en-GB" sz="1400" b="1" dirty="0" err="1" smtClean="0"/>
              <a:t>TextRenderer</a:t>
            </a:r>
            <a:r>
              <a:rPr lang="en-GB" sz="1400" b="1" dirty="0" smtClean="0"/>
              <a:t> implementation</a:t>
            </a:r>
            <a:endParaRPr lang="ro-RO" sz="1400" b="1" dirty="0"/>
          </a:p>
        </p:txBody>
      </p:sp>
      <p:sp>
        <p:nvSpPr>
          <p:cNvPr id="8" name="TextBox 7"/>
          <p:cNvSpPr txBox="1"/>
          <p:nvPr/>
        </p:nvSpPr>
        <p:spPr>
          <a:xfrm>
            <a:off x="4932040" y="4509120"/>
            <a:ext cx="3318473" cy="307777"/>
          </a:xfrm>
          <a:prstGeom prst="rect">
            <a:avLst/>
          </a:prstGeom>
          <a:noFill/>
        </p:spPr>
        <p:txBody>
          <a:bodyPr wrap="none" rtlCol="0">
            <a:spAutoFit/>
          </a:bodyPr>
          <a:lstStyle/>
          <a:p>
            <a:r>
              <a:rPr lang="en-GB" sz="1400" b="1" dirty="0" smtClean="0"/>
              <a:t>Figure 2 – </a:t>
            </a:r>
            <a:r>
              <a:rPr lang="en-GB" sz="1400" b="1" dirty="0" err="1" smtClean="0"/>
              <a:t>TextRenderer</a:t>
            </a:r>
            <a:r>
              <a:rPr lang="en-GB" sz="1400" b="1" dirty="0" smtClean="0"/>
              <a:t> code optimization</a:t>
            </a:r>
            <a:endParaRPr lang="ro-RO" sz="1400" b="1" dirty="0"/>
          </a:p>
        </p:txBody>
      </p:sp>
      <p:sp>
        <p:nvSpPr>
          <p:cNvPr id="9" name="TextBox 8"/>
          <p:cNvSpPr txBox="1"/>
          <p:nvPr/>
        </p:nvSpPr>
        <p:spPr>
          <a:xfrm>
            <a:off x="0" y="4941168"/>
            <a:ext cx="9144000" cy="1569660"/>
          </a:xfrm>
          <a:prstGeom prst="rect">
            <a:avLst/>
          </a:prstGeom>
          <a:noFill/>
        </p:spPr>
        <p:txBody>
          <a:bodyPr wrap="square" rtlCol="0">
            <a:spAutoFit/>
          </a:bodyPr>
          <a:lstStyle/>
          <a:p>
            <a:pPr algn="just"/>
            <a:r>
              <a:rPr lang="en-GB" sz="1600" dirty="0" smtClean="0"/>
              <a:t>Initially a new </a:t>
            </a:r>
            <a:r>
              <a:rPr lang="en-GB" sz="1600" dirty="0" err="1" smtClean="0"/>
              <a:t>stringstream</a:t>
            </a:r>
            <a:r>
              <a:rPr lang="en-GB" sz="1600" dirty="0" smtClean="0"/>
              <a:t> was created every frame (if the game would run in 60 fps then 60 new </a:t>
            </a:r>
            <a:r>
              <a:rPr lang="en-GB" sz="1600" dirty="0" err="1" smtClean="0"/>
              <a:t>stringstreams</a:t>
            </a:r>
            <a:r>
              <a:rPr lang="en-GB" sz="1600" dirty="0" smtClean="0"/>
              <a:t> a second).</a:t>
            </a:r>
          </a:p>
          <a:p>
            <a:pPr algn="just"/>
            <a:endParaRPr lang="en-GB" sz="1600" dirty="0" smtClean="0"/>
          </a:p>
          <a:p>
            <a:pPr algn="just"/>
            <a:r>
              <a:rPr lang="en-GB" sz="1600" dirty="0" smtClean="0"/>
              <a:t>The benefit of the code optimization is that instead of creating a new </a:t>
            </a:r>
            <a:r>
              <a:rPr lang="en-GB" sz="1600" dirty="0" err="1" smtClean="0"/>
              <a:t>stringstream</a:t>
            </a:r>
            <a:r>
              <a:rPr lang="en-GB" sz="1600" dirty="0"/>
              <a:t> </a:t>
            </a:r>
            <a:r>
              <a:rPr lang="en-GB" sz="1600" dirty="0" smtClean="0"/>
              <a:t>every frame, have an if statement checking if the score needs to be changed and update the score only once. Also the previous texture and surface need to be deleted to avoid leaks of memory.</a:t>
            </a:r>
            <a:endParaRPr lang="ro-RO"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5" name="Content Placeholder 4" descr="3.PNG"/>
          <p:cNvPicPr>
            <a:picLocks noGrp="1" noChangeAspect="1"/>
          </p:cNvPicPr>
          <p:nvPr>
            <p:ph sz="half" idx="1"/>
          </p:nvPr>
        </p:nvPicPr>
        <p:blipFill>
          <a:blip r:embed="rId2" cstate="print"/>
          <a:stretch>
            <a:fillRect/>
          </a:stretch>
        </p:blipFill>
        <p:spPr>
          <a:xfrm>
            <a:off x="399612" y="2492896"/>
            <a:ext cx="7530270" cy="1080120"/>
          </a:xfrm>
        </p:spPr>
      </p:pic>
      <p:sp>
        <p:nvSpPr>
          <p:cNvPr id="4" name="Content Placeholder 3"/>
          <p:cNvSpPr>
            <a:spLocks noGrp="1"/>
          </p:cNvSpPr>
          <p:nvPr>
            <p:ph sz="half" idx="2"/>
          </p:nvPr>
        </p:nvSpPr>
        <p:spPr>
          <a:xfrm>
            <a:off x="2051720" y="3573017"/>
            <a:ext cx="4038600" cy="288031"/>
          </a:xfrm>
        </p:spPr>
        <p:txBody>
          <a:bodyPr>
            <a:normAutofit lnSpcReduction="10000"/>
          </a:bodyPr>
          <a:lstStyle/>
          <a:p>
            <a:pPr algn="ctr">
              <a:buNone/>
            </a:pPr>
            <a:r>
              <a:rPr lang="en-GB" sz="1400" b="1" dirty="0" smtClean="0"/>
              <a:t>Figure 3 – </a:t>
            </a:r>
            <a:r>
              <a:rPr lang="en-GB" sz="1400" b="1" dirty="0" err="1" smtClean="0"/>
              <a:t>GameOver</a:t>
            </a:r>
            <a:r>
              <a:rPr lang="en-GB" sz="1400" b="1" dirty="0" smtClean="0"/>
              <a:t> Text memory leak</a:t>
            </a:r>
            <a:endParaRPr lang="ro-RO" sz="1400" b="1" dirty="0"/>
          </a:p>
        </p:txBody>
      </p:sp>
      <p:sp>
        <p:nvSpPr>
          <p:cNvPr id="6" name="TextBox 5"/>
          <p:cNvSpPr txBox="1"/>
          <p:nvPr/>
        </p:nvSpPr>
        <p:spPr>
          <a:xfrm>
            <a:off x="539552" y="4509120"/>
            <a:ext cx="7843429" cy="1200329"/>
          </a:xfrm>
          <a:prstGeom prst="rect">
            <a:avLst/>
          </a:prstGeom>
          <a:noFill/>
        </p:spPr>
        <p:txBody>
          <a:bodyPr wrap="none" rtlCol="0">
            <a:spAutoFit/>
          </a:bodyPr>
          <a:lstStyle/>
          <a:p>
            <a:r>
              <a:rPr lang="en-GB" dirty="0" smtClean="0"/>
              <a:t>Part 2. </a:t>
            </a:r>
            <a:r>
              <a:rPr lang="en-GB" dirty="0" err="1" smtClean="0"/>
              <a:t>GameOver</a:t>
            </a:r>
            <a:endParaRPr lang="en-GB" dirty="0" smtClean="0"/>
          </a:p>
          <a:p>
            <a:endParaRPr lang="en-GB" dirty="0"/>
          </a:p>
          <a:p>
            <a:r>
              <a:rPr lang="en-GB" dirty="0" smtClean="0"/>
              <a:t>When the </a:t>
            </a:r>
            <a:r>
              <a:rPr lang="en-GB" dirty="0" err="1" smtClean="0"/>
              <a:t>GameOver</a:t>
            </a:r>
            <a:r>
              <a:rPr lang="en-GB" dirty="0" smtClean="0"/>
              <a:t> text was added, there was a memory leak in the code which</a:t>
            </a:r>
          </a:p>
          <a:p>
            <a:r>
              <a:rPr lang="en-GB" dirty="0"/>
              <a:t>c</a:t>
            </a:r>
            <a:r>
              <a:rPr lang="en-GB" dirty="0" smtClean="0"/>
              <a:t>aused the process memory to skyrocket.</a:t>
            </a:r>
            <a:endParaRPr lang="ro-R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5" name="Content Placeholder 4" descr="4.PNG"/>
          <p:cNvPicPr>
            <a:picLocks noGrp="1" noChangeAspect="1"/>
          </p:cNvPicPr>
          <p:nvPr>
            <p:ph sz="half" idx="1"/>
          </p:nvPr>
        </p:nvPicPr>
        <p:blipFill>
          <a:blip r:embed="rId2" cstate="print"/>
          <a:stretch>
            <a:fillRect/>
          </a:stretch>
        </p:blipFill>
        <p:spPr>
          <a:xfrm>
            <a:off x="0" y="2420888"/>
            <a:ext cx="4540432" cy="1368152"/>
          </a:xfrm>
        </p:spPr>
      </p:pic>
      <p:pic>
        <p:nvPicPr>
          <p:cNvPr id="6" name="Content Placeholder 5" descr="5.PNG"/>
          <p:cNvPicPr>
            <a:picLocks noGrp="1" noChangeAspect="1"/>
          </p:cNvPicPr>
          <p:nvPr>
            <p:ph sz="half" idx="2"/>
          </p:nvPr>
        </p:nvPicPr>
        <p:blipFill>
          <a:blip r:embed="rId3" cstate="print"/>
          <a:stretch>
            <a:fillRect/>
          </a:stretch>
        </p:blipFill>
        <p:spPr>
          <a:xfrm>
            <a:off x="4387285" y="2420888"/>
            <a:ext cx="4756715" cy="1368152"/>
          </a:xfrm>
        </p:spPr>
      </p:pic>
      <p:sp>
        <p:nvSpPr>
          <p:cNvPr id="7" name="TextBox 6"/>
          <p:cNvSpPr txBox="1"/>
          <p:nvPr/>
        </p:nvSpPr>
        <p:spPr>
          <a:xfrm>
            <a:off x="487520" y="4077072"/>
            <a:ext cx="3213958" cy="307777"/>
          </a:xfrm>
          <a:prstGeom prst="rect">
            <a:avLst/>
          </a:prstGeom>
          <a:noFill/>
        </p:spPr>
        <p:txBody>
          <a:bodyPr wrap="none" rtlCol="0">
            <a:spAutoFit/>
          </a:bodyPr>
          <a:lstStyle/>
          <a:p>
            <a:pPr algn="ctr"/>
            <a:r>
              <a:rPr lang="en-GB" sz="1400" b="1" dirty="0" smtClean="0"/>
              <a:t>Figure 4 – </a:t>
            </a:r>
            <a:r>
              <a:rPr lang="en-GB" sz="1400" b="1" dirty="0" err="1" smtClean="0"/>
              <a:t>GameOver</a:t>
            </a:r>
            <a:r>
              <a:rPr lang="en-GB" sz="1400" b="1" dirty="0" smtClean="0"/>
              <a:t> script memory leak</a:t>
            </a:r>
            <a:endParaRPr lang="ro-RO" sz="1400" b="1" dirty="0"/>
          </a:p>
        </p:txBody>
      </p:sp>
      <p:sp>
        <p:nvSpPr>
          <p:cNvPr id="8" name="TextBox 7"/>
          <p:cNvSpPr txBox="1"/>
          <p:nvPr/>
        </p:nvSpPr>
        <p:spPr>
          <a:xfrm>
            <a:off x="5292080" y="4005064"/>
            <a:ext cx="2338397" cy="307777"/>
          </a:xfrm>
          <a:prstGeom prst="rect">
            <a:avLst/>
          </a:prstGeom>
          <a:noFill/>
        </p:spPr>
        <p:txBody>
          <a:bodyPr wrap="none" rtlCol="0">
            <a:spAutoFit/>
          </a:bodyPr>
          <a:lstStyle/>
          <a:p>
            <a:r>
              <a:rPr lang="en-GB" sz="1400" b="1" dirty="0" smtClean="0"/>
              <a:t>Figure 5 – Memory leak fixed</a:t>
            </a:r>
            <a:endParaRPr lang="ro-RO" sz="1400" b="1" dirty="0"/>
          </a:p>
        </p:txBody>
      </p:sp>
      <p:sp>
        <p:nvSpPr>
          <p:cNvPr id="9" name="TextBox 8"/>
          <p:cNvSpPr txBox="1"/>
          <p:nvPr/>
        </p:nvSpPr>
        <p:spPr>
          <a:xfrm>
            <a:off x="0" y="5445224"/>
            <a:ext cx="9051645" cy="1200329"/>
          </a:xfrm>
          <a:prstGeom prst="rect">
            <a:avLst/>
          </a:prstGeom>
          <a:noFill/>
        </p:spPr>
        <p:txBody>
          <a:bodyPr wrap="none" rtlCol="0">
            <a:spAutoFit/>
          </a:bodyPr>
          <a:lstStyle/>
          <a:p>
            <a:r>
              <a:rPr lang="en-GB" dirty="0" smtClean="0"/>
              <a:t>Initially when the player lost all the health the </a:t>
            </a:r>
            <a:r>
              <a:rPr lang="en-GB" dirty="0" err="1" smtClean="0"/>
              <a:t>EndGame</a:t>
            </a:r>
            <a:r>
              <a:rPr lang="en-GB" dirty="0" smtClean="0"/>
              <a:t> </a:t>
            </a:r>
            <a:r>
              <a:rPr lang="en-GB" dirty="0" err="1" smtClean="0"/>
              <a:t>boolean</a:t>
            </a:r>
            <a:r>
              <a:rPr lang="en-GB" dirty="0" smtClean="0"/>
              <a:t> was switched to true and the</a:t>
            </a:r>
          </a:p>
          <a:p>
            <a:r>
              <a:rPr lang="en-GB" dirty="0" smtClean="0"/>
              <a:t>“Game Over” text appeared on screen. However every frame a new texture was created.</a:t>
            </a:r>
          </a:p>
          <a:p>
            <a:endParaRPr lang="en-GB" dirty="0" smtClean="0"/>
          </a:p>
          <a:p>
            <a:r>
              <a:rPr lang="en-GB" dirty="0" smtClean="0"/>
              <a:t>An </a:t>
            </a:r>
            <a:r>
              <a:rPr lang="en-GB" dirty="0" err="1" smtClean="0"/>
              <a:t>EfficiencyBool</a:t>
            </a:r>
            <a:r>
              <a:rPr lang="en-GB" dirty="0" smtClean="0"/>
              <a:t> </a:t>
            </a:r>
            <a:r>
              <a:rPr lang="en-GB" dirty="0" err="1" smtClean="0"/>
              <a:t>boolean</a:t>
            </a:r>
            <a:r>
              <a:rPr lang="en-GB" dirty="0" smtClean="0"/>
              <a:t> was added in order for the text to be rendered only once.</a:t>
            </a:r>
            <a:endParaRPr lang="ro-R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3826768" cy="432048"/>
          </a:xfrm>
        </p:spPr>
        <p:txBody>
          <a:bodyPr>
            <a:normAutofit/>
          </a:bodyPr>
          <a:lstStyle/>
          <a:p>
            <a:r>
              <a:rPr lang="en-GB" sz="1400" b="1" dirty="0" smtClean="0">
                <a:latin typeface="+mn-lt"/>
              </a:rPr>
              <a:t>Table 3 – Code profiling before Object Pooling</a:t>
            </a:r>
            <a:endParaRPr lang="ro-RO" sz="1400" b="1" dirty="0">
              <a:latin typeface="+mn-lt"/>
            </a:endParaRPr>
          </a:p>
        </p:txBody>
      </p:sp>
      <p:graphicFrame>
        <p:nvGraphicFramePr>
          <p:cNvPr id="5" name="Content Placeholder 4"/>
          <p:cNvGraphicFramePr>
            <a:graphicFrameLocks noGrp="1"/>
          </p:cNvGraphicFramePr>
          <p:nvPr>
            <p:ph sz="half" idx="1"/>
          </p:nvPr>
        </p:nvGraphicFramePr>
        <p:xfrm>
          <a:off x="457200" y="1600200"/>
          <a:ext cx="4038600" cy="3235960"/>
        </p:xfrm>
        <a:graphic>
          <a:graphicData uri="http://schemas.openxmlformats.org/drawingml/2006/table">
            <a:tbl>
              <a:tblPr firstRow="1" bandRow="1">
                <a:tableStyleId>{5C22544A-7EE6-4342-B048-85BDC9FD1C3A}</a:tableStyleId>
              </a:tblPr>
              <a:tblGrid>
                <a:gridCol w="2026568"/>
                <a:gridCol w="576064"/>
                <a:gridCol w="1435968"/>
              </a:tblGrid>
              <a:tr h="370840">
                <a:tc>
                  <a:txBody>
                    <a:bodyPr/>
                    <a:lstStyle/>
                    <a:p>
                      <a:pPr algn="ctr"/>
                      <a:r>
                        <a:rPr lang="en-GB" dirty="0" smtClean="0"/>
                        <a:t>Process</a:t>
                      </a:r>
                      <a:endParaRPr lang="ro-RO" dirty="0"/>
                    </a:p>
                  </a:txBody>
                  <a:tcPr/>
                </a:tc>
                <a:tc>
                  <a:txBody>
                    <a:bodyPr/>
                    <a:lstStyle/>
                    <a:p>
                      <a:pPr algn="ctr"/>
                      <a:r>
                        <a:rPr lang="en-GB" dirty="0" smtClean="0"/>
                        <a:t>CPU</a:t>
                      </a:r>
                      <a:endParaRPr lang="ro-RO" dirty="0"/>
                    </a:p>
                  </a:txBody>
                  <a:tcPr/>
                </a:tc>
                <a:tc>
                  <a:txBody>
                    <a:bodyPr/>
                    <a:lstStyle/>
                    <a:p>
                      <a:pPr algn="ctr"/>
                      <a:r>
                        <a:rPr lang="en-GB" dirty="0" smtClean="0"/>
                        <a:t>Percentage of total</a:t>
                      </a:r>
                      <a:endParaRPr lang="ro-RO" dirty="0"/>
                    </a:p>
                  </a:txBody>
                  <a:tcPr/>
                </a:tc>
              </a:tr>
              <a:tr h="370840">
                <a:tc>
                  <a:txBody>
                    <a:bodyPr/>
                    <a:lstStyle/>
                    <a:p>
                      <a:pPr algn="ctr"/>
                      <a:r>
                        <a:rPr lang="en-GB" sz="1400" dirty="0" smtClean="0"/>
                        <a:t>Main</a:t>
                      </a:r>
                      <a:endParaRPr lang="ro-RO" sz="1400" dirty="0"/>
                    </a:p>
                  </a:txBody>
                  <a:tcPr/>
                </a:tc>
                <a:tc>
                  <a:txBody>
                    <a:bodyPr/>
                    <a:lstStyle/>
                    <a:p>
                      <a:pPr algn="ctr"/>
                      <a:r>
                        <a:rPr lang="en-GB" sz="1400" dirty="0" smtClean="0"/>
                        <a:t>821</a:t>
                      </a:r>
                      <a:endParaRPr lang="ro-RO" sz="1400" dirty="0"/>
                    </a:p>
                  </a:txBody>
                  <a:tcPr/>
                </a:tc>
                <a:tc>
                  <a:txBody>
                    <a:bodyPr/>
                    <a:lstStyle/>
                    <a:p>
                      <a:pPr algn="ctr"/>
                      <a:r>
                        <a:rPr lang="en-GB" sz="1400" dirty="0" smtClean="0"/>
                        <a:t>17.21%</a:t>
                      </a:r>
                      <a:endParaRPr lang="en-GB"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::Draw</a:t>
                      </a:r>
                      <a:endParaRPr lang="ro-RO" sz="1400" dirty="0" smtClean="0"/>
                    </a:p>
                  </a:txBody>
                  <a:tcPr/>
                </a:tc>
                <a:tc>
                  <a:txBody>
                    <a:bodyPr/>
                    <a:lstStyle/>
                    <a:p>
                      <a:pPr algn="ctr"/>
                      <a:r>
                        <a:rPr lang="en-GB" sz="1400" dirty="0" smtClean="0"/>
                        <a:t>100</a:t>
                      </a:r>
                      <a:endParaRPr lang="ro-RO" sz="1400" dirty="0"/>
                    </a:p>
                  </a:txBody>
                  <a:tcPr/>
                </a:tc>
                <a:tc>
                  <a:txBody>
                    <a:bodyPr/>
                    <a:lstStyle/>
                    <a:p>
                      <a:pPr algn="ctr"/>
                      <a:r>
                        <a:rPr lang="en-GB" sz="1400" dirty="0" smtClean="0"/>
                        <a:t>2.10%</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::Update</a:t>
                      </a:r>
                      <a:endParaRPr lang="ro-RO" sz="1400" dirty="0" smtClean="0"/>
                    </a:p>
                  </a:txBody>
                  <a:tcPr/>
                </a:tc>
                <a:tc>
                  <a:txBody>
                    <a:bodyPr/>
                    <a:lstStyle/>
                    <a:p>
                      <a:pPr algn="ctr"/>
                      <a:r>
                        <a:rPr lang="en-GB" sz="1400" dirty="0" smtClean="0"/>
                        <a:t>41</a:t>
                      </a:r>
                      <a:endParaRPr lang="ro-RO" sz="1400" dirty="0"/>
                    </a:p>
                  </a:txBody>
                  <a:tcPr/>
                </a:tc>
                <a:tc>
                  <a:txBody>
                    <a:bodyPr/>
                    <a:lstStyle/>
                    <a:p>
                      <a:pPr algn="ctr"/>
                      <a:r>
                        <a:rPr lang="en-GB" sz="1400" dirty="0" smtClean="0"/>
                        <a:t>0.86%</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Tilemap</a:t>
                      </a:r>
                      <a:r>
                        <a:rPr lang="en-GB" sz="1400" dirty="0" smtClean="0"/>
                        <a:t>::Draw</a:t>
                      </a:r>
                      <a:endParaRPr lang="ro-RO" sz="1400" dirty="0" smtClean="0"/>
                    </a:p>
                  </a:txBody>
                  <a:tcPr/>
                </a:tc>
                <a:tc>
                  <a:txBody>
                    <a:bodyPr/>
                    <a:lstStyle/>
                    <a:p>
                      <a:pPr algn="ctr"/>
                      <a:r>
                        <a:rPr lang="en-GB" sz="1400" dirty="0" smtClean="0"/>
                        <a:t>38</a:t>
                      </a:r>
                      <a:endParaRPr lang="ro-RO" sz="1400" dirty="0"/>
                    </a:p>
                  </a:txBody>
                  <a:tcPr/>
                </a:tc>
                <a:tc>
                  <a:txBody>
                    <a:bodyPr/>
                    <a:lstStyle/>
                    <a:p>
                      <a:pPr algn="ctr"/>
                      <a:r>
                        <a:rPr lang="en-GB" sz="1400" dirty="0" smtClean="0"/>
                        <a:t>0.80%</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::Update</a:t>
                      </a:r>
                      <a:endParaRPr lang="ro-RO" sz="1400" dirty="0" smtClean="0"/>
                    </a:p>
                  </a:txBody>
                  <a:tcPr/>
                </a:tc>
                <a:tc>
                  <a:txBody>
                    <a:bodyPr/>
                    <a:lstStyle/>
                    <a:p>
                      <a:pPr algn="ctr"/>
                      <a:r>
                        <a:rPr lang="en-GB" sz="1400" dirty="0" smtClean="0"/>
                        <a:t>46</a:t>
                      </a:r>
                      <a:endParaRPr lang="ro-RO" sz="1400" dirty="0"/>
                    </a:p>
                  </a:txBody>
                  <a:tcPr/>
                </a:tc>
                <a:tc>
                  <a:txBody>
                    <a:bodyPr/>
                    <a:lstStyle/>
                    <a:p>
                      <a:pPr algn="ctr"/>
                      <a:r>
                        <a:rPr lang="en-GB" sz="1400" dirty="0" smtClean="0"/>
                        <a:t>0.89%</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BulletManager</a:t>
                      </a:r>
                      <a:r>
                        <a:rPr lang="en-GB" sz="1400" dirty="0" smtClean="0"/>
                        <a:t>::Update</a:t>
                      </a:r>
                      <a:endParaRPr lang="ro-RO" sz="1400" dirty="0" smtClean="0"/>
                    </a:p>
                  </a:txBody>
                  <a:tcPr/>
                </a:tc>
                <a:tc>
                  <a:txBody>
                    <a:bodyPr/>
                    <a:lstStyle/>
                    <a:p>
                      <a:pPr algn="ctr"/>
                      <a:r>
                        <a:rPr lang="en-GB" sz="1400" dirty="0" smtClean="0"/>
                        <a:t>26</a:t>
                      </a:r>
                      <a:endParaRPr lang="ro-RO" sz="1400" dirty="0"/>
                    </a:p>
                  </a:txBody>
                  <a:tcPr/>
                </a:tc>
                <a:tc>
                  <a:txBody>
                    <a:bodyPr/>
                    <a:lstStyle/>
                    <a:p>
                      <a:pPr algn="ctr"/>
                      <a:r>
                        <a:rPr lang="en-GB" sz="1400" dirty="0" smtClean="0"/>
                        <a:t>0.55%</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EnemyManager</a:t>
                      </a:r>
                      <a:r>
                        <a:rPr lang="en-GB" sz="1400" dirty="0" smtClean="0"/>
                        <a:t>::Update</a:t>
                      </a:r>
                      <a:endParaRPr lang="ro-RO" sz="1400" dirty="0" smtClean="0"/>
                    </a:p>
                  </a:txBody>
                  <a:tcPr/>
                </a:tc>
                <a:tc>
                  <a:txBody>
                    <a:bodyPr/>
                    <a:lstStyle/>
                    <a:p>
                      <a:pPr algn="ctr"/>
                      <a:r>
                        <a:rPr lang="en-GB" sz="1400" dirty="0" smtClean="0"/>
                        <a:t>13</a:t>
                      </a:r>
                      <a:endParaRPr lang="ro-RO" sz="1400" dirty="0"/>
                    </a:p>
                  </a:txBody>
                  <a:tcPr/>
                </a:tc>
                <a:tc>
                  <a:txBody>
                    <a:bodyPr/>
                    <a:lstStyle/>
                    <a:p>
                      <a:pPr algn="ctr"/>
                      <a:r>
                        <a:rPr lang="en-GB" sz="1400" dirty="0" smtClean="0"/>
                        <a:t>0.27%</a:t>
                      </a:r>
                      <a:endParaRPr lang="ro-RO" sz="1400" dirty="0"/>
                    </a:p>
                  </a:txBody>
                  <a:tcPr/>
                </a:tc>
              </a:tr>
            </a:tbl>
          </a:graphicData>
        </a:graphic>
      </p:graphicFrame>
      <p:graphicFrame>
        <p:nvGraphicFramePr>
          <p:cNvPr id="6" name="Content Placeholder 5"/>
          <p:cNvGraphicFramePr>
            <a:graphicFrameLocks noGrp="1"/>
          </p:cNvGraphicFramePr>
          <p:nvPr>
            <p:ph sz="half" idx="2"/>
          </p:nvPr>
        </p:nvGraphicFramePr>
        <p:xfrm>
          <a:off x="4648200" y="1600200"/>
          <a:ext cx="4038600" cy="3235960"/>
        </p:xfrm>
        <a:graphic>
          <a:graphicData uri="http://schemas.openxmlformats.org/drawingml/2006/table">
            <a:tbl>
              <a:tblPr firstRow="1" bandRow="1">
                <a:tableStyleId>{5C22544A-7EE6-4342-B048-85BDC9FD1C3A}</a:tableStyleId>
              </a:tblPr>
              <a:tblGrid>
                <a:gridCol w="2012032"/>
                <a:gridCol w="680368"/>
                <a:gridCol w="1346200"/>
              </a:tblGrid>
              <a:tr h="370840">
                <a:tc>
                  <a:txBody>
                    <a:bodyPr/>
                    <a:lstStyle/>
                    <a:p>
                      <a:pPr algn="ctr"/>
                      <a:r>
                        <a:rPr lang="en-GB" dirty="0" smtClean="0"/>
                        <a:t>Process</a:t>
                      </a:r>
                      <a:endParaRPr lang="ro-RO" dirty="0"/>
                    </a:p>
                  </a:txBody>
                  <a:tcPr/>
                </a:tc>
                <a:tc>
                  <a:txBody>
                    <a:bodyPr/>
                    <a:lstStyle/>
                    <a:p>
                      <a:pPr algn="ctr"/>
                      <a:r>
                        <a:rPr lang="en-GB" dirty="0" smtClean="0"/>
                        <a:t>CPU</a:t>
                      </a:r>
                      <a:endParaRPr lang="ro-RO" dirty="0"/>
                    </a:p>
                  </a:txBody>
                  <a:tcPr/>
                </a:tc>
                <a:tc>
                  <a:txBody>
                    <a:bodyPr/>
                    <a:lstStyle/>
                    <a:p>
                      <a:pPr algn="ctr"/>
                      <a:r>
                        <a:rPr lang="en-GB" dirty="0" smtClean="0"/>
                        <a:t>Percentage of total</a:t>
                      </a:r>
                      <a:endParaRPr lang="ro-RO" dirty="0"/>
                    </a:p>
                  </a:txBody>
                  <a:tcPr/>
                </a:tc>
              </a:tr>
              <a:tr h="370840">
                <a:tc>
                  <a:txBody>
                    <a:bodyPr/>
                    <a:lstStyle/>
                    <a:p>
                      <a:pPr algn="ctr"/>
                      <a:r>
                        <a:rPr lang="en-GB" sz="1400" dirty="0" smtClean="0"/>
                        <a:t>Main</a:t>
                      </a:r>
                      <a:endParaRPr lang="ro-RO" sz="1400" dirty="0"/>
                    </a:p>
                  </a:txBody>
                  <a:tcPr/>
                </a:tc>
                <a:tc>
                  <a:txBody>
                    <a:bodyPr/>
                    <a:lstStyle/>
                    <a:p>
                      <a:pPr algn="ctr"/>
                      <a:r>
                        <a:rPr lang="en-GB" sz="1400" dirty="0" smtClean="0"/>
                        <a:t>861</a:t>
                      </a:r>
                      <a:endParaRPr lang="ro-RO" sz="1400" dirty="0"/>
                    </a:p>
                  </a:txBody>
                  <a:tcPr/>
                </a:tc>
                <a:tc>
                  <a:txBody>
                    <a:bodyPr/>
                    <a:lstStyle/>
                    <a:p>
                      <a:pPr algn="ctr"/>
                      <a:r>
                        <a:rPr lang="en-GB" sz="1400" dirty="0" smtClean="0"/>
                        <a:t>16.70%</a:t>
                      </a:r>
                      <a:endParaRPr lang="en-GB" sz="14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::Draw</a:t>
                      </a:r>
                      <a:endParaRPr lang="ro-RO" sz="1400" dirty="0" smtClean="0"/>
                    </a:p>
                  </a:txBody>
                  <a:tcPr/>
                </a:tc>
                <a:tc>
                  <a:txBody>
                    <a:bodyPr/>
                    <a:lstStyle/>
                    <a:p>
                      <a:pPr algn="ctr"/>
                      <a:r>
                        <a:rPr lang="en-GB" sz="1400" dirty="0" smtClean="0"/>
                        <a:t>88</a:t>
                      </a:r>
                      <a:endParaRPr lang="ro-RO" sz="1400" dirty="0"/>
                    </a:p>
                  </a:txBody>
                  <a:tcPr/>
                </a:tc>
                <a:tc>
                  <a:txBody>
                    <a:bodyPr/>
                    <a:lstStyle/>
                    <a:p>
                      <a:pPr algn="ctr"/>
                      <a:r>
                        <a:rPr lang="en-GB" sz="1400" dirty="0" smtClean="0"/>
                        <a:t>1.71%</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Tilemap</a:t>
                      </a:r>
                      <a:r>
                        <a:rPr lang="en-GB" sz="1400" dirty="0" smtClean="0"/>
                        <a:t>::Draw</a:t>
                      </a:r>
                      <a:endParaRPr lang="ro-RO" sz="1400" dirty="0" smtClean="0"/>
                    </a:p>
                  </a:txBody>
                  <a:tcPr/>
                </a:tc>
                <a:tc>
                  <a:txBody>
                    <a:bodyPr/>
                    <a:lstStyle/>
                    <a:p>
                      <a:pPr algn="ctr"/>
                      <a:r>
                        <a:rPr lang="en-GB" sz="1400" dirty="0" smtClean="0"/>
                        <a:t>48</a:t>
                      </a:r>
                      <a:endParaRPr lang="ro-RO" sz="1400" dirty="0"/>
                    </a:p>
                  </a:txBody>
                  <a:tcPr/>
                </a:tc>
                <a:tc>
                  <a:txBody>
                    <a:bodyPr/>
                    <a:lstStyle/>
                    <a:p>
                      <a:pPr algn="ctr"/>
                      <a:r>
                        <a:rPr lang="en-GB" sz="1400" dirty="0" smtClean="0"/>
                        <a:t>0.93%</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::Update</a:t>
                      </a:r>
                      <a:endParaRPr lang="ro-RO" sz="1400" dirty="0" smtClean="0"/>
                    </a:p>
                  </a:txBody>
                  <a:tcPr/>
                </a:tc>
                <a:tc>
                  <a:txBody>
                    <a:bodyPr/>
                    <a:lstStyle/>
                    <a:p>
                      <a:pPr algn="ctr"/>
                      <a:r>
                        <a:rPr lang="en-GB" sz="1400" dirty="0" smtClean="0"/>
                        <a:t>30</a:t>
                      </a:r>
                      <a:endParaRPr lang="ro-RO" sz="1400" dirty="0"/>
                    </a:p>
                  </a:txBody>
                  <a:tcPr/>
                </a:tc>
                <a:tc>
                  <a:txBody>
                    <a:bodyPr/>
                    <a:lstStyle/>
                    <a:p>
                      <a:pPr algn="ctr"/>
                      <a:r>
                        <a:rPr lang="en-GB" sz="1400" dirty="0" smtClean="0"/>
                        <a:t>0.58%</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EnemyManager</a:t>
                      </a:r>
                      <a:r>
                        <a:rPr lang="en-GB" sz="1400" dirty="0" smtClean="0"/>
                        <a:t>::Update</a:t>
                      </a:r>
                      <a:endParaRPr lang="ro-RO" sz="1400" dirty="0" smtClean="0"/>
                    </a:p>
                  </a:txBody>
                  <a:tcPr/>
                </a:tc>
                <a:tc>
                  <a:txBody>
                    <a:bodyPr/>
                    <a:lstStyle/>
                    <a:p>
                      <a:pPr algn="ctr"/>
                      <a:r>
                        <a:rPr lang="en-GB" sz="1400" dirty="0" smtClean="0"/>
                        <a:t>22</a:t>
                      </a:r>
                      <a:endParaRPr lang="ro-RO" sz="1400" dirty="0"/>
                    </a:p>
                  </a:txBody>
                  <a:tcPr/>
                </a:tc>
                <a:tc>
                  <a:txBody>
                    <a:bodyPr/>
                    <a:lstStyle/>
                    <a:p>
                      <a:pPr algn="ctr"/>
                      <a:r>
                        <a:rPr lang="en-GB" sz="1400" dirty="0" smtClean="0"/>
                        <a:t>0.43%</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Player::Update</a:t>
                      </a:r>
                      <a:endParaRPr lang="ro-RO" sz="1400" dirty="0" smtClean="0"/>
                    </a:p>
                  </a:txBody>
                  <a:tcPr/>
                </a:tc>
                <a:tc>
                  <a:txBody>
                    <a:bodyPr/>
                    <a:lstStyle/>
                    <a:p>
                      <a:pPr algn="ctr"/>
                      <a:r>
                        <a:rPr lang="en-GB" sz="1400" dirty="0" smtClean="0"/>
                        <a:t>5</a:t>
                      </a:r>
                      <a:endParaRPr lang="ro-RO" sz="1400" dirty="0"/>
                    </a:p>
                  </a:txBody>
                  <a:tcPr/>
                </a:tc>
                <a:tc>
                  <a:txBody>
                    <a:bodyPr/>
                    <a:lstStyle/>
                    <a:p>
                      <a:pPr algn="ctr"/>
                      <a:r>
                        <a:rPr lang="en-GB" sz="1400" dirty="0" smtClean="0"/>
                        <a:t>0.10%</a:t>
                      </a:r>
                      <a:endParaRPr lang="ro-RO" sz="14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err="1" smtClean="0"/>
                        <a:t>GameLoop</a:t>
                      </a:r>
                      <a:r>
                        <a:rPr lang="en-GB" sz="1400" dirty="0" smtClean="0"/>
                        <a:t>::Init</a:t>
                      </a:r>
                      <a:endParaRPr lang="ro-RO" sz="1400" dirty="0" smtClean="0"/>
                    </a:p>
                  </a:txBody>
                  <a:tcPr/>
                </a:tc>
                <a:tc>
                  <a:txBody>
                    <a:bodyPr/>
                    <a:lstStyle/>
                    <a:p>
                      <a:pPr algn="ctr"/>
                      <a:r>
                        <a:rPr lang="en-GB" sz="1400" dirty="0" smtClean="0"/>
                        <a:t>4</a:t>
                      </a:r>
                      <a:endParaRPr lang="ro-RO" sz="1400" dirty="0"/>
                    </a:p>
                  </a:txBody>
                  <a:tcPr/>
                </a:tc>
                <a:tc>
                  <a:txBody>
                    <a:bodyPr/>
                    <a:lstStyle/>
                    <a:p>
                      <a:pPr algn="ctr"/>
                      <a:r>
                        <a:rPr lang="en-GB" sz="1400" dirty="0" smtClean="0"/>
                        <a:t>0.08%</a:t>
                      </a:r>
                      <a:endParaRPr lang="ro-RO" sz="1400" dirty="0"/>
                    </a:p>
                  </a:txBody>
                  <a:tcPr/>
                </a:tc>
              </a:tr>
            </a:tbl>
          </a:graphicData>
        </a:graphic>
      </p:graphicFrame>
      <p:sp>
        <p:nvSpPr>
          <p:cNvPr id="8" name="TextBox 7"/>
          <p:cNvSpPr txBox="1"/>
          <p:nvPr/>
        </p:nvSpPr>
        <p:spPr>
          <a:xfrm>
            <a:off x="5004048" y="1196752"/>
            <a:ext cx="3413756" cy="307777"/>
          </a:xfrm>
          <a:prstGeom prst="rect">
            <a:avLst/>
          </a:prstGeom>
          <a:noFill/>
        </p:spPr>
        <p:txBody>
          <a:bodyPr wrap="none" rtlCol="0">
            <a:spAutoFit/>
          </a:bodyPr>
          <a:lstStyle/>
          <a:p>
            <a:pPr algn="ctr"/>
            <a:r>
              <a:rPr lang="en-GB" sz="1400" b="1" dirty="0" smtClean="0"/>
              <a:t>Table 4 - </a:t>
            </a:r>
            <a:r>
              <a:rPr lang="en-GB" sz="1400" b="1" dirty="0" smtClean="0">
                <a:latin typeface="+mn-lt"/>
              </a:rPr>
              <a:t>Code profiling after Object Pooling</a:t>
            </a:r>
            <a:endParaRPr lang="ro-RO" sz="1400" b="1" dirty="0"/>
          </a:p>
        </p:txBody>
      </p:sp>
      <p:sp>
        <p:nvSpPr>
          <p:cNvPr id="9" name="TextBox 8"/>
          <p:cNvSpPr txBox="1"/>
          <p:nvPr/>
        </p:nvSpPr>
        <p:spPr>
          <a:xfrm>
            <a:off x="1187624" y="5589240"/>
            <a:ext cx="6405343" cy="738664"/>
          </a:xfrm>
          <a:prstGeom prst="rect">
            <a:avLst/>
          </a:prstGeom>
          <a:noFill/>
        </p:spPr>
        <p:txBody>
          <a:bodyPr wrap="none" rtlCol="0">
            <a:spAutoFit/>
          </a:bodyPr>
          <a:lstStyle/>
          <a:p>
            <a:r>
              <a:rPr lang="en-GB" sz="1400" dirty="0" smtClean="0"/>
              <a:t>Part 3. Shooting Object Pooling</a:t>
            </a:r>
          </a:p>
          <a:p>
            <a:endParaRPr lang="en-GB" sz="1400" dirty="0"/>
          </a:p>
          <a:p>
            <a:r>
              <a:rPr lang="en-GB" sz="1400" dirty="0" smtClean="0"/>
              <a:t>The tables above show code profiling results based around shooting object pooling.</a:t>
            </a:r>
            <a:endParaRPr lang="ro-RO"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704" y="476672"/>
            <a:ext cx="1306488" cy="418058"/>
          </a:xfrm>
        </p:spPr>
        <p:txBody>
          <a:bodyPr>
            <a:normAutofit fontScale="90000"/>
          </a:bodyPr>
          <a:lstStyle/>
          <a:p>
            <a:r>
              <a:rPr lang="en-GB" dirty="0" smtClean="0"/>
              <a:t> </a:t>
            </a:r>
            <a:endParaRPr lang="ro-RO" dirty="0"/>
          </a:p>
        </p:txBody>
      </p:sp>
      <p:pic>
        <p:nvPicPr>
          <p:cNvPr id="5" name="Content Placeholder 4" descr="6.PNG"/>
          <p:cNvPicPr>
            <a:picLocks noGrp="1" noChangeAspect="1"/>
          </p:cNvPicPr>
          <p:nvPr>
            <p:ph sz="half" idx="1"/>
          </p:nvPr>
        </p:nvPicPr>
        <p:blipFill>
          <a:blip r:embed="rId2" cstate="print"/>
          <a:stretch>
            <a:fillRect/>
          </a:stretch>
        </p:blipFill>
        <p:spPr>
          <a:xfrm>
            <a:off x="0" y="548680"/>
            <a:ext cx="4788024" cy="3528392"/>
          </a:xfrm>
        </p:spPr>
      </p:pic>
      <p:pic>
        <p:nvPicPr>
          <p:cNvPr id="6" name="Content Placeholder 5" descr="7.PNG"/>
          <p:cNvPicPr>
            <a:picLocks noGrp="1" noChangeAspect="1"/>
          </p:cNvPicPr>
          <p:nvPr>
            <p:ph sz="half" idx="2"/>
          </p:nvPr>
        </p:nvPicPr>
        <p:blipFill>
          <a:blip r:embed="rId3" cstate="print"/>
          <a:stretch>
            <a:fillRect/>
          </a:stretch>
        </p:blipFill>
        <p:spPr>
          <a:xfrm>
            <a:off x="4673352" y="548680"/>
            <a:ext cx="4470648" cy="3384376"/>
          </a:xfrm>
        </p:spPr>
      </p:pic>
      <p:sp>
        <p:nvSpPr>
          <p:cNvPr id="7" name="TextBox 6"/>
          <p:cNvSpPr txBox="1"/>
          <p:nvPr/>
        </p:nvSpPr>
        <p:spPr>
          <a:xfrm>
            <a:off x="395536" y="4221088"/>
            <a:ext cx="3240360" cy="307777"/>
          </a:xfrm>
          <a:prstGeom prst="rect">
            <a:avLst/>
          </a:prstGeom>
          <a:noFill/>
        </p:spPr>
        <p:txBody>
          <a:bodyPr wrap="square" rtlCol="0">
            <a:spAutoFit/>
          </a:bodyPr>
          <a:lstStyle/>
          <a:p>
            <a:r>
              <a:rPr lang="en-GB" sz="1400" b="1" dirty="0" smtClean="0"/>
              <a:t>Figure 6 – Bullets managed into a Vector</a:t>
            </a:r>
            <a:endParaRPr lang="ro-RO" sz="1400" b="1" dirty="0"/>
          </a:p>
        </p:txBody>
      </p:sp>
      <p:sp>
        <p:nvSpPr>
          <p:cNvPr id="8" name="TextBox 7"/>
          <p:cNvSpPr txBox="1"/>
          <p:nvPr/>
        </p:nvSpPr>
        <p:spPr>
          <a:xfrm>
            <a:off x="5436096" y="4221088"/>
            <a:ext cx="2833661" cy="307777"/>
          </a:xfrm>
          <a:prstGeom prst="rect">
            <a:avLst/>
          </a:prstGeom>
          <a:noFill/>
        </p:spPr>
        <p:txBody>
          <a:bodyPr wrap="none" rtlCol="0">
            <a:spAutoFit/>
          </a:bodyPr>
          <a:lstStyle/>
          <a:p>
            <a:r>
              <a:rPr lang="en-GB" sz="1400" b="1" dirty="0" smtClean="0"/>
              <a:t>Figure 7 – Object Pooling for bullets</a:t>
            </a:r>
            <a:endParaRPr lang="ro-RO" sz="1400" b="1" dirty="0"/>
          </a:p>
        </p:txBody>
      </p:sp>
      <p:sp>
        <p:nvSpPr>
          <p:cNvPr id="9" name="TextBox 8"/>
          <p:cNvSpPr txBox="1"/>
          <p:nvPr/>
        </p:nvSpPr>
        <p:spPr>
          <a:xfrm>
            <a:off x="0" y="5257562"/>
            <a:ext cx="9144000" cy="1600438"/>
          </a:xfrm>
          <a:prstGeom prst="rect">
            <a:avLst/>
          </a:prstGeom>
          <a:noFill/>
        </p:spPr>
        <p:txBody>
          <a:bodyPr wrap="square" rtlCol="0">
            <a:spAutoFit/>
          </a:bodyPr>
          <a:lstStyle/>
          <a:p>
            <a:r>
              <a:rPr lang="en-GB" sz="1400" dirty="0" smtClean="0"/>
              <a:t>Initially the bullets were managed inside a Vector. That was bad for memory because the software was always creating</a:t>
            </a:r>
          </a:p>
          <a:p>
            <a:r>
              <a:rPr lang="en-GB" sz="1400" dirty="0"/>
              <a:t>a</a:t>
            </a:r>
            <a:r>
              <a:rPr lang="en-GB" sz="1400" dirty="0" smtClean="0"/>
              <a:t>nd destroying bullet textures.</a:t>
            </a:r>
          </a:p>
          <a:p>
            <a:r>
              <a:rPr lang="en-GB" sz="1400" dirty="0" smtClean="0"/>
              <a:t>From internal play testing, based on the </a:t>
            </a:r>
            <a:r>
              <a:rPr lang="en-GB" sz="1400" dirty="0" err="1" smtClean="0"/>
              <a:t>cooldown</a:t>
            </a:r>
            <a:r>
              <a:rPr lang="en-GB" sz="1400" dirty="0" smtClean="0"/>
              <a:t> value between the bullets fired and the bullet travel speed it was concluded that only one bullet is used and rendered on screen each time. Therefore there was no need for using a vector or</a:t>
            </a:r>
          </a:p>
          <a:p>
            <a:r>
              <a:rPr lang="en-GB" sz="1400" dirty="0"/>
              <a:t>a</a:t>
            </a:r>
            <a:r>
              <a:rPr lang="en-GB" sz="1400" dirty="0" smtClean="0"/>
              <a:t>n array for object pooling, when the player shoots the bullet moves to the player’s position and rotation and when the bullet is off screen it is not rendered anymore.</a:t>
            </a:r>
          </a:p>
          <a:p>
            <a:endParaRPr lang="ro-RO"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566</Words>
  <Application>Microsoft Office PowerPoint</Application>
  <PresentationFormat>On-screen Show (4:3)</PresentationFormat>
  <Paragraphs>135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CMP5327 C++ Programming for Games</vt:lpstr>
      <vt:lpstr>Code profiling and optimization</vt:lpstr>
      <vt:lpstr>Slide 3</vt:lpstr>
      <vt:lpstr>Slide 4</vt:lpstr>
      <vt:lpstr>Slide 5</vt:lpstr>
      <vt:lpstr>Table 3 – Code profiling before Object Pooling</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dimaa</dc:creator>
  <cp:lastModifiedBy>dimaa</cp:lastModifiedBy>
  <cp:revision>22</cp:revision>
  <dcterms:created xsi:type="dcterms:W3CDTF">2020-01-12T15:56:19Z</dcterms:created>
  <dcterms:modified xsi:type="dcterms:W3CDTF">2020-01-12T20:14:39Z</dcterms:modified>
</cp:coreProperties>
</file>