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sldIdLst>
    <p:sldId id="269" r:id="rId3"/>
    <p:sldId id="270" r:id="rId4"/>
    <p:sldId id="259" r:id="rId5"/>
    <p:sldId id="258" r:id="rId6"/>
    <p:sldId id="273" r:id="rId7"/>
    <p:sldId id="275" r:id="rId8"/>
    <p:sldId id="383" r:id="rId9"/>
    <p:sldId id="267" r:id="rId10"/>
    <p:sldId id="274" r:id="rId11"/>
    <p:sldId id="384" r:id="rId12"/>
    <p:sldId id="276" r:id="rId13"/>
    <p:sldId id="374" r:id="rId14"/>
    <p:sldId id="381" r:id="rId15"/>
    <p:sldId id="277" r:id="rId16"/>
    <p:sldId id="3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617629-9A6B-438F-8DC4-EF7C25D89B91}" v="1" dt="2023-10-03T09:31:27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ilson (Birmingham and Solihull ICB)" userId="8c7765db-8cf0-4560-9e7c-ea0c83a69157" providerId="ADAL" clId="{B2617629-9A6B-438F-8DC4-EF7C25D89B91}"/>
    <pc:docChg chg="custSel delSld modSld sldOrd">
      <pc:chgData name="Richard Wilson (Birmingham and Solihull ICB)" userId="8c7765db-8cf0-4560-9e7c-ea0c83a69157" providerId="ADAL" clId="{B2617629-9A6B-438F-8DC4-EF7C25D89B91}" dt="2023-10-03T12:10:10.596" v="102" actId="20577"/>
      <pc:docMkLst>
        <pc:docMk/>
      </pc:docMkLst>
      <pc:sldChg chg="del">
        <pc:chgData name="Richard Wilson (Birmingham and Solihull ICB)" userId="8c7765db-8cf0-4560-9e7c-ea0c83a69157" providerId="ADAL" clId="{B2617629-9A6B-438F-8DC4-EF7C25D89B91}" dt="2023-10-03T09:32:50.108" v="51" actId="2696"/>
        <pc:sldMkLst>
          <pc:docMk/>
          <pc:sldMk cId="3907791726" sldId="262"/>
        </pc:sldMkLst>
      </pc:sldChg>
      <pc:sldChg chg="del">
        <pc:chgData name="Richard Wilson (Birmingham and Solihull ICB)" userId="8c7765db-8cf0-4560-9e7c-ea0c83a69157" providerId="ADAL" clId="{B2617629-9A6B-438F-8DC4-EF7C25D89B91}" dt="2023-10-03T09:33:31.171" v="93" actId="2696"/>
        <pc:sldMkLst>
          <pc:docMk/>
          <pc:sldMk cId="3398008325" sldId="264"/>
        </pc:sldMkLst>
      </pc:sldChg>
      <pc:sldChg chg="del">
        <pc:chgData name="Richard Wilson (Birmingham and Solihull ICB)" userId="8c7765db-8cf0-4560-9e7c-ea0c83a69157" providerId="ADAL" clId="{B2617629-9A6B-438F-8DC4-EF7C25D89B91}" dt="2023-10-03T09:28:13.069" v="0" actId="47"/>
        <pc:sldMkLst>
          <pc:docMk/>
          <pc:sldMk cId="3539705253" sldId="266"/>
        </pc:sldMkLst>
      </pc:sldChg>
      <pc:sldChg chg="modSp mod">
        <pc:chgData name="Richard Wilson (Birmingham and Solihull ICB)" userId="8c7765db-8cf0-4560-9e7c-ea0c83a69157" providerId="ADAL" clId="{B2617629-9A6B-438F-8DC4-EF7C25D89B91}" dt="2023-10-03T12:09:30.581" v="98" actId="20577"/>
        <pc:sldMkLst>
          <pc:docMk/>
          <pc:sldMk cId="2280775720" sldId="269"/>
        </pc:sldMkLst>
        <pc:spChg chg="mod">
          <ac:chgData name="Richard Wilson (Birmingham and Solihull ICB)" userId="8c7765db-8cf0-4560-9e7c-ea0c83a69157" providerId="ADAL" clId="{B2617629-9A6B-438F-8DC4-EF7C25D89B91}" dt="2023-10-03T12:09:30.581" v="98" actId="20577"/>
          <ac:spMkLst>
            <pc:docMk/>
            <pc:sldMk cId="2280775720" sldId="269"/>
            <ac:spMk id="2" creationId="{31407B78-1BA1-DAD0-263C-C0F589081914}"/>
          </ac:spMkLst>
        </pc:spChg>
      </pc:sldChg>
      <pc:sldChg chg="modSp mod">
        <pc:chgData name="Richard Wilson (Birmingham and Solihull ICB)" userId="8c7765db-8cf0-4560-9e7c-ea0c83a69157" providerId="ADAL" clId="{B2617629-9A6B-438F-8DC4-EF7C25D89B91}" dt="2023-10-03T09:29:15.659" v="6" actId="1076"/>
        <pc:sldMkLst>
          <pc:docMk/>
          <pc:sldMk cId="4173286549" sldId="273"/>
        </pc:sldMkLst>
        <pc:picChg chg="mod">
          <ac:chgData name="Richard Wilson (Birmingham and Solihull ICB)" userId="8c7765db-8cf0-4560-9e7c-ea0c83a69157" providerId="ADAL" clId="{B2617629-9A6B-438F-8DC4-EF7C25D89B91}" dt="2023-10-03T09:29:15.659" v="6" actId="1076"/>
          <ac:picMkLst>
            <pc:docMk/>
            <pc:sldMk cId="4173286549" sldId="273"/>
            <ac:picMk id="7" creationId="{2A44D57E-F66D-E898-FAF0-913B3180AB42}"/>
          </ac:picMkLst>
        </pc:picChg>
      </pc:sldChg>
      <pc:sldChg chg="modSp mod">
        <pc:chgData name="Richard Wilson (Birmingham and Solihull ICB)" userId="8c7765db-8cf0-4560-9e7c-ea0c83a69157" providerId="ADAL" clId="{B2617629-9A6B-438F-8DC4-EF7C25D89B91}" dt="2023-10-03T09:30:38.152" v="8" actId="14100"/>
        <pc:sldMkLst>
          <pc:docMk/>
          <pc:sldMk cId="871646713" sldId="275"/>
        </pc:sldMkLst>
        <pc:picChg chg="mod">
          <ac:chgData name="Richard Wilson (Birmingham and Solihull ICB)" userId="8c7765db-8cf0-4560-9e7c-ea0c83a69157" providerId="ADAL" clId="{B2617629-9A6B-438F-8DC4-EF7C25D89B91}" dt="2023-10-03T09:30:38.152" v="8" actId="14100"/>
          <ac:picMkLst>
            <pc:docMk/>
            <pc:sldMk cId="871646713" sldId="275"/>
            <ac:picMk id="5" creationId="{71858C84-E8EE-9006-50AE-DF478EDB30B4}"/>
          </ac:picMkLst>
        </pc:picChg>
      </pc:sldChg>
      <pc:sldChg chg="modSp mod ord">
        <pc:chgData name="Richard Wilson (Birmingham and Solihull ICB)" userId="8c7765db-8cf0-4560-9e7c-ea0c83a69157" providerId="ADAL" clId="{B2617629-9A6B-438F-8DC4-EF7C25D89B91}" dt="2023-10-03T09:33:22.316" v="92" actId="20577"/>
        <pc:sldMkLst>
          <pc:docMk/>
          <pc:sldMk cId="4030691352" sldId="276"/>
        </pc:sldMkLst>
        <pc:spChg chg="mod">
          <ac:chgData name="Richard Wilson (Birmingham and Solihull ICB)" userId="8c7765db-8cf0-4560-9e7c-ea0c83a69157" providerId="ADAL" clId="{B2617629-9A6B-438F-8DC4-EF7C25D89B91}" dt="2023-10-03T09:33:22.316" v="92" actId="20577"/>
          <ac:spMkLst>
            <pc:docMk/>
            <pc:sldMk cId="4030691352" sldId="276"/>
            <ac:spMk id="3" creationId="{B5426764-2E54-68AF-E837-800BDA1D6E33}"/>
          </ac:spMkLst>
        </pc:spChg>
      </pc:sldChg>
      <pc:sldChg chg="ord">
        <pc:chgData name="Richard Wilson (Birmingham and Solihull ICB)" userId="8c7765db-8cf0-4560-9e7c-ea0c83a69157" providerId="ADAL" clId="{B2617629-9A6B-438F-8DC4-EF7C25D89B91}" dt="2023-10-03T09:32:37.430" v="50"/>
        <pc:sldMkLst>
          <pc:docMk/>
          <pc:sldMk cId="2910231960" sldId="277"/>
        </pc:sldMkLst>
      </pc:sldChg>
      <pc:sldChg chg="ord">
        <pc:chgData name="Richard Wilson (Birmingham and Solihull ICB)" userId="8c7765db-8cf0-4560-9e7c-ea0c83a69157" providerId="ADAL" clId="{B2617629-9A6B-438F-8DC4-EF7C25D89B91}" dt="2023-10-03T09:32:20.515" v="46"/>
        <pc:sldMkLst>
          <pc:docMk/>
          <pc:sldMk cId="0" sldId="374"/>
        </pc:sldMkLst>
      </pc:sldChg>
      <pc:sldChg chg="ord">
        <pc:chgData name="Richard Wilson (Birmingham and Solihull ICB)" userId="8c7765db-8cf0-4560-9e7c-ea0c83a69157" providerId="ADAL" clId="{B2617629-9A6B-438F-8DC4-EF7C25D89B91}" dt="2023-10-03T09:32:34.994" v="48"/>
        <pc:sldMkLst>
          <pc:docMk/>
          <pc:sldMk cId="0" sldId="381"/>
        </pc:sldMkLst>
      </pc:sldChg>
      <pc:sldChg chg="modSp mod">
        <pc:chgData name="Richard Wilson (Birmingham and Solihull ICB)" userId="8c7765db-8cf0-4560-9e7c-ea0c83a69157" providerId="ADAL" clId="{B2617629-9A6B-438F-8DC4-EF7C25D89B91}" dt="2023-10-03T12:10:10.596" v="102" actId="20577"/>
        <pc:sldMkLst>
          <pc:docMk/>
          <pc:sldMk cId="2871006741" sldId="382"/>
        </pc:sldMkLst>
        <pc:spChg chg="mod">
          <ac:chgData name="Richard Wilson (Birmingham and Solihull ICB)" userId="8c7765db-8cf0-4560-9e7c-ea0c83a69157" providerId="ADAL" clId="{B2617629-9A6B-438F-8DC4-EF7C25D89B91}" dt="2023-10-03T12:10:10.596" v="102" actId="20577"/>
          <ac:spMkLst>
            <pc:docMk/>
            <pc:sldMk cId="2871006741" sldId="382"/>
            <ac:spMk id="3" creationId="{B24EBE30-38CE-71C6-ECEB-062A4F26B4EF}"/>
          </ac:spMkLst>
        </pc:spChg>
      </pc:sldChg>
      <pc:sldChg chg="modSp mod">
        <pc:chgData name="Richard Wilson (Birmingham and Solihull ICB)" userId="8c7765db-8cf0-4560-9e7c-ea0c83a69157" providerId="ADAL" clId="{B2617629-9A6B-438F-8DC4-EF7C25D89B91}" dt="2023-10-03T09:31:00.932" v="11" actId="14100"/>
        <pc:sldMkLst>
          <pc:docMk/>
          <pc:sldMk cId="3926392609" sldId="383"/>
        </pc:sldMkLst>
        <pc:picChg chg="mod">
          <ac:chgData name="Richard Wilson (Birmingham and Solihull ICB)" userId="8c7765db-8cf0-4560-9e7c-ea0c83a69157" providerId="ADAL" clId="{B2617629-9A6B-438F-8DC4-EF7C25D89B91}" dt="2023-10-03T09:31:00.932" v="11" actId="14100"/>
          <ac:picMkLst>
            <pc:docMk/>
            <pc:sldMk cId="3926392609" sldId="383"/>
            <ac:picMk id="5" creationId="{A2C64043-DF0D-6C2C-F579-242B1BB84D6E}"/>
          </ac:picMkLst>
        </pc:picChg>
      </pc:sldChg>
      <pc:sldChg chg="addSp modSp mod">
        <pc:chgData name="Richard Wilson (Birmingham and Solihull ICB)" userId="8c7765db-8cf0-4560-9e7c-ea0c83a69157" providerId="ADAL" clId="{B2617629-9A6B-438F-8DC4-EF7C25D89B91}" dt="2023-10-03T09:32:01.359" v="41" actId="14100"/>
        <pc:sldMkLst>
          <pc:docMk/>
          <pc:sldMk cId="2154470995" sldId="384"/>
        </pc:sldMkLst>
        <pc:spChg chg="mod">
          <ac:chgData name="Richard Wilson (Birmingham and Solihull ICB)" userId="8c7765db-8cf0-4560-9e7c-ea0c83a69157" providerId="ADAL" clId="{B2617629-9A6B-438F-8DC4-EF7C25D89B91}" dt="2023-10-03T09:31:43.545" v="34" actId="20577"/>
          <ac:spMkLst>
            <pc:docMk/>
            <pc:sldMk cId="2154470995" sldId="384"/>
            <ac:spMk id="3" creationId="{2EEB063F-FBD2-4643-F62C-B49957AFC155}"/>
          </ac:spMkLst>
        </pc:spChg>
        <pc:picChg chg="add mod">
          <ac:chgData name="Richard Wilson (Birmingham and Solihull ICB)" userId="8c7765db-8cf0-4560-9e7c-ea0c83a69157" providerId="ADAL" clId="{B2617629-9A6B-438F-8DC4-EF7C25D89B91}" dt="2023-10-03T09:32:01.359" v="41" actId="14100"/>
          <ac:picMkLst>
            <pc:docMk/>
            <pc:sldMk cId="2154470995" sldId="384"/>
            <ac:picMk id="4" creationId="{958C2475-5300-B8D1-226F-6C323ECD4C38}"/>
          </ac:picMkLst>
        </pc:picChg>
        <pc:picChg chg="mod">
          <ac:chgData name="Richard Wilson (Birmingham and Solihull ICB)" userId="8c7765db-8cf0-4560-9e7c-ea0c83a69157" providerId="ADAL" clId="{B2617629-9A6B-438F-8DC4-EF7C25D89B91}" dt="2023-10-03T09:31:19.136" v="13" actId="1076"/>
          <ac:picMkLst>
            <pc:docMk/>
            <pc:sldMk cId="2154470995" sldId="384"/>
            <ac:picMk id="5" creationId="{259D71C2-200F-0982-3BA9-8734F855B36E}"/>
          </ac:picMkLst>
        </pc:picChg>
        <pc:picChg chg="mod">
          <ac:chgData name="Richard Wilson (Birmingham and Solihull ICB)" userId="8c7765db-8cf0-4560-9e7c-ea0c83a69157" providerId="ADAL" clId="{B2617629-9A6B-438F-8DC4-EF7C25D89B91}" dt="2023-10-03T09:31:48.422" v="36" actId="1076"/>
          <ac:picMkLst>
            <pc:docMk/>
            <pc:sldMk cId="2154470995" sldId="384"/>
            <ac:picMk id="9" creationId="{24787FF5-3420-F1D9-F580-D73710106916}"/>
          </ac:picMkLst>
        </pc:picChg>
      </pc:sldChg>
      <pc:sldChg chg="del">
        <pc:chgData name="Richard Wilson (Birmingham and Solihull ICB)" userId="8c7765db-8cf0-4560-9e7c-ea0c83a69157" providerId="ADAL" clId="{B2617629-9A6B-438F-8DC4-EF7C25D89B91}" dt="2023-10-03T09:32:09.434" v="42" actId="2696"/>
        <pc:sldMkLst>
          <pc:docMk/>
          <pc:sldMk cId="3420737230" sldId="3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9078-585B-E6D7-EFF8-F47307286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5E2C-DF02-F22E-1588-1FF5547B4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3152-CE74-8038-AF37-F711709D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07CE-43A4-43DD-B8EB-0A0D6F15007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845D3-1D50-A901-4BC4-66AE6D0B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C77FA-46B8-FA9D-99D0-5885A7BB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E5DA-A7CA-47B3-8209-C5061EF4F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34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9078-585B-E6D7-EFF8-F47307286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5E2C-DF02-F22E-1588-1FF5547B4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3152-CE74-8038-AF37-F711709D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07CE-43A4-43DD-B8EB-0A0D6F15007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845D3-1D50-A901-4BC4-66AE6D0B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C77FA-46B8-FA9D-99D0-5885A7BB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E5DA-A7CA-47B3-8209-C5061EF4F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53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7F8F-DD99-2CE3-4CD6-390CA821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1" y="924644"/>
            <a:ext cx="11820088" cy="75058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DBFB-56BE-ABE4-68F6-4EE35B2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81" y="1825625"/>
            <a:ext cx="11820088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91E9-164E-8742-F75C-C3DD205C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07CE-43A4-43DD-B8EB-0A0D6F15007C}" type="datetimeFigureOut">
              <a:rPr lang="en-GB" smtClean="0"/>
              <a:t>03/10/2023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B2AD-E086-67CC-94EF-0C55788A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AB38-53DD-E936-2FE2-634E6483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E5DA-A7CA-47B3-8209-C5061EF4F1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24A436-DEB8-FC76-4B95-F6C58A06F7E5}"/>
              </a:ext>
            </a:extLst>
          </p:cNvPr>
          <p:cNvCxnSpPr>
            <a:cxnSpLocks/>
          </p:cNvCxnSpPr>
          <p:nvPr userDrawn="1"/>
        </p:nvCxnSpPr>
        <p:spPr>
          <a:xfrm>
            <a:off x="0" y="1725360"/>
            <a:ext cx="12192000" cy="0"/>
          </a:xfrm>
          <a:prstGeom prst="line">
            <a:avLst/>
          </a:prstGeom>
          <a:noFill/>
          <a:ln w="38100" cap="flat">
            <a:solidFill>
              <a:srgbClr val="8FF5B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8611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62DE-B06E-30BF-434C-93783BC9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 sz="2800" kern="120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3AFDC-62BF-E91B-F6C0-CDB09E06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07CE-43A4-43DD-B8EB-0A0D6F15007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6E16F-F50A-58E2-5D9E-FB7CA8B7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E2CB5-FAFE-089D-C7DC-93AE6F76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E5DA-A7CA-47B3-8209-C5061EF4F1E3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D97373-523C-2757-437E-67B142A6504E}"/>
              </a:ext>
            </a:extLst>
          </p:cNvPr>
          <p:cNvCxnSpPr>
            <a:cxnSpLocks/>
          </p:cNvCxnSpPr>
          <p:nvPr userDrawn="1"/>
        </p:nvCxnSpPr>
        <p:spPr>
          <a:xfrm>
            <a:off x="0" y="1664400"/>
            <a:ext cx="12192000" cy="0"/>
          </a:xfrm>
          <a:prstGeom prst="line">
            <a:avLst/>
          </a:prstGeom>
          <a:noFill/>
          <a:ln w="38100" cap="flat">
            <a:solidFill>
              <a:srgbClr val="8FF5B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D29002-84D7-7EE0-1375-CC2D934181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8757" y="1805504"/>
            <a:ext cx="11754485" cy="447070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5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p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7F8F-DD99-2CE3-4CD6-390CA821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1" y="924644"/>
            <a:ext cx="11820088" cy="75058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DBFB-56BE-ABE4-68F6-4EE35B2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81" y="1825625"/>
            <a:ext cx="11820088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91E9-164E-8742-F75C-C3DD205C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07CE-43A4-43DD-B8EB-0A0D6F15007C}" type="datetimeFigureOut">
              <a:rPr lang="en-GB" smtClean="0"/>
              <a:t>03/10/2023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B2AD-E086-67CC-94EF-0C55788A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AB38-53DD-E936-2FE2-634E6483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E5DA-A7CA-47B3-8209-C5061EF4F1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24A436-DEB8-FC76-4B95-F6C58A06F7E5}"/>
              </a:ext>
            </a:extLst>
          </p:cNvPr>
          <p:cNvCxnSpPr>
            <a:cxnSpLocks/>
          </p:cNvCxnSpPr>
          <p:nvPr userDrawn="1"/>
        </p:nvCxnSpPr>
        <p:spPr>
          <a:xfrm>
            <a:off x="0" y="1725360"/>
            <a:ext cx="12192000" cy="0"/>
          </a:xfrm>
          <a:prstGeom prst="line">
            <a:avLst/>
          </a:prstGeom>
          <a:noFill/>
          <a:ln w="38100" cap="flat">
            <a:solidFill>
              <a:srgbClr val="8FF5B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228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7F8F-DD99-2CE3-4CD6-390CA821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1" y="924644"/>
            <a:ext cx="11820088" cy="75058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DBFB-56BE-ABE4-68F6-4EE35B2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81" y="1825625"/>
            <a:ext cx="7386879" cy="21062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91E9-164E-8742-F75C-C3DD205C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07CE-43A4-43DD-B8EB-0A0D6F15007C}" type="datetimeFigureOut">
              <a:rPr lang="en-GB" smtClean="0"/>
              <a:t>03/10/2023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B2AD-E086-67CC-94EF-0C55788A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AB38-53DD-E936-2FE2-634E6483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E5DA-A7CA-47B3-8209-C5061EF4F1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24A436-DEB8-FC76-4B95-F6C58A06F7E5}"/>
              </a:ext>
            </a:extLst>
          </p:cNvPr>
          <p:cNvCxnSpPr>
            <a:cxnSpLocks/>
          </p:cNvCxnSpPr>
          <p:nvPr userDrawn="1"/>
        </p:nvCxnSpPr>
        <p:spPr>
          <a:xfrm>
            <a:off x="0" y="1725360"/>
            <a:ext cx="12192000" cy="0"/>
          </a:xfrm>
          <a:prstGeom prst="line">
            <a:avLst/>
          </a:prstGeom>
          <a:noFill/>
          <a:ln w="38100" cap="flat">
            <a:solidFill>
              <a:srgbClr val="8FF5B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FD60DD-D78B-E6C1-98BA-831B65D41997}"/>
              </a:ext>
            </a:extLst>
          </p:cNvPr>
          <p:cNvSpPr txBox="1"/>
          <p:nvPr userDrawn="1"/>
        </p:nvSpPr>
        <p:spPr>
          <a:xfrm>
            <a:off x="7813040" y="1991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A57623-F3D3-5EA6-5196-28A77CC622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281" y="4216400"/>
            <a:ext cx="1687119" cy="914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p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7F8F-DD99-2CE3-4CD6-390CA821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1" y="924644"/>
            <a:ext cx="11820088" cy="75058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DBFB-56BE-ABE4-68F6-4EE35B2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81" y="1825625"/>
            <a:ext cx="1182008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91E9-164E-8742-F75C-C3DD205C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07CE-43A4-43DD-B8EB-0A0D6F15007C}" type="datetimeFigureOut">
              <a:rPr lang="en-GB" smtClean="0"/>
              <a:t>03/10/2023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B2AD-E086-67CC-94EF-0C55788A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AB38-53DD-E936-2FE2-634E6483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E5DA-A7CA-47B3-8209-C5061EF4F1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24A436-DEB8-FC76-4B95-F6C58A06F7E5}"/>
              </a:ext>
            </a:extLst>
          </p:cNvPr>
          <p:cNvCxnSpPr>
            <a:cxnSpLocks/>
          </p:cNvCxnSpPr>
          <p:nvPr userDrawn="1"/>
        </p:nvCxnSpPr>
        <p:spPr>
          <a:xfrm>
            <a:off x="0" y="1725360"/>
            <a:ext cx="12192000" cy="0"/>
          </a:xfrm>
          <a:prstGeom prst="line">
            <a:avLst/>
          </a:prstGeom>
          <a:noFill/>
          <a:ln w="38100" cap="flat">
            <a:solidFill>
              <a:srgbClr val="8FF5B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96210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7F8F-DD99-2CE3-4CD6-390CA821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1" y="924644"/>
            <a:ext cx="11820088" cy="75058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DBFB-56BE-ABE4-68F6-4EE35B2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32" y="1825625"/>
            <a:ext cx="4713191" cy="4480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91E9-164E-8742-F75C-C3DD205C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07CE-43A4-43DD-B8EB-0A0D6F15007C}" type="datetimeFigureOut">
              <a:rPr lang="en-GB" smtClean="0"/>
              <a:t>03/10/2023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B2AD-E086-67CC-94EF-0C55788A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AB38-53DD-E936-2FE2-634E6483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E5DA-A7CA-47B3-8209-C5061EF4F1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24A436-DEB8-FC76-4B95-F6C58A06F7E5}"/>
              </a:ext>
            </a:extLst>
          </p:cNvPr>
          <p:cNvCxnSpPr>
            <a:cxnSpLocks/>
          </p:cNvCxnSpPr>
          <p:nvPr userDrawn="1"/>
        </p:nvCxnSpPr>
        <p:spPr>
          <a:xfrm>
            <a:off x="0" y="1725360"/>
            <a:ext cx="12192000" cy="0"/>
          </a:xfrm>
          <a:prstGeom prst="line">
            <a:avLst/>
          </a:prstGeom>
          <a:noFill/>
          <a:ln w="38100" cap="flat">
            <a:solidFill>
              <a:srgbClr val="8FF5B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2C9E89-36A7-D561-DECB-9DDDAFC6C9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30205" y="1825624"/>
            <a:ext cx="7133163" cy="4480585"/>
          </a:xfrm>
        </p:spPr>
        <p:txBody>
          <a:bodyPr lIns="0" tIns="0" rIns="0" bIns="0"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074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2063-4259-ACF6-1D26-5865F575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8A1B3-FE7A-C253-85C0-D9C18C64B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E827-41A4-EBB4-E8FD-357B90A2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07CE-43A4-43DD-B8EB-0A0D6F15007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6604B-A927-F7E0-1E9F-F1085DB3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F24A2-D48A-5586-F9B9-9DCD29FC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E5DA-A7CA-47B3-8209-C5061EF4F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693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E4E5-E355-DF19-36D1-C3849157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4" y="825757"/>
            <a:ext cx="11834445" cy="631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1DB9-4B3C-7577-1814-8C1412953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885" y="1904747"/>
            <a:ext cx="5870332" cy="427221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11B00-FF46-46C3-C42E-392E5F72F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904746"/>
            <a:ext cx="5870332" cy="427221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972FA-5603-9717-D369-3EBDA129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07CE-43A4-43DD-B8EB-0A0D6F15007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ECAF6-A5D0-6ED5-AB14-F6D02558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71722-A8E8-0DCE-56ED-3FC0C58F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E5DA-A7CA-47B3-8209-C5061EF4F1E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9228E2-5B98-68D1-2729-010139F65726}"/>
              </a:ext>
            </a:extLst>
          </p:cNvPr>
          <p:cNvCxnSpPr>
            <a:cxnSpLocks/>
          </p:cNvCxnSpPr>
          <p:nvPr userDrawn="1"/>
        </p:nvCxnSpPr>
        <p:spPr>
          <a:xfrm>
            <a:off x="0" y="1725360"/>
            <a:ext cx="12192000" cy="0"/>
          </a:xfrm>
          <a:prstGeom prst="line">
            <a:avLst/>
          </a:prstGeom>
          <a:noFill/>
          <a:ln w="38100" cap="flat">
            <a:solidFill>
              <a:srgbClr val="8FF5B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44590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3309-EF66-A30B-471E-52C0699E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4" y="887303"/>
            <a:ext cx="11769969" cy="631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B2CE-AA62-D0E9-D384-B56C5DDF2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015" y="1825625"/>
            <a:ext cx="5808785" cy="435133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3435E-0823-9B76-29BD-CF9720B44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8785" cy="435133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76E29-20B2-E9AD-87F8-77AD13F7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CCE0-8449-4975-995F-B371EFBF6563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5920C-94E4-1BEE-5348-BA17D951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00961-AA9A-D371-7AD4-2B694B99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37F5-E1B5-4448-9D60-6000DE947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1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7F8F-DD99-2CE3-4CD6-390CA821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1" y="924644"/>
            <a:ext cx="11820088" cy="75058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DBFB-56BE-ABE4-68F6-4EE35B2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81" y="1825625"/>
            <a:ext cx="1182008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91E9-164E-8742-F75C-C3DD205C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07CE-43A4-43DD-B8EB-0A0D6F15007C}" type="datetimeFigureOut">
              <a:rPr lang="en-GB" smtClean="0"/>
              <a:t>03/10/2023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B2AD-E086-67CC-94EF-0C55788A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AB38-53DD-E936-2FE2-634E6483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E5DA-A7CA-47B3-8209-C5061EF4F1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24A436-DEB8-FC76-4B95-F6C58A06F7E5}"/>
              </a:ext>
            </a:extLst>
          </p:cNvPr>
          <p:cNvCxnSpPr>
            <a:cxnSpLocks/>
          </p:cNvCxnSpPr>
          <p:nvPr userDrawn="1"/>
        </p:nvCxnSpPr>
        <p:spPr>
          <a:xfrm>
            <a:off x="0" y="1725360"/>
            <a:ext cx="12192000" cy="0"/>
          </a:xfrm>
          <a:prstGeom prst="line">
            <a:avLst/>
          </a:prstGeom>
          <a:noFill/>
          <a:ln w="38100" cap="flat">
            <a:solidFill>
              <a:srgbClr val="8FF5B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70635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DBB5-937F-047B-9D0F-1947A0DC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888022"/>
            <a:ext cx="3935413" cy="11693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B7480-2F89-D467-8590-E388C7067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8F240-600C-7174-970F-A266049E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ED148-3F85-EC5C-1063-FE980D3A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42B2-9A7D-4E2F-9B4A-356AA2E4DAA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BECD7-2981-8A4E-7A9F-FF48742E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409FD-E499-52CD-49FF-B43EA7E5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4B7C-3A18-41CF-9FCB-13B50C9C5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16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A993-8323-2C5B-F857-26AC3B02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879230"/>
            <a:ext cx="3935413" cy="11781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29D8-3A65-8E4D-094F-F4E657E87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5039F-967D-1DFA-38BC-DA4F48228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BB784-A402-7394-1931-3DD576AA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42B2-9A7D-4E2F-9B4A-356AA2E4DAA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9CA30-4BE7-4C93-0D6D-61E729F8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A0168-B6A8-0BFE-F965-C887F12B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4B7C-3A18-41CF-9FCB-13B50C9C5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28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612C7-9275-40E9-F476-EC225D6F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07CE-43A4-43DD-B8EB-0A0D6F15007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EE2C2-FB97-F526-8745-4EE34E16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89685-C750-9ADF-C680-68152D1B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E5DA-A7CA-47B3-8209-C5061EF4F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18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7F8F-DD99-2CE3-4CD6-390CA821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1" y="924644"/>
            <a:ext cx="11820088" cy="75058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DBFB-56BE-ABE4-68F6-4EE35B2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32" y="1825625"/>
            <a:ext cx="4713191" cy="4480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91E9-164E-8742-F75C-C3DD205C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07CE-43A4-43DD-B8EB-0A0D6F15007C}" type="datetimeFigureOut">
              <a:rPr lang="en-GB" smtClean="0"/>
              <a:t>03/10/2023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B2AD-E086-67CC-94EF-0C55788A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AB38-53DD-E936-2FE2-634E6483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E5DA-A7CA-47B3-8209-C5061EF4F1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24A436-DEB8-FC76-4B95-F6C58A06F7E5}"/>
              </a:ext>
            </a:extLst>
          </p:cNvPr>
          <p:cNvCxnSpPr>
            <a:cxnSpLocks/>
          </p:cNvCxnSpPr>
          <p:nvPr userDrawn="1"/>
        </p:nvCxnSpPr>
        <p:spPr>
          <a:xfrm>
            <a:off x="0" y="1725360"/>
            <a:ext cx="12192000" cy="0"/>
          </a:xfrm>
          <a:prstGeom prst="line">
            <a:avLst/>
          </a:prstGeom>
          <a:noFill/>
          <a:ln w="38100" cap="flat">
            <a:solidFill>
              <a:srgbClr val="8FF5B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2C9E89-36A7-D561-DECB-9DDDAFC6C9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30205" y="1825624"/>
            <a:ext cx="7133163" cy="4480585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35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2063-4259-ACF6-1D26-5865F575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8A1B3-FE7A-C253-85C0-D9C18C64B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E827-41A4-EBB4-E8FD-357B90A2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07CE-43A4-43DD-B8EB-0A0D6F15007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6604B-A927-F7E0-1E9F-F1085DB3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F24A2-D48A-5586-F9B9-9DCD29FC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E5DA-A7CA-47B3-8209-C5061EF4F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78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E4E5-E355-DF19-36D1-C3849157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4" y="825757"/>
            <a:ext cx="11834445" cy="631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1DB9-4B3C-7577-1814-8C1412953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885" y="1636394"/>
            <a:ext cx="3780547" cy="45405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11B00-FF46-46C3-C42E-392E5F72F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1" y="1636394"/>
            <a:ext cx="7927730" cy="45405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972FA-5603-9717-D369-3EBDA129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07CE-43A4-43DD-B8EB-0A0D6F15007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ECAF6-A5D0-6ED5-AB14-F6D02558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71722-A8E8-0DCE-56ED-3FC0C58F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E5DA-A7CA-47B3-8209-C5061EF4F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37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3309-EF66-A30B-471E-52C0699E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4" y="887303"/>
            <a:ext cx="11769969" cy="631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B2CE-AA62-D0E9-D384-B56C5DDF2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015" y="1825625"/>
            <a:ext cx="580878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3435E-0823-9B76-29BD-CF9720B44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878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76E29-20B2-E9AD-87F8-77AD13F7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CCE0-8449-4975-995F-B371EFBF6563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5920C-94E4-1BEE-5348-BA17D951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00961-AA9A-D371-7AD4-2B694B99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37F5-E1B5-4448-9D60-6000DE947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1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DBB5-937F-047B-9D0F-1947A0DC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888022"/>
            <a:ext cx="3935413" cy="11693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B7480-2F89-D467-8590-E388C7067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8F240-600C-7174-970F-A266049E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ED148-3F85-EC5C-1063-FE980D3A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42B2-9A7D-4E2F-9B4A-356AA2E4DAA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BECD7-2981-8A4E-7A9F-FF48742E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409FD-E499-52CD-49FF-B43EA7E5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4B7C-3A18-41CF-9FCB-13B50C9C5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A993-8323-2C5B-F857-26AC3B02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879230"/>
            <a:ext cx="3935413" cy="11781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29D8-3A65-8E4D-094F-F4E657E87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5039F-967D-1DFA-38BC-DA4F48228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BB784-A402-7394-1931-3DD576AA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42B2-9A7D-4E2F-9B4A-356AA2E4DAA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9CA30-4BE7-4C93-0D6D-61E729F8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A0168-B6A8-0BFE-F965-C887F12B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4B7C-3A18-41CF-9FCB-13B50C9C5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47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612C7-9275-40E9-F476-EC225D6F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07CE-43A4-43DD-B8EB-0A0D6F15007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EE2C2-FB97-F526-8745-4EE34E16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89685-C750-9ADF-C680-68152D1B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E5DA-A7CA-47B3-8209-C5061EF4F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62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70720D41-AD73-110F-06D9-0F98B224F94F}"/>
              </a:ext>
            </a:extLst>
          </p:cNvPr>
          <p:cNvSpPr/>
          <p:nvPr userDrawn="1"/>
        </p:nvSpPr>
        <p:spPr>
          <a:xfrm>
            <a:off x="0" y="6339160"/>
            <a:ext cx="12192000" cy="518837"/>
          </a:xfrm>
          <a:prstGeom prst="rect">
            <a:avLst/>
          </a:prstGeom>
          <a:solidFill>
            <a:srgbClr val="4FBF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6EE0A-B4CC-9AA2-2D55-0D117746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7" y="846440"/>
            <a:ext cx="10515600" cy="63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7FF12-FAD3-DB86-7BF0-246BDFBF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07" y="1804942"/>
            <a:ext cx="12038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76BEE-1533-F80B-3059-F1E1620B6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07CE-43A4-43DD-B8EB-0A0D6F15007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DC85-2916-73D8-AB4A-FB382BB7F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512BE-D1AD-40AB-4405-F0617DA16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8E5DA-A7CA-47B3-8209-C5061EF4F1E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image4.png" descr="image4.png">
            <a:extLst>
              <a:ext uri="{FF2B5EF4-FFF2-40B4-BE49-F238E27FC236}">
                <a16:creationId xmlns:a16="http://schemas.microsoft.com/office/drawing/2014/main" id="{35061801-3FF3-9A6C-0181-E8104974403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2793710" cy="97918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643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5" r:id="rId6"/>
    <p:sldLayoutId id="2147483657" r:id="rId7"/>
    <p:sldLayoutId id="2147483656" r:id="rId8"/>
    <p:sldLayoutId id="214748365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70720D41-AD73-110F-06D9-0F98B224F94F}"/>
              </a:ext>
            </a:extLst>
          </p:cNvPr>
          <p:cNvSpPr/>
          <p:nvPr userDrawn="1"/>
        </p:nvSpPr>
        <p:spPr>
          <a:xfrm>
            <a:off x="0" y="6339160"/>
            <a:ext cx="12192000" cy="518837"/>
          </a:xfrm>
          <a:prstGeom prst="rect">
            <a:avLst/>
          </a:prstGeom>
          <a:solidFill>
            <a:srgbClr val="4FBF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6EE0A-B4CC-9AA2-2D55-0D117746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7" y="846440"/>
            <a:ext cx="10515600" cy="63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7FF12-FAD3-DB86-7BF0-246BDFBF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07" y="1804942"/>
            <a:ext cx="12038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76BEE-1533-F80B-3059-F1E1620B6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07CE-43A4-43DD-B8EB-0A0D6F15007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DC85-2916-73D8-AB4A-FB382BB7F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512BE-D1AD-40AB-4405-F0617DA16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8E5DA-A7CA-47B3-8209-C5061EF4F1E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image4.png" descr="image4.png">
            <a:extLst>
              <a:ext uri="{FF2B5EF4-FFF2-40B4-BE49-F238E27FC236}">
                <a16:creationId xmlns:a16="http://schemas.microsoft.com/office/drawing/2014/main" id="{35061801-3FF3-9A6C-0181-E8104974403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2793710" cy="97918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14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rmingham-and-Solihull-ICS/OutcomesFrame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7B78-1BA1-DAD0-263C-C0F589081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Making </a:t>
            </a:r>
            <a:r>
              <a:rPr lang="en-GB" dirty="0" err="1"/>
              <a:t>powerpoint</a:t>
            </a:r>
            <a:r>
              <a:rPr lang="en-GB" dirty="0"/>
              <a:t> </a:t>
            </a:r>
            <a:r>
              <a:rPr lang="en-GB" dirty="0" err="1"/>
              <a:t>slidepacks</a:t>
            </a:r>
            <a:r>
              <a:rPr lang="en-GB" dirty="0"/>
              <a:t>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01376-FD25-5D15-994B-84D74C49F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Richard Wilson</a:t>
            </a:r>
          </a:p>
        </p:txBody>
      </p:sp>
    </p:spTree>
    <p:extLst>
      <p:ext uri="{BB962C8B-B14F-4D97-AF65-F5344CB8AC3E}">
        <p14:creationId xmlns:p14="http://schemas.microsoft.com/office/powerpoint/2010/main" val="228077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0B1C-1219-43D4-5BEE-18F16863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slide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063F-FBD2-4643-F62C-B49957AF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81" y="1825625"/>
            <a:ext cx="4872416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My structure is</a:t>
            </a:r>
          </a:p>
          <a:p>
            <a:r>
              <a:rPr lang="en-GB" dirty="0"/>
              <a:t>7 domain chapters</a:t>
            </a:r>
          </a:p>
          <a:p>
            <a:pPr lvl="1"/>
            <a:r>
              <a:rPr lang="en-GB" dirty="0"/>
              <a:t>Outliers worse than England</a:t>
            </a:r>
          </a:p>
          <a:p>
            <a:pPr lvl="1"/>
            <a:r>
              <a:rPr lang="en-GB" dirty="0"/>
              <a:t>Outliers better than England</a:t>
            </a:r>
          </a:p>
          <a:p>
            <a:pPr lvl="1"/>
            <a:r>
              <a:rPr lang="en-GB" dirty="0"/>
              <a:t>Spine chart</a:t>
            </a:r>
          </a:p>
          <a:p>
            <a:pPr lvl="2"/>
            <a:r>
              <a:rPr lang="en-GB" dirty="0"/>
              <a:t>One for each area type</a:t>
            </a:r>
          </a:p>
          <a:p>
            <a:pPr lvl="1"/>
            <a:r>
              <a:rPr lang="en-GB" dirty="0"/>
              <a:t>Rationale and summary table</a:t>
            </a:r>
          </a:p>
          <a:p>
            <a:pPr lvl="1"/>
            <a:r>
              <a:rPr lang="en-GB" dirty="0"/>
              <a:t>Funnel plot and trend chart (where data permits)</a:t>
            </a:r>
          </a:p>
          <a:p>
            <a:r>
              <a:rPr lang="en-GB" dirty="0"/>
              <a:t>Over 150 slides</a:t>
            </a:r>
          </a:p>
          <a:p>
            <a:r>
              <a:rPr lang="en-GB" dirty="0"/>
              <a:t>Print slides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D71C2-200F-0982-3BA9-8734F855B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97" y="1825625"/>
            <a:ext cx="6277851" cy="1238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787FF5-3420-F1D9-F580-D737101069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8"/>
          <a:stretch/>
        </p:blipFill>
        <p:spPr>
          <a:xfrm>
            <a:off x="5225702" y="3064048"/>
            <a:ext cx="6871063" cy="2701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8C2475-5300-B8D1-226F-6C323ECD4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702" y="5765057"/>
            <a:ext cx="5355212" cy="28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7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EDC2-DC8B-10B9-3263-05D12C5D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6764-2E54-68AF-E837-800BDA1D6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Replicate Fingertips spine charts using </a:t>
            </a:r>
            <a:r>
              <a:rPr lang="en-GB" dirty="0" err="1"/>
              <a:t>fingertipscharts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err="1"/>
              <a:t>FunnelplotR</a:t>
            </a:r>
            <a:r>
              <a:rPr lang="en-GB" dirty="0"/>
              <a:t> for funnel plots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69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81" y="924644"/>
            <a:ext cx="11820088" cy="750584"/>
          </a:xfrm>
        </p:spPr>
        <p:txBody>
          <a:bodyPr/>
          <a:lstStyle/>
          <a:p>
            <a:r>
              <a:t>Mental health - Birmingham</a:t>
            </a:r>
          </a:p>
        </p:txBody>
      </p:sp>
      <p:pic>
        <p:nvPicPr>
          <p:cNvPr id="3" name="Content Placeholder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8288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84" y="825757"/>
            <a:ext cx="11834445" cy="631250"/>
          </a:xfrm>
        </p:spPr>
        <p:txBody>
          <a:bodyPr/>
          <a:lstStyle/>
          <a:p>
            <a:r>
              <a:t>Depression and anxiety prevalence (GP Patient Survey): % of respondents aged 18+</a:t>
            </a:r>
          </a:p>
        </p:txBody>
      </p:sp>
      <p:pic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31885" y="1904747"/>
            <a:ext cx="5870332" cy="427221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096000" y="1904746"/>
            <a:ext cx="5870332" cy="42722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AAED-DA2C-B52D-3933-2D8D94AE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4ED1-45B3-1868-AA6D-3406EF86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 many indicators and varying in numbers in each domains means it is difficult to present create visually balanced slides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BBD7B-E78E-C6ED-7AD7-E27B1DBAA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77" y="2848935"/>
            <a:ext cx="4409065" cy="2921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39B13D-6BE6-3FAC-8D55-67E894278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653" y="2848935"/>
            <a:ext cx="5226841" cy="292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31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8E85-C80D-D774-3631-6686258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EBE30-38CE-71C6-ECEB-062A4F26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OfficeR</a:t>
            </a:r>
            <a:r>
              <a:rPr lang="en-GB" dirty="0"/>
              <a:t> is very flexible</a:t>
            </a:r>
          </a:p>
          <a:p>
            <a:r>
              <a:rPr lang="en-GB" dirty="0"/>
              <a:t>R is v efficient at producing VERY large slide packs</a:t>
            </a:r>
          </a:p>
          <a:p>
            <a:r>
              <a:rPr lang="en-GB" dirty="0"/>
              <a:t>But any slide pack is going to benefit from a balanced indicator set otherwise generalised formatting is going to lead </a:t>
            </a:r>
            <a:r>
              <a:rPr lang="en-GB"/>
              <a:t>to compromises </a:t>
            </a:r>
            <a:r>
              <a:rPr lang="en-GB" dirty="0"/>
              <a:t>and sometimes manual fixing</a:t>
            </a:r>
          </a:p>
          <a:p>
            <a:r>
              <a:rPr lang="en-GB" dirty="0"/>
              <a:t>Fingertips is not tidy and caution needs to be exercised if selecting from across multiple profiles. </a:t>
            </a:r>
          </a:p>
          <a:p>
            <a:r>
              <a:rPr lang="en-GB" dirty="0">
                <a:hlinkClick r:id="rId2"/>
              </a:rPr>
              <a:t>Birmingham-and-Solihull-ICS/</a:t>
            </a:r>
            <a:r>
              <a:rPr lang="en-GB" dirty="0" err="1">
                <a:hlinkClick r:id="rId2"/>
              </a:rPr>
              <a:t>OutcomesFramework</a:t>
            </a:r>
            <a:r>
              <a:rPr lang="en-GB" dirty="0">
                <a:hlinkClick r:id="rId2"/>
              </a:rPr>
              <a:t>: Building the Outcomes Framework (github.com)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00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6FA4-CADD-AC6C-B77D-B49A6618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E435-C4AB-24FE-BAEC-8F229A1BA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Integrated Care Partnership wanted an Outcome Framework to measure their impact</a:t>
            </a:r>
          </a:p>
          <a:p>
            <a:r>
              <a:rPr lang="en-GB" dirty="0"/>
              <a:t>Result was 151 indicators over 7 domains at ICS, Place/Locality, Provider Collaborative and PCN</a:t>
            </a:r>
          </a:p>
          <a:p>
            <a:r>
              <a:rPr lang="en-GB" dirty="0"/>
              <a:t>90 of the indicators are readily available via Fingertips</a:t>
            </a:r>
          </a:p>
          <a:p>
            <a:r>
              <a:rPr lang="en-GB" dirty="0"/>
              <a:t>Need a way of visualising this </a:t>
            </a:r>
          </a:p>
          <a:p>
            <a:r>
              <a:rPr lang="en-GB" dirty="0" err="1"/>
              <a:t>Powerpoint</a:t>
            </a:r>
            <a:r>
              <a:rPr lang="en-GB" dirty="0"/>
              <a:t> </a:t>
            </a:r>
            <a:r>
              <a:rPr lang="en-GB" dirty="0" err="1"/>
              <a:t>slidepacks</a:t>
            </a:r>
            <a:r>
              <a:rPr lang="en-GB" dirty="0"/>
              <a:t> are a go to solution for briefing meetings (disappointingly)</a:t>
            </a:r>
          </a:p>
        </p:txBody>
      </p:sp>
    </p:spTree>
    <p:extLst>
      <p:ext uri="{BB962C8B-B14F-4D97-AF65-F5344CB8AC3E}">
        <p14:creationId xmlns:p14="http://schemas.microsoft.com/office/powerpoint/2010/main" val="345802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572A-7A70-BB6C-74BE-320B0623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FingertipsR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119A-EA74-68BF-5535-FD35F70A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Fingertips is one of the best organised open publication web resources</a:t>
            </a:r>
          </a:p>
          <a:p>
            <a:r>
              <a:rPr lang="en-GB" dirty="0"/>
              <a:t>Supported by r packages</a:t>
            </a:r>
          </a:p>
          <a:p>
            <a:pPr lvl="1"/>
            <a:r>
              <a:rPr lang="en-GB" dirty="0"/>
              <a:t>Fingertips</a:t>
            </a:r>
          </a:p>
          <a:p>
            <a:pPr lvl="2"/>
            <a:r>
              <a:rPr lang="en-GB" dirty="0"/>
              <a:t>indicators() lists all the indicators</a:t>
            </a:r>
          </a:p>
          <a:p>
            <a:pPr lvl="2"/>
            <a:r>
              <a:rPr lang="en-GB" dirty="0" err="1"/>
              <a:t>indicator_metadata</a:t>
            </a:r>
            <a:r>
              <a:rPr lang="en-GB" dirty="0"/>
              <a:t>() provides the detail from the definitions view</a:t>
            </a:r>
          </a:p>
          <a:p>
            <a:pPr lvl="2"/>
            <a:r>
              <a:rPr lang="en-GB" dirty="0" err="1"/>
              <a:t>Indicator_areatypes</a:t>
            </a:r>
            <a:r>
              <a:rPr lang="en-GB" dirty="0"/>
              <a:t>() provides the </a:t>
            </a:r>
            <a:r>
              <a:rPr lang="en-GB" dirty="0" err="1"/>
              <a:t>areatypes</a:t>
            </a:r>
            <a:r>
              <a:rPr lang="en-GB" dirty="0"/>
              <a:t> for specified indicators</a:t>
            </a:r>
          </a:p>
          <a:p>
            <a:pPr lvl="2"/>
            <a:r>
              <a:rPr lang="en-GB" dirty="0" err="1"/>
              <a:t>fingertips_data</a:t>
            </a:r>
            <a:r>
              <a:rPr lang="en-GB" dirty="0"/>
              <a:t>() pulls back all the data for specified indicators</a:t>
            </a:r>
          </a:p>
          <a:p>
            <a:pPr lvl="1"/>
            <a:r>
              <a:rPr lang="en-GB" dirty="0" err="1"/>
              <a:t>Fingertipscharts</a:t>
            </a:r>
            <a:r>
              <a:rPr lang="en-GB" dirty="0"/>
              <a:t> (is it still maintained?)</a:t>
            </a:r>
          </a:p>
          <a:p>
            <a:pPr lvl="2"/>
            <a:r>
              <a:rPr lang="en-GB" dirty="0"/>
              <a:t>Recreates the charts as seen on the website</a:t>
            </a:r>
          </a:p>
          <a:p>
            <a:r>
              <a:rPr lang="en-GB" dirty="0"/>
              <a:t>API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8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4508-38BE-BA21-DA43-FCB2EA55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Fingers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9015-82D8-BA85-7189-B6C4EBAF6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825625"/>
            <a:ext cx="11932740" cy="4351338"/>
          </a:xfrm>
        </p:spPr>
        <p:txBody>
          <a:bodyPr/>
          <a:lstStyle/>
          <a:p>
            <a:r>
              <a:rPr lang="en-GB" dirty="0"/>
              <a:t>Is not tidy! </a:t>
            </a:r>
          </a:p>
          <a:p>
            <a:r>
              <a:rPr lang="en-GB" dirty="0" err="1"/>
              <a:t>IndicatorIDs</a:t>
            </a:r>
            <a:r>
              <a:rPr lang="en-GB" dirty="0"/>
              <a:t> are not </a:t>
            </a:r>
            <a:r>
              <a:rPr lang="en-GB" dirty="0">
                <a:solidFill>
                  <a:srgbClr val="FF0000"/>
                </a:solidFill>
              </a:rPr>
              <a:t>unique</a:t>
            </a:r>
            <a:r>
              <a:rPr lang="en-GB" dirty="0"/>
              <a:t>! </a:t>
            </a:r>
          </a:p>
          <a:p>
            <a:r>
              <a:rPr lang="en-GB" dirty="0"/>
              <a:t>More than one gender specific category or age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5F34B-DEB1-B563-4AA9-8A9A73648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91" r="15568"/>
          <a:stretch/>
        </p:blipFill>
        <p:spPr>
          <a:xfrm>
            <a:off x="19863" y="3429000"/>
            <a:ext cx="6133462" cy="2860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7BAA9-7140-279D-F351-78A6D16BDF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" r="17050"/>
          <a:stretch/>
        </p:blipFill>
        <p:spPr>
          <a:xfrm>
            <a:off x="6376743" y="3473643"/>
            <a:ext cx="5389381" cy="289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7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7B22-10DD-B22F-FC93-3224A361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57A2-F699-6E6A-1E16-F6658477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all indicators are available for the latest geography</a:t>
            </a:r>
          </a:p>
          <a:p>
            <a:endParaRPr lang="en-GB" dirty="0"/>
          </a:p>
          <a:p>
            <a:pPr lvl="1"/>
            <a:r>
              <a:rPr lang="en-GB" dirty="0"/>
              <a:t>Some appropriately e.g. ICB for primary care</a:t>
            </a:r>
          </a:p>
          <a:p>
            <a:pPr lvl="1"/>
            <a:r>
              <a:rPr lang="en-GB" dirty="0"/>
              <a:t>But other just not updated to latest counties and LA</a:t>
            </a:r>
          </a:p>
          <a:p>
            <a:pPr lvl="1"/>
            <a:r>
              <a:rPr lang="en-GB" dirty="0"/>
              <a:t>Some only have one point</a:t>
            </a:r>
          </a:p>
          <a:p>
            <a:pPr lvl="1"/>
            <a:r>
              <a:rPr lang="en-GB" dirty="0"/>
              <a:t>Some are missing denominator</a:t>
            </a:r>
          </a:p>
          <a:p>
            <a:r>
              <a:rPr lang="en-GB" dirty="0"/>
              <a:t>Resolved by creating a new ID concatenating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8FF2A-4756-03C2-C4D0-578D2574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57" y="2336567"/>
            <a:ext cx="10149493" cy="320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44D57E-F66D-E898-FAF0-913B3180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22" y="4938144"/>
            <a:ext cx="11872405" cy="28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8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B980-359C-3882-933D-A1C2FB27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Downloading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0491-0B69-B170-276E-D8B24704A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Loop through the list of indicators for every </a:t>
            </a:r>
            <a:r>
              <a:rPr lang="en-GB" dirty="0" err="1"/>
              <a:t>areatype</a:t>
            </a:r>
            <a:r>
              <a:rPr lang="en-GB" dirty="0"/>
              <a:t> you are interested in (I am sure there is an easier way but this works)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58C84-E8EE-9006-50AE-DF478EDB3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81" y="2761087"/>
            <a:ext cx="9262867" cy="341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4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6CF6-5684-4667-2443-2BE9ED09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Downloading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41C2-770C-1747-87A4-74F6EB2A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different </a:t>
            </a:r>
            <a:r>
              <a:rPr lang="en-GB" dirty="0" err="1"/>
              <a:t>areatypes</a:t>
            </a:r>
            <a:r>
              <a:rPr lang="en-GB" dirty="0"/>
              <a:t> have one differing column name</a:t>
            </a:r>
          </a:p>
          <a:p>
            <a:endParaRPr lang="en-GB" dirty="0"/>
          </a:p>
          <a:p>
            <a:r>
              <a:rPr lang="en-GB" dirty="0"/>
              <a:t>If you download a single indicator for </a:t>
            </a:r>
            <a:r>
              <a:rPr lang="en-GB" dirty="0" err="1"/>
              <a:t>AreaTypeID</a:t>
            </a:r>
            <a:r>
              <a:rPr lang="en-GB" dirty="0"/>
              <a:t> = “All” this is not an issue</a:t>
            </a:r>
          </a:p>
          <a:p>
            <a:r>
              <a:rPr lang="en-GB" dirty="0"/>
              <a:t>Then union them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64043-DF0D-6C2C-F579-242B1BB8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46" y="3843765"/>
            <a:ext cx="9863657" cy="1749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D3F6F8-5192-D24D-CC54-0A944081A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" y="2348503"/>
            <a:ext cx="12192000" cy="23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9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29A8-D6A9-9489-AF1B-5965ACC3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 vs </a:t>
            </a:r>
            <a:r>
              <a:rPr lang="en-GB" dirty="0" err="1"/>
              <a:t>OfficeR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757B-796F-2713-1B37-EB912609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Choice was all about control and freedom to design</a:t>
            </a:r>
          </a:p>
          <a:p>
            <a:r>
              <a:rPr lang="en-GB" dirty="0"/>
              <a:t>Markdown is a dark grey box that is difficult to align between your corporate slide master and its output</a:t>
            </a:r>
          </a:p>
          <a:p>
            <a:pPr lvl="1"/>
            <a:r>
              <a:rPr lang="en-GB" dirty="0"/>
              <a:t>Difficult to accommodate bespoke layouts that are used in slide pack</a:t>
            </a:r>
          </a:p>
          <a:p>
            <a:pPr lvl="1"/>
            <a:r>
              <a:rPr lang="en-GB" dirty="0"/>
              <a:t>Best suited to simple presentations</a:t>
            </a:r>
          </a:p>
          <a:p>
            <a:pPr lvl="1"/>
            <a:r>
              <a:rPr lang="en-GB" dirty="0"/>
              <a:t>Good resource for building presentations is </a:t>
            </a:r>
          </a:p>
          <a:p>
            <a:pPr lvl="2"/>
            <a:r>
              <a:rPr lang="en-GB" dirty="0"/>
              <a:t>https://jelsema.github.io/post-stats/looping-powerpoint-slides-in-rmarkdown/</a:t>
            </a:r>
          </a:p>
          <a:p>
            <a:r>
              <a:rPr lang="en-GB" dirty="0" err="1"/>
              <a:t>OfficeR</a:t>
            </a:r>
            <a:r>
              <a:rPr lang="en-GB" dirty="0"/>
              <a:t> gives greater co-ordinate control over where place items.</a:t>
            </a:r>
          </a:p>
          <a:p>
            <a:r>
              <a:rPr lang="en-GB" dirty="0"/>
              <a:t>You can create bespoke layouts in slide master for custom layouts you want. </a:t>
            </a:r>
          </a:p>
          <a:p>
            <a:pPr lvl="1"/>
            <a:r>
              <a:rPr lang="en-GB" dirty="0"/>
              <a:t>Easier to set font styles in a consistent matter</a:t>
            </a:r>
          </a:p>
        </p:txBody>
      </p:sp>
    </p:spTree>
    <p:extLst>
      <p:ext uri="{BB962C8B-B14F-4D97-AF65-F5344CB8AC3E}">
        <p14:creationId xmlns:p14="http://schemas.microsoft.com/office/powerpoint/2010/main" val="396853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9B65-6B19-288E-6FF7-F678124B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</a:t>
            </a:r>
            <a:r>
              <a:rPr lang="en-GB" dirty="0" err="1"/>
              <a:t>slidepack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FD74F-6815-BC9F-E166-0A9AFE897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officer creating a slide is as easy as 1-2-3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Read in master power point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a slide with layout you want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content to the location in the layout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40C5F-B8D4-AD37-34A6-9C1AD8AB9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84" y="4265197"/>
            <a:ext cx="10393225" cy="1057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EAC3BC-B1FF-E543-96AD-FCFFDF36D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519" y="2156012"/>
            <a:ext cx="3505200" cy="19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4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 Neue Medium</vt:lpstr>
      <vt:lpstr>Office Theme</vt:lpstr>
      <vt:lpstr>1_Office Theme</vt:lpstr>
      <vt:lpstr>Making powerpoint slidepacks in R</vt:lpstr>
      <vt:lpstr>The Task</vt:lpstr>
      <vt:lpstr>FingertipsR</vt:lpstr>
      <vt:lpstr>Fingers data</vt:lpstr>
      <vt:lpstr>Also</vt:lpstr>
      <vt:lpstr>Downloading the data set</vt:lpstr>
      <vt:lpstr>Downloading the data set</vt:lpstr>
      <vt:lpstr>Markdown vs OfficeR</vt:lpstr>
      <vt:lpstr>Creating the slidepack</vt:lpstr>
      <vt:lpstr>Creating slide pack</vt:lpstr>
      <vt:lpstr>Charts</vt:lpstr>
      <vt:lpstr>Mental health - Birmingham</vt:lpstr>
      <vt:lpstr>Depression and anxiety prevalence (GP Patient Survey): % of respondents aged 18+</vt:lpstr>
      <vt:lpstr>Issues</vt:lpstr>
      <vt:lpstr>So…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Wilson (Birmingham and Solihull ICB)</dc:creator>
  <cp:lastModifiedBy>Richard Wilson (Birmingham and Solihull ICB)</cp:lastModifiedBy>
  <cp:revision>3</cp:revision>
  <dcterms:created xsi:type="dcterms:W3CDTF">2023-06-11T15:40:39Z</dcterms:created>
  <dcterms:modified xsi:type="dcterms:W3CDTF">2023-10-03T12:10:19Z</dcterms:modified>
</cp:coreProperties>
</file>