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8" r:id="rId5"/>
    <p:sldMasterId id="2147483710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ewaka-my.sharepoint.com/personal/mih0760_arastudent_ac_nz/Documents/BCCE301/Academic%20Supervisor%20Meetings/Week%2011/burndown-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ewaka-my.sharepoint.com/personal/mih0760_arastudent_ac_nz/Documents/BCCE301/Academic%20Supervisor%20Meetings/Week%2011/burndown-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tewaka-my.sharepoint.com/personal/joh0844_arastudent_ac_nz/Documents/Current/BCCE301/Burndown%20Charts/Burndown_chart_CHCHNZprojec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tewaka-my.sharepoint.com/personal/joh0844_arastudent_ac_nz/Documents/Current/BCCE301/Burndown%20Charts/Burndown_chart_CHCHNZprojec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b\Desktop\Stuff%20Folder\Ara%20Stuff\BCCE301\Burndown%20charts\Burndown%20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Industry</a:t>
            </a:r>
            <a:r>
              <a:rPr lang="en-NZ" baseline="0"/>
              <a:t> Burndown</a:t>
            </a:r>
            <a:endParaRPr lang="en-NZ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Planned Hours Remaining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Sheet1!$A$7:$A$19</c:f>
              <c:numCache>
                <c:formatCode>m/d/yyyy</c:formatCode>
                <c:ptCount val="13"/>
                <c:pt idx="0">
                  <c:v>43542</c:v>
                </c:pt>
                <c:pt idx="1">
                  <c:v>43549</c:v>
                </c:pt>
                <c:pt idx="2">
                  <c:v>43556</c:v>
                </c:pt>
                <c:pt idx="3">
                  <c:v>43563</c:v>
                </c:pt>
                <c:pt idx="4">
                  <c:v>43570</c:v>
                </c:pt>
                <c:pt idx="5">
                  <c:v>43577</c:v>
                </c:pt>
                <c:pt idx="6">
                  <c:v>43584</c:v>
                </c:pt>
                <c:pt idx="7">
                  <c:v>43591</c:v>
                </c:pt>
                <c:pt idx="8">
                  <c:v>43598</c:v>
                </c:pt>
                <c:pt idx="9">
                  <c:v>43605</c:v>
                </c:pt>
                <c:pt idx="10">
                  <c:v>43612</c:v>
                </c:pt>
                <c:pt idx="11">
                  <c:v>43619</c:v>
                </c:pt>
                <c:pt idx="12">
                  <c:v>43626</c:v>
                </c:pt>
              </c:numCache>
            </c:numRef>
          </c:cat>
          <c:val>
            <c:numRef>
              <c:f>Sheet1!$D$7:$D$19</c:f>
              <c:numCache>
                <c:formatCode>General</c:formatCode>
                <c:ptCount val="13"/>
                <c:pt idx="0">
                  <c:v>288</c:v>
                </c:pt>
                <c:pt idx="1">
                  <c:v>283</c:v>
                </c:pt>
                <c:pt idx="2">
                  <c:v>266</c:v>
                </c:pt>
                <c:pt idx="3">
                  <c:v>238</c:v>
                </c:pt>
                <c:pt idx="4">
                  <c:v>212</c:v>
                </c:pt>
                <c:pt idx="5">
                  <c:v>184</c:v>
                </c:pt>
                <c:pt idx="6">
                  <c:v>156</c:v>
                </c:pt>
                <c:pt idx="7">
                  <c:v>128</c:v>
                </c:pt>
                <c:pt idx="8">
                  <c:v>100</c:v>
                </c:pt>
                <c:pt idx="9">
                  <c:v>72</c:v>
                </c:pt>
                <c:pt idx="10">
                  <c:v>44</c:v>
                </c:pt>
                <c:pt idx="11">
                  <c:v>17</c:v>
                </c:pt>
                <c:pt idx="12">
                  <c:v>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26-48CA-9096-2867D68D6634}"/>
            </c:ext>
          </c:extLst>
        </c:ser>
        <c:ser>
          <c:idx val="1"/>
          <c:order val="1"/>
          <c:tx>
            <c:strRef>
              <c:f>Sheet1!$E$6</c:f>
              <c:strCache>
                <c:ptCount val="1"/>
                <c:pt idx="0">
                  <c:v>Actual Hours Remaining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Sheet1!$A$7:$A$19</c:f>
              <c:numCache>
                <c:formatCode>m/d/yyyy</c:formatCode>
                <c:ptCount val="13"/>
                <c:pt idx="0">
                  <c:v>43542</c:v>
                </c:pt>
                <c:pt idx="1">
                  <c:v>43549</c:v>
                </c:pt>
                <c:pt idx="2">
                  <c:v>43556</c:v>
                </c:pt>
                <c:pt idx="3">
                  <c:v>43563</c:v>
                </c:pt>
                <c:pt idx="4">
                  <c:v>43570</c:v>
                </c:pt>
                <c:pt idx="5">
                  <c:v>43577</c:v>
                </c:pt>
                <c:pt idx="6">
                  <c:v>43584</c:v>
                </c:pt>
                <c:pt idx="7">
                  <c:v>43591</c:v>
                </c:pt>
                <c:pt idx="8">
                  <c:v>43598</c:v>
                </c:pt>
                <c:pt idx="9">
                  <c:v>43605</c:v>
                </c:pt>
                <c:pt idx="10">
                  <c:v>43612</c:v>
                </c:pt>
                <c:pt idx="11">
                  <c:v>43619</c:v>
                </c:pt>
                <c:pt idx="12">
                  <c:v>43626</c:v>
                </c:pt>
              </c:numCache>
            </c:numRef>
          </c:cat>
          <c:val>
            <c:numRef>
              <c:f>Sheet1!$E$7:$E$19</c:f>
              <c:numCache>
                <c:formatCode>General</c:formatCode>
                <c:ptCount val="13"/>
                <c:pt idx="0">
                  <c:v>288</c:v>
                </c:pt>
                <c:pt idx="1">
                  <c:v>284</c:v>
                </c:pt>
                <c:pt idx="2">
                  <c:v>269</c:v>
                </c:pt>
                <c:pt idx="3">
                  <c:v>240</c:v>
                </c:pt>
                <c:pt idx="4">
                  <c:v>215</c:v>
                </c:pt>
                <c:pt idx="5">
                  <c:v>200</c:v>
                </c:pt>
                <c:pt idx="6">
                  <c:v>172</c:v>
                </c:pt>
                <c:pt idx="7">
                  <c:v>144</c:v>
                </c:pt>
                <c:pt idx="8">
                  <c:v>119</c:v>
                </c:pt>
                <c:pt idx="9">
                  <c:v>94</c:v>
                </c:pt>
                <c:pt idx="10">
                  <c:v>74</c:v>
                </c:pt>
                <c:pt idx="11">
                  <c:v>49</c:v>
                </c:pt>
                <c:pt idx="12">
                  <c:v>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26-48CA-9096-2867D68D6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464504"/>
        <c:axId val="367464176"/>
      </c:lineChart>
      <c:dateAx>
        <c:axId val="367464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End</a:t>
                </a:r>
                <a:r>
                  <a:rPr lang="en-NZ" baseline="0"/>
                  <a:t> of Week Date</a:t>
                </a:r>
                <a:endParaRPr lang="en-N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64176"/>
        <c:crosses val="autoZero"/>
        <c:auto val="1"/>
        <c:lblOffset val="100"/>
        <c:baseTimeUnit val="days"/>
        <c:majorUnit val="7"/>
        <c:majorTimeUnit val="days"/>
      </c:dateAx>
      <c:valAx>
        <c:axId val="367464176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Number of Industry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6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Academic</a:t>
            </a:r>
            <a:r>
              <a:rPr lang="en-NZ" baseline="0"/>
              <a:t> Burndown </a:t>
            </a:r>
            <a:endParaRPr lang="en-NZ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Sheet1!$D$25</c:f>
              <c:strCache>
                <c:ptCount val="1"/>
                <c:pt idx="0">
                  <c:v>Planned Hours Remaining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Sheet1!$A$26:$A$42</c:f>
              <c:numCache>
                <c:formatCode>m/d/yyyy</c:formatCode>
                <c:ptCount val="17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  <c:pt idx="14">
                  <c:v>43619</c:v>
                </c:pt>
                <c:pt idx="15">
                  <c:v>43626</c:v>
                </c:pt>
                <c:pt idx="16">
                  <c:v>43633</c:v>
                </c:pt>
              </c:numCache>
            </c:numRef>
          </c:cat>
          <c:val>
            <c:numRef>
              <c:f>Sheet1!$D$26:$D$42</c:f>
              <c:numCache>
                <c:formatCode>General</c:formatCode>
                <c:ptCount val="17"/>
                <c:pt idx="0">
                  <c:v>162</c:v>
                </c:pt>
                <c:pt idx="1">
                  <c:v>158</c:v>
                </c:pt>
                <c:pt idx="2">
                  <c:v>153</c:v>
                </c:pt>
                <c:pt idx="3">
                  <c:v>148</c:v>
                </c:pt>
                <c:pt idx="4">
                  <c:v>142</c:v>
                </c:pt>
                <c:pt idx="5">
                  <c:v>132</c:v>
                </c:pt>
                <c:pt idx="6">
                  <c:v>117</c:v>
                </c:pt>
                <c:pt idx="7">
                  <c:v>112</c:v>
                </c:pt>
                <c:pt idx="8">
                  <c:v>107</c:v>
                </c:pt>
                <c:pt idx="9">
                  <c:v>102</c:v>
                </c:pt>
                <c:pt idx="10">
                  <c:v>82</c:v>
                </c:pt>
                <c:pt idx="11">
                  <c:v>62</c:v>
                </c:pt>
                <c:pt idx="12">
                  <c:v>56</c:v>
                </c:pt>
                <c:pt idx="13">
                  <c:v>50</c:v>
                </c:pt>
                <c:pt idx="14">
                  <c:v>30</c:v>
                </c:pt>
                <c:pt idx="15">
                  <c:v>10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D8-4BBC-83BB-134547648E67}"/>
            </c:ext>
          </c:extLst>
        </c:ser>
        <c:ser>
          <c:idx val="1"/>
          <c:order val="1"/>
          <c:tx>
            <c:strRef>
              <c:f>Sheet1!$E$25</c:f>
              <c:strCache>
                <c:ptCount val="1"/>
                <c:pt idx="0">
                  <c:v>Actual Hours Remaining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Sheet1!$A$26:$A$42</c:f>
              <c:numCache>
                <c:formatCode>m/d/yyyy</c:formatCode>
                <c:ptCount val="17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  <c:pt idx="14">
                  <c:v>43619</c:v>
                </c:pt>
                <c:pt idx="15">
                  <c:v>43626</c:v>
                </c:pt>
                <c:pt idx="16">
                  <c:v>43633</c:v>
                </c:pt>
              </c:numCache>
            </c:numRef>
          </c:cat>
          <c:val>
            <c:numRef>
              <c:f>Sheet1!$E$26:$E$42</c:f>
              <c:numCache>
                <c:formatCode>General</c:formatCode>
                <c:ptCount val="17"/>
                <c:pt idx="0">
                  <c:v>162</c:v>
                </c:pt>
                <c:pt idx="1">
                  <c:v>160</c:v>
                </c:pt>
                <c:pt idx="2">
                  <c:v>155</c:v>
                </c:pt>
                <c:pt idx="3">
                  <c:v>150</c:v>
                </c:pt>
                <c:pt idx="4">
                  <c:v>145</c:v>
                </c:pt>
                <c:pt idx="5">
                  <c:v>136</c:v>
                </c:pt>
                <c:pt idx="6">
                  <c:v>123</c:v>
                </c:pt>
                <c:pt idx="7">
                  <c:v>115</c:v>
                </c:pt>
                <c:pt idx="8">
                  <c:v>112</c:v>
                </c:pt>
                <c:pt idx="9">
                  <c:v>107</c:v>
                </c:pt>
                <c:pt idx="10">
                  <c:v>102</c:v>
                </c:pt>
                <c:pt idx="11">
                  <c:v>92</c:v>
                </c:pt>
                <c:pt idx="12">
                  <c:v>77</c:v>
                </c:pt>
                <c:pt idx="13">
                  <c:v>57</c:v>
                </c:pt>
                <c:pt idx="14">
                  <c:v>35</c:v>
                </c:pt>
                <c:pt idx="15">
                  <c:v>28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D8-4BBC-83BB-134547648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552520"/>
        <c:axId val="513509200"/>
      </c:lineChart>
      <c:dateAx>
        <c:axId val="36355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End of Week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509200"/>
        <c:crosses val="autoZero"/>
        <c:auto val="1"/>
        <c:lblOffset val="100"/>
        <c:baseTimeUnit val="days"/>
      </c:dateAx>
      <c:valAx>
        <c:axId val="51350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Number of Academic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55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Industry</a:t>
            </a:r>
            <a:r>
              <a:rPr lang="en-NZ" baseline="0"/>
              <a:t> Burndown</a:t>
            </a:r>
            <a:endParaRPr lang="en-NZ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2"/>
          <c:tx>
            <c:strRef>
              <c:f>Burndown_Charts!$D$6</c:f>
              <c:strCache>
                <c:ptCount val="1"/>
                <c:pt idx="0">
                  <c:v>Planned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Burndown_Charts!$A$7:$A$19</c:f>
              <c:numCache>
                <c:formatCode>d/mm/yyyy;@</c:formatCode>
                <c:ptCount val="13"/>
                <c:pt idx="0">
                  <c:v>43549</c:v>
                </c:pt>
                <c:pt idx="1">
                  <c:v>43556</c:v>
                </c:pt>
                <c:pt idx="2">
                  <c:v>43563</c:v>
                </c:pt>
                <c:pt idx="3">
                  <c:v>43570</c:v>
                </c:pt>
                <c:pt idx="4">
                  <c:v>43577</c:v>
                </c:pt>
                <c:pt idx="5">
                  <c:v>43584</c:v>
                </c:pt>
                <c:pt idx="6">
                  <c:v>43591</c:v>
                </c:pt>
                <c:pt idx="7">
                  <c:v>43598</c:v>
                </c:pt>
                <c:pt idx="8">
                  <c:v>43605</c:v>
                </c:pt>
                <c:pt idx="9">
                  <c:v>43612</c:v>
                </c:pt>
                <c:pt idx="10">
                  <c:v>43619</c:v>
                </c:pt>
                <c:pt idx="11">
                  <c:v>43626</c:v>
                </c:pt>
                <c:pt idx="12">
                  <c:v>43633</c:v>
                </c:pt>
              </c:numCache>
            </c:numRef>
          </c:cat>
          <c:val>
            <c:numRef>
              <c:f>Burndown_Charts!$D$7:$D$19</c:f>
              <c:numCache>
                <c:formatCode>General</c:formatCode>
                <c:ptCount val="13"/>
                <c:pt idx="0">
                  <c:v>288</c:v>
                </c:pt>
                <c:pt idx="1">
                  <c:v>258</c:v>
                </c:pt>
                <c:pt idx="2">
                  <c:v>228</c:v>
                </c:pt>
                <c:pt idx="3">
                  <c:v>203</c:v>
                </c:pt>
                <c:pt idx="4">
                  <c:v>178</c:v>
                </c:pt>
                <c:pt idx="5">
                  <c:v>153</c:v>
                </c:pt>
                <c:pt idx="6">
                  <c:v>128</c:v>
                </c:pt>
                <c:pt idx="7">
                  <c:v>103</c:v>
                </c:pt>
                <c:pt idx="8">
                  <c:v>78</c:v>
                </c:pt>
                <c:pt idx="9">
                  <c:v>53</c:v>
                </c:pt>
                <c:pt idx="10">
                  <c:v>28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0C-48C1-8E59-2240CA89592E}"/>
            </c:ext>
          </c:extLst>
        </c:ser>
        <c:ser>
          <c:idx val="1"/>
          <c:order val="3"/>
          <c:tx>
            <c:strRef>
              <c:f>Burndown_Charts!$E$6</c:f>
              <c:strCache>
                <c:ptCount val="1"/>
                <c:pt idx="0">
                  <c:v>Actual Hours</c:v>
                </c:pt>
              </c:strCache>
            </c:strRef>
          </c:tx>
          <c:spPr>
            <a:ln w="12700" cap="flat">
              <a:solidFill>
                <a:srgbClr val="FF0000"/>
              </a:solidFill>
              <a:miter lim="800000"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Burndown_Charts!$A$7:$A$19</c:f>
              <c:numCache>
                <c:formatCode>d/mm/yyyy;@</c:formatCode>
                <c:ptCount val="13"/>
                <c:pt idx="0">
                  <c:v>43549</c:v>
                </c:pt>
                <c:pt idx="1">
                  <c:v>43556</c:v>
                </c:pt>
                <c:pt idx="2">
                  <c:v>43563</c:v>
                </c:pt>
                <c:pt idx="3">
                  <c:v>43570</c:v>
                </c:pt>
                <c:pt idx="4">
                  <c:v>43577</c:v>
                </c:pt>
                <c:pt idx="5">
                  <c:v>43584</c:v>
                </c:pt>
                <c:pt idx="6">
                  <c:v>43591</c:v>
                </c:pt>
                <c:pt idx="7">
                  <c:v>43598</c:v>
                </c:pt>
                <c:pt idx="8">
                  <c:v>43605</c:v>
                </c:pt>
                <c:pt idx="9">
                  <c:v>43612</c:v>
                </c:pt>
                <c:pt idx="10">
                  <c:v>43619</c:v>
                </c:pt>
                <c:pt idx="11">
                  <c:v>43626</c:v>
                </c:pt>
                <c:pt idx="12">
                  <c:v>43633</c:v>
                </c:pt>
              </c:numCache>
            </c:numRef>
          </c:cat>
          <c:val>
            <c:numRef>
              <c:f>Burndown_Charts!$E$7:$E$19</c:f>
              <c:numCache>
                <c:formatCode>General</c:formatCode>
                <c:ptCount val="13"/>
                <c:pt idx="0">
                  <c:v>288</c:v>
                </c:pt>
                <c:pt idx="1">
                  <c:v>280</c:v>
                </c:pt>
                <c:pt idx="2">
                  <c:v>264</c:v>
                </c:pt>
                <c:pt idx="3">
                  <c:v>260</c:v>
                </c:pt>
                <c:pt idx="4">
                  <c:v>257</c:v>
                </c:pt>
                <c:pt idx="5">
                  <c:v>224</c:v>
                </c:pt>
                <c:pt idx="6">
                  <c:v>199</c:v>
                </c:pt>
                <c:pt idx="7">
                  <c:v>163</c:v>
                </c:pt>
                <c:pt idx="8">
                  <c:v>123</c:v>
                </c:pt>
                <c:pt idx="9">
                  <c:v>88</c:v>
                </c:pt>
                <c:pt idx="10">
                  <c:v>47</c:v>
                </c:pt>
                <c:pt idx="11">
                  <c:v>16</c:v>
                </c:pt>
                <c:pt idx="12">
                  <c:v>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0C-48C1-8E59-2240CA895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464504"/>
        <c:axId val="367464176"/>
        <c:extLst>
          <c:ext xmlns:c15="http://schemas.microsoft.com/office/drawing/2012/chart" uri="{02D57815-91ED-43cb-92C2-25804820EDAC}">
            <c15:filteredLineSeries>
              <c15:ser>
                <c:idx val="2"/>
                <c:order val="0"/>
                <c:tx>
                  <c:strRef>
                    <c:extLst>
                      <c:ext uri="{02D57815-91ED-43cb-92C2-25804820EDAC}">
                        <c15:formulaRef>
                          <c15:sqref>Burndown_Charts!$D$6</c15:sqref>
                        </c15:formulaRef>
                      </c:ext>
                    </c:extLst>
                    <c:strCache>
                      <c:ptCount val="1"/>
                      <c:pt idx="0">
                        <c:v>Planned Hours</c:v>
                      </c:pt>
                    </c:strCache>
                  </c:strRef>
                </c:tx>
                <c:cat>
                  <c:numRef>
                    <c:extLst>
                      <c:ext uri="{02D57815-91ED-43cb-92C2-25804820EDAC}">
                        <c15:formulaRef>
                          <c15:sqref>Burndown_Charts!$A$7:$A$19</c15:sqref>
                        </c15:formulaRef>
                      </c:ext>
                    </c:extLst>
                    <c:numCache>
                      <c:formatCode>d/mm/yyyy;@</c:formatCode>
                      <c:ptCount val="13"/>
                      <c:pt idx="0">
                        <c:v>43549</c:v>
                      </c:pt>
                      <c:pt idx="1">
                        <c:v>43556</c:v>
                      </c:pt>
                      <c:pt idx="2">
                        <c:v>43563</c:v>
                      </c:pt>
                      <c:pt idx="3">
                        <c:v>43570</c:v>
                      </c:pt>
                      <c:pt idx="4">
                        <c:v>43577</c:v>
                      </c:pt>
                      <c:pt idx="5">
                        <c:v>43584</c:v>
                      </c:pt>
                      <c:pt idx="6">
                        <c:v>43591</c:v>
                      </c:pt>
                      <c:pt idx="7">
                        <c:v>43598</c:v>
                      </c:pt>
                      <c:pt idx="8">
                        <c:v>43605</c:v>
                      </c:pt>
                      <c:pt idx="9">
                        <c:v>43612</c:v>
                      </c:pt>
                      <c:pt idx="10">
                        <c:v>43619</c:v>
                      </c:pt>
                      <c:pt idx="11">
                        <c:v>43626</c:v>
                      </c:pt>
                      <c:pt idx="12">
                        <c:v>43633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Burndown_Charts!$D$7:$D$18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288</c:v>
                      </c:pt>
                      <c:pt idx="1">
                        <c:v>258</c:v>
                      </c:pt>
                      <c:pt idx="2">
                        <c:v>228</c:v>
                      </c:pt>
                      <c:pt idx="3">
                        <c:v>203</c:v>
                      </c:pt>
                      <c:pt idx="4">
                        <c:v>178</c:v>
                      </c:pt>
                      <c:pt idx="5">
                        <c:v>153</c:v>
                      </c:pt>
                      <c:pt idx="6">
                        <c:v>128</c:v>
                      </c:pt>
                      <c:pt idx="7">
                        <c:v>103</c:v>
                      </c:pt>
                      <c:pt idx="8">
                        <c:v>78</c:v>
                      </c:pt>
                      <c:pt idx="9">
                        <c:v>53</c:v>
                      </c:pt>
                      <c:pt idx="10">
                        <c:v>28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A0C-48C1-8E59-2240CA89592E}"/>
                  </c:ext>
                </c:extLst>
              </c15:ser>
            </c15:filteredLineSeries>
            <c15:filteredLineSeries>
              <c15:ser>
                <c:idx val="3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Burndown_Charts!$E$6</c15:sqref>
                        </c15:formulaRef>
                      </c:ext>
                    </c:extLst>
                    <c:strCache>
                      <c:ptCount val="1"/>
                      <c:pt idx="0">
                        <c:v>Actual Hours</c:v>
                      </c:pt>
                    </c:strCache>
                  </c:strRef>
                </c:tx>
                <c:spPr>
                  <a:ln w="12700" cap="flat">
                    <a:solidFill>
                      <a:srgbClr val="FF0000"/>
                    </a:solidFill>
                    <a:miter lim="800000"/>
                  </a:ln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Burndown_Charts!$A$7:$A$19</c15:sqref>
                        </c15:formulaRef>
                      </c:ext>
                    </c:extLst>
                    <c:numCache>
                      <c:formatCode>d/mm/yyyy;@</c:formatCode>
                      <c:ptCount val="13"/>
                      <c:pt idx="0">
                        <c:v>43549</c:v>
                      </c:pt>
                      <c:pt idx="1">
                        <c:v>43556</c:v>
                      </c:pt>
                      <c:pt idx="2">
                        <c:v>43563</c:v>
                      </c:pt>
                      <c:pt idx="3">
                        <c:v>43570</c:v>
                      </c:pt>
                      <c:pt idx="4">
                        <c:v>43577</c:v>
                      </c:pt>
                      <c:pt idx="5">
                        <c:v>43584</c:v>
                      </c:pt>
                      <c:pt idx="6">
                        <c:v>43591</c:v>
                      </c:pt>
                      <c:pt idx="7">
                        <c:v>43598</c:v>
                      </c:pt>
                      <c:pt idx="8">
                        <c:v>43605</c:v>
                      </c:pt>
                      <c:pt idx="9">
                        <c:v>43612</c:v>
                      </c:pt>
                      <c:pt idx="10">
                        <c:v>43619</c:v>
                      </c:pt>
                      <c:pt idx="11">
                        <c:v>43626</c:v>
                      </c:pt>
                      <c:pt idx="12">
                        <c:v>43633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Burndown_Charts!$E$7:$E$18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288</c:v>
                      </c:pt>
                      <c:pt idx="1">
                        <c:v>280</c:v>
                      </c:pt>
                      <c:pt idx="2">
                        <c:v>264</c:v>
                      </c:pt>
                      <c:pt idx="3">
                        <c:v>260</c:v>
                      </c:pt>
                      <c:pt idx="4">
                        <c:v>257</c:v>
                      </c:pt>
                      <c:pt idx="5">
                        <c:v>224</c:v>
                      </c:pt>
                      <c:pt idx="6">
                        <c:v>199</c:v>
                      </c:pt>
                      <c:pt idx="7">
                        <c:v>163</c:v>
                      </c:pt>
                      <c:pt idx="8">
                        <c:v>123</c:v>
                      </c:pt>
                      <c:pt idx="9">
                        <c:v>88</c:v>
                      </c:pt>
                      <c:pt idx="10">
                        <c:v>47</c:v>
                      </c:pt>
                      <c:pt idx="11">
                        <c:v>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A0C-48C1-8E59-2240CA89592E}"/>
                  </c:ext>
                </c:extLst>
              </c15:ser>
            </c15:filteredLineSeries>
          </c:ext>
        </c:extLst>
      </c:lineChart>
      <c:dateAx>
        <c:axId val="367464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aseline="0"/>
                  <a:t>Start of each week</a:t>
                </a:r>
                <a:endParaRPr lang="en-NZ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d/mm/yy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64176"/>
        <c:crosses val="autoZero"/>
        <c:auto val="1"/>
        <c:lblOffset val="100"/>
        <c:baseTimeUnit val="days"/>
      </c:dateAx>
      <c:valAx>
        <c:axId val="36746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Number of Industry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64504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Academic</a:t>
            </a:r>
            <a:r>
              <a:rPr lang="en-NZ" baseline="0"/>
              <a:t> Burndown </a:t>
            </a:r>
            <a:endParaRPr lang="en-NZ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2"/>
          <c:tx>
            <c:strRef>
              <c:f>Burndown_Charts!$D$25</c:f>
              <c:strCache>
                <c:ptCount val="1"/>
                <c:pt idx="0">
                  <c:v>Planned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Burndown_Charts!$A$26:$A$38</c:f>
              <c:numCache>
                <c:formatCode>d/mm/yyyy;@</c:formatCode>
                <c:ptCount val="13"/>
                <c:pt idx="0">
                  <c:v>43549</c:v>
                </c:pt>
                <c:pt idx="1">
                  <c:v>43556</c:v>
                </c:pt>
                <c:pt idx="2">
                  <c:v>43563</c:v>
                </c:pt>
                <c:pt idx="3">
                  <c:v>43570</c:v>
                </c:pt>
                <c:pt idx="4">
                  <c:v>43577</c:v>
                </c:pt>
                <c:pt idx="5">
                  <c:v>43584</c:v>
                </c:pt>
                <c:pt idx="6">
                  <c:v>43591</c:v>
                </c:pt>
                <c:pt idx="7">
                  <c:v>43598</c:v>
                </c:pt>
                <c:pt idx="8">
                  <c:v>43605</c:v>
                </c:pt>
                <c:pt idx="9">
                  <c:v>43612</c:v>
                </c:pt>
                <c:pt idx="10">
                  <c:v>43619</c:v>
                </c:pt>
                <c:pt idx="11">
                  <c:v>43626</c:v>
                </c:pt>
                <c:pt idx="12">
                  <c:v>43633</c:v>
                </c:pt>
              </c:numCache>
            </c:numRef>
          </c:cat>
          <c:val>
            <c:numRef>
              <c:f>Burndown_Charts!$D$26:$D$38</c:f>
              <c:numCache>
                <c:formatCode>General</c:formatCode>
                <c:ptCount val="13"/>
                <c:pt idx="0">
                  <c:v>144</c:v>
                </c:pt>
                <c:pt idx="1">
                  <c:v>131</c:v>
                </c:pt>
                <c:pt idx="2">
                  <c:v>118</c:v>
                </c:pt>
                <c:pt idx="3">
                  <c:v>105</c:v>
                </c:pt>
                <c:pt idx="4">
                  <c:v>92</c:v>
                </c:pt>
                <c:pt idx="5">
                  <c:v>79</c:v>
                </c:pt>
                <c:pt idx="6">
                  <c:v>66</c:v>
                </c:pt>
                <c:pt idx="7">
                  <c:v>53</c:v>
                </c:pt>
                <c:pt idx="8">
                  <c:v>40</c:v>
                </c:pt>
                <c:pt idx="9">
                  <c:v>27</c:v>
                </c:pt>
                <c:pt idx="10">
                  <c:v>14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9D-44BE-A44F-0F0B1F7F173D}"/>
            </c:ext>
          </c:extLst>
        </c:ser>
        <c:ser>
          <c:idx val="1"/>
          <c:order val="3"/>
          <c:tx>
            <c:strRef>
              <c:f>Burndown_Charts!$E$25</c:f>
              <c:strCache>
                <c:ptCount val="1"/>
                <c:pt idx="0">
                  <c:v>Actual Hours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Burndown_Charts!$A$26:$A$38</c:f>
              <c:numCache>
                <c:formatCode>d/mm/yyyy;@</c:formatCode>
                <c:ptCount val="13"/>
                <c:pt idx="0">
                  <c:v>43549</c:v>
                </c:pt>
                <c:pt idx="1">
                  <c:v>43556</c:v>
                </c:pt>
                <c:pt idx="2">
                  <c:v>43563</c:v>
                </c:pt>
                <c:pt idx="3">
                  <c:v>43570</c:v>
                </c:pt>
                <c:pt idx="4">
                  <c:v>43577</c:v>
                </c:pt>
                <c:pt idx="5">
                  <c:v>43584</c:v>
                </c:pt>
                <c:pt idx="6">
                  <c:v>43591</c:v>
                </c:pt>
                <c:pt idx="7">
                  <c:v>43598</c:v>
                </c:pt>
                <c:pt idx="8">
                  <c:v>43605</c:v>
                </c:pt>
                <c:pt idx="9">
                  <c:v>43612</c:v>
                </c:pt>
                <c:pt idx="10">
                  <c:v>43619</c:v>
                </c:pt>
                <c:pt idx="11">
                  <c:v>43626</c:v>
                </c:pt>
                <c:pt idx="12">
                  <c:v>43633</c:v>
                </c:pt>
              </c:numCache>
            </c:numRef>
          </c:cat>
          <c:val>
            <c:numRef>
              <c:f>Burndown_Charts!$E$26:$E$38</c:f>
              <c:numCache>
                <c:formatCode>General</c:formatCode>
                <c:ptCount val="13"/>
                <c:pt idx="0">
                  <c:v>144</c:v>
                </c:pt>
                <c:pt idx="1">
                  <c:v>137</c:v>
                </c:pt>
                <c:pt idx="2">
                  <c:v>128</c:v>
                </c:pt>
                <c:pt idx="3">
                  <c:v>125</c:v>
                </c:pt>
                <c:pt idx="4">
                  <c:v>119</c:v>
                </c:pt>
                <c:pt idx="5">
                  <c:v>113</c:v>
                </c:pt>
                <c:pt idx="6">
                  <c:v>107</c:v>
                </c:pt>
                <c:pt idx="7">
                  <c:v>97</c:v>
                </c:pt>
                <c:pt idx="8">
                  <c:v>89</c:v>
                </c:pt>
                <c:pt idx="9">
                  <c:v>69</c:v>
                </c:pt>
                <c:pt idx="10">
                  <c:v>41</c:v>
                </c:pt>
                <c:pt idx="11">
                  <c:v>13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9D-44BE-A44F-0F0B1F7F1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552520"/>
        <c:axId val="513509200"/>
        <c:extLst>
          <c:ext xmlns:c15="http://schemas.microsoft.com/office/drawing/2012/chart" uri="{02D57815-91ED-43cb-92C2-25804820EDAC}">
            <c15:filteredLineSeries>
              <c15:ser>
                <c:idx val="2"/>
                <c:order val="0"/>
                <c:tx>
                  <c:strRef>
                    <c:extLst>
                      <c:ext uri="{02D57815-91ED-43cb-92C2-25804820EDAC}">
                        <c15:formulaRef>
                          <c15:sqref>Burndown_Charts!$D$25</c15:sqref>
                        </c15:formulaRef>
                      </c:ext>
                    </c:extLst>
                    <c:strCache>
                      <c:ptCount val="1"/>
                      <c:pt idx="0">
                        <c:v>Planned Hours</c:v>
                      </c:pt>
                    </c:strCache>
                  </c:strRef>
                </c:tx>
                <c:cat>
                  <c:numRef>
                    <c:extLst>
                      <c:ext uri="{02D57815-91ED-43cb-92C2-25804820EDAC}">
                        <c15:formulaRef>
                          <c15:sqref>Burndown_Charts!$A$26:$A$38</c15:sqref>
                        </c15:formulaRef>
                      </c:ext>
                    </c:extLst>
                    <c:numCache>
                      <c:formatCode>d/mm/yyyy;@</c:formatCode>
                      <c:ptCount val="13"/>
                      <c:pt idx="0">
                        <c:v>43549</c:v>
                      </c:pt>
                      <c:pt idx="1">
                        <c:v>43556</c:v>
                      </c:pt>
                      <c:pt idx="2">
                        <c:v>43563</c:v>
                      </c:pt>
                      <c:pt idx="3">
                        <c:v>43570</c:v>
                      </c:pt>
                      <c:pt idx="4">
                        <c:v>43577</c:v>
                      </c:pt>
                      <c:pt idx="5">
                        <c:v>43584</c:v>
                      </c:pt>
                      <c:pt idx="6">
                        <c:v>43591</c:v>
                      </c:pt>
                      <c:pt idx="7">
                        <c:v>43598</c:v>
                      </c:pt>
                      <c:pt idx="8">
                        <c:v>43605</c:v>
                      </c:pt>
                      <c:pt idx="9">
                        <c:v>43612</c:v>
                      </c:pt>
                      <c:pt idx="10">
                        <c:v>43619</c:v>
                      </c:pt>
                      <c:pt idx="11">
                        <c:v>43626</c:v>
                      </c:pt>
                      <c:pt idx="12">
                        <c:v>43633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Burndown_Charts!$D$26:$D$37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144</c:v>
                      </c:pt>
                      <c:pt idx="1">
                        <c:v>131</c:v>
                      </c:pt>
                      <c:pt idx="2">
                        <c:v>118</c:v>
                      </c:pt>
                      <c:pt idx="3">
                        <c:v>105</c:v>
                      </c:pt>
                      <c:pt idx="4">
                        <c:v>92</c:v>
                      </c:pt>
                      <c:pt idx="5">
                        <c:v>79</c:v>
                      </c:pt>
                      <c:pt idx="6">
                        <c:v>66</c:v>
                      </c:pt>
                      <c:pt idx="7">
                        <c:v>53</c:v>
                      </c:pt>
                      <c:pt idx="8">
                        <c:v>40</c:v>
                      </c:pt>
                      <c:pt idx="9">
                        <c:v>27</c:v>
                      </c:pt>
                      <c:pt idx="10">
                        <c:v>14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59D-44BE-A44F-0F0B1F7F173D}"/>
                  </c:ext>
                </c:extLst>
              </c15:ser>
            </c15:filteredLineSeries>
            <c15:filteredLineSeries>
              <c15:ser>
                <c:idx val="3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Burndown_Charts!$E$25</c15:sqref>
                        </c15:formulaRef>
                      </c:ext>
                    </c:extLst>
                    <c:strCache>
                      <c:ptCount val="1"/>
                      <c:pt idx="0">
                        <c:v>Actual Hours</c:v>
                      </c:pt>
                    </c:strCache>
                  </c:strRef>
                </c:tx>
                <c:spPr>
                  <a:ln w="12700">
                    <a:solidFill>
                      <a:srgbClr val="FF0000"/>
                    </a:solidFill>
                  </a:ln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Burndown_Charts!$A$26:$A$38</c15:sqref>
                        </c15:formulaRef>
                      </c:ext>
                    </c:extLst>
                    <c:numCache>
                      <c:formatCode>d/mm/yyyy;@</c:formatCode>
                      <c:ptCount val="13"/>
                      <c:pt idx="0">
                        <c:v>43549</c:v>
                      </c:pt>
                      <c:pt idx="1">
                        <c:v>43556</c:v>
                      </c:pt>
                      <c:pt idx="2">
                        <c:v>43563</c:v>
                      </c:pt>
                      <c:pt idx="3">
                        <c:v>43570</c:v>
                      </c:pt>
                      <c:pt idx="4">
                        <c:v>43577</c:v>
                      </c:pt>
                      <c:pt idx="5">
                        <c:v>43584</c:v>
                      </c:pt>
                      <c:pt idx="6">
                        <c:v>43591</c:v>
                      </c:pt>
                      <c:pt idx="7">
                        <c:v>43598</c:v>
                      </c:pt>
                      <c:pt idx="8">
                        <c:v>43605</c:v>
                      </c:pt>
                      <c:pt idx="9">
                        <c:v>43612</c:v>
                      </c:pt>
                      <c:pt idx="10">
                        <c:v>43619</c:v>
                      </c:pt>
                      <c:pt idx="11">
                        <c:v>43626</c:v>
                      </c:pt>
                      <c:pt idx="12">
                        <c:v>43633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Burndown_Charts!$E$26:$E$37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144</c:v>
                      </c:pt>
                      <c:pt idx="1">
                        <c:v>137</c:v>
                      </c:pt>
                      <c:pt idx="2">
                        <c:v>128</c:v>
                      </c:pt>
                      <c:pt idx="3">
                        <c:v>125</c:v>
                      </c:pt>
                      <c:pt idx="4">
                        <c:v>119</c:v>
                      </c:pt>
                      <c:pt idx="5">
                        <c:v>113</c:v>
                      </c:pt>
                      <c:pt idx="6">
                        <c:v>107</c:v>
                      </c:pt>
                      <c:pt idx="7">
                        <c:v>97</c:v>
                      </c:pt>
                      <c:pt idx="8">
                        <c:v>89</c:v>
                      </c:pt>
                      <c:pt idx="9">
                        <c:v>69</c:v>
                      </c:pt>
                      <c:pt idx="10">
                        <c:v>41</c:v>
                      </c:pt>
                      <c:pt idx="11">
                        <c:v>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9D-44BE-A44F-0F0B1F7F173D}"/>
                  </c:ext>
                </c:extLst>
              </c15:ser>
            </c15:filteredLineSeries>
          </c:ext>
        </c:extLst>
      </c:lineChart>
      <c:dateAx>
        <c:axId val="36355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Start of</a:t>
                </a:r>
                <a:r>
                  <a:rPr lang="en-NZ" baseline="0"/>
                  <a:t> Each Week</a:t>
                </a:r>
                <a:endParaRPr lang="en-NZ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d/mm/yy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509200"/>
        <c:crosses val="autoZero"/>
        <c:auto val="1"/>
        <c:lblOffset val="100"/>
        <c:baseTimeUnit val="days"/>
      </c:dateAx>
      <c:valAx>
        <c:axId val="51350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Number of Academic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552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7286188730551836"/>
          <c:y val="0.91293235394694139"/>
          <c:w val="0.39304474544019824"/>
          <c:h val="6.4230348610446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Industry Project 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'Industry '!$C$4:$C$5</c:f>
              <c:strCache>
                <c:ptCount val="2"/>
                <c:pt idx="0">
                  <c:v>Planed </c:v>
                </c:pt>
                <c:pt idx="1">
                  <c:v>Tasks Remaining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'Industry '!$B$6:$B$26</c:f>
              <c:numCache>
                <c:formatCode>d\-mmm</c:formatCode>
                <c:ptCount val="21"/>
                <c:pt idx="0">
                  <c:v>43885</c:v>
                </c:pt>
                <c:pt idx="1">
                  <c:v>43892</c:v>
                </c:pt>
                <c:pt idx="2">
                  <c:v>43899</c:v>
                </c:pt>
                <c:pt idx="3">
                  <c:v>43906</c:v>
                </c:pt>
                <c:pt idx="4">
                  <c:v>43913</c:v>
                </c:pt>
                <c:pt idx="5">
                  <c:v>43920</c:v>
                </c:pt>
                <c:pt idx="6">
                  <c:v>43927</c:v>
                </c:pt>
                <c:pt idx="7">
                  <c:v>43948</c:v>
                </c:pt>
                <c:pt idx="8">
                  <c:v>43955</c:v>
                </c:pt>
                <c:pt idx="9">
                  <c:v>43962</c:v>
                </c:pt>
                <c:pt idx="10">
                  <c:v>43969</c:v>
                </c:pt>
                <c:pt idx="11">
                  <c:v>43976</c:v>
                </c:pt>
                <c:pt idx="12">
                  <c:v>43983</c:v>
                </c:pt>
                <c:pt idx="13">
                  <c:v>43990</c:v>
                </c:pt>
                <c:pt idx="14">
                  <c:v>43997</c:v>
                </c:pt>
                <c:pt idx="15">
                  <c:v>44004</c:v>
                </c:pt>
                <c:pt idx="16">
                  <c:v>44011</c:v>
                </c:pt>
                <c:pt idx="17">
                  <c:v>44018</c:v>
                </c:pt>
                <c:pt idx="18">
                  <c:v>44025</c:v>
                </c:pt>
                <c:pt idx="19">
                  <c:v>44032</c:v>
                </c:pt>
                <c:pt idx="20">
                  <c:v>44039</c:v>
                </c:pt>
              </c:numCache>
            </c:numRef>
          </c:cat>
          <c:val>
            <c:numRef>
              <c:f>'Industry '!$C$6:$C$26</c:f>
              <c:numCache>
                <c:formatCode>General</c:formatCode>
                <c:ptCount val="21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94-4831-BD79-8BBB6A1F94D0}"/>
            </c:ext>
          </c:extLst>
        </c:ser>
        <c:ser>
          <c:idx val="1"/>
          <c:order val="1"/>
          <c:tx>
            <c:strRef>
              <c:f>'Industry '!$D$4:$D$5</c:f>
              <c:strCache>
                <c:ptCount val="2"/>
                <c:pt idx="0">
                  <c:v>Actual</c:v>
                </c:pt>
                <c:pt idx="1">
                  <c:v>Tasks Remaining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'Industry '!$B$6:$B$26</c:f>
              <c:numCache>
                <c:formatCode>d\-mmm</c:formatCode>
                <c:ptCount val="21"/>
                <c:pt idx="0">
                  <c:v>43885</c:v>
                </c:pt>
                <c:pt idx="1">
                  <c:v>43892</c:v>
                </c:pt>
                <c:pt idx="2">
                  <c:v>43899</c:v>
                </c:pt>
                <c:pt idx="3">
                  <c:v>43906</c:v>
                </c:pt>
                <c:pt idx="4">
                  <c:v>43913</c:v>
                </c:pt>
                <c:pt idx="5">
                  <c:v>43920</c:v>
                </c:pt>
                <c:pt idx="6">
                  <c:v>43927</c:v>
                </c:pt>
                <c:pt idx="7">
                  <c:v>43948</c:v>
                </c:pt>
                <c:pt idx="8">
                  <c:v>43955</c:v>
                </c:pt>
                <c:pt idx="9">
                  <c:v>43962</c:v>
                </c:pt>
                <c:pt idx="10">
                  <c:v>43969</c:v>
                </c:pt>
                <c:pt idx="11">
                  <c:v>43976</c:v>
                </c:pt>
                <c:pt idx="12">
                  <c:v>43983</c:v>
                </c:pt>
                <c:pt idx="13">
                  <c:v>43990</c:v>
                </c:pt>
                <c:pt idx="14">
                  <c:v>43997</c:v>
                </c:pt>
                <c:pt idx="15">
                  <c:v>44004</c:v>
                </c:pt>
                <c:pt idx="16">
                  <c:v>44011</c:v>
                </c:pt>
                <c:pt idx="17">
                  <c:v>44018</c:v>
                </c:pt>
                <c:pt idx="18">
                  <c:v>44025</c:v>
                </c:pt>
                <c:pt idx="19">
                  <c:v>44032</c:v>
                </c:pt>
                <c:pt idx="20">
                  <c:v>44039</c:v>
                </c:pt>
              </c:numCache>
            </c:numRef>
          </c:cat>
          <c:val>
            <c:numRef>
              <c:f>'Industry '!$D$6:$D$26</c:f>
              <c:numCache>
                <c:formatCode>General</c:formatCode>
                <c:ptCount val="21"/>
                <c:pt idx="0">
                  <c:v>16</c:v>
                </c:pt>
                <c:pt idx="1">
                  <c:v>16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94-4831-BD79-8BBB6A1F94D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7583872"/>
        <c:axId val="417584528"/>
      </c:lineChart>
      <c:dateAx>
        <c:axId val="417583872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84528"/>
        <c:crosses val="autoZero"/>
        <c:auto val="1"/>
        <c:lblOffset val="100"/>
        <c:baseTimeUnit val="days"/>
      </c:dateAx>
      <c:valAx>
        <c:axId val="4175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Academic 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Academic!$C$4:$C$5</c:f>
              <c:strCache>
                <c:ptCount val="2"/>
                <c:pt idx="0">
                  <c:v>Planed </c:v>
                </c:pt>
                <c:pt idx="1">
                  <c:v>Tasks Remaining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Academic!$B$6:$B$26</c:f>
              <c:numCache>
                <c:formatCode>d\-mmm</c:formatCode>
                <c:ptCount val="21"/>
                <c:pt idx="0">
                  <c:v>43885</c:v>
                </c:pt>
                <c:pt idx="1">
                  <c:v>43892</c:v>
                </c:pt>
                <c:pt idx="2">
                  <c:v>43899</c:v>
                </c:pt>
                <c:pt idx="3">
                  <c:v>43906</c:v>
                </c:pt>
                <c:pt idx="4">
                  <c:v>43913</c:v>
                </c:pt>
                <c:pt idx="5">
                  <c:v>43920</c:v>
                </c:pt>
                <c:pt idx="6">
                  <c:v>43927</c:v>
                </c:pt>
                <c:pt idx="7">
                  <c:v>43948</c:v>
                </c:pt>
                <c:pt idx="8">
                  <c:v>43955</c:v>
                </c:pt>
                <c:pt idx="9">
                  <c:v>43962</c:v>
                </c:pt>
                <c:pt idx="10">
                  <c:v>43969</c:v>
                </c:pt>
                <c:pt idx="11">
                  <c:v>43976</c:v>
                </c:pt>
                <c:pt idx="12">
                  <c:v>43983</c:v>
                </c:pt>
                <c:pt idx="13">
                  <c:v>43990</c:v>
                </c:pt>
                <c:pt idx="14">
                  <c:v>43997</c:v>
                </c:pt>
                <c:pt idx="15">
                  <c:v>44004</c:v>
                </c:pt>
                <c:pt idx="16">
                  <c:v>44011</c:v>
                </c:pt>
                <c:pt idx="17">
                  <c:v>44018</c:v>
                </c:pt>
                <c:pt idx="18">
                  <c:v>44025</c:v>
                </c:pt>
                <c:pt idx="19">
                  <c:v>44032</c:v>
                </c:pt>
                <c:pt idx="20">
                  <c:v>44039</c:v>
                </c:pt>
              </c:numCache>
            </c:numRef>
          </c:cat>
          <c:val>
            <c:numRef>
              <c:f>Academic!$C$6:$C$26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62-4B46-9ACA-67E7AB470E06}"/>
            </c:ext>
          </c:extLst>
        </c:ser>
        <c:ser>
          <c:idx val="1"/>
          <c:order val="1"/>
          <c:tx>
            <c:strRef>
              <c:f>Academic!$D$4:$D$5</c:f>
              <c:strCache>
                <c:ptCount val="2"/>
                <c:pt idx="0">
                  <c:v>Actual</c:v>
                </c:pt>
                <c:pt idx="1">
                  <c:v>Tasks Remaining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Academic!$B$6:$B$26</c:f>
              <c:numCache>
                <c:formatCode>d\-mmm</c:formatCode>
                <c:ptCount val="21"/>
                <c:pt idx="0">
                  <c:v>43885</c:v>
                </c:pt>
                <c:pt idx="1">
                  <c:v>43892</c:v>
                </c:pt>
                <c:pt idx="2">
                  <c:v>43899</c:v>
                </c:pt>
                <c:pt idx="3">
                  <c:v>43906</c:v>
                </c:pt>
                <c:pt idx="4">
                  <c:v>43913</c:v>
                </c:pt>
                <c:pt idx="5">
                  <c:v>43920</c:v>
                </c:pt>
                <c:pt idx="6">
                  <c:v>43927</c:v>
                </c:pt>
                <c:pt idx="7">
                  <c:v>43948</c:v>
                </c:pt>
                <c:pt idx="8">
                  <c:v>43955</c:v>
                </c:pt>
                <c:pt idx="9">
                  <c:v>43962</c:v>
                </c:pt>
                <c:pt idx="10">
                  <c:v>43969</c:v>
                </c:pt>
                <c:pt idx="11">
                  <c:v>43976</c:v>
                </c:pt>
                <c:pt idx="12">
                  <c:v>43983</c:v>
                </c:pt>
                <c:pt idx="13">
                  <c:v>43990</c:v>
                </c:pt>
                <c:pt idx="14">
                  <c:v>43997</c:v>
                </c:pt>
                <c:pt idx="15">
                  <c:v>44004</c:v>
                </c:pt>
                <c:pt idx="16">
                  <c:v>44011</c:v>
                </c:pt>
                <c:pt idx="17">
                  <c:v>44018</c:v>
                </c:pt>
                <c:pt idx="18">
                  <c:v>44025</c:v>
                </c:pt>
                <c:pt idx="19">
                  <c:v>44032</c:v>
                </c:pt>
                <c:pt idx="20">
                  <c:v>44039</c:v>
                </c:pt>
              </c:numCache>
            </c:numRef>
          </c:cat>
          <c:val>
            <c:numRef>
              <c:f>Academic!$D$6:$D$26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62-4B46-9ACA-67E7AB470E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5146335"/>
        <c:axId val="1435136927"/>
      </c:lineChart>
      <c:dateAx>
        <c:axId val="1435146335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136927"/>
        <c:crosses val="autoZero"/>
        <c:auto val="1"/>
        <c:lblOffset val="100"/>
        <c:baseTimeUnit val="days"/>
      </c:dateAx>
      <c:valAx>
        <c:axId val="143513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146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'Timelog Spreadsheet'!$E$5</c:f>
              <c:strCache>
                <c:ptCount val="1"/>
                <c:pt idx="0">
                  <c:v>Actual</c:v>
                </c:pt>
              </c:strCache>
            </c:strRef>
          </c:tx>
          <c:spPr>
            <a:ln w="22225" cap="rnd">
              <a:solidFill>
                <a:srgbClr val="F94A77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94A77"/>
              </a:solidFill>
              <a:ln w="9525">
                <a:solidFill>
                  <a:srgbClr val="F94A77"/>
                </a:solidFill>
                <a:round/>
              </a:ln>
              <a:effectLst/>
            </c:spPr>
          </c:marker>
          <c:cat>
            <c:numRef>
              <c:f>'Timelog Spreadsheet'!$A$6:$A$26</c:f>
              <c:numCache>
                <c:formatCode>m/d/yyyy</c:formatCode>
                <c:ptCount val="21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  <c:pt idx="14">
                  <c:v>43619</c:v>
                </c:pt>
                <c:pt idx="15">
                  <c:v>43626</c:v>
                </c:pt>
                <c:pt idx="16">
                  <c:v>43633</c:v>
                </c:pt>
                <c:pt idx="17">
                  <c:v>43640</c:v>
                </c:pt>
                <c:pt idx="18">
                  <c:v>43647</c:v>
                </c:pt>
                <c:pt idx="19">
                  <c:v>43654</c:v>
                </c:pt>
                <c:pt idx="20">
                  <c:v>43661</c:v>
                </c:pt>
              </c:numCache>
            </c:numRef>
          </c:cat>
          <c:val>
            <c:numRef>
              <c:f>'Timelog Spreadsheet'!$E$6:$E$26</c:f>
              <c:numCache>
                <c:formatCode>0.0</c:formatCode>
                <c:ptCount val="21"/>
                <c:pt idx="0">
                  <c:v>288</c:v>
                </c:pt>
                <c:pt idx="1">
                  <c:v>284.37731805555558</c:v>
                </c:pt>
                <c:pt idx="2">
                  <c:v>283.92731805555559</c:v>
                </c:pt>
                <c:pt idx="3">
                  <c:v>283.92731805555559</c:v>
                </c:pt>
                <c:pt idx="4">
                  <c:v>281.02820138888893</c:v>
                </c:pt>
                <c:pt idx="5">
                  <c:v>276.16727722222225</c:v>
                </c:pt>
                <c:pt idx="6">
                  <c:v>274.27420694444447</c:v>
                </c:pt>
                <c:pt idx="7">
                  <c:v>253.40769888888897</c:v>
                </c:pt>
                <c:pt idx="8">
                  <c:v>241.80552222222238</c:v>
                </c:pt>
                <c:pt idx="9">
                  <c:v>218.85552222222239</c:v>
                </c:pt>
                <c:pt idx="10">
                  <c:v>197.03885555555578</c:v>
                </c:pt>
                <c:pt idx="11">
                  <c:v>172.23755916666698</c:v>
                </c:pt>
                <c:pt idx="12">
                  <c:v>153.96110222222259</c:v>
                </c:pt>
                <c:pt idx="13">
                  <c:v>146.29379444444481</c:v>
                </c:pt>
                <c:pt idx="14">
                  <c:v>118.22712777777821</c:v>
                </c:pt>
                <c:pt idx="15">
                  <c:v>109.58629472222266</c:v>
                </c:pt>
                <c:pt idx="16">
                  <c:v>81.236294722222766</c:v>
                </c:pt>
                <c:pt idx="17">
                  <c:v>55.002961388889467</c:v>
                </c:pt>
                <c:pt idx="18">
                  <c:v>23.202961388889467</c:v>
                </c:pt>
                <c:pt idx="19">
                  <c:v>2.9613888894672868E-3</c:v>
                </c:pt>
                <c:pt idx="20">
                  <c:v>2.9613888894672868E-3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84-4B4B-97EB-E7AC29C0BE78}"/>
            </c:ext>
          </c:extLst>
        </c:ser>
        <c:ser>
          <c:idx val="3"/>
          <c:order val="1"/>
          <c:tx>
            <c:strRef>
              <c:f>'Timelog Spreadsheet'!$F$5</c:f>
              <c:strCache>
                <c:ptCount val="1"/>
                <c:pt idx="0">
                  <c:v>Planned</c:v>
                </c:pt>
              </c:strCache>
            </c:strRef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92D050"/>
              </a:solidFill>
              <a:ln w="9525">
                <a:solidFill>
                  <a:srgbClr val="92D050"/>
                </a:solidFill>
                <a:round/>
              </a:ln>
              <a:effectLst/>
            </c:spPr>
          </c:marker>
          <c:cat>
            <c:numRef>
              <c:f>'Timelog Spreadsheet'!$A$6:$A$26</c:f>
              <c:numCache>
                <c:formatCode>m/d/yyyy</c:formatCode>
                <c:ptCount val="21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  <c:pt idx="14">
                  <c:v>43619</c:v>
                </c:pt>
                <c:pt idx="15">
                  <c:v>43626</c:v>
                </c:pt>
                <c:pt idx="16">
                  <c:v>43633</c:v>
                </c:pt>
                <c:pt idx="17">
                  <c:v>43640</c:v>
                </c:pt>
                <c:pt idx="18">
                  <c:v>43647</c:v>
                </c:pt>
                <c:pt idx="19">
                  <c:v>43654</c:v>
                </c:pt>
                <c:pt idx="20">
                  <c:v>43661</c:v>
                </c:pt>
              </c:numCache>
            </c:numRef>
          </c:cat>
          <c:val>
            <c:numRef>
              <c:f>'Timelog Spreadsheet'!$F$6:$F$26</c:f>
              <c:numCache>
                <c:formatCode>0.0</c:formatCode>
                <c:ptCount val="21"/>
                <c:pt idx="0">
                  <c:v>288</c:v>
                </c:pt>
                <c:pt idx="1">
                  <c:v>288</c:v>
                </c:pt>
                <c:pt idx="2">
                  <c:v>270</c:v>
                </c:pt>
                <c:pt idx="3">
                  <c:v>252</c:v>
                </c:pt>
                <c:pt idx="4">
                  <c:v>234</c:v>
                </c:pt>
                <c:pt idx="5">
                  <c:v>216</c:v>
                </c:pt>
                <c:pt idx="6">
                  <c:v>198</c:v>
                </c:pt>
                <c:pt idx="7">
                  <c:v>180</c:v>
                </c:pt>
                <c:pt idx="8">
                  <c:v>162</c:v>
                </c:pt>
                <c:pt idx="9">
                  <c:v>144</c:v>
                </c:pt>
                <c:pt idx="10">
                  <c:v>126</c:v>
                </c:pt>
                <c:pt idx="11">
                  <c:v>108</c:v>
                </c:pt>
                <c:pt idx="12">
                  <c:v>90</c:v>
                </c:pt>
                <c:pt idx="13">
                  <c:v>72</c:v>
                </c:pt>
                <c:pt idx="14">
                  <c:v>54</c:v>
                </c:pt>
                <c:pt idx="15">
                  <c:v>36</c:v>
                </c:pt>
                <c:pt idx="16">
                  <c:v>18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84-4B4B-97EB-E7AC29C0BE78}"/>
            </c:ext>
          </c:extLst>
        </c:ser>
        <c:ser>
          <c:idx val="0"/>
          <c:order val="2"/>
          <c:tx>
            <c:strRef>
              <c:f>'Timelog Spreadsheet'!$G$5</c:f>
              <c:strCache>
                <c:ptCount val="1"/>
                <c:pt idx="0">
                  <c:v>New Plan</c:v>
                </c:pt>
              </c:strCache>
            </c:strRef>
          </c:tx>
          <c:spPr>
            <a:ln w="22225" cap="rnd">
              <a:solidFill>
                <a:srgbClr val="FFC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  <a:effectLst/>
            </c:spPr>
          </c:marker>
          <c:cat>
            <c:numRef>
              <c:f>'Timelog Spreadsheet'!$A$6:$A$26</c:f>
              <c:numCache>
                <c:formatCode>m/d/yyyy</c:formatCode>
                <c:ptCount val="21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  <c:pt idx="14">
                  <c:v>43619</c:v>
                </c:pt>
                <c:pt idx="15">
                  <c:v>43626</c:v>
                </c:pt>
                <c:pt idx="16">
                  <c:v>43633</c:v>
                </c:pt>
                <c:pt idx="17">
                  <c:v>43640</c:v>
                </c:pt>
                <c:pt idx="18">
                  <c:v>43647</c:v>
                </c:pt>
                <c:pt idx="19">
                  <c:v>43654</c:v>
                </c:pt>
                <c:pt idx="20">
                  <c:v>43661</c:v>
                </c:pt>
              </c:numCache>
            </c:numRef>
          </c:cat>
          <c:val>
            <c:numRef>
              <c:f>'Timelog Spreadsheet'!$G$6:$G$26</c:f>
              <c:numCache>
                <c:formatCode>General</c:formatCode>
                <c:ptCount val="21"/>
                <c:pt idx="15" formatCode="0.0">
                  <c:v>109.6</c:v>
                </c:pt>
                <c:pt idx="16" formatCode="0.0">
                  <c:v>85.6</c:v>
                </c:pt>
                <c:pt idx="17" formatCode="0.0">
                  <c:v>61.599999999999994</c:v>
                </c:pt>
                <c:pt idx="18" formatCode="0.0">
                  <c:v>31.599999999999994</c:v>
                </c:pt>
                <c:pt idx="19" formatCode="0.0">
                  <c:v>1.5999999999999943</c:v>
                </c:pt>
                <c:pt idx="20" formatCode="0.0">
                  <c:v>-5.773159728050814E-15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84-4B4B-97EB-E7AC29C0B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0281816"/>
        <c:axId val="430279192"/>
      </c:lineChart>
      <c:dateAx>
        <c:axId val="430281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sz="1400"/>
                  <a:t>Week</a:t>
                </a:r>
                <a:r>
                  <a:rPr lang="en-NZ" sz="1400" baseline="0"/>
                  <a:t> Starting</a:t>
                </a:r>
                <a:endParaRPr lang="en-NZ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279192"/>
        <c:crosses val="autoZero"/>
        <c:auto val="1"/>
        <c:lblOffset val="100"/>
        <c:baseTimeUnit val="days"/>
      </c:dateAx>
      <c:valAx>
        <c:axId val="430279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sz="1400"/>
                  <a:t>Hours Remaining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281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ECE4F-799C-4631-8467-CF800C14BED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F428-5653-447D-8F25-914985A7D0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464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01f6bb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01f6bb8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12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project management was vital to ensuring the success of this project. For I start, I was required to meet 288 industry hours and 130 academic hours.</a:t>
            </a:r>
          </a:p>
          <a:p>
            <a:pPr rtl="0"/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needed to stay aware of my time, to make sure that I had enough time to achieve my goals.</a:t>
            </a:r>
          </a:p>
          <a:p>
            <a:pPr rtl="0"/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used a combination of burndown charts and Toggl to track my hours and you can see my final burndown charts on the wall.</a:t>
            </a:r>
          </a:p>
          <a:p>
            <a:pPr rtl="0"/>
            <a:r>
              <a:rPr lang="en-NZ" b="0" dirty="0">
                <a:effectLst/>
              </a:rPr>
              <a:t>I found my burndown charts to be invaluable, as they helped me to ensure I was staying on top of my work.</a:t>
            </a:r>
          </a:p>
          <a:p>
            <a:pPr rtl="0"/>
            <a:r>
              <a:rPr lang="en-NZ" b="0" dirty="0">
                <a:effectLst/>
              </a:rPr>
              <a:t>This was especially important when I got sick, midway through my project and had to take time off from work and it meant I knew exactly how much leeway I had.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56965-65FB-BC44-8E6F-9FE2131A3B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7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Industry hours = struggle to keep up with the estimated hours but by the end, managed to fill the min hours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Meetings with industry supervisor = every wed or Fridays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weren’t often as only meet up to gather requirements or demonstrate dashboard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Only the first half of the project it was regular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structure to my meetings with teammate = discuss ideas, tasks done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NEXT = show management tool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8396-50D7-478E-AD39-9DDEC2FC6686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9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Meetings with </a:t>
            </a:r>
            <a:r>
              <a:rPr lang="en-US" dirty="0" err="1"/>
              <a:t>Luofeng</a:t>
            </a:r>
            <a:r>
              <a:rPr lang="en-US" dirty="0"/>
              <a:t> on </a:t>
            </a:r>
            <a:r>
              <a:rPr lang="en-US" dirty="0" err="1"/>
              <a:t>mondays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Deliverables: proposal, halfway, final, method essay</a:t>
            </a:r>
            <a:r>
              <a:rPr lang="en-NZ" dirty="0"/>
              <a:t>, poster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NEXT = weekly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8396-50D7-478E-AD39-9DDEC2FC668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84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1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07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149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70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60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73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73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9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59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5926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1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0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1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79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22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64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8FD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rgbClr val="F56052"/>
          </a:solidFill>
          <a:ln>
            <a:noFill/>
          </a:ln>
        </p:spPr>
        <p:txBody>
          <a:bodyPr>
            <a:noAutofit/>
          </a:bodyPr>
          <a:lstStyle>
            <a:lvl1pPr>
              <a:defRPr sz="6000">
                <a:solidFill>
                  <a:srgbClr val="FFF8E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4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8FD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rgbClr val="F56052"/>
          </a:solidFill>
          <a:ln>
            <a:noFill/>
          </a:ln>
        </p:spPr>
        <p:txBody>
          <a:bodyPr>
            <a:noAutofit/>
          </a:bodyPr>
          <a:lstStyle>
            <a:lvl1pPr>
              <a:defRPr sz="4800">
                <a:solidFill>
                  <a:srgbClr val="FFF8E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1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5F7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rgbClr val="FFF8E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rgbClr val="FFF8E0"/>
                </a:solidFill>
              </a:defRPr>
            </a:lvl1pPr>
            <a:lvl2pPr>
              <a:defRPr>
                <a:solidFill>
                  <a:srgbClr val="FFF8E0"/>
                </a:solidFill>
              </a:defRPr>
            </a:lvl2pPr>
            <a:lvl3pPr>
              <a:defRPr>
                <a:solidFill>
                  <a:srgbClr val="FFF8E0"/>
                </a:solidFill>
              </a:defRPr>
            </a:lvl3pPr>
            <a:lvl4pPr>
              <a:defRPr>
                <a:solidFill>
                  <a:srgbClr val="FFF8E0"/>
                </a:solidFill>
              </a:defRPr>
            </a:lvl4pPr>
            <a:lvl5pPr>
              <a:defRPr>
                <a:solidFill>
                  <a:srgbClr val="FFF8E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rgbClr val="FFF8E0"/>
                </a:solidFill>
              </a:defRPr>
            </a:lvl1pPr>
            <a:lvl2pPr>
              <a:defRPr>
                <a:solidFill>
                  <a:srgbClr val="FFF8E0"/>
                </a:solidFill>
              </a:defRPr>
            </a:lvl2pPr>
            <a:lvl3pPr>
              <a:defRPr>
                <a:solidFill>
                  <a:srgbClr val="FFF8E0"/>
                </a:solidFill>
              </a:defRPr>
            </a:lvl3pPr>
            <a:lvl4pPr>
              <a:defRPr>
                <a:solidFill>
                  <a:srgbClr val="FFF8E0"/>
                </a:solidFill>
              </a:defRPr>
            </a:lvl4pPr>
            <a:lvl5pPr>
              <a:defRPr>
                <a:solidFill>
                  <a:srgbClr val="FFF8E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rgbClr val="FFF8E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8E0">
                    <a:alpha val="70000"/>
                  </a:srgbClr>
                </a:solidFill>
              </a:defRPr>
            </a:lvl1pPr>
          </a:lstStyle>
          <a:p>
            <a:fld id="{564B93FE-4DAC-4C40-A308-DDC26BC667E1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8E0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814643"/>
          </a:xfrm>
          <a:solidFill>
            <a:srgbClr val="F56052"/>
          </a:solidFill>
          <a:ln>
            <a:noFill/>
          </a:ln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50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0114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8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8FD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F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44795"/>
          </a:xfrm>
          <a:solidFill>
            <a:srgbClr val="F56052"/>
          </a:solidFill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FFF8E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797484"/>
            <a:ext cx="4815840" cy="4255843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5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solidFill>
          <a:srgbClr val="8FD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5998" y="0"/>
            <a:ext cx="6096000" cy="6858000"/>
          </a:xfrm>
          <a:prstGeom prst="rect">
            <a:avLst/>
          </a:prstGeom>
          <a:solidFill>
            <a:srgbClr val="5F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144795"/>
          </a:xfrm>
          <a:solidFill>
            <a:srgbClr val="F56052"/>
          </a:solidFill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FFF8E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678488"/>
            <a:ext cx="4815840" cy="4374840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2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1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6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6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64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49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25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2248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682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283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163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647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855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29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34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79810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3936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78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6342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96435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71802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43223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0237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9425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5551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92223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5905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05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92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38663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64943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35938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74471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49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16539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70239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31478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61554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89790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3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50146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49832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5322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07219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4978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81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40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824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AAE3-78CC-4FAF-A5B5-2A44908CD5F2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1465-978E-4967-B9E5-EBC6CDEDA8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33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4B93FE-4DAC-4C40-A308-DDC26BC66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438B44-F8D0-4D49-8B4F-9013C13B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4C19-33F2-401E-8769-53FACCBC7711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140B-38E3-4233-9C7A-AC7A2F9DBC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61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F9A59A-A16A-4904-8D6E-3D40FF3127C8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AAFF-074B-484B-99B8-19C900D8825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1424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Examples of Project burndown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84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025200" y="76186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Time Management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028BB-D401-624F-B825-3D0D0DBB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5" y="2251933"/>
            <a:ext cx="5038847" cy="3519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0A61A-A89A-A84E-AFFA-C05701AAF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21" y="2251933"/>
            <a:ext cx="5038847" cy="3519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284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ACF4F-ECA5-354F-A52A-A189B7B49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25000"/>
          </a:blip>
          <a:srcRect b="28570"/>
          <a:stretch/>
        </p:blipFill>
        <p:spPr>
          <a:xfrm>
            <a:off x="0" y="896620"/>
            <a:ext cx="12240471" cy="59613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0C6B68-84D2-D74E-B42B-7434F696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D9788C-8B70-EC40-B76C-3DBDBBF9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25" y="2016240"/>
            <a:ext cx="4958845" cy="306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D8C870-11A3-2B49-9A69-D1779D50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29" y="2016080"/>
            <a:ext cx="4953173" cy="306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CA955D-34D8-0648-A9A9-922C7DFB5858}"/>
              </a:ext>
            </a:extLst>
          </p:cNvPr>
          <p:cNvSpPr/>
          <p:nvPr/>
        </p:nvSpPr>
        <p:spPr>
          <a:xfrm>
            <a:off x="0" y="5467350"/>
            <a:ext cx="12192000" cy="1390650"/>
          </a:xfrm>
          <a:prstGeom prst="rect">
            <a:avLst/>
          </a:prstGeom>
          <a:solidFill>
            <a:srgbClr val="5F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8E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88E42-C2DF-774B-8B9E-813E68BC067A}"/>
              </a:ext>
            </a:extLst>
          </p:cNvPr>
          <p:cNvSpPr txBox="1"/>
          <p:nvPr/>
        </p:nvSpPr>
        <p:spPr>
          <a:xfrm>
            <a:off x="875525" y="5684907"/>
            <a:ext cx="1044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8E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Hours tracked using Google Sheets and Toggl</a:t>
            </a:r>
          </a:p>
        </p:txBody>
      </p:sp>
    </p:spTree>
    <p:extLst>
      <p:ext uri="{BB962C8B-B14F-4D97-AF65-F5344CB8AC3E}">
        <p14:creationId xmlns:p14="http://schemas.microsoft.com/office/powerpoint/2010/main" val="23202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5FDF-58E3-41EC-A9D4-3451C2F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Project Management</a:t>
            </a:r>
            <a:endParaRPr lang="en-NZ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04D9-9DC3-4A39-8508-2D605810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 weeks – 292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MeisterTask</a:t>
            </a:r>
            <a:r>
              <a:rPr lang="en-US" dirty="0"/>
              <a:t> to manage my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Weekly Meetings with Industry Supervisor – not regular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Informal meetings with teammate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E9ED6F-D383-4F6D-94E4-9EA8AAAECDAC}"/>
              </a:ext>
            </a:extLst>
          </p:cNvPr>
          <p:cNvGraphicFramePr>
            <a:graphicFrameLocks/>
          </p:cNvGraphicFramePr>
          <p:nvPr/>
        </p:nvGraphicFramePr>
        <p:xfrm>
          <a:off x="633999" y="640081"/>
          <a:ext cx="6909801" cy="531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413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FDF-58E3-41EC-A9D4-3451C2F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Course Management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04D9-9DC3-4A39-8508-2D605810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17 weeks – 165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Academic Supervisor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/>
              <a:t>Send weekly reports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/>
              <a:t>Meetings every Monday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Management Tool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/>
              <a:t>Excel Spreadsheet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/>
              <a:t>Burndown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44A469-122F-49EB-95DE-436C0547314B}"/>
              </a:ext>
            </a:extLst>
          </p:cNvPr>
          <p:cNvGraphicFramePr>
            <a:graphicFrameLocks/>
          </p:cNvGraphicFramePr>
          <p:nvPr/>
        </p:nvGraphicFramePr>
        <p:xfrm>
          <a:off x="633999" y="640081"/>
          <a:ext cx="6909801" cy="531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734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F202-5115-4C94-96C2-AE3DD772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Project Management -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CECC-5086-46A1-B23A-A132669D85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600"/>
              </a:spcAft>
            </a:pPr>
            <a:r>
              <a:rPr lang="en-NZ" sz="2400" dirty="0"/>
              <a:t> 12 weeks | 292 hours total</a:t>
            </a:r>
          </a:p>
          <a:p>
            <a:pPr>
              <a:lnSpc>
                <a:spcPct val="100000"/>
              </a:lnSpc>
              <a:spcAft>
                <a:spcPts val="1600"/>
              </a:spcAft>
            </a:pPr>
            <a:r>
              <a:rPr lang="en-NZ" sz="2400" dirty="0"/>
              <a:t>CrispDM methodology used to design data dashboards</a:t>
            </a:r>
          </a:p>
          <a:p>
            <a:pPr>
              <a:lnSpc>
                <a:spcPct val="100000"/>
              </a:lnSpc>
              <a:spcAft>
                <a:spcPts val="1600"/>
              </a:spcAft>
            </a:pPr>
            <a:r>
              <a:rPr lang="en-NZ" sz="2400" dirty="0"/>
              <a:t>Scrumban board used  to manage tasks.</a:t>
            </a:r>
          </a:p>
          <a:p>
            <a:pPr>
              <a:lnSpc>
                <a:spcPct val="100000"/>
              </a:lnSpc>
              <a:spcAft>
                <a:spcPts val="1600"/>
              </a:spcAft>
            </a:pPr>
            <a:r>
              <a:rPr lang="en-NZ" sz="2400" dirty="0"/>
              <a:t>Requirements meetings with clients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BBA27-B4C8-4FED-AD6F-85D826FB6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365126"/>
            <a:ext cx="1240972" cy="124097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DE9ED6F-D383-4F6D-94E4-9EA8AAAECDAC}"/>
              </a:ext>
            </a:extLst>
          </p:cNvPr>
          <p:cNvGraphicFramePr>
            <a:graphicFrameLocks/>
          </p:cNvGraphicFramePr>
          <p:nvPr/>
        </p:nvGraphicFramePr>
        <p:xfrm>
          <a:off x="6096001" y="1606097"/>
          <a:ext cx="5350689" cy="401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04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821C-4744-43D0-8ECE-18D7A1F7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Project Management - 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FC0F-183D-4315-9FAE-C7FFEE2C2E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200"/>
              </a:spcAft>
            </a:pPr>
            <a:r>
              <a:rPr lang="en-NZ" sz="2400" dirty="0"/>
              <a:t>Weekly reports sent to Rob &amp; Amit </a:t>
            </a:r>
          </a:p>
          <a:p>
            <a:pPr>
              <a:lnSpc>
                <a:spcPct val="100000"/>
              </a:lnSpc>
              <a:spcAft>
                <a:spcPts val="3200"/>
              </a:spcAft>
            </a:pPr>
            <a:r>
              <a:rPr lang="en-NZ" sz="2400" dirty="0"/>
              <a:t>Weekly meetings with Rob &amp; Amit on Tuesdays at 11am</a:t>
            </a:r>
          </a:p>
          <a:p>
            <a:pPr>
              <a:lnSpc>
                <a:spcPct val="100000"/>
              </a:lnSpc>
              <a:spcAft>
                <a:spcPts val="3200"/>
              </a:spcAft>
            </a:pPr>
            <a:r>
              <a:rPr lang="en-NZ" sz="2400" dirty="0"/>
              <a:t>Project proposal, halfway and final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215EF-98AD-4595-AE75-12CB582AA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365126"/>
            <a:ext cx="1240972" cy="124097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544A469-122F-49EB-95DE-436C0547314B}"/>
              </a:ext>
            </a:extLst>
          </p:cNvPr>
          <p:cNvGraphicFramePr>
            <a:graphicFrameLocks/>
          </p:cNvGraphicFramePr>
          <p:nvPr/>
        </p:nvGraphicFramePr>
        <p:xfrm>
          <a:off x="6019800" y="1606097"/>
          <a:ext cx="5734229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550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AC4DF0-354A-4704-9231-70A89D36C4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6803605"/>
              </p:ext>
            </p:extLst>
          </p:nvPr>
        </p:nvGraphicFramePr>
        <p:xfrm>
          <a:off x="0" y="855133"/>
          <a:ext cx="6019800" cy="5321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B5380C-DE86-6843-A0D7-3C761E67FF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9106695"/>
              </p:ext>
            </p:extLst>
          </p:nvPr>
        </p:nvGraphicFramePr>
        <p:xfrm>
          <a:off x="6096000" y="855133"/>
          <a:ext cx="6096000" cy="5321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593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9F88-BE4D-4EA0-B20D-3A29348A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5400" dirty="0"/>
              <a:t>Industry Burndown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9BC979-0853-4023-9DB0-53FD4DC0B7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153" y="1248229"/>
          <a:ext cx="11119694" cy="521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7370812"/>
      </p:ext>
    </p:extLst>
  </p:cSld>
  <p:clrMapOvr>
    <a:masterClrMapping/>
  </p:clrMapOvr>
  <p:transition spd="slow">
    <p:push dir="u"/>
  </p:transition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FFFFFF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4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FCA08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402</Words>
  <Application>Microsoft Office PowerPoint</Application>
  <PresentationFormat>Widescreen</PresentationFormat>
  <Paragraphs>73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Gill Sans MT</vt:lpstr>
      <vt:lpstr>Wingdings 3</vt:lpstr>
      <vt:lpstr>Office Theme</vt:lpstr>
      <vt:lpstr>Retrospect</vt:lpstr>
      <vt:lpstr>Parcel</vt:lpstr>
      <vt:lpstr>1_Retrospect</vt:lpstr>
      <vt:lpstr>1_Office Theme</vt:lpstr>
      <vt:lpstr>Ion</vt:lpstr>
      <vt:lpstr>Examples of Project burndown charts</vt:lpstr>
      <vt:lpstr>Time Management</vt:lpstr>
      <vt:lpstr>Project management</vt:lpstr>
      <vt:lpstr>Project Management</vt:lpstr>
      <vt:lpstr>Course Management</vt:lpstr>
      <vt:lpstr>Project Management - Industry</vt:lpstr>
      <vt:lpstr>Project Management - Academic</vt:lpstr>
      <vt:lpstr>PowerPoint Presentation</vt:lpstr>
      <vt:lpstr>Industry Burndown</vt:lpstr>
    </vt:vector>
  </TitlesOfParts>
  <Company>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CE301 burndown charts</dc:title>
  <dc:creator>David Weir</dc:creator>
  <cp:lastModifiedBy>David Weir</cp:lastModifiedBy>
  <cp:revision>7</cp:revision>
  <dcterms:created xsi:type="dcterms:W3CDTF">2019-08-08T02:30:53Z</dcterms:created>
  <dcterms:modified xsi:type="dcterms:W3CDTF">2022-02-23T23:23:03Z</dcterms:modified>
</cp:coreProperties>
</file>