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3"/>
  </p:notesMasterIdLst>
  <p:handoutMasterIdLst>
    <p:handoutMasterId r:id="rId24"/>
  </p:handoutMasterIdLst>
  <p:sldIdLst>
    <p:sldId id="257" r:id="rId2"/>
    <p:sldId id="338" r:id="rId3"/>
    <p:sldId id="375" r:id="rId4"/>
    <p:sldId id="411" r:id="rId5"/>
    <p:sldId id="422" r:id="rId6"/>
    <p:sldId id="458" r:id="rId7"/>
    <p:sldId id="426" r:id="rId8"/>
    <p:sldId id="459" r:id="rId9"/>
    <p:sldId id="423" r:id="rId10"/>
    <p:sldId id="424" r:id="rId11"/>
    <p:sldId id="427" r:id="rId12"/>
    <p:sldId id="428" r:id="rId13"/>
    <p:sldId id="460" r:id="rId14"/>
    <p:sldId id="445" r:id="rId15"/>
    <p:sldId id="446" r:id="rId16"/>
    <p:sldId id="451" r:id="rId17"/>
    <p:sldId id="373" r:id="rId18"/>
    <p:sldId id="453" r:id="rId19"/>
    <p:sldId id="454" r:id="rId20"/>
    <p:sldId id="456" r:id="rId21"/>
    <p:sldId id="457"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3202">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74D7"/>
    <a:srgbClr val="CC9900"/>
    <a:srgbClr val="FF33CC"/>
    <a:srgbClr val="0099FF"/>
    <a:srgbClr val="66FF33"/>
    <a:srgbClr val="FF0000"/>
    <a:srgbClr val="FF0066"/>
    <a:srgbClr val="FF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5"/>
    <p:restoredTop sz="94654"/>
  </p:normalViewPr>
  <p:slideViewPr>
    <p:cSldViewPr snapToGrid="0">
      <p:cViewPr varScale="1">
        <p:scale>
          <a:sx n="108" d="100"/>
          <a:sy n="108" d="100"/>
        </p:scale>
        <p:origin x="1064" y="200"/>
      </p:cViewPr>
      <p:guideLst>
        <p:guide orient="horz" pos="3202"/>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Palmer" userId="f201b8e0-39f2-4d80-9c23-8c4b4d58bb62" providerId="ADAL" clId="{494E05B6-AC02-CB4F-B4CF-67F61766FBB8}"/>
    <pc:docChg chg="delSld">
      <pc:chgData name="Charlotte Palmer" userId="f201b8e0-39f2-4d80-9c23-8c4b4d58bb62" providerId="ADAL" clId="{494E05B6-AC02-CB4F-B4CF-67F61766FBB8}" dt="2022-03-08T01:55:45.587" v="0" actId="2696"/>
      <pc:docMkLst>
        <pc:docMk/>
      </pc:docMkLst>
      <pc:sldChg chg="del">
        <pc:chgData name="Charlotte Palmer" userId="f201b8e0-39f2-4d80-9c23-8c4b4d58bb62" providerId="ADAL" clId="{494E05B6-AC02-CB4F-B4CF-67F61766FBB8}" dt="2022-03-08T01:55:45.587" v="0" actId="2696"/>
        <pc:sldMkLst>
          <pc:docMk/>
          <pc:sldMk cId="3456743414" sldId="408"/>
        </pc:sldMkLst>
      </pc:sldChg>
      <pc:sldChg chg="del">
        <pc:chgData name="Charlotte Palmer" userId="f201b8e0-39f2-4d80-9c23-8c4b4d58bb62" providerId="ADAL" clId="{494E05B6-AC02-CB4F-B4CF-67F61766FBB8}" dt="2022-03-08T01:55:45.587" v="0" actId="2696"/>
        <pc:sldMkLst>
          <pc:docMk/>
          <pc:sldMk cId="1416892958" sldId="429"/>
        </pc:sldMkLst>
      </pc:sldChg>
      <pc:sldChg chg="del">
        <pc:chgData name="Charlotte Palmer" userId="f201b8e0-39f2-4d80-9c23-8c4b4d58bb62" providerId="ADAL" clId="{494E05B6-AC02-CB4F-B4CF-67F61766FBB8}" dt="2022-03-08T01:55:45.587" v="0" actId="2696"/>
        <pc:sldMkLst>
          <pc:docMk/>
          <pc:sldMk cId="2927054459" sldId="432"/>
        </pc:sldMkLst>
      </pc:sldChg>
      <pc:sldChg chg="del">
        <pc:chgData name="Charlotte Palmer" userId="f201b8e0-39f2-4d80-9c23-8c4b4d58bb62" providerId="ADAL" clId="{494E05B6-AC02-CB4F-B4CF-67F61766FBB8}" dt="2022-03-08T01:55:45.587" v="0" actId="2696"/>
        <pc:sldMkLst>
          <pc:docMk/>
          <pc:sldMk cId="3075990700" sldId="448"/>
        </pc:sldMkLst>
      </pc:sldChg>
      <pc:sldChg chg="del">
        <pc:chgData name="Charlotte Palmer" userId="f201b8e0-39f2-4d80-9c23-8c4b4d58bb62" providerId="ADAL" clId="{494E05B6-AC02-CB4F-B4CF-67F61766FBB8}" dt="2022-03-08T01:55:45.587" v="0" actId="2696"/>
        <pc:sldMkLst>
          <pc:docMk/>
          <pc:sldMk cId="3692354598" sldId="449"/>
        </pc:sldMkLst>
      </pc:sldChg>
      <pc:sldChg chg="del">
        <pc:chgData name="Charlotte Palmer" userId="f201b8e0-39f2-4d80-9c23-8c4b4d58bb62" providerId="ADAL" clId="{494E05B6-AC02-CB4F-B4CF-67F61766FBB8}" dt="2022-03-08T01:55:45.587" v="0" actId="2696"/>
        <pc:sldMkLst>
          <pc:docMk/>
          <pc:sldMk cId="3620717065" sldId="4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GB"/>
          </a:p>
        </p:txBody>
      </p:sp>
      <p:sp>
        <p:nvSpPr>
          <p:cNvPr id="58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58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GB"/>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60246E-10B0-6049-A580-FF0FE15A4608}" type="slidenum">
              <a:rPr lang="en-GB"/>
              <a:pPr>
                <a:defRPr/>
              </a:pPr>
              <a:t>‹#›</a:t>
            </a:fld>
            <a:endParaRPr lang="en-GB"/>
          </a:p>
        </p:txBody>
      </p:sp>
    </p:spTree>
    <p:extLst>
      <p:ext uri="{BB962C8B-B14F-4D97-AF65-F5344CB8AC3E}">
        <p14:creationId xmlns:p14="http://schemas.microsoft.com/office/powerpoint/2010/main" val="1008517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B7AA22-AF2A-EE43-92A6-68FA11914669}" type="datetimeFigureOut">
              <a:rPr lang="en-US" smtClean="0"/>
              <a:t>3/8/22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5CB8C2-7227-2740-9141-5FC275F51577}" type="slidenum">
              <a:rPr lang="en-US" smtClean="0"/>
              <a:t>‹#›</a:t>
            </a:fld>
            <a:endParaRPr lang="en-US"/>
          </a:p>
        </p:txBody>
      </p:sp>
    </p:spTree>
    <p:extLst>
      <p:ext uri="{BB962C8B-B14F-4D97-AF65-F5344CB8AC3E}">
        <p14:creationId xmlns:p14="http://schemas.microsoft.com/office/powerpoint/2010/main" val="12247385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2</a:t>
            </a:fld>
            <a:endParaRPr lang="en-US"/>
          </a:p>
        </p:txBody>
      </p:sp>
    </p:spTree>
    <p:extLst>
      <p:ext uri="{BB962C8B-B14F-4D97-AF65-F5344CB8AC3E}">
        <p14:creationId xmlns:p14="http://schemas.microsoft.com/office/powerpoint/2010/main" val="263250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11</a:t>
            </a:fld>
            <a:endParaRPr lang="en-US"/>
          </a:p>
        </p:txBody>
      </p:sp>
    </p:spTree>
    <p:extLst>
      <p:ext uri="{BB962C8B-B14F-4D97-AF65-F5344CB8AC3E}">
        <p14:creationId xmlns:p14="http://schemas.microsoft.com/office/powerpoint/2010/main" val="409839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12</a:t>
            </a:fld>
            <a:endParaRPr lang="en-US"/>
          </a:p>
        </p:txBody>
      </p:sp>
    </p:spTree>
    <p:extLst>
      <p:ext uri="{BB962C8B-B14F-4D97-AF65-F5344CB8AC3E}">
        <p14:creationId xmlns:p14="http://schemas.microsoft.com/office/powerpoint/2010/main" val="187158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api.socrative.com</a:t>
            </a:r>
            <a:r>
              <a:rPr lang="en-US" dirty="0"/>
              <a:t>/</a:t>
            </a:r>
            <a:r>
              <a:rPr lang="en-US" dirty="0" err="1"/>
              <a:t>rc</a:t>
            </a:r>
            <a:r>
              <a:rPr lang="en-US" dirty="0"/>
              <a:t>/5fvfh7</a:t>
            </a:r>
          </a:p>
        </p:txBody>
      </p:sp>
      <p:sp>
        <p:nvSpPr>
          <p:cNvPr id="4" name="Slide Number Placeholder 3"/>
          <p:cNvSpPr>
            <a:spLocks noGrp="1"/>
          </p:cNvSpPr>
          <p:nvPr>
            <p:ph type="sldNum" sz="quarter" idx="10"/>
          </p:nvPr>
        </p:nvSpPr>
        <p:spPr/>
        <p:txBody>
          <a:bodyPr/>
          <a:lstStyle/>
          <a:p>
            <a:fld id="{14AE33B8-75C9-1746-91B0-0ACBF5CC507C}" type="slidenum">
              <a:rPr lang="en-US" smtClean="0"/>
              <a:t>13</a:t>
            </a:fld>
            <a:endParaRPr lang="en-US"/>
          </a:p>
        </p:txBody>
      </p:sp>
    </p:spTree>
    <p:extLst>
      <p:ext uri="{BB962C8B-B14F-4D97-AF65-F5344CB8AC3E}">
        <p14:creationId xmlns:p14="http://schemas.microsoft.com/office/powerpoint/2010/main" val="30361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14</a:t>
            </a:fld>
            <a:endParaRPr lang="en-US"/>
          </a:p>
        </p:txBody>
      </p:sp>
    </p:spTree>
    <p:extLst>
      <p:ext uri="{BB962C8B-B14F-4D97-AF65-F5344CB8AC3E}">
        <p14:creationId xmlns:p14="http://schemas.microsoft.com/office/powerpoint/2010/main" val="301521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15</a:t>
            </a:fld>
            <a:endParaRPr lang="en-US"/>
          </a:p>
        </p:txBody>
      </p:sp>
    </p:spTree>
    <p:extLst>
      <p:ext uri="{BB962C8B-B14F-4D97-AF65-F5344CB8AC3E}">
        <p14:creationId xmlns:p14="http://schemas.microsoft.com/office/powerpoint/2010/main" val="257419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16</a:t>
            </a:fld>
            <a:endParaRPr lang="en-US"/>
          </a:p>
        </p:txBody>
      </p:sp>
    </p:spTree>
    <p:extLst>
      <p:ext uri="{BB962C8B-B14F-4D97-AF65-F5344CB8AC3E}">
        <p14:creationId xmlns:p14="http://schemas.microsoft.com/office/powerpoint/2010/main" val="1074169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17</a:t>
            </a:fld>
            <a:endParaRPr lang="en-US"/>
          </a:p>
        </p:txBody>
      </p:sp>
    </p:spTree>
    <p:extLst>
      <p:ext uri="{BB962C8B-B14F-4D97-AF65-F5344CB8AC3E}">
        <p14:creationId xmlns:p14="http://schemas.microsoft.com/office/powerpoint/2010/main" val="3248456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18</a:t>
            </a:fld>
            <a:endParaRPr lang="en-US"/>
          </a:p>
        </p:txBody>
      </p:sp>
    </p:spTree>
    <p:extLst>
      <p:ext uri="{BB962C8B-B14F-4D97-AF65-F5344CB8AC3E}">
        <p14:creationId xmlns:p14="http://schemas.microsoft.com/office/powerpoint/2010/main" val="3829226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19</a:t>
            </a:fld>
            <a:endParaRPr lang="en-US"/>
          </a:p>
        </p:txBody>
      </p:sp>
    </p:spTree>
    <p:extLst>
      <p:ext uri="{BB962C8B-B14F-4D97-AF65-F5344CB8AC3E}">
        <p14:creationId xmlns:p14="http://schemas.microsoft.com/office/powerpoint/2010/main" val="423011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20</a:t>
            </a:fld>
            <a:endParaRPr lang="en-US"/>
          </a:p>
        </p:txBody>
      </p:sp>
    </p:spTree>
    <p:extLst>
      <p:ext uri="{BB962C8B-B14F-4D97-AF65-F5344CB8AC3E}">
        <p14:creationId xmlns:p14="http://schemas.microsoft.com/office/powerpoint/2010/main" val="392375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3</a:t>
            </a:fld>
            <a:endParaRPr lang="en-US"/>
          </a:p>
        </p:txBody>
      </p:sp>
    </p:spTree>
    <p:extLst>
      <p:ext uri="{BB962C8B-B14F-4D97-AF65-F5344CB8AC3E}">
        <p14:creationId xmlns:p14="http://schemas.microsoft.com/office/powerpoint/2010/main" val="3082771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21</a:t>
            </a:fld>
            <a:endParaRPr lang="en-US"/>
          </a:p>
        </p:txBody>
      </p:sp>
    </p:spTree>
    <p:extLst>
      <p:ext uri="{BB962C8B-B14F-4D97-AF65-F5344CB8AC3E}">
        <p14:creationId xmlns:p14="http://schemas.microsoft.com/office/powerpoint/2010/main" val="67671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4</a:t>
            </a:fld>
            <a:endParaRPr lang="en-US"/>
          </a:p>
        </p:txBody>
      </p:sp>
    </p:spTree>
    <p:extLst>
      <p:ext uri="{BB962C8B-B14F-4D97-AF65-F5344CB8AC3E}">
        <p14:creationId xmlns:p14="http://schemas.microsoft.com/office/powerpoint/2010/main" val="122935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5</a:t>
            </a:fld>
            <a:endParaRPr lang="en-US"/>
          </a:p>
        </p:txBody>
      </p:sp>
    </p:spTree>
    <p:extLst>
      <p:ext uri="{BB962C8B-B14F-4D97-AF65-F5344CB8AC3E}">
        <p14:creationId xmlns:p14="http://schemas.microsoft.com/office/powerpoint/2010/main" val="74740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6</a:t>
            </a:fld>
            <a:endParaRPr lang="en-US"/>
          </a:p>
        </p:txBody>
      </p:sp>
    </p:spTree>
    <p:extLst>
      <p:ext uri="{BB962C8B-B14F-4D97-AF65-F5344CB8AC3E}">
        <p14:creationId xmlns:p14="http://schemas.microsoft.com/office/powerpoint/2010/main" val="370054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7</a:t>
            </a:fld>
            <a:endParaRPr lang="en-US"/>
          </a:p>
        </p:txBody>
      </p:sp>
    </p:spTree>
    <p:extLst>
      <p:ext uri="{BB962C8B-B14F-4D97-AF65-F5344CB8AC3E}">
        <p14:creationId xmlns:p14="http://schemas.microsoft.com/office/powerpoint/2010/main" val="376128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8</a:t>
            </a:fld>
            <a:endParaRPr lang="en-US"/>
          </a:p>
        </p:txBody>
      </p:sp>
    </p:spTree>
    <p:extLst>
      <p:ext uri="{BB962C8B-B14F-4D97-AF65-F5344CB8AC3E}">
        <p14:creationId xmlns:p14="http://schemas.microsoft.com/office/powerpoint/2010/main" val="140123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9</a:t>
            </a:fld>
            <a:endParaRPr lang="en-US"/>
          </a:p>
        </p:txBody>
      </p:sp>
    </p:spTree>
    <p:extLst>
      <p:ext uri="{BB962C8B-B14F-4D97-AF65-F5344CB8AC3E}">
        <p14:creationId xmlns:p14="http://schemas.microsoft.com/office/powerpoint/2010/main" val="57639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E33B8-75C9-1746-91B0-0ACBF5CC507C}" type="slidenum">
              <a:rPr lang="en-US" smtClean="0"/>
              <a:t>10</a:t>
            </a:fld>
            <a:endParaRPr lang="en-US"/>
          </a:p>
        </p:txBody>
      </p:sp>
    </p:spTree>
    <p:extLst>
      <p:ext uri="{BB962C8B-B14F-4D97-AF65-F5344CB8AC3E}">
        <p14:creationId xmlns:p14="http://schemas.microsoft.com/office/powerpoint/2010/main" val="344070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7750D3-51A6-0B4C-BD4F-93B41C1C5D6B}"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EB37F7-0FFB-9848-B70C-0007A63072D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5A9176-F003-AA48-B615-12B43A5A31B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CE1D38-B3C3-2E42-8C5C-4C28AE9AF365}"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72B2D8-E467-2446-AD66-F986AC0FEF8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511061-CCBD-424E-843D-245C5D042DE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A5A42EA-CFBF-E24D-9339-674C5730675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8396471-367A-A84D-8E3D-72354345E5FC}"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9429FD9-CC0B-A24E-91B7-3A41B74A85B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B47A5A-5777-3445-B9B0-0FFE563F8FE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83EE89-6EF0-C44B-9B7F-5A4C95120F3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0984292-AD9F-C44C-8173-14ED46844B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Times New Roman" pitchFamily="18"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Times New Roman" pitchFamily="18"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Times New Roman" pitchFamily="18"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Times New Roman" pitchFamily="18" charset="0"/>
          <a:ea typeface="ＭＳ Ｐゴシック" pitchFamily="-1" charset="-128"/>
          <a:cs typeface="ＭＳ Ｐゴシック" pitchFamily="-1" charset="-128"/>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 charset="-128"/>
          <a:cs typeface="ＭＳ Ｐゴシック" pitchFamily="-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emf"/><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emf"/><Relationship Id="rId7"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png"/><Relationship Id="rId7"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7.emf"/><Relationship Id="rId7"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2.emf"/><Relationship Id="rId4" Type="http://schemas.openxmlformats.org/officeDocument/2006/relationships/image" Target="../media/image4.png"/><Relationship Id="rId9" Type="http://schemas.openxmlformats.org/officeDocument/2006/relationships/image" Target="../media/image35.em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png"/><Relationship Id="rId7" Type="http://schemas.openxmlformats.org/officeDocument/2006/relationships/image" Target="../media/image47.emf"/><Relationship Id="rId12" Type="http://schemas.openxmlformats.org/officeDocument/2006/relationships/image" Target="../media/image52.em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png"/><Relationship Id="rId7" Type="http://schemas.openxmlformats.org/officeDocument/2006/relationships/image" Target="../media/image55.emf"/><Relationship Id="rId12" Type="http://schemas.openxmlformats.org/officeDocument/2006/relationships/image" Target="../media/image59.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4.emf"/><Relationship Id="rId11" Type="http://schemas.openxmlformats.org/officeDocument/2006/relationships/image" Target="../media/image58.emf"/><Relationship Id="rId5" Type="http://schemas.openxmlformats.org/officeDocument/2006/relationships/image" Target="../media/image53.emf"/><Relationship Id="rId10" Type="http://schemas.openxmlformats.org/officeDocument/2006/relationships/image" Target="../media/image38.emf"/><Relationship Id="rId4" Type="http://schemas.openxmlformats.org/officeDocument/2006/relationships/image" Target="../media/image42.emf"/><Relationship Id="rId9"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4.png"/><Relationship Id="rId7" Type="http://schemas.openxmlformats.org/officeDocument/2006/relationships/image" Target="../media/image63.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7.emf"/><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6.emf"/><Relationship Id="rId5" Type="http://schemas.openxmlformats.org/officeDocument/2006/relationships/image" Target="../media/image59.emf"/><Relationship Id="rId4" Type="http://schemas.openxmlformats.org/officeDocument/2006/relationships/image" Target="../media/image65.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4.png"/><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stretch>
            <a:fillRect/>
          </a:stretch>
        </p:blipFill>
        <p:spPr>
          <a:xfrm>
            <a:off x="430704" y="531316"/>
            <a:ext cx="5741789" cy="5795367"/>
          </a:xfrm>
          <a:prstGeom prst="rect">
            <a:avLst/>
          </a:prstGeom>
          <a:ln w="12700">
            <a:miter lim="400000"/>
          </a:ln>
        </p:spPr>
      </p:pic>
      <p:pic>
        <p:nvPicPr>
          <p:cNvPr id="3" name="Picture 2" descr="QR code for this padlet">
            <a:extLst>
              <a:ext uri="{FF2B5EF4-FFF2-40B4-BE49-F238E27FC236}">
                <a16:creationId xmlns:a16="http://schemas.microsoft.com/office/drawing/2014/main" id="{95D71FFF-8D3B-FB4F-BB96-6114D8324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519" y="742026"/>
            <a:ext cx="2101178" cy="21011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4137FC-3C16-484F-AB27-41B719FB8D7E}"/>
              </a:ext>
            </a:extLst>
          </p:cNvPr>
          <p:cNvSpPr txBox="1"/>
          <p:nvPr/>
        </p:nvSpPr>
        <p:spPr>
          <a:xfrm>
            <a:off x="6627816" y="398255"/>
            <a:ext cx="1474030" cy="400110"/>
          </a:xfrm>
          <a:prstGeom prst="rect">
            <a:avLst/>
          </a:prstGeom>
          <a:noFill/>
        </p:spPr>
        <p:txBody>
          <a:bodyPr wrap="square" rtlCol="0">
            <a:spAutoFit/>
          </a:bodyPr>
          <a:lstStyle/>
          <a:p>
            <a:r>
              <a:rPr lang="en-US" sz="2000" dirty="0"/>
              <a:t>Padlet Link:</a:t>
            </a:r>
          </a:p>
        </p:txBody>
      </p:sp>
      <p:sp>
        <p:nvSpPr>
          <p:cNvPr id="5" name="TextBox 4">
            <a:extLst>
              <a:ext uri="{FF2B5EF4-FFF2-40B4-BE49-F238E27FC236}">
                <a16:creationId xmlns:a16="http://schemas.microsoft.com/office/drawing/2014/main" id="{E872D0F2-AA47-CE41-B42E-624E1163C847}"/>
              </a:ext>
            </a:extLst>
          </p:cNvPr>
          <p:cNvSpPr txBox="1"/>
          <p:nvPr/>
        </p:nvSpPr>
        <p:spPr>
          <a:xfrm>
            <a:off x="6651093" y="2843204"/>
            <a:ext cx="1474030" cy="707886"/>
          </a:xfrm>
          <a:prstGeom prst="rect">
            <a:avLst/>
          </a:prstGeom>
          <a:noFill/>
        </p:spPr>
        <p:txBody>
          <a:bodyPr wrap="square" rtlCol="0">
            <a:spAutoFit/>
          </a:bodyPr>
          <a:lstStyle/>
          <a:p>
            <a:pPr algn="ctr"/>
            <a:r>
              <a:rPr lang="en-US" sz="2000" dirty="0"/>
              <a:t>Password: </a:t>
            </a:r>
          </a:p>
          <a:p>
            <a:pPr algn="ctr"/>
            <a:r>
              <a:rPr lang="en-US" sz="2000" dirty="0"/>
              <a:t>PHY2004</a:t>
            </a:r>
          </a:p>
        </p:txBody>
      </p:sp>
      <p:sp>
        <p:nvSpPr>
          <p:cNvPr id="6" name="TextBox 5">
            <a:extLst>
              <a:ext uri="{FF2B5EF4-FFF2-40B4-BE49-F238E27FC236}">
                <a16:creationId xmlns:a16="http://schemas.microsoft.com/office/drawing/2014/main" id="{4B6CAF7E-337B-EF45-8B22-502C703BC84F}"/>
              </a:ext>
            </a:extLst>
          </p:cNvPr>
          <p:cNvSpPr txBox="1"/>
          <p:nvPr/>
        </p:nvSpPr>
        <p:spPr>
          <a:xfrm>
            <a:off x="5361768" y="6326683"/>
            <a:ext cx="4572000" cy="400110"/>
          </a:xfrm>
          <a:prstGeom prst="rect">
            <a:avLst/>
          </a:prstGeom>
          <a:noFill/>
        </p:spPr>
        <p:txBody>
          <a:bodyPr wrap="square">
            <a:spAutoFit/>
          </a:bodyPr>
          <a:lstStyle/>
          <a:p>
            <a:r>
              <a:rPr lang="en-US" sz="2000" dirty="0"/>
              <a:t>https://</a:t>
            </a:r>
            <a:r>
              <a:rPr lang="en-US" sz="2000" dirty="0" err="1"/>
              <a:t>api.socrative.com</a:t>
            </a:r>
            <a:r>
              <a:rPr lang="en-US" sz="2000" dirty="0"/>
              <a:t>/</a:t>
            </a:r>
            <a:r>
              <a:rPr lang="en-US" sz="2000" dirty="0" err="1"/>
              <a:t>rc</a:t>
            </a:r>
            <a:r>
              <a:rPr lang="en-US" sz="2000" dirty="0"/>
              <a:t>/5fvfh7</a:t>
            </a:r>
          </a:p>
        </p:txBody>
      </p:sp>
      <p:pic>
        <p:nvPicPr>
          <p:cNvPr id="7" name="Picture 2">
            <a:extLst>
              <a:ext uri="{FF2B5EF4-FFF2-40B4-BE49-F238E27FC236}">
                <a16:creationId xmlns:a16="http://schemas.microsoft.com/office/drawing/2014/main" id="{97CD387B-30AF-6745-B341-9F1023937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519" y="4225505"/>
            <a:ext cx="2101178" cy="21011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F73614-4D07-F54E-8602-22D50CC89D4C}"/>
              </a:ext>
            </a:extLst>
          </p:cNvPr>
          <p:cNvSpPr txBox="1"/>
          <p:nvPr/>
        </p:nvSpPr>
        <p:spPr>
          <a:xfrm>
            <a:off x="6515278" y="3825395"/>
            <a:ext cx="1787604" cy="400110"/>
          </a:xfrm>
          <a:prstGeom prst="rect">
            <a:avLst/>
          </a:prstGeom>
          <a:noFill/>
        </p:spPr>
        <p:txBody>
          <a:bodyPr wrap="square" rtlCol="0">
            <a:spAutoFit/>
          </a:bodyPr>
          <a:lstStyle/>
          <a:p>
            <a:r>
              <a:rPr lang="en-US" sz="2000" dirty="0"/>
              <a:t>Socrative Link: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16" name="Rectangle 6">
            <a:extLst>
              <a:ext uri="{FF2B5EF4-FFF2-40B4-BE49-F238E27FC236}">
                <a16:creationId xmlns:a16="http://schemas.microsoft.com/office/drawing/2014/main" id="{DCF95922-4940-264E-A272-C8E0C64532EE}"/>
              </a:ext>
            </a:extLst>
          </p:cNvPr>
          <p:cNvSpPr>
            <a:spLocks noChangeArrowheads="1"/>
          </p:cNvSpPr>
          <p:nvPr/>
        </p:nvSpPr>
        <p:spPr bwMode="auto">
          <a:xfrm>
            <a:off x="411962" y="773033"/>
            <a:ext cx="3751882" cy="400110"/>
          </a:xfrm>
          <a:prstGeom prst="rect">
            <a:avLst/>
          </a:prstGeom>
          <a:noFill/>
          <a:ln w="9525">
            <a:noFill/>
            <a:miter lim="800000"/>
            <a:headEnd/>
            <a:tailEnd/>
          </a:ln>
        </p:spPr>
        <p:txBody>
          <a:bodyPr wrap="square" anchor="ctr">
            <a:prstTxWarp prst="textNoShape">
              <a:avLst/>
            </a:prstTxWarp>
            <a:spAutoFit/>
          </a:bodyPr>
          <a:lstStyle/>
          <a:p>
            <a:pPr algn="ctr"/>
            <a:r>
              <a:rPr lang="en-US" sz="2000" b="1" dirty="0">
                <a:solidFill>
                  <a:srgbClr val="000000"/>
                </a:solidFill>
                <a:ea typeface="Times New Roman" pitchFamily="-84" charset="0"/>
                <a:cs typeface="Helvetica"/>
              </a:rPr>
              <a:t>Gauss’ law for magnetic fields:</a:t>
            </a:r>
            <a:endParaRPr lang="en-US" sz="2000" b="1" dirty="0">
              <a:solidFill>
                <a:srgbClr val="000000"/>
              </a:solidFill>
              <a:latin typeface="+mn-lt"/>
              <a:ea typeface="Times New Roman" pitchFamily="-84" charset="0"/>
              <a:cs typeface="Helvetica"/>
            </a:endParaRPr>
          </a:p>
        </p:txBody>
      </p:sp>
      <p:grpSp>
        <p:nvGrpSpPr>
          <p:cNvPr id="42" name="Group 41">
            <a:extLst>
              <a:ext uri="{FF2B5EF4-FFF2-40B4-BE49-F238E27FC236}">
                <a16:creationId xmlns:a16="http://schemas.microsoft.com/office/drawing/2014/main" id="{5F408E96-C9BF-9949-9E2B-308C1E18C40B}"/>
              </a:ext>
            </a:extLst>
          </p:cNvPr>
          <p:cNvGrpSpPr/>
          <p:nvPr/>
        </p:nvGrpSpPr>
        <p:grpSpPr>
          <a:xfrm>
            <a:off x="5266169" y="1298670"/>
            <a:ext cx="825387" cy="632878"/>
            <a:chOff x="5438449" y="1259171"/>
            <a:chExt cx="825387" cy="632878"/>
          </a:xfrm>
        </p:grpSpPr>
        <p:cxnSp>
          <p:nvCxnSpPr>
            <p:cNvPr id="8" name="Straight Arrow Connector 7">
              <a:extLst>
                <a:ext uri="{FF2B5EF4-FFF2-40B4-BE49-F238E27FC236}">
                  <a16:creationId xmlns:a16="http://schemas.microsoft.com/office/drawing/2014/main" id="{5592414C-31A7-F54C-8C78-BD0771281AB8}"/>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FF118478-29A9-5C48-BA93-733458AAEA6E}"/>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AB4C3406-E51F-174B-B2E4-2225E851C0A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1" name="Rectangle 6">
            <a:extLst>
              <a:ext uri="{FF2B5EF4-FFF2-40B4-BE49-F238E27FC236}">
                <a16:creationId xmlns:a16="http://schemas.microsoft.com/office/drawing/2014/main" id="{F64C57B8-F0DB-644D-96F3-E74BD5DEED9A}"/>
              </a:ext>
            </a:extLst>
          </p:cNvPr>
          <p:cNvSpPr>
            <a:spLocks noChangeArrowheads="1"/>
          </p:cNvSpPr>
          <p:nvPr/>
        </p:nvSpPr>
        <p:spPr bwMode="auto">
          <a:xfrm>
            <a:off x="6452035" y="733088"/>
            <a:ext cx="2587656" cy="1200329"/>
          </a:xfrm>
          <a:prstGeom prst="rect">
            <a:avLst/>
          </a:prstGeom>
          <a:noFill/>
          <a:ln w="9525">
            <a:noFill/>
            <a:miter lim="800000"/>
            <a:headEnd/>
            <a:tailEnd/>
          </a:ln>
        </p:spPr>
        <p:txBody>
          <a:bodyPr wrap="square" anchor="ctr">
            <a:prstTxWarp prst="textNoShape">
              <a:avLst/>
            </a:prstTxWarp>
            <a:spAutoFit/>
          </a:bodyPr>
          <a:lstStyle/>
          <a:p>
            <a:r>
              <a:rPr lang="en-US" sz="1800" dirty="0">
                <a:ea typeface="Times New Roman" pitchFamily="-84" charset="0"/>
                <a:cs typeface="Helvetica"/>
              </a:rPr>
              <a:t>Electric field decomposed into components parallel with and perpendicular to the interface</a:t>
            </a:r>
            <a:endParaRPr lang="en-US" sz="1800" baseline="-25000" dirty="0">
              <a:latin typeface="+mn-lt"/>
              <a:ea typeface="Times New Roman" pitchFamily="-84" charset="0"/>
              <a:cs typeface="Helvetica"/>
            </a:endParaRPr>
          </a:p>
        </p:txBody>
      </p:sp>
      <p:sp>
        <p:nvSpPr>
          <p:cNvPr id="43" name="Rectangle 6">
            <a:extLst>
              <a:ext uri="{FF2B5EF4-FFF2-40B4-BE49-F238E27FC236}">
                <a16:creationId xmlns:a16="http://schemas.microsoft.com/office/drawing/2014/main" id="{183F918C-BA16-F64D-A74B-BF854D79002D}"/>
              </a:ext>
            </a:extLst>
          </p:cNvPr>
          <p:cNvSpPr>
            <a:spLocks noChangeArrowheads="1"/>
          </p:cNvSpPr>
          <p:nvPr/>
        </p:nvSpPr>
        <p:spPr bwMode="auto">
          <a:xfrm>
            <a:off x="5701537" y="1919562"/>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44" name="Rectangle 6">
            <a:extLst>
              <a:ext uri="{FF2B5EF4-FFF2-40B4-BE49-F238E27FC236}">
                <a16:creationId xmlns:a16="http://schemas.microsoft.com/office/drawing/2014/main" id="{A08A5072-AA7E-FE40-BDF3-1FF6F349518D}"/>
              </a:ext>
            </a:extLst>
          </p:cNvPr>
          <p:cNvSpPr>
            <a:spLocks noChangeArrowheads="1"/>
          </p:cNvSpPr>
          <p:nvPr/>
        </p:nvSpPr>
        <p:spPr bwMode="auto">
          <a:xfrm rot="16200000">
            <a:off x="4341307" y="1087470"/>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2" name="Rectangle 6">
            <a:extLst>
              <a:ext uri="{FF2B5EF4-FFF2-40B4-BE49-F238E27FC236}">
                <a16:creationId xmlns:a16="http://schemas.microsoft.com/office/drawing/2014/main" id="{266B052C-7BD2-354B-9952-383C94585F04}"/>
              </a:ext>
            </a:extLst>
          </p:cNvPr>
          <p:cNvSpPr>
            <a:spLocks noChangeArrowheads="1"/>
          </p:cNvSpPr>
          <p:nvPr/>
        </p:nvSpPr>
        <p:spPr bwMode="auto">
          <a:xfrm>
            <a:off x="5773626" y="101375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B</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55" name="Can 54">
            <a:extLst>
              <a:ext uri="{FF2B5EF4-FFF2-40B4-BE49-F238E27FC236}">
                <a16:creationId xmlns:a16="http://schemas.microsoft.com/office/drawing/2014/main" id="{8E48488B-B62F-214F-B07A-8F3AEF56BA9A}"/>
              </a:ext>
            </a:extLst>
          </p:cNvPr>
          <p:cNvSpPr/>
          <p:nvPr/>
        </p:nvSpPr>
        <p:spPr>
          <a:xfrm>
            <a:off x="5865125" y="2586216"/>
            <a:ext cx="1201662" cy="1363065"/>
          </a:xfrm>
          <a:prstGeom prst="can">
            <a:avLst>
              <a:gd name="adj" fmla="val 6440"/>
            </a:avLst>
          </a:prstGeom>
          <a:ln>
            <a:solidFill>
              <a:schemeClr val="tx1"/>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6" name="Rectangle 6">
            <a:extLst>
              <a:ext uri="{FF2B5EF4-FFF2-40B4-BE49-F238E27FC236}">
                <a16:creationId xmlns:a16="http://schemas.microsoft.com/office/drawing/2014/main" id="{ACB571B2-0B63-8343-A575-14DBD70B9304}"/>
              </a:ext>
            </a:extLst>
          </p:cNvPr>
          <p:cNvSpPr>
            <a:spLocks noChangeArrowheads="1"/>
          </p:cNvSpPr>
          <p:nvPr/>
        </p:nvSpPr>
        <p:spPr bwMode="auto">
          <a:xfrm>
            <a:off x="4712938" y="2698277"/>
            <a:ext cx="975306" cy="584775"/>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Gaussian volume</a:t>
            </a:r>
            <a:endParaRPr lang="en-US" sz="1600" baseline="-25000" dirty="0">
              <a:latin typeface="+mn-lt"/>
              <a:ea typeface="Times New Roman" pitchFamily="-84" charset="0"/>
              <a:cs typeface="Helvetica"/>
            </a:endParaRPr>
          </a:p>
        </p:txBody>
      </p:sp>
      <p:sp>
        <p:nvSpPr>
          <p:cNvPr id="57" name="Rectangle 6">
            <a:extLst>
              <a:ext uri="{FF2B5EF4-FFF2-40B4-BE49-F238E27FC236}">
                <a16:creationId xmlns:a16="http://schemas.microsoft.com/office/drawing/2014/main" id="{B091AEFA-C61A-A947-ACCC-B15D86469C4F}"/>
              </a:ext>
            </a:extLst>
          </p:cNvPr>
          <p:cNvSpPr>
            <a:spLocks noChangeArrowheads="1"/>
          </p:cNvSpPr>
          <p:nvPr/>
        </p:nvSpPr>
        <p:spPr bwMode="auto">
          <a:xfrm>
            <a:off x="5912151" y="2274064"/>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Area, </a:t>
            </a:r>
            <a:r>
              <a:rPr lang="en-US" sz="1600" i="1" dirty="0">
                <a:ea typeface="Times New Roman" pitchFamily="-84" charset="0"/>
                <a:cs typeface="Helvetica"/>
              </a:rPr>
              <a:t>A</a:t>
            </a:r>
            <a:endParaRPr lang="en-US" sz="1600" i="1" baseline="-25000" dirty="0">
              <a:latin typeface="+mn-lt"/>
              <a:ea typeface="Times New Roman" pitchFamily="-84" charset="0"/>
              <a:cs typeface="Helvetica"/>
            </a:endParaRPr>
          </a:p>
        </p:txBody>
      </p:sp>
      <p:sp>
        <p:nvSpPr>
          <p:cNvPr id="61" name="Rectangle 6">
            <a:extLst>
              <a:ext uri="{FF2B5EF4-FFF2-40B4-BE49-F238E27FC236}">
                <a16:creationId xmlns:a16="http://schemas.microsoft.com/office/drawing/2014/main" id="{57712C97-632C-534E-99AF-1D0924731F41}"/>
              </a:ext>
            </a:extLst>
          </p:cNvPr>
          <p:cNvSpPr>
            <a:spLocks noChangeArrowheads="1"/>
          </p:cNvSpPr>
          <p:nvPr/>
        </p:nvSpPr>
        <p:spPr bwMode="auto">
          <a:xfrm>
            <a:off x="105391" y="3331509"/>
            <a:ext cx="4411698" cy="1015663"/>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Reduce the height of the cylinder to zero so now there’s no flux going through the side.</a:t>
            </a:r>
            <a:endParaRPr lang="en-US" sz="2000" baseline="-25000" dirty="0">
              <a:latin typeface="+mn-lt"/>
              <a:ea typeface="Times New Roman" pitchFamily="-84" charset="0"/>
              <a:cs typeface="Helvetica"/>
            </a:endParaRPr>
          </a:p>
        </p:txBody>
      </p:sp>
      <p:sp>
        <p:nvSpPr>
          <p:cNvPr id="64" name="Rectangle 6">
            <a:extLst>
              <a:ext uri="{FF2B5EF4-FFF2-40B4-BE49-F238E27FC236}">
                <a16:creationId xmlns:a16="http://schemas.microsoft.com/office/drawing/2014/main" id="{B1456CE6-7850-FF42-8911-A71D28DC3475}"/>
              </a:ext>
            </a:extLst>
          </p:cNvPr>
          <p:cNvSpPr>
            <a:spLocks noChangeArrowheads="1"/>
          </p:cNvSpPr>
          <p:nvPr/>
        </p:nvSpPr>
        <p:spPr bwMode="auto">
          <a:xfrm>
            <a:off x="2151088" y="2079861"/>
            <a:ext cx="1908328" cy="646331"/>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Flux through cylinder sides</a:t>
            </a:r>
            <a:endParaRPr lang="en-US" sz="1800" baseline="-25000" dirty="0">
              <a:solidFill>
                <a:srgbClr val="FF0000"/>
              </a:solidFill>
              <a:latin typeface="+mn-lt"/>
              <a:ea typeface="Times New Roman" pitchFamily="-84" charset="0"/>
              <a:cs typeface="Helvetica"/>
            </a:endParaRPr>
          </a:p>
        </p:txBody>
      </p:sp>
      <p:sp>
        <p:nvSpPr>
          <p:cNvPr id="66" name="Rounded Rectangle 65">
            <a:extLst>
              <a:ext uri="{FF2B5EF4-FFF2-40B4-BE49-F238E27FC236}">
                <a16:creationId xmlns:a16="http://schemas.microsoft.com/office/drawing/2014/main" id="{949C5D8B-E6E7-9D40-8F2E-6A2EC3D63F2A}"/>
              </a:ext>
            </a:extLst>
          </p:cNvPr>
          <p:cNvSpPr/>
          <p:nvPr/>
        </p:nvSpPr>
        <p:spPr>
          <a:xfrm>
            <a:off x="2666017" y="2727784"/>
            <a:ext cx="352135" cy="30134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67" name="Rectangle 6">
            <a:extLst>
              <a:ext uri="{FF2B5EF4-FFF2-40B4-BE49-F238E27FC236}">
                <a16:creationId xmlns:a16="http://schemas.microsoft.com/office/drawing/2014/main" id="{44E062B7-5A0F-3446-A0FD-94ABCC5E37E0}"/>
              </a:ext>
            </a:extLst>
          </p:cNvPr>
          <p:cNvSpPr>
            <a:spLocks noChangeArrowheads="1"/>
          </p:cNvSpPr>
          <p:nvPr/>
        </p:nvSpPr>
        <p:spPr bwMode="auto">
          <a:xfrm>
            <a:off x="105391" y="4867706"/>
            <a:ext cx="5839095" cy="1323439"/>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The amplitude of the magnetic field perpendicular to the interface is equal in both media.  Again, no dependence on material properties so this is the same in all media.</a:t>
            </a:r>
            <a:endParaRPr lang="en-US" sz="2000" baseline="-25000" dirty="0">
              <a:latin typeface="+mn-lt"/>
              <a:ea typeface="Times New Roman" pitchFamily="-84" charset="0"/>
              <a:cs typeface="Helvetica"/>
            </a:endParaRPr>
          </a:p>
        </p:txBody>
      </p:sp>
      <p:grpSp>
        <p:nvGrpSpPr>
          <p:cNvPr id="69" name="Group 68">
            <a:extLst>
              <a:ext uri="{FF2B5EF4-FFF2-40B4-BE49-F238E27FC236}">
                <a16:creationId xmlns:a16="http://schemas.microsoft.com/office/drawing/2014/main" id="{2556ED45-F8D1-6442-8EB7-2F7773E6096A}"/>
              </a:ext>
            </a:extLst>
          </p:cNvPr>
          <p:cNvGrpSpPr/>
          <p:nvPr/>
        </p:nvGrpSpPr>
        <p:grpSpPr>
          <a:xfrm>
            <a:off x="6245972" y="4140352"/>
            <a:ext cx="1641630" cy="1614408"/>
            <a:chOff x="4950297" y="4156200"/>
            <a:chExt cx="1641630" cy="1614408"/>
          </a:xfrm>
        </p:grpSpPr>
        <p:grpSp>
          <p:nvGrpSpPr>
            <p:cNvPr id="45" name="Group 44">
              <a:extLst>
                <a:ext uri="{FF2B5EF4-FFF2-40B4-BE49-F238E27FC236}">
                  <a16:creationId xmlns:a16="http://schemas.microsoft.com/office/drawing/2014/main" id="{A12099CB-9F85-F747-8104-B0AFAD1FF36D}"/>
                </a:ext>
              </a:extLst>
            </p:cNvPr>
            <p:cNvGrpSpPr/>
            <p:nvPr/>
          </p:nvGrpSpPr>
          <p:grpSpPr>
            <a:xfrm>
              <a:off x="5351012" y="4811162"/>
              <a:ext cx="825387" cy="632878"/>
              <a:chOff x="5438449" y="1259171"/>
              <a:chExt cx="825387" cy="632878"/>
            </a:xfrm>
          </p:grpSpPr>
          <p:cxnSp>
            <p:nvCxnSpPr>
              <p:cNvPr id="46" name="Straight Arrow Connector 45">
                <a:extLst>
                  <a:ext uri="{FF2B5EF4-FFF2-40B4-BE49-F238E27FC236}">
                    <a16:creationId xmlns:a16="http://schemas.microsoft.com/office/drawing/2014/main" id="{6F6F5355-4035-2D41-838D-19801E6ED311}"/>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47" name="Straight Arrow Connector 46">
                <a:extLst>
                  <a:ext uri="{FF2B5EF4-FFF2-40B4-BE49-F238E27FC236}">
                    <a16:creationId xmlns:a16="http://schemas.microsoft.com/office/drawing/2014/main" id="{7E32A651-8BF5-D443-AF33-27174FDD951B}"/>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8" name="Straight Arrow Connector 47">
                <a:extLst>
                  <a:ext uri="{FF2B5EF4-FFF2-40B4-BE49-F238E27FC236}">
                    <a16:creationId xmlns:a16="http://schemas.microsoft.com/office/drawing/2014/main" id="{56AB3954-A4C7-3840-BBDC-F4B9C5173CE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9" name="Rectangle 6">
              <a:extLst>
                <a:ext uri="{FF2B5EF4-FFF2-40B4-BE49-F238E27FC236}">
                  <a16:creationId xmlns:a16="http://schemas.microsoft.com/office/drawing/2014/main" id="{54E9F4C4-58E6-EC4C-88F5-33172A1D4872}"/>
                </a:ext>
              </a:extLst>
            </p:cNvPr>
            <p:cNvSpPr>
              <a:spLocks noChangeArrowheads="1"/>
            </p:cNvSpPr>
            <p:nvPr/>
          </p:nvSpPr>
          <p:spPr bwMode="auto">
            <a:xfrm>
              <a:off x="5786380" y="5432054"/>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50" name="Rectangle 6">
              <a:extLst>
                <a:ext uri="{FF2B5EF4-FFF2-40B4-BE49-F238E27FC236}">
                  <a16:creationId xmlns:a16="http://schemas.microsoft.com/office/drawing/2014/main" id="{ADCC9F4C-E812-AB4E-81E2-9C9D104F865A}"/>
                </a:ext>
              </a:extLst>
            </p:cNvPr>
            <p:cNvSpPr>
              <a:spLocks noChangeArrowheads="1"/>
            </p:cNvSpPr>
            <p:nvPr/>
          </p:nvSpPr>
          <p:spPr bwMode="auto">
            <a:xfrm rot="16200000">
              <a:off x="4425055" y="4681442"/>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3" name="Rectangle 6">
              <a:extLst>
                <a:ext uri="{FF2B5EF4-FFF2-40B4-BE49-F238E27FC236}">
                  <a16:creationId xmlns:a16="http://schemas.microsoft.com/office/drawing/2014/main" id="{2DC79FC8-E017-2D4F-9AF2-C3A909705775}"/>
                </a:ext>
              </a:extLst>
            </p:cNvPr>
            <p:cNvSpPr>
              <a:spLocks noChangeArrowheads="1"/>
            </p:cNvSpPr>
            <p:nvPr/>
          </p:nvSpPr>
          <p:spPr bwMode="auto">
            <a:xfrm>
              <a:off x="5865125" y="451994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B</a:t>
              </a:r>
              <a:r>
                <a:rPr lang="en-US" sz="1800" i="1" baseline="-25000" dirty="0">
                  <a:solidFill>
                    <a:srgbClr val="FF0000"/>
                  </a:solidFill>
                  <a:ea typeface="Times New Roman" pitchFamily="-84" charset="0"/>
                  <a:cs typeface="Helvetica"/>
                </a:rPr>
                <a:t>2</a:t>
              </a:r>
              <a:endParaRPr lang="en-US" sz="1800" i="1" baseline="-25000" dirty="0">
                <a:solidFill>
                  <a:srgbClr val="FF0000"/>
                </a:solidFill>
                <a:latin typeface="+mn-lt"/>
                <a:ea typeface="Times New Roman" pitchFamily="-84" charset="0"/>
                <a:cs typeface="Helvetica"/>
              </a:endParaRPr>
            </a:p>
          </p:txBody>
        </p:sp>
        <p:sp>
          <p:nvSpPr>
            <p:cNvPr id="68" name="TextBox 67">
              <a:extLst>
                <a:ext uri="{FF2B5EF4-FFF2-40B4-BE49-F238E27FC236}">
                  <a16:creationId xmlns:a16="http://schemas.microsoft.com/office/drawing/2014/main" id="{50E44D9E-959A-8F4E-A20A-BE94A6DFB008}"/>
                </a:ext>
              </a:extLst>
            </p:cNvPr>
            <p:cNvSpPr txBox="1"/>
            <p:nvPr/>
          </p:nvSpPr>
          <p:spPr>
            <a:xfrm>
              <a:off x="5689600" y="5080000"/>
              <a:ext cx="184731" cy="461665"/>
            </a:xfrm>
            <a:prstGeom prst="rect">
              <a:avLst/>
            </a:prstGeom>
            <a:noFill/>
          </p:spPr>
          <p:txBody>
            <a:bodyPr wrap="none" rtlCol="0">
              <a:spAutoFit/>
            </a:bodyPr>
            <a:lstStyle/>
            <a:p>
              <a:endParaRPr lang="en-US" dirty="0"/>
            </a:p>
          </p:txBody>
        </p:sp>
      </p:grpSp>
      <p:pic>
        <p:nvPicPr>
          <p:cNvPr id="2" name="Picture 1">
            <a:extLst>
              <a:ext uri="{FF2B5EF4-FFF2-40B4-BE49-F238E27FC236}">
                <a16:creationId xmlns:a16="http://schemas.microsoft.com/office/drawing/2014/main" id="{8547A0F0-CFC0-5644-BE39-ACA74106C671}"/>
              </a:ext>
            </a:extLst>
          </p:cNvPr>
          <p:cNvPicPr>
            <a:picLocks noChangeAspect="1"/>
          </p:cNvPicPr>
          <p:nvPr/>
        </p:nvPicPr>
        <p:blipFill>
          <a:blip r:embed="rId4"/>
          <a:stretch>
            <a:fillRect/>
          </a:stretch>
        </p:blipFill>
        <p:spPr>
          <a:xfrm>
            <a:off x="1281806" y="1313214"/>
            <a:ext cx="1625600" cy="647700"/>
          </a:xfrm>
          <a:prstGeom prst="rect">
            <a:avLst/>
          </a:prstGeom>
        </p:spPr>
      </p:pic>
      <p:pic>
        <p:nvPicPr>
          <p:cNvPr id="5" name="Picture 4">
            <a:extLst>
              <a:ext uri="{FF2B5EF4-FFF2-40B4-BE49-F238E27FC236}">
                <a16:creationId xmlns:a16="http://schemas.microsoft.com/office/drawing/2014/main" id="{4D175FA9-4235-CF41-BABC-7452FF218237}"/>
              </a:ext>
            </a:extLst>
          </p:cNvPr>
          <p:cNvPicPr>
            <a:picLocks noChangeAspect="1"/>
          </p:cNvPicPr>
          <p:nvPr/>
        </p:nvPicPr>
        <p:blipFill>
          <a:blip r:embed="rId5"/>
          <a:stretch>
            <a:fillRect/>
          </a:stretch>
        </p:blipFill>
        <p:spPr>
          <a:xfrm>
            <a:off x="789867" y="2746572"/>
            <a:ext cx="2667000" cy="266700"/>
          </a:xfrm>
          <a:prstGeom prst="rect">
            <a:avLst/>
          </a:prstGeom>
        </p:spPr>
      </p:pic>
      <p:grpSp>
        <p:nvGrpSpPr>
          <p:cNvPr id="62" name="Group 61">
            <a:extLst>
              <a:ext uri="{FF2B5EF4-FFF2-40B4-BE49-F238E27FC236}">
                <a16:creationId xmlns:a16="http://schemas.microsoft.com/office/drawing/2014/main" id="{80DAEBE3-81A0-B345-9A97-84E2AA2B0F8A}"/>
              </a:ext>
            </a:extLst>
          </p:cNvPr>
          <p:cNvGrpSpPr/>
          <p:nvPr/>
        </p:nvGrpSpPr>
        <p:grpSpPr>
          <a:xfrm>
            <a:off x="4744378" y="2072382"/>
            <a:ext cx="4329324" cy="2313327"/>
            <a:chOff x="4571998" y="2576624"/>
            <a:chExt cx="4329324" cy="2313327"/>
          </a:xfrm>
        </p:grpSpPr>
        <p:cxnSp>
          <p:nvCxnSpPr>
            <p:cNvPr id="63" name="Straight Connector 62">
              <a:extLst>
                <a:ext uri="{FF2B5EF4-FFF2-40B4-BE49-F238E27FC236}">
                  <a16:creationId xmlns:a16="http://schemas.microsoft.com/office/drawing/2014/main" id="{60EB3B7F-D4F7-DD4C-AD7E-8B72C539BB89}"/>
                </a:ext>
              </a:extLst>
            </p:cNvPr>
            <p:cNvCxnSpPr>
              <a:cxnSpLocks/>
            </p:cNvCxnSpPr>
            <p:nvPr/>
          </p:nvCxnSpPr>
          <p:spPr bwMode="auto">
            <a:xfrm flipH="1">
              <a:off x="4572000" y="3798138"/>
              <a:ext cx="2745716"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65" name="Rectangle 6">
              <a:extLst>
                <a:ext uri="{FF2B5EF4-FFF2-40B4-BE49-F238E27FC236}">
                  <a16:creationId xmlns:a16="http://schemas.microsoft.com/office/drawing/2014/main" id="{9C3202F4-73AE-8F4A-BFB4-1E6E8A2E1A2A}"/>
                </a:ext>
              </a:extLst>
            </p:cNvPr>
            <p:cNvSpPr>
              <a:spLocks noChangeArrowheads="1"/>
            </p:cNvSpPr>
            <p:nvPr/>
          </p:nvSpPr>
          <p:spPr bwMode="auto">
            <a:xfrm>
              <a:off x="7317716" y="3562486"/>
              <a:ext cx="1073369"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0000"/>
                  </a:solidFill>
                  <a:ea typeface="Times New Roman" pitchFamily="-84" charset="0"/>
                  <a:cs typeface="Helvetica"/>
                </a:rPr>
                <a:t>interface</a:t>
              </a:r>
              <a:endParaRPr lang="en-US" sz="1800" dirty="0">
                <a:solidFill>
                  <a:srgbClr val="000000"/>
                </a:solidFill>
                <a:latin typeface="+mn-lt"/>
                <a:ea typeface="Times New Roman" pitchFamily="-84" charset="0"/>
                <a:cs typeface="Helvetica"/>
              </a:endParaRPr>
            </a:p>
          </p:txBody>
        </p:sp>
        <p:sp>
          <p:nvSpPr>
            <p:cNvPr id="70" name="Rectangle 6">
              <a:extLst>
                <a:ext uri="{FF2B5EF4-FFF2-40B4-BE49-F238E27FC236}">
                  <a16:creationId xmlns:a16="http://schemas.microsoft.com/office/drawing/2014/main" id="{3AC39B7A-F0EE-7440-BC2B-F8FD4BE7FBF2}"/>
                </a:ext>
              </a:extLst>
            </p:cNvPr>
            <p:cNvSpPr>
              <a:spLocks noChangeArrowheads="1"/>
            </p:cNvSpPr>
            <p:nvPr/>
          </p:nvSpPr>
          <p:spPr bwMode="auto">
            <a:xfrm>
              <a:off x="7317715" y="2576624"/>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Conditions in medium 1:</a:t>
              </a:r>
            </a:p>
            <a:p>
              <a:pPr algn="ctr"/>
              <a:r>
                <a:rPr lang="en-US" sz="1800" i="1" dirty="0">
                  <a:solidFill>
                    <a:srgbClr val="FF0000"/>
                  </a:solidFill>
                  <a:ea typeface="Times New Roman" pitchFamily="-84" charset="0"/>
                  <a:cs typeface="Helvetica"/>
                </a:rPr>
                <a:t>𝜀</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𝜇</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n</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71" name="Rectangle 6">
              <a:extLst>
                <a:ext uri="{FF2B5EF4-FFF2-40B4-BE49-F238E27FC236}">
                  <a16:creationId xmlns:a16="http://schemas.microsoft.com/office/drawing/2014/main" id="{30521486-EF84-F34F-8668-0FA735D42886}"/>
                </a:ext>
              </a:extLst>
            </p:cNvPr>
            <p:cNvSpPr>
              <a:spLocks noChangeArrowheads="1"/>
            </p:cNvSpPr>
            <p:nvPr/>
          </p:nvSpPr>
          <p:spPr bwMode="auto">
            <a:xfrm>
              <a:off x="7317715" y="3966621"/>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70C0"/>
                  </a:solidFill>
                  <a:ea typeface="Times New Roman" pitchFamily="-84" charset="0"/>
                  <a:cs typeface="Helvetica"/>
                </a:rPr>
                <a:t>Conditions in medium 2:</a:t>
              </a:r>
            </a:p>
            <a:p>
              <a:pPr algn="ctr"/>
              <a:r>
                <a:rPr lang="en-US" sz="1800" i="1" dirty="0">
                  <a:solidFill>
                    <a:srgbClr val="0070C0"/>
                  </a:solidFill>
                  <a:ea typeface="Times New Roman" pitchFamily="-84" charset="0"/>
                  <a:cs typeface="Helvetica"/>
                </a:rPr>
                <a:t>𝜀</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𝜇</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n</a:t>
              </a:r>
              <a:r>
                <a:rPr lang="en-US" sz="1800" i="1" baseline="-25000" dirty="0">
                  <a:solidFill>
                    <a:srgbClr val="0070C0"/>
                  </a:solidFill>
                  <a:ea typeface="Times New Roman" pitchFamily="-84" charset="0"/>
                  <a:cs typeface="Helvetica"/>
                </a:rPr>
                <a:t>2</a:t>
              </a:r>
              <a:endParaRPr lang="en-US" sz="1800" i="1" baseline="-25000" dirty="0">
                <a:solidFill>
                  <a:srgbClr val="0070C0"/>
                </a:solidFill>
                <a:latin typeface="+mn-lt"/>
                <a:ea typeface="Times New Roman" pitchFamily="-84" charset="0"/>
                <a:cs typeface="Helvetica"/>
              </a:endParaRPr>
            </a:p>
          </p:txBody>
        </p:sp>
        <p:sp>
          <p:nvSpPr>
            <p:cNvPr id="72" name="Rounded Rectangle 71">
              <a:extLst>
                <a:ext uri="{FF2B5EF4-FFF2-40B4-BE49-F238E27FC236}">
                  <a16:creationId xmlns:a16="http://schemas.microsoft.com/office/drawing/2014/main" id="{33034A81-A9A6-244A-9324-E4BA07A727F4}"/>
                </a:ext>
              </a:extLst>
            </p:cNvPr>
            <p:cNvSpPr/>
            <p:nvPr/>
          </p:nvSpPr>
          <p:spPr>
            <a:xfrm>
              <a:off x="4571998" y="2874239"/>
              <a:ext cx="2745716" cy="916137"/>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73" name="Rounded Rectangle 72">
              <a:extLst>
                <a:ext uri="{FF2B5EF4-FFF2-40B4-BE49-F238E27FC236}">
                  <a16:creationId xmlns:a16="http://schemas.microsoft.com/office/drawing/2014/main" id="{C857697E-B4F0-8D45-A889-1A7C4B15480C}"/>
                </a:ext>
              </a:extLst>
            </p:cNvPr>
            <p:cNvSpPr/>
            <p:nvPr/>
          </p:nvSpPr>
          <p:spPr>
            <a:xfrm>
              <a:off x="4571998" y="3798139"/>
              <a:ext cx="2745716" cy="912110"/>
            </a:xfrm>
            <a:prstGeom prst="roundRect">
              <a:avLst>
                <a:gd name="adj" fmla="val 4553"/>
              </a:avLst>
            </a:prstGeom>
            <a:solidFill>
              <a:schemeClr val="accent2">
                <a:lumMod val="60000"/>
                <a:lumOff val="4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sp>
        <p:nvSpPr>
          <p:cNvPr id="74" name="Rectangle 73">
            <a:extLst>
              <a:ext uri="{FF2B5EF4-FFF2-40B4-BE49-F238E27FC236}">
                <a16:creationId xmlns:a16="http://schemas.microsoft.com/office/drawing/2014/main" id="{8807C737-A20E-EB42-946D-101385F456D4}"/>
              </a:ext>
            </a:extLst>
          </p:cNvPr>
          <p:cNvSpPr/>
          <p:nvPr/>
        </p:nvSpPr>
        <p:spPr>
          <a:xfrm>
            <a:off x="1635326" y="4271555"/>
            <a:ext cx="1650976" cy="512888"/>
          </a:xfrm>
          <a:prstGeom prst="rect">
            <a:avLst/>
          </a:prstGeom>
          <a:ln w="2540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5" name="Rectangle 6">
            <a:extLst>
              <a:ext uri="{FF2B5EF4-FFF2-40B4-BE49-F238E27FC236}">
                <a16:creationId xmlns:a16="http://schemas.microsoft.com/office/drawing/2014/main" id="{D76383F1-DD9F-0140-A360-D8C29502779A}"/>
              </a:ext>
            </a:extLst>
          </p:cNvPr>
          <p:cNvSpPr>
            <a:spLocks noChangeArrowheads="1"/>
          </p:cNvSpPr>
          <p:nvPr/>
        </p:nvSpPr>
        <p:spPr bwMode="auto">
          <a:xfrm>
            <a:off x="4998805" y="951252"/>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v1</a:t>
            </a:r>
            <a:endParaRPr lang="en-US" sz="1800" i="1" baseline="-25000" dirty="0">
              <a:latin typeface="+mn-lt"/>
              <a:ea typeface="Times New Roman" pitchFamily="-84" charset="0"/>
              <a:cs typeface="Helvetica"/>
            </a:endParaRPr>
          </a:p>
        </p:txBody>
      </p:sp>
      <p:sp>
        <p:nvSpPr>
          <p:cNvPr id="76" name="Rectangle 6">
            <a:extLst>
              <a:ext uri="{FF2B5EF4-FFF2-40B4-BE49-F238E27FC236}">
                <a16:creationId xmlns:a16="http://schemas.microsoft.com/office/drawing/2014/main" id="{4654695E-5D49-604B-9F30-45F5431B5C4D}"/>
              </a:ext>
            </a:extLst>
          </p:cNvPr>
          <p:cNvSpPr>
            <a:spLocks noChangeArrowheads="1"/>
          </p:cNvSpPr>
          <p:nvPr/>
        </p:nvSpPr>
        <p:spPr bwMode="auto">
          <a:xfrm>
            <a:off x="5932641" y="1698939"/>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h1</a:t>
            </a:r>
            <a:endParaRPr lang="en-US" sz="1800" i="1" baseline="-25000" dirty="0">
              <a:latin typeface="+mn-lt"/>
              <a:ea typeface="Times New Roman" pitchFamily="-84" charset="0"/>
              <a:cs typeface="Helvetica"/>
            </a:endParaRPr>
          </a:p>
        </p:txBody>
      </p:sp>
      <p:sp>
        <p:nvSpPr>
          <p:cNvPr id="77" name="Rectangle 6">
            <a:extLst>
              <a:ext uri="{FF2B5EF4-FFF2-40B4-BE49-F238E27FC236}">
                <a16:creationId xmlns:a16="http://schemas.microsoft.com/office/drawing/2014/main" id="{74CAF6E5-944A-E94D-9BD9-9DBDEE546552}"/>
              </a:ext>
            </a:extLst>
          </p:cNvPr>
          <p:cNvSpPr>
            <a:spLocks noChangeArrowheads="1"/>
          </p:cNvSpPr>
          <p:nvPr/>
        </p:nvSpPr>
        <p:spPr bwMode="auto">
          <a:xfrm>
            <a:off x="6361842" y="4465467"/>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v2</a:t>
            </a:r>
            <a:endParaRPr lang="en-US" sz="1800" i="1" baseline="-25000" dirty="0">
              <a:latin typeface="+mn-lt"/>
              <a:ea typeface="Times New Roman" pitchFamily="-84" charset="0"/>
              <a:cs typeface="Helvetica"/>
            </a:endParaRPr>
          </a:p>
        </p:txBody>
      </p:sp>
      <p:sp>
        <p:nvSpPr>
          <p:cNvPr id="78" name="Rectangle 6">
            <a:extLst>
              <a:ext uri="{FF2B5EF4-FFF2-40B4-BE49-F238E27FC236}">
                <a16:creationId xmlns:a16="http://schemas.microsoft.com/office/drawing/2014/main" id="{7996690D-DA61-BF48-8AC2-9E45768F1093}"/>
              </a:ext>
            </a:extLst>
          </p:cNvPr>
          <p:cNvSpPr>
            <a:spLocks noChangeArrowheads="1"/>
          </p:cNvSpPr>
          <p:nvPr/>
        </p:nvSpPr>
        <p:spPr bwMode="auto">
          <a:xfrm>
            <a:off x="7301412" y="5166988"/>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h2</a:t>
            </a:r>
            <a:endParaRPr lang="en-US" sz="1800" i="1" baseline="-25000" dirty="0">
              <a:latin typeface="+mn-lt"/>
              <a:ea typeface="Times New Roman" pitchFamily="-84" charset="0"/>
              <a:cs typeface="Helvetica"/>
            </a:endParaRPr>
          </a:p>
        </p:txBody>
      </p:sp>
      <p:sp>
        <p:nvSpPr>
          <p:cNvPr id="51" name="TextBox 50">
            <a:extLst>
              <a:ext uri="{FF2B5EF4-FFF2-40B4-BE49-F238E27FC236}">
                <a16:creationId xmlns:a16="http://schemas.microsoft.com/office/drawing/2014/main" id="{ACCB1C83-71EE-AB41-95BB-8CA69D51FD96}"/>
              </a:ext>
            </a:extLst>
          </p:cNvPr>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Magnetic field normal to surface</a:t>
            </a:r>
          </a:p>
        </p:txBody>
      </p:sp>
    </p:spTree>
    <p:extLst>
      <p:ext uri="{BB962C8B-B14F-4D97-AF65-F5344CB8AC3E}">
        <p14:creationId xmlns:p14="http://schemas.microsoft.com/office/powerpoint/2010/main" val="8676294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F2D31-809E-8C41-86B0-39C22D7700AE}"/>
              </a:ext>
            </a:extLst>
          </p:cNvPr>
          <p:cNvPicPr>
            <a:picLocks noChangeAspect="1"/>
          </p:cNvPicPr>
          <p:nvPr/>
        </p:nvPicPr>
        <p:blipFill>
          <a:blip r:embed="rId3"/>
          <a:stretch>
            <a:fillRect/>
          </a:stretch>
        </p:blipFill>
        <p:spPr>
          <a:xfrm>
            <a:off x="230165" y="1112069"/>
            <a:ext cx="5549900" cy="685800"/>
          </a:xfrm>
          <a:prstGeom prst="rect">
            <a:avLst/>
          </a:prstGeom>
        </p:spPr>
      </p:pic>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16" name="Rectangle 6">
            <a:extLst>
              <a:ext uri="{FF2B5EF4-FFF2-40B4-BE49-F238E27FC236}">
                <a16:creationId xmlns:a16="http://schemas.microsoft.com/office/drawing/2014/main" id="{DCF95922-4940-264E-A272-C8E0C64532EE}"/>
              </a:ext>
            </a:extLst>
          </p:cNvPr>
          <p:cNvSpPr>
            <a:spLocks noChangeArrowheads="1"/>
          </p:cNvSpPr>
          <p:nvPr/>
        </p:nvSpPr>
        <p:spPr bwMode="auto">
          <a:xfrm>
            <a:off x="411962" y="773033"/>
            <a:ext cx="3341736" cy="400110"/>
          </a:xfrm>
          <a:prstGeom prst="rect">
            <a:avLst/>
          </a:prstGeom>
          <a:noFill/>
          <a:ln w="9525">
            <a:noFill/>
            <a:miter lim="800000"/>
            <a:headEnd/>
            <a:tailEnd/>
          </a:ln>
        </p:spPr>
        <p:txBody>
          <a:bodyPr wrap="square" anchor="ctr">
            <a:prstTxWarp prst="textNoShape">
              <a:avLst/>
            </a:prstTxWarp>
            <a:spAutoFit/>
          </a:bodyPr>
          <a:lstStyle/>
          <a:p>
            <a:pPr algn="ctr"/>
            <a:r>
              <a:rPr lang="en-US" sz="2000" b="1" dirty="0">
                <a:solidFill>
                  <a:srgbClr val="000000"/>
                </a:solidFill>
                <a:ea typeface="Times New Roman" pitchFamily="-84" charset="0"/>
                <a:cs typeface="Helvetica"/>
              </a:rPr>
              <a:t>Ampere’s law:</a:t>
            </a:r>
            <a:endParaRPr lang="en-US" sz="2000" b="1" dirty="0">
              <a:solidFill>
                <a:srgbClr val="000000"/>
              </a:solidFill>
              <a:latin typeface="+mn-lt"/>
              <a:ea typeface="Times New Roman" pitchFamily="-84" charset="0"/>
              <a:cs typeface="Helvetica"/>
            </a:endParaRPr>
          </a:p>
        </p:txBody>
      </p:sp>
      <p:grpSp>
        <p:nvGrpSpPr>
          <p:cNvPr id="11" name="Group 10">
            <a:extLst>
              <a:ext uri="{FF2B5EF4-FFF2-40B4-BE49-F238E27FC236}">
                <a16:creationId xmlns:a16="http://schemas.microsoft.com/office/drawing/2014/main" id="{57C4DD96-DE25-3B4E-BBEC-A57B2EAD69CE}"/>
              </a:ext>
            </a:extLst>
          </p:cNvPr>
          <p:cNvGrpSpPr/>
          <p:nvPr/>
        </p:nvGrpSpPr>
        <p:grpSpPr>
          <a:xfrm>
            <a:off x="7365237" y="579920"/>
            <a:ext cx="1640535" cy="1695888"/>
            <a:chOff x="4866549" y="562228"/>
            <a:chExt cx="1640535" cy="1695888"/>
          </a:xfrm>
        </p:grpSpPr>
        <p:grpSp>
          <p:nvGrpSpPr>
            <p:cNvPr id="42" name="Group 41">
              <a:extLst>
                <a:ext uri="{FF2B5EF4-FFF2-40B4-BE49-F238E27FC236}">
                  <a16:creationId xmlns:a16="http://schemas.microsoft.com/office/drawing/2014/main" id="{5F408E96-C9BF-9949-9E2B-308C1E18C40B}"/>
                </a:ext>
              </a:extLst>
            </p:cNvPr>
            <p:cNvGrpSpPr/>
            <p:nvPr/>
          </p:nvGrpSpPr>
          <p:grpSpPr>
            <a:xfrm>
              <a:off x="5266169" y="1298670"/>
              <a:ext cx="825387" cy="632878"/>
              <a:chOff x="5438449" y="1259171"/>
              <a:chExt cx="825387" cy="632878"/>
            </a:xfrm>
          </p:grpSpPr>
          <p:cxnSp>
            <p:nvCxnSpPr>
              <p:cNvPr id="8" name="Straight Arrow Connector 7">
                <a:extLst>
                  <a:ext uri="{FF2B5EF4-FFF2-40B4-BE49-F238E27FC236}">
                    <a16:creationId xmlns:a16="http://schemas.microsoft.com/office/drawing/2014/main" id="{5592414C-31A7-F54C-8C78-BD0771281AB8}"/>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FF118478-29A9-5C48-BA93-733458AAEA6E}"/>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AB4C3406-E51F-174B-B2E4-2225E851C0A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3" name="Rectangle 6">
              <a:extLst>
                <a:ext uri="{FF2B5EF4-FFF2-40B4-BE49-F238E27FC236}">
                  <a16:creationId xmlns:a16="http://schemas.microsoft.com/office/drawing/2014/main" id="{183F918C-BA16-F64D-A74B-BF854D79002D}"/>
                </a:ext>
              </a:extLst>
            </p:cNvPr>
            <p:cNvSpPr>
              <a:spLocks noChangeArrowheads="1"/>
            </p:cNvSpPr>
            <p:nvPr/>
          </p:nvSpPr>
          <p:spPr bwMode="auto">
            <a:xfrm>
              <a:off x="5701537" y="1919562"/>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44" name="Rectangle 6">
              <a:extLst>
                <a:ext uri="{FF2B5EF4-FFF2-40B4-BE49-F238E27FC236}">
                  <a16:creationId xmlns:a16="http://schemas.microsoft.com/office/drawing/2014/main" id="{A08A5072-AA7E-FE40-BDF3-1FF6F349518D}"/>
                </a:ext>
              </a:extLst>
            </p:cNvPr>
            <p:cNvSpPr>
              <a:spLocks noChangeArrowheads="1"/>
            </p:cNvSpPr>
            <p:nvPr/>
          </p:nvSpPr>
          <p:spPr bwMode="auto">
            <a:xfrm rot="16200000">
              <a:off x="4341307" y="1087470"/>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2" name="Rectangle 6">
              <a:extLst>
                <a:ext uri="{FF2B5EF4-FFF2-40B4-BE49-F238E27FC236}">
                  <a16:creationId xmlns:a16="http://schemas.microsoft.com/office/drawing/2014/main" id="{266B052C-7BD2-354B-9952-383C94585F04}"/>
                </a:ext>
              </a:extLst>
            </p:cNvPr>
            <p:cNvSpPr>
              <a:spLocks noChangeArrowheads="1"/>
            </p:cNvSpPr>
            <p:nvPr/>
          </p:nvSpPr>
          <p:spPr bwMode="auto">
            <a:xfrm>
              <a:off x="5773626" y="101375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B</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grpSp>
      <p:sp>
        <p:nvSpPr>
          <p:cNvPr id="61" name="Rectangle 6">
            <a:extLst>
              <a:ext uri="{FF2B5EF4-FFF2-40B4-BE49-F238E27FC236}">
                <a16:creationId xmlns:a16="http://schemas.microsoft.com/office/drawing/2014/main" id="{57712C97-632C-534E-99AF-1D0924731F41}"/>
              </a:ext>
            </a:extLst>
          </p:cNvPr>
          <p:cNvSpPr>
            <a:spLocks noChangeArrowheads="1"/>
          </p:cNvSpPr>
          <p:nvPr/>
        </p:nvSpPr>
        <p:spPr bwMode="auto">
          <a:xfrm>
            <a:off x="123847" y="2877591"/>
            <a:ext cx="4529484" cy="1323439"/>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Integrate and reduce the height of the loop to zero so the integral along the height is zero and so is the electric flux through the surface.</a:t>
            </a:r>
            <a:endParaRPr lang="en-US" sz="2000" baseline="-25000" dirty="0">
              <a:latin typeface="+mn-lt"/>
              <a:ea typeface="Times New Roman" pitchFamily="-84" charset="0"/>
              <a:cs typeface="Helvetica"/>
            </a:endParaRPr>
          </a:p>
        </p:txBody>
      </p:sp>
      <p:sp>
        <p:nvSpPr>
          <p:cNvPr id="64" name="Rectangle 6">
            <a:extLst>
              <a:ext uri="{FF2B5EF4-FFF2-40B4-BE49-F238E27FC236}">
                <a16:creationId xmlns:a16="http://schemas.microsoft.com/office/drawing/2014/main" id="{B1456CE6-7850-FF42-8911-A71D28DC3475}"/>
              </a:ext>
            </a:extLst>
          </p:cNvPr>
          <p:cNvSpPr>
            <a:spLocks noChangeArrowheads="1"/>
          </p:cNvSpPr>
          <p:nvPr/>
        </p:nvSpPr>
        <p:spPr bwMode="auto">
          <a:xfrm>
            <a:off x="1616927" y="1747909"/>
            <a:ext cx="2306105"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Total enclosed current</a:t>
            </a:r>
            <a:endParaRPr lang="en-US" sz="1800" baseline="-25000" dirty="0">
              <a:solidFill>
                <a:srgbClr val="FF0000"/>
              </a:solidFill>
              <a:latin typeface="+mn-lt"/>
              <a:ea typeface="Times New Roman" pitchFamily="-84" charset="0"/>
              <a:cs typeface="Helvetica"/>
            </a:endParaRPr>
          </a:p>
        </p:txBody>
      </p:sp>
      <p:sp>
        <p:nvSpPr>
          <p:cNvPr id="59" name="Rounded Rectangle 58">
            <a:extLst>
              <a:ext uri="{FF2B5EF4-FFF2-40B4-BE49-F238E27FC236}">
                <a16:creationId xmlns:a16="http://schemas.microsoft.com/office/drawing/2014/main" id="{50F8AB72-4B70-AF4E-B57A-279EE7625BEE}"/>
              </a:ext>
            </a:extLst>
          </p:cNvPr>
          <p:cNvSpPr/>
          <p:nvPr/>
        </p:nvSpPr>
        <p:spPr>
          <a:xfrm>
            <a:off x="2035711" y="1134143"/>
            <a:ext cx="1321709" cy="671432"/>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35" name="Straight Arrow Connector 34">
            <a:extLst>
              <a:ext uri="{FF2B5EF4-FFF2-40B4-BE49-F238E27FC236}">
                <a16:creationId xmlns:a16="http://schemas.microsoft.com/office/drawing/2014/main" id="{398277C9-139F-F545-9A8F-23136F97FEA5}"/>
              </a:ext>
            </a:extLst>
          </p:cNvPr>
          <p:cNvCxnSpPr>
            <a:cxnSpLocks/>
          </p:cNvCxnSpPr>
          <p:nvPr/>
        </p:nvCxnSpPr>
        <p:spPr bwMode="auto">
          <a:xfrm>
            <a:off x="3357420" y="4543072"/>
            <a:ext cx="565612" cy="60978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7" name="Rectangle 6">
            <a:extLst>
              <a:ext uri="{FF2B5EF4-FFF2-40B4-BE49-F238E27FC236}">
                <a16:creationId xmlns:a16="http://schemas.microsoft.com/office/drawing/2014/main" id="{C062EFF1-B07F-A04D-ABCB-C632B03F81B1}"/>
              </a:ext>
            </a:extLst>
          </p:cNvPr>
          <p:cNvSpPr>
            <a:spLocks noChangeArrowheads="1"/>
          </p:cNvSpPr>
          <p:nvPr/>
        </p:nvSpPr>
        <p:spPr bwMode="auto">
          <a:xfrm>
            <a:off x="7481526" y="944059"/>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v1</a:t>
            </a:r>
            <a:endParaRPr lang="en-US" sz="1800" i="1" baseline="-25000" dirty="0">
              <a:latin typeface="+mn-lt"/>
              <a:ea typeface="Times New Roman" pitchFamily="-84" charset="0"/>
              <a:cs typeface="Helvetica"/>
            </a:endParaRPr>
          </a:p>
        </p:txBody>
      </p:sp>
      <p:sp>
        <p:nvSpPr>
          <p:cNvPr id="78" name="Rectangle 6">
            <a:extLst>
              <a:ext uri="{FF2B5EF4-FFF2-40B4-BE49-F238E27FC236}">
                <a16:creationId xmlns:a16="http://schemas.microsoft.com/office/drawing/2014/main" id="{459058C0-3467-6B49-B7B0-D1896A3AAFCB}"/>
              </a:ext>
            </a:extLst>
          </p:cNvPr>
          <p:cNvSpPr>
            <a:spLocks noChangeArrowheads="1"/>
          </p:cNvSpPr>
          <p:nvPr/>
        </p:nvSpPr>
        <p:spPr bwMode="auto">
          <a:xfrm>
            <a:off x="8415362" y="1691746"/>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h1</a:t>
            </a:r>
            <a:endParaRPr lang="en-US" sz="1800" i="1" baseline="-25000" dirty="0">
              <a:latin typeface="+mn-lt"/>
              <a:ea typeface="Times New Roman" pitchFamily="-84" charset="0"/>
              <a:cs typeface="Helvetica"/>
            </a:endParaRPr>
          </a:p>
        </p:txBody>
      </p:sp>
      <p:sp>
        <p:nvSpPr>
          <p:cNvPr id="82" name="Rounded Rectangle 81">
            <a:extLst>
              <a:ext uri="{FF2B5EF4-FFF2-40B4-BE49-F238E27FC236}">
                <a16:creationId xmlns:a16="http://schemas.microsoft.com/office/drawing/2014/main" id="{75C0CA3B-4B5B-1A4F-A8A0-DC0612F544E1}"/>
              </a:ext>
            </a:extLst>
          </p:cNvPr>
          <p:cNvSpPr/>
          <p:nvPr/>
        </p:nvSpPr>
        <p:spPr>
          <a:xfrm>
            <a:off x="4163861" y="1098972"/>
            <a:ext cx="1605860" cy="691367"/>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83" name="Rectangle 6">
            <a:extLst>
              <a:ext uri="{FF2B5EF4-FFF2-40B4-BE49-F238E27FC236}">
                <a16:creationId xmlns:a16="http://schemas.microsoft.com/office/drawing/2014/main" id="{671283F9-6BE9-6346-AA81-1E085844A1C9}"/>
              </a:ext>
            </a:extLst>
          </p:cNvPr>
          <p:cNvSpPr>
            <a:spLocks noChangeArrowheads="1"/>
          </p:cNvSpPr>
          <p:nvPr/>
        </p:nvSpPr>
        <p:spPr bwMode="auto">
          <a:xfrm>
            <a:off x="4566912" y="619386"/>
            <a:ext cx="2676106" cy="646331"/>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chemeClr val="accent6">
                    <a:lumMod val="60000"/>
                    <a:lumOff val="40000"/>
                  </a:schemeClr>
                </a:solidFill>
                <a:ea typeface="Times New Roman" pitchFamily="-84" charset="0"/>
                <a:cs typeface="Helvetica"/>
              </a:rPr>
              <a:t>Rate of change of electric flux through surface</a:t>
            </a:r>
            <a:endParaRPr lang="en-US" sz="1800" baseline="-25000" dirty="0">
              <a:solidFill>
                <a:schemeClr val="accent6">
                  <a:lumMod val="60000"/>
                  <a:lumOff val="40000"/>
                </a:schemeClr>
              </a:solidFill>
              <a:latin typeface="+mn-lt"/>
              <a:ea typeface="Times New Roman" pitchFamily="-84" charset="0"/>
              <a:cs typeface="Helvetica"/>
            </a:endParaRPr>
          </a:p>
        </p:txBody>
      </p:sp>
      <p:pic>
        <p:nvPicPr>
          <p:cNvPr id="7" name="Picture 6">
            <a:extLst>
              <a:ext uri="{FF2B5EF4-FFF2-40B4-BE49-F238E27FC236}">
                <a16:creationId xmlns:a16="http://schemas.microsoft.com/office/drawing/2014/main" id="{618EC6E1-4071-C945-8FE2-2DD7BB92DD5C}"/>
              </a:ext>
            </a:extLst>
          </p:cNvPr>
          <p:cNvPicPr>
            <a:picLocks noChangeAspect="1"/>
          </p:cNvPicPr>
          <p:nvPr/>
        </p:nvPicPr>
        <p:blipFill>
          <a:blip r:embed="rId5"/>
          <a:stretch>
            <a:fillRect/>
          </a:stretch>
        </p:blipFill>
        <p:spPr>
          <a:xfrm>
            <a:off x="230165" y="2184680"/>
            <a:ext cx="4051300" cy="685800"/>
          </a:xfrm>
          <a:prstGeom prst="rect">
            <a:avLst/>
          </a:prstGeom>
        </p:spPr>
      </p:pic>
      <p:pic>
        <p:nvPicPr>
          <p:cNvPr id="19" name="Picture 18">
            <a:extLst>
              <a:ext uri="{FF2B5EF4-FFF2-40B4-BE49-F238E27FC236}">
                <a16:creationId xmlns:a16="http://schemas.microsoft.com/office/drawing/2014/main" id="{769D9809-79E7-D240-9EEA-25CE5963102E}"/>
              </a:ext>
            </a:extLst>
          </p:cNvPr>
          <p:cNvPicPr>
            <a:picLocks noChangeAspect="1"/>
          </p:cNvPicPr>
          <p:nvPr/>
        </p:nvPicPr>
        <p:blipFill>
          <a:blip r:embed="rId6"/>
          <a:stretch>
            <a:fillRect/>
          </a:stretch>
        </p:blipFill>
        <p:spPr>
          <a:xfrm>
            <a:off x="517108" y="5304704"/>
            <a:ext cx="1460500" cy="635000"/>
          </a:xfrm>
          <a:prstGeom prst="rect">
            <a:avLst/>
          </a:prstGeom>
        </p:spPr>
      </p:pic>
      <p:sp>
        <p:nvSpPr>
          <p:cNvPr id="84" name="Rectangle 6">
            <a:extLst>
              <a:ext uri="{FF2B5EF4-FFF2-40B4-BE49-F238E27FC236}">
                <a16:creationId xmlns:a16="http://schemas.microsoft.com/office/drawing/2014/main" id="{8B1FEA52-E551-4941-9576-9EE3C944ACB4}"/>
              </a:ext>
            </a:extLst>
          </p:cNvPr>
          <p:cNvSpPr>
            <a:spLocks noChangeArrowheads="1"/>
          </p:cNvSpPr>
          <p:nvPr/>
        </p:nvSpPr>
        <p:spPr bwMode="auto">
          <a:xfrm>
            <a:off x="283769" y="4658373"/>
            <a:ext cx="2299129" cy="646331"/>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Surface current density (line density)</a:t>
            </a:r>
            <a:endParaRPr lang="en-US" sz="1800" baseline="-25000" dirty="0">
              <a:solidFill>
                <a:srgbClr val="FF0000"/>
              </a:solidFill>
              <a:latin typeface="+mn-lt"/>
              <a:ea typeface="Times New Roman" pitchFamily="-84" charset="0"/>
              <a:cs typeface="Helvetica"/>
            </a:endParaRPr>
          </a:p>
        </p:txBody>
      </p:sp>
      <p:grpSp>
        <p:nvGrpSpPr>
          <p:cNvPr id="86" name="Group 85">
            <a:extLst>
              <a:ext uri="{FF2B5EF4-FFF2-40B4-BE49-F238E27FC236}">
                <a16:creationId xmlns:a16="http://schemas.microsoft.com/office/drawing/2014/main" id="{FF46AE14-8DBE-1146-BA52-438382C0DED8}"/>
              </a:ext>
            </a:extLst>
          </p:cNvPr>
          <p:cNvGrpSpPr/>
          <p:nvPr/>
        </p:nvGrpSpPr>
        <p:grpSpPr>
          <a:xfrm>
            <a:off x="7345825" y="4458333"/>
            <a:ext cx="1640535" cy="1695888"/>
            <a:chOff x="4866549" y="562228"/>
            <a:chExt cx="1640535" cy="1695888"/>
          </a:xfrm>
        </p:grpSpPr>
        <p:grpSp>
          <p:nvGrpSpPr>
            <p:cNvPr id="87" name="Group 86">
              <a:extLst>
                <a:ext uri="{FF2B5EF4-FFF2-40B4-BE49-F238E27FC236}">
                  <a16:creationId xmlns:a16="http://schemas.microsoft.com/office/drawing/2014/main" id="{D7AF86E7-77C9-3C4C-B59F-E232D2E78468}"/>
                </a:ext>
              </a:extLst>
            </p:cNvPr>
            <p:cNvGrpSpPr/>
            <p:nvPr/>
          </p:nvGrpSpPr>
          <p:grpSpPr>
            <a:xfrm>
              <a:off x="5266169" y="1298670"/>
              <a:ext cx="825387" cy="632878"/>
              <a:chOff x="5438449" y="1259171"/>
              <a:chExt cx="825387" cy="632878"/>
            </a:xfrm>
          </p:grpSpPr>
          <p:cxnSp>
            <p:nvCxnSpPr>
              <p:cNvPr id="91" name="Straight Arrow Connector 90">
                <a:extLst>
                  <a:ext uri="{FF2B5EF4-FFF2-40B4-BE49-F238E27FC236}">
                    <a16:creationId xmlns:a16="http://schemas.microsoft.com/office/drawing/2014/main" id="{563442C3-E93A-FB42-8C60-2E8DF2E3E9FC}"/>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92" name="Straight Arrow Connector 91">
                <a:extLst>
                  <a:ext uri="{FF2B5EF4-FFF2-40B4-BE49-F238E27FC236}">
                    <a16:creationId xmlns:a16="http://schemas.microsoft.com/office/drawing/2014/main" id="{854245CD-666D-7F4C-857E-6D14EC397431}"/>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3" name="Straight Arrow Connector 92">
                <a:extLst>
                  <a:ext uri="{FF2B5EF4-FFF2-40B4-BE49-F238E27FC236}">
                    <a16:creationId xmlns:a16="http://schemas.microsoft.com/office/drawing/2014/main" id="{C7FE6191-EDAD-BF45-AB86-C8E294474C42}"/>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88" name="Rectangle 6">
              <a:extLst>
                <a:ext uri="{FF2B5EF4-FFF2-40B4-BE49-F238E27FC236}">
                  <a16:creationId xmlns:a16="http://schemas.microsoft.com/office/drawing/2014/main" id="{24C525A5-C114-5A44-AD95-2A294F36F144}"/>
                </a:ext>
              </a:extLst>
            </p:cNvPr>
            <p:cNvSpPr>
              <a:spLocks noChangeArrowheads="1"/>
            </p:cNvSpPr>
            <p:nvPr/>
          </p:nvSpPr>
          <p:spPr bwMode="auto">
            <a:xfrm>
              <a:off x="5701537" y="1919562"/>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89" name="Rectangle 6">
              <a:extLst>
                <a:ext uri="{FF2B5EF4-FFF2-40B4-BE49-F238E27FC236}">
                  <a16:creationId xmlns:a16="http://schemas.microsoft.com/office/drawing/2014/main" id="{055CFDD5-3AA0-D442-9E87-5CE12EFB0DBD}"/>
                </a:ext>
              </a:extLst>
            </p:cNvPr>
            <p:cNvSpPr>
              <a:spLocks noChangeArrowheads="1"/>
            </p:cNvSpPr>
            <p:nvPr/>
          </p:nvSpPr>
          <p:spPr bwMode="auto">
            <a:xfrm rot="16200000">
              <a:off x="4341307" y="1087470"/>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90" name="Rectangle 6">
              <a:extLst>
                <a:ext uri="{FF2B5EF4-FFF2-40B4-BE49-F238E27FC236}">
                  <a16:creationId xmlns:a16="http://schemas.microsoft.com/office/drawing/2014/main" id="{79DF814B-69A2-A646-8339-0C036E446932}"/>
                </a:ext>
              </a:extLst>
            </p:cNvPr>
            <p:cNvSpPr>
              <a:spLocks noChangeArrowheads="1"/>
            </p:cNvSpPr>
            <p:nvPr/>
          </p:nvSpPr>
          <p:spPr bwMode="auto">
            <a:xfrm>
              <a:off x="5773626" y="101375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B</a:t>
              </a:r>
              <a:r>
                <a:rPr lang="en-US" sz="1800" i="1" baseline="-25000" dirty="0">
                  <a:solidFill>
                    <a:srgbClr val="FF0000"/>
                  </a:solidFill>
                  <a:ea typeface="Times New Roman" pitchFamily="-84" charset="0"/>
                  <a:cs typeface="Helvetica"/>
                </a:rPr>
                <a:t>2</a:t>
              </a:r>
              <a:endParaRPr lang="en-US" sz="1800" i="1" baseline="-25000" dirty="0">
                <a:solidFill>
                  <a:srgbClr val="FF0000"/>
                </a:solidFill>
                <a:latin typeface="+mn-lt"/>
                <a:ea typeface="Times New Roman" pitchFamily="-84" charset="0"/>
                <a:cs typeface="Helvetica"/>
              </a:endParaRPr>
            </a:p>
          </p:txBody>
        </p:sp>
      </p:grpSp>
      <p:sp>
        <p:nvSpPr>
          <p:cNvPr id="94" name="Rectangle 6">
            <a:extLst>
              <a:ext uri="{FF2B5EF4-FFF2-40B4-BE49-F238E27FC236}">
                <a16:creationId xmlns:a16="http://schemas.microsoft.com/office/drawing/2014/main" id="{66D685D5-B398-8B43-89BF-90B6029005CF}"/>
              </a:ext>
            </a:extLst>
          </p:cNvPr>
          <p:cNvSpPr>
            <a:spLocks noChangeArrowheads="1"/>
          </p:cNvSpPr>
          <p:nvPr/>
        </p:nvSpPr>
        <p:spPr bwMode="auto">
          <a:xfrm>
            <a:off x="7462114" y="4822472"/>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v2</a:t>
            </a:r>
            <a:endParaRPr lang="en-US" sz="1800" i="1" baseline="-25000" dirty="0">
              <a:latin typeface="+mn-lt"/>
              <a:ea typeface="Times New Roman" pitchFamily="-84" charset="0"/>
              <a:cs typeface="Helvetica"/>
            </a:endParaRPr>
          </a:p>
        </p:txBody>
      </p:sp>
      <p:sp>
        <p:nvSpPr>
          <p:cNvPr id="95" name="Rectangle 6">
            <a:extLst>
              <a:ext uri="{FF2B5EF4-FFF2-40B4-BE49-F238E27FC236}">
                <a16:creationId xmlns:a16="http://schemas.microsoft.com/office/drawing/2014/main" id="{0F53EE72-0017-A142-8C55-A8596D2063BE}"/>
              </a:ext>
            </a:extLst>
          </p:cNvPr>
          <p:cNvSpPr>
            <a:spLocks noChangeArrowheads="1"/>
          </p:cNvSpPr>
          <p:nvPr/>
        </p:nvSpPr>
        <p:spPr bwMode="auto">
          <a:xfrm>
            <a:off x="8395950" y="5570159"/>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B</a:t>
            </a:r>
            <a:r>
              <a:rPr lang="en-US" sz="1800" i="1" baseline="-25000" dirty="0">
                <a:ea typeface="Times New Roman" pitchFamily="-84" charset="0"/>
                <a:cs typeface="Helvetica"/>
              </a:rPr>
              <a:t>h2</a:t>
            </a:r>
            <a:endParaRPr lang="en-US" sz="1800" i="1" baseline="-25000" dirty="0">
              <a:latin typeface="+mn-lt"/>
              <a:ea typeface="Times New Roman" pitchFamily="-84" charset="0"/>
              <a:cs typeface="Helvetica"/>
            </a:endParaRPr>
          </a:p>
        </p:txBody>
      </p:sp>
      <p:pic>
        <p:nvPicPr>
          <p:cNvPr id="25" name="Picture 24">
            <a:extLst>
              <a:ext uri="{FF2B5EF4-FFF2-40B4-BE49-F238E27FC236}">
                <a16:creationId xmlns:a16="http://schemas.microsoft.com/office/drawing/2014/main" id="{1B9310B0-58F6-1645-BB0C-30386543D727}"/>
              </a:ext>
            </a:extLst>
          </p:cNvPr>
          <p:cNvPicPr>
            <a:picLocks noChangeAspect="1"/>
          </p:cNvPicPr>
          <p:nvPr/>
        </p:nvPicPr>
        <p:blipFill>
          <a:blip r:embed="rId7"/>
          <a:stretch>
            <a:fillRect/>
          </a:stretch>
        </p:blipFill>
        <p:spPr>
          <a:xfrm>
            <a:off x="1579226" y="4207668"/>
            <a:ext cx="2933700" cy="279400"/>
          </a:xfrm>
          <a:prstGeom prst="rect">
            <a:avLst/>
          </a:prstGeom>
        </p:spPr>
      </p:pic>
      <p:sp>
        <p:nvSpPr>
          <p:cNvPr id="69" name="TextBox 68">
            <a:extLst>
              <a:ext uri="{FF2B5EF4-FFF2-40B4-BE49-F238E27FC236}">
                <a16:creationId xmlns:a16="http://schemas.microsoft.com/office/drawing/2014/main" id="{4E7814E5-828E-7E4A-A932-54F8BD51ED15}"/>
              </a:ext>
            </a:extLst>
          </p:cNvPr>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Magnetic field parallel to surface</a:t>
            </a:r>
          </a:p>
        </p:txBody>
      </p:sp>
      <p:sp>
        <p:nvSpPr>
          <p:cNvPr id="72" name="Rectangle 6">
            <a:extLst>
              <a:ext uri="{FF2B5EF4-FFF2-40B4-BE49-F238E27FC236}">
                <a16:creationId xmlns:a16="http://schemas.microsoft.com/office/drawing/2014/main" id="{BF05C20D-8046-814B-8558-5FE9AA5838B5}"/>
              </a:ext>
            </a:extLst>
          </p:cNvPr>
          <p:cNvSpPr>
            <a:spLocks noChangeArrowheads="1"/>
          </p:cNvSpPr>
          <p:nvPr/>
        </p:nvSpPr>
        <p:spPr bwMode="auto">
          <a:xfrm>
            <a:off x="4754809" y="2867958"/>
            <a:ext cx="975306" cy="584775"/>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Closed loop</a:t>
            </a:r>
            <a:endParaRPr lang="en-US" sz="1600" baseline="-25000" dirty="0">
              <a:latin typeface="+mn-lt"/>
              <a:ea typeface="Times New Roman" pitchFamily="-84" charset="0"/>
              <a:cs typeface="Helvetica"/>
            </a:endParaRPr>
          </a:p>
        </p:txBody>
      </p:sp>
      <p:sp>
        <p:nvSpPr>
          <p:cNvPr id="73" name="Rectangle 6">
            <a:extLst>
              <a:ext uri="{FF2B5EF4-FFF2-40B4-BE49-F238E27FC236}">
                <a16:creationId xmlns:a16="http://schemas.microsoft.com/office/drawing/2014/main" id="{A80E0D75-0585-E242-B9AB-22C67205ABF1}"/>
              </a:ext>
            </a:extLst>
          </p:cNvPr>
          <p:cNvSpPr>
            <a:spLocks noChangeArrowheads="1"/>
          </p:cNvSpPr>
          <p:nvPr/>
        </p:nvSpPr>
        <p:spPr bwMode="auto">
          <a:xfrm>
            <a:off x="5902552" y="2589581"/>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length, </a:t>
            </a:r>
            <a:r>
              <a:rPr lang="en-US" sz="1600" i="1" dirty="0">
                <a:ea typeface="Times New Roman" pitchFamily="-84" charset="0"/>
                <a:cs typeface="Helvetica"/>
              </a:rPr>
              <a:t>l</a:t>
            </a:r>
            <a:endParaRPr lang="en-US" sz="1600" i="1" baseline="-25000" dirty="0">
              <a:latin typeface="+mn-lt"/>
              <a:ea typeface="Times New Roman" pitchFamily="-84" charset="0"/>
              <a:cs typeface="Helvetica"/>
            </a:endParaRPr>
          </a:p>
        </p:txBody>
      </p:sp>
      <p:sp>
        <p:nvSpPr>
          <p:cNvPr id="79" name="Rectangle 78">
            <a:extLst>
              <a:ext uri="{FF2B5EF4-FFF2-40B4-BE49-F238E27FC236}">
                <a16:creationId xmlns:a16="http://schemas.microsoft.com/office/drawing/2014/main" id="{CC1508E7-9E81-C74B-85C7-995A0A480062}"/>
              </a:ext>
            </a:extLst>
          </p:cNvPr>
          <p:cNvSpPr/>
          <p:nvPr/>
        </p:nvSpPr>
        <p:spPr>
          <a:xfrm>
            <a:off x="5902550" y="3022317"/>
            <a:ext cx="975308" cy="846526"/>
          </a:xfrm>
          <a:prstGeom prst="rect">
            <a:avLst/>
          </a:prstGeom>
          <a:ln w="1905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0" name="Straight Arrow Connector 79">
            <a:extLst>
              <a:ext uri="{FF2B5EF4-FFF2-40B4-BE49-F238E27FC236}">
                <a16:creationId xmlns:a16="http://schemas.microsoft.com/office/drawing/2014/main" id="{D490B0D8-B39D-8C45-953F-BDB8AB9DCD2D}"/>
              </a:ext>
            </a:extLst>
          </p:cNvPr>
          <p:cNvCxnSpPr>
            <a:cxnSpLocks/>
          </p:cNvCxnSpPr>
          <p:nvPr/>
        </p:nvCxnSpPr>
        <p:spPr bwMode="auto">
          <a:xfrm flipV="1">
            <a:off x="6343287" y="3018124"/>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81" name="Straight Arrow Connector 80">
            <a:extLst>
              <a:ext uri="{FF2B5EF4-FFF2-40B4-BE49-F238E27FC236}">
                <a16:creationId xmlns:a16="http://schemas.microsoft.com/office/drawing/2014/main" id="{3DE77331-AEC0-1F4C-AE02-330E2D8C0882}"/>
              </a:ext>
            </a:extLst>
          </p:cNvPr>
          <p:cNvCxnSpPr>
            <a:cxnSpLocks/>
          </p:cNvCxnSpPr>
          <p:nvPr/>
        </p:nvCxnSpPr>
        <p:spPr bwMode="auto">
          <a:xfrm flipH="1" flipV="1">
            <a:off x="6307003" y="3867208"/>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6" name="Straight Arrow Connector 95">
            <a:extLst>
              <a:ext uri="{FF2B5EF4-FFF2-40B4-BE49-F238E27FC236}">
                <a16:creationId xmlns:a16="http://schemas.microsoft.com/office/drawing/2014/main" id="{9C798B25-D4F7-4B47-8C9F-88F5E4FD5670}"/>
              </a:ext>
            </a:extLst>
          </p:cNvPr>
          <p:cNvCxnSpPr>
            <a:cxnSpLocks/>
          </p:cNvCxnSpPr>
          <p:nvPr/>
        </p:nvCxnSpPr>
        <p:spPr bwMode="auto">
          <a:xfrm rot="16200000" flipH="1" flipV="1">
            <a:off x="6807746" y="3308411"/>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7" name="Straight Arrow Connector 96">
            <a:extLst>
              <a:ext uri="{FF2B5EF4-FFF2-40B4-BE49-F238E27FC236}">
                <a16:creationId xmlns:a16="http://schemas.microsoft.com/office/drawing/2014/main" id="{B7258A04-9FA8-9B4E-B69A-CE8918B26095}"/>
              </a:ext>
            </a:extLst>
          </p:cNvPr>
          <p:cNvCxnSpPr>
            <a:cxnSpLocks/>
          </p:cNvCxnSpPr>
          <p:nvPr/>
        </p:nvCxnSpPr>
        <p:spPr bwMode="auto">
          <a:xfrm rot="5400000" flipH="1">
            <a:off x="5842550" y="3625263"/>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98" name="Rectangle 6">
            <a:extLst>
              <a:ext uri="{FF2B5EF4-FFF2-40B4-BE49-F238E27FC236}">
                <a16:creationId xmlns:a16="http://schemas.microsoft.com/office/drawing/2014/main" id="{5C544470-7E3E-624D-BBBE-59015B8A0767}"/>
              </a:ext>
            </a:extLst>
          </p:cNvPr>
          <p:cNvSpPr>
            <a:spLocks noChangeArrowheads="1"/>
          </p:cNvSpPr>
          <p:nvPr/>
        </p:nvSpPr>
        <p:spPr bwMode="auto">
          <a:xfrm>
            <a:off x="4908419" y="3553841"/>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height, </a:t>
            </a:r>
            <a:r>
              <a:rPr lang="en-US" sz="1600" i="1" dirty="0">
                <a:ea typeface="Times New Roman" pitchFamily="-84" charset="0"/>
                <a:cs typeface="Helvetica"/>
              </a:rPr>
              <a:t>h</a:t>
            </a:r>
            <a:endParaRPr lang="en-US" sz="1600" i="1" baseline="-25000" dirty="0">
              <a:latin typeface="+mn-lt"/>
              <a:ea typeface="Times New Roman" pitchFamily="-84" charset="0"/>
              <a:cs typeface="Helvetica"/>
            </a:endParaRPr>
          </a:p>
        </p:txBody>
      </p:sp>
      <p:grpSp>
        <p:nvGrpSpPr>
          <p:cNvPr id="99" name="Group 98">
            <a:extLst>
              <a:ext uri="{FF2B5EF4-FFF2-40B4-BE49-F238E27FC236}">
                <a16:creationId xmlns:a16="http://schemas.microsoft.com/office/drawing/2014/main" id="{446A2508-1C4D-BD42-A634-B465993E8B03}"/>
              </a:ext>
            </a:extLst>
          </p:cNvPr>
          <p:cNvGrpSpPr/>
          <p:nvPr/>
        </p:nvGrpSpPr>
        <p:grpSpPr>
          <a:xfrm>
            <a:off x="4713196" y="2253525"/>
            <a:ext cx="4329324" cy="2313327"/>
            <a:chOff x="4571998" y="2576624"/>
            <a:chExt cx="4329324" cy="2313327"/>
          </a:xfrm>
        </p:grpSpPr>
        <p:cxnSp>
          <p:nvCxnSpPr>
            <p:cNvPr id="100" name="Straight Connector 99">
              <a:extLst>
                <a:ext uri="{FF2B5EF4-FFF2-40B4-BE49-F238E27FC236}">
                  <a16:creationId xmlns:a16="http://schemas.microsoft.com/office/drawing/2014/main" id="{091BB814-C5BE-CC41-AEA2-CFB3CD55F7DA}"/>
                </a:ext>
              </a:extLst>
            </p:cNvPr>
            <p:cNvCxnSpPr>
              <a:cxnSpLocks/>
            </p:cNvCxnSpPr>
            <p:nvPr/>
          </p:nvCxnSpPr>
          <p:spPr bwMode="auto">
            <a:xfrm flipH="1">
              <a:off x="4572000" y="3798138"/>
              <a:ext cx="2745716"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01" name="Rectangle 6">
              <a:extLst>
                <a:ext uri="{FF2B5EF4-FFF2-40B4-BE49-F238E27FC236}">
                  <a16:creationId xmlns:a16="http://schemas.microsoft.com/office/drawing/2014/main" id="{F82FBDF7-2B8A-2643-B075-663EB557926E}"/>
                </a:ext>
              </a:extLst>
            </p:cNvPr>
            <p:cNvSpPr>
              <a:spLocks noChangeArrowheads="1"/>
            </p:cNvSpPr>
            <p:nvPr/>
          </p:nvSpPr>
          <p:spPr bwMode="auto">
            <a:xfrm>
              <a:off x="7317716" y="3562486"/>
              <a:ext cx="1073369"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0000"/>
                  </a:solidFill>
                  <a:ea typeface="Times New Roman" pitchFamily="-84" charset="0"/>
                  <a:cs typeface="Helvetica"/>
                </a:rPr>
                <a:t>interface</a:t>
              </a:r>
              <a:endParaRPr lang="en-US" sz="1800" dirty="0">
                <a:solidFill>
                  <a:srgbClr val="000000"/>
                </a:solidFill>
                <a:latin typeface="+mn-lt"/>
                <a:ea typeface="Times New Roman" pitchFamily="-84" charset="0"/>
                <a:cs typeface="Helvetica"/>
              </a:endParaRPr>
            </a:p>
          </p:txBody>
        </p:sp>
        <p:sp>
          <p:nvSpPr>
            <p:cNvPr id="102" name="Rectangle 6">
              <a:extLst>
                <a:ext uri="{FF2B5EF4-FFF2-40B4-BE49-F238E27FC236}">
                  <a16:creationId xmlns:a16="http://schemas.microsoft.com/office/drawing/2014/main" id="{3F3F2639-0E32-8441-BC09-D3340F9FABAD}"/>
                </a:ext>
              </a:extLst>
            </p:cNvPr>
            <p:cNvSpPr>
              <a:spLocks noChangeArrowheads="1"/>
            </p:cNvSpPr>
            <p:nvPr/>
          </p:nvSpPr>
          <p:spPr bwMode="auto">
            <a:xfrm>
              <a:off x="7317715" y="2576624"/>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Conditions in medium 1:</a:t>
              </a:r>
            </a:p>
            <a:p>
              <a:pPr algn="ctr"/>
              <a:r>
                <a:rPr lang="en-US" sz="1800" i="1" dirty="0">
                  <a:solidFill>
                    <a:srgbClr val="FF0000"/>
                  </a:solidFill>
                  <a:ea typeface="Times New Roman" pitchFamily="-84" charset="0"/>
                  <a:cs typeface="Helvetica"/>
                </a:rPr>
                <a:t>𝜀</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𝜇</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n</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103" name="Rectangle 6">
              <a:extLst>
                <a:ext uri="{FF2B5EF4-FFF2-40B4-BE49-F238E27FC236}">
                  <a16:creationId xmlns:a16="http://schemas.microsoft.com/office/drawing/2014/main" id="{CBC87A3A-FAA9-D04C-B344-C40D365269CB}"/>
                </a:ext>
              </a:extLst>
            </p:cNvPr>
            <p:cNvSpPr>
              <a:spLocks noChangeArrowheads="1"/>
            </p:cNvSpPr>
            <p:nvPr/>
          </p:nvSpPr>
          <p:spPr bwMode="auto">
            <a:xfrm>
              <a:off x="7317715" y="3966621"/>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70C0"/>
                  </a:solidFill>
                  <a:ea typeface="Times New Roman" pitchFamily="-84" charset="0"/>
                  <a:cs typeface="Helvetica"/>
                </a:rPr>
                <a:t>Conditions in medium 2:</a:t>
              </a:r>
            </a:p>
            <a:p>
              <a:pPr algn="ctr"/>
              <a:r>
                <a:rPr lang="en-US" sz="1800" i="1" dirty="0">
                  <a:solidFill>
                    <a:srgbClr val="0070C0"/>
                  </a:solidFill>
                  <a:ea typeface="Times New Roman" pitchFamily="-84" charset="0"/>
                  <a:cs typeface="Helvetica"/>
                </a:rPr>
                <a:t>𝜀</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𝜇</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n</a:t>
              </a:r>
              <a:r>
                <a:rPr lang="en-US" sz="1800" i="1" baseline="-25000" dirty="0">
                  <a:solidFill>
                    <a:srgbClr val="0070C0"/>
                  </a:solidFill>
                  <a:ea typeface="Times New Roman" pitchFamily="-84" charset="0"/>
                  <a:cs typeface="Helvetica"/>
                </a:rPr>
                <a:t>2</a:t>
              </a:r>
              <a:endParaRPr lang="en-US" sz="1800" i="1" baseline="-25000" dirty="0">
                <a:solidFill>
                  <a:srgbClr val="0070C0"/>
                </a:solidFill>
                <a:latin typeface="+mn-lt"/>
                <a:ea typeface="Times New Roman" pitchFamily="-84" charset="0"/>
                <a:cs typeface="Helvetica"/>
              </a:endParaRPr>
            </a:p>
          </p:txBody>
        </p:sp>
        <p:sp>
          <p:nvSpPr>
            <p:cNvPr id="104" name="Rounded Rectangle 103">
              <a:extLst>
                <a:ext uri="{FF2B5EF4-FFF2-40B4-BE49-F238E27FC236}">
                  <a16:creationId xmlns:a16="http://schemas.microsoft.com/office/drawing/2014/main" id="{DD74EE59-0BF7-F944-BCAD-5311D08D1438}"/>
                </a:ext>
              </a:extLst>
            </p:cNvPr>
            <p:cNvSpPr/>
            <p:nvPr/>
          </p:nvSpPr>
          <p:spPr>
            <a:xfrm>
              <a:off x="4571998" y="2874239"/>
              <a:ext cx="2745716" cy="916137"/>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105" name="Rounded Rectangle 104">
              <a:extLst>
                <a:ext uri="{FF2B5EF4-FFF2-40B4-BE49-F238E27FC236}">
                  <a16:creationId xmlns:a16="http://schemas.microsoft.com/office/drawing/2014/main" id="{661A613E-F8BB-5542-8791-1DC8BA5C6901}"/>
                </a:ext>
              </a:extLst>
            </p:cNvPr>
            <p:cNvSpPr/>
            <p:nvPr/>
          </p:nvSpPr>
          <p:spPr>
            <a:xfrm>
              <a:off x="4571998" y="3798139"/>
              <a:ext cx="2745716" cy="912110"/>
            </a:xfrm>
            <a:prstGeom prst="roundRect">
              <a:avLst>
                <a:gd name="adj" fmla="val 4553"/>
              </a:avLst>
            </a:prstGeom>
            <a:solidFill>
              <a:schemeClr val="accent2">
                <a:lumMod val="60000"/>
                <a:lumOff val="4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pic>
        <p:nvPicPr>
          <p:cNvPr id="20" name="Picture 19">
            <a:extLst>
              <a:ext uri="{FF2B5EF4-FFF2-40B4-BE49-F238E27FC236}">
                <a16:creationId xmlns:a16="http://schemas.microsoft.com/office/drawing/2014/main" id="{381A136F-E27E-584D-AE96-2B7C26F7CC9B}"/>
              </a:ext>
            </a:extLst>
          </p:cNvPr>
          <p:cNvPicPr>
            <a:picLocks noChangeAspect="1"/>
          </p:cNvPicPr>
          <p:nvPr/>
        </p:nvPicPr>
        <p:blipFill>
          <a:blip r:embed="rId8"/>
          <a:stretch>
            <a:fillRect/>
          </a:stretch>
        </p:blipFill>
        <p:spPr>
          <a:xfrm>
            <a:off x="2849782" y="5295303"/>
            <a:ext cx="3124200" cy="279400"/>
          </a:xfrm>
          <a:prstGeom prst="rect">
            <a:avLst/>
          </a:prstGeom>
        </p:spPr>
      </p:pic>
      <p:cxnSp>
        <p:nvCxnSpPr>
          <p:cNvPr id="107" name="Straight Arrow Connector 106">
            <a:extLst>
              <a:ext uri="{FF2B5EF4-FFF2-40B4-BE49-F238E27FC236}">
                <a16:creationId xmlns:a16="http://schemas.microsoft.com/office/drawing/2014/main" id="{5397842E-9937-A143-BA99-23B04E111DC1}"/>
              </a:ext>
            </a:extLst>
          </p:cNvPr>
          <p:cNvCxnSpPr>
            <a:cxnSpLocks/>
          </p:cNvCxnSpPr>
          <p:nvPr/>
        </p:nvCxnSpPr>
        <p:spPr bwMode="auto">
          <a:xfrm>
            <a:off x="2325465" y="5447155"/>
            <a:ext cx="282806" cy="0"/>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8858688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Electric field normal to surface</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75" name="Rectangle 74">
            <a:extLst>
              <a:ext uri="{FF2B5EF4-FFF2-40B4-BE49-F238E27FC236}">
                <a16:creationId xmlns:a16="http://schemas.microsoft.com/office/drawing/2014/main" id="{63F36C45-E93D-8E4A-9336-7DCF1B6A5B34}"/>
              </a:ext>
            </a:extLst>
          </p:cNvPr>
          <p:cNvSpPr/>
          <p:nvPr/>
        </p:nvSpPr>
        <p:spPr>
          <a:xfrm>
            <a:off x="5165742" y="2304774"/>
            <a:ext cx="2422590" cy="562601"/>
          </a:xfrm>
          <a:prstGeom prst="rect">
            <a:avLst/>
          </a:prstGeom>
          <a:ln w="2540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3" name="Rectangle 6">
            <a:extLst>
              <a:ext uri="{FF2B5EF4-FFF2-40B4-BE49-F238E27FC236}">
                <a16:creationId xmlns:a16="http://schemas.microsoft.com/office/drawing/2014/main" id="{AEBBDC1C-F454-754C-B9FA-4FFC16B8A1BE}"/>
              </a:ext>
            </a:extLst>
          </p:cNvPr>
          <p:cNvSpPr>
            <a:spLocks noChangeArrowheads="1"/>
          </p:cNvSpPr>
          <p:nvPr/>
        </p:nvSpPr>
        <p:spPr bwMode="auto">
          <a:xfrm>
            <a:off x="138176" y="1613712"/>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In a perfect dielectric we have no free currents so we can simplify this expression to: </a:t>
            </a:r>
            <a:endParaRPr lang="en-US" sz="2000" baseline="-25000" dirty="0">
              <a:latin typeface="+mn-lt"/>
              <a:ea typeface="Times New Roman" pitchFamily="-84" charset="0"/>
              <a:cs typeface="Helvetica"/>
            </a:endParaRPr>
          </a:p>
        </p:txBody>
      </p:sp>
      <p:sp>
        <p:nvSpPr>
          <p:cNvPr id="67" name="Rectangle 6">
            <a:extLst>
              <a:ext uri="{FF2B5EF4-FFF2-40B4-BE49-F238E27FC236}">
                <a16:creationId xmlns:a16="http://schemas.microsoft.com/office/drawing/2014/main" id="{A5D95013-1F6B-3847-A3CB-843A82F08B48}"/>
              </a:ext>
            </a:extLst>
          </p:cNvPr>
          <p:cNvSpPr>
            <a:spLocks noChangeArrowheads="1"/>
          </p:cNvSpPr>
          <p:nvPr/>
        </p:nvSpPr>
        <p:spPr bwMode="auto">
          <a:xfrm>
            <a:off x="138176" y="3191286"/>
            <a:ext cx="8752756" cy="400110"/>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In a non-magnetic material :</a:t>
            </a:r>
            <a:endParaRPr lang="en-US" sz="2000" baseline="-25000" dirty="0">
              <a:latin typeface="+mn-lt"/>
              <a:ea typeface="Times New Roman" pitchFamily="-84" charset="0"/>
              <a:cs typeface="Helvetica"/>
            </a:endParaRPr>
          </a:p>
        </p:txBody>
      </p:sp>
      <p:cxnSp>
        <p:nvCxnSpPr>
          <p:cNvPr id="70" name="Straight Arrow Connector 69">
            <a:extLst>
              <a:ext uri="{FF2B5EF4-FFF2-40B4-BE49-F238E27FC236}">
                <a16:creationId xmlns:a16="http://schemas.microsoft.com/office/drawing/2014/main" id="{25F33599-1AAB-3641-B7BB-DA9B73F1F4BF}"/>
              </a:ext>
            </a:extLst>
          </p:cNvPr>
          <p:cNvCxnSpPr>
            <a:cxnSpLocks/>
          </p:cNvCxnSpPr>
          <p:nvPr/>
        </p:nvCxnSpPr>
        <p:spPr bwMode="auto">
          <a:xfrm>
            <a:off x="4175169" y="2587984"/>
            <a:ext cx="7152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8E3958F2-8010-E94C-9129-0DAAE054A7D0}"/>
              </a:ext>
            </a:extLst>
          </p:cNvPr>
          <p:cNvCxnSpPr>
            <a:cxnSpLocks/>
          </p:cNvCxnSpPr>
          <p:nvPr/>
        </p:nvCxnSpPr>
        <p:spPr bwMode="auto">
          <a:xfrm>
            <a:off x="4211429" y="3891045"/>
            <a:ext cx="7152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5" name="Picture 4">
            <a:extLst>
              <a:ext uri="{FF2B5EF4-FFF2-40B4-BE49-F238E27FC236}">
                <a16:creationId xmlns:a16="http://schemas.microsoft.com/office/drawing/2014/main" id="{9B1AB32A-58AC-8A4A-8701-9747D767D7A8}"/>
              </a:ext>
            </a:extLst>
          </p:cNvPr>
          <p:cNvPicPr>
            <a:picLocks noChangeAspect="1"/>
          </p:cNvPicPr>
          <p:nvPr/>
        </p:nvPicPr>
        <p:blipFill>
          <a:blip r:embed="rId4"/>
          <a:stretch>
            <a:fillRect/>
          </a:stretch>
        </p:blipFill>
        <p:spPr>
          <a:xfrm>
            <a:off x="2671316" y="1190282"/>
            <a:ext cx="3086100" cy="317500"/>
          </a:xfrm>
          <a:prstGeom prst="rect">
            <a:avLst/>
          </a:prstGeom>
        </p:spPr>
      </p:pic>
      <p:pic>
        <p:nvPicPr>
          <p:cNvPr id="7" name="Picture 6">
            <a:extLst>
              <a:ext uri="{FF2B5EF4-FFF2-40B4-BE49-F238E27FC236}">
                <a16:creationId xmlns:a16="http://schemas.microsoft.com/office/drawing/2014/main" id="{D8B12914-A63C-4E4A-BF1B-EAEF63FF2162}"/>
              </a:ext>
            </a:extLst>
          </p:cNvPr>
          <p:cNvPicPr>
            <a:picLocks noChangeAspect="1"/>
          </p:cNvPicPr>
          <p:nvPr/>
        </p:nvPicPr>
        <p:blipFill>
          <a:blip r:embed="rId5"/>
          <a:stretch>
            <a:fillRect/>
          </a:stretch>
        </p:blipFill>
        <p:spPr>
          <a:xfrm>
            <a:off x="1007645" y="2469016"/>
            <a:ext cx="2590800" cy="317500"/>
          </a:xfrm>
          <a:prstGeom prst="rect">
            <a:avLst/>
          </a:prstGeom>
        </p:spPr>
      </p:pic>
      <p:pic>
        <p:nvPicPr>
          <p:cNvPr id="9" name="Picture 8">
            <a:extLst>
              <a:ext uri="{FF2B5EF4-FFF2-40B4-BE49-F238E27FC236}">
                <a16:creationId xmlns:a16="http://schemas.microsoft.com/office/drawing/2014/main" id="{37EF177B-BF98-1C41-A00F-E5467BAE07BB}"/>
              </a:ext>
            </a:extLst>
          </p:cNvPr>
          <p:cNvPicPr>
            <a:picLocks noChangeAspect="1"/>
          </p:cNvPicPr>
          <p:nvPr/>
        </p:nvPicPr>
        <p:blipFill>
          <a:blip r:embed="rId6"/>
          <a:stretch>
            <a:fillRect/>
          </a:stretch>
        </p:blipFill>
        <p:spPr>
          <a:xfrm>
            <a:off x="2671316" y="3845741"/>
            <a:ext cx="1028700" cy="203200"/>
          </a:xfrm>
          <a:prstGeom prst="rect">
            <a:avLst/>
          </a:prstGeom>
        </p:spPr>
      </p:pic>
      <p:pic>
        <p:nvPicPr>
          <p:cNvPr id="12" name="Picture 11">
            <a:extLst>
              <a:ext uri="{FF2B5EF4-FFF2-40B4-BE49-F238E27FC236}">
                <a16:creationId xmlns:a16="http://schemas.microsoft.com/office/drawing/2014/main" id="{6F0CD741-40CE-6F42-9AC3-71B6A61CE955}"/>
              </a:ext>
            </a:extLst>
          </p:cNvPr>
          <p:cNvPicPr>
            <a:picLocks noChangeAspect="1"/>
          </p:cNvPicPr>
          <p:nvPr/>
        </p:nvPicPr>
        <p:blipFill>
          <a:blip r:embed="rId7"/>
          <a:stretch>
            <a:fillRect/>
          </a:stretch>
        </p:blipFill>
        <p:spPr>
          <a:xfrm>
            <a:off x="5438106" y="3732295"/>
            <a:ext cx="1397000" cy="317500"/>
          </a:xfrm>
          <a:prstGeom prst="rect">
            <a:avLst/>
          </a:prstGeom>
        </p:spPr>
      </p:pic>
      <p:sp>
        <p:nvSpPr>
          <p:cNvPr id="25" name="Rectangle 6">
            <a:extLst>
              <a:ext uri="{FF2B5EF4-FFF2-40B4-BE49-F238E27FC236}">
                <a16:creationId xmlns:a16="http://schemas.microsoft.com/office/drawing/2014/main" id="{8E9A8637-4D2B-BD4A-B019-E584F2C92A56}"/>
              </a:ext>
            </a:extLst>
          </p:cNvPr>
          <p:cNvSpPr>
            <a:spLocks noChangeArrowheads="1"/>
          </p:cNvSpPr>
          <p:nvPr/>
        </p:nvSpPr>
        <p:spPr bwMode="auto">
          <a:xfrm>
            <a:off x="160563" y="4254390"/>
            <a:ext cx="8730369" cy="1015663"/>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We know from Lenz’s law that changing magnetic fields induce a current which acts to oppose the change so will act to cancel </a:t>
            </a:r>
            <a:r>
              <a:rPr lang="en-US" sz="2000" b="1" dirty="0">
                <a:ea typeface="Times New Roman" pitchFamily="-84" charset="0"/>
                <a:cs typeface="Helvetica"/>
              </a:rPr>
              <a:t>an oscillating field </a:t>
            </a:r>
            <a:r>
              <a:rPr lang="en-US" sz="2000" dirty="0">
                <a:ea typeface="Times New Roman" pitchFamily="-84" charset="0"/>
                <a:cs typeface="Helvetica"/>
              </a:rPr>
              <a:t>so we can say that good conductors will tend to exclude magnetic fields and we can write:</a:t>
            </a:r>
            <a:endParaRPr lang="en-US" sz="2000" baseline="-25000" dirty="0">
              <a:latin typeface="+mn-lt"/>
              <a:ea typeface="Times New Roman" pitchFamily="-84" charset="0"/>
              <a:cs typeface="Helvetica"/>
            </a:endParaRPr>
          </a:p>
        </p:txBody>
      </p:sp>
      <p:pic>
        <p:nvPicPr>
          <p:cNvPr id="16" name="Picture 15">
            <a:extLst>
              <a:ext uri="{FF2B5EF4-FFF2-40B4-BE49-F238E27FC236}">
                <a16:creationId xmlns:a16="http://schemas.microsoft.com/office/drawing/2014/main" id="{F107FC5D-6D01-3C49-8FA7-2D114B263DB2}"/>
              </a:ext>
            </a:extLst>
          </p:cNvPr>
          <p:cNvPicPr>
            <a:picLocks noChangeAspect="1"/>
          </p:cNvPicPr>
          <p:nvPr/>
        </p:nvPicPr>
        <p:blipFill>
          <a:blip r:embed="rId8"/>
          <a:stretch>
            <a:fillRect/>
          </a:stretch>
        </p:blipFill>
        <p:spPr>
          <a:xfrm>
            <a:off x="3279106" y="5613448"/>
            <a:ext cx="2857500" cy="317500"/>
          </a:xfrm>
          <a:prstGeom prst="rect">
            <a:avLst/>
          </a:prstGeom>
        </p:spPr>
      </p:pic>
    </p:spTree>
    <p:extLst>
      <p:ext uri="{BB962C8B-B14F-4D97-AF65-F5344CB8AC3E}">
        <p14:creationId xmlns:p14="http://schemas.microsoft.com/office/powerpoint/2010/main" val="9602884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707886"/>
          </a:xfrm>
          <a:prstGeom prst="rect">
            <a:avLst/>
          </a:prstGeom>
          <a:noFill/>
        </p:spPr>
        <p:txBody>
          <a:bodyPr wrap="square" rtlCol="0">
            <a:spAutoFit/>
          </a:bodyPr>
          <a:lstStyle/>
          <a:p>
            <a:pPr algn="ctr"/>
            <a:r>
              <a:rPr lang="en-US" sz="4000" dirty="0">
                <a:solidFill>
                  <a:schemeClr val="tx1">
                    <a:lumMod val="75000"/>
                    <a:lumOff val="25000"/>
                  </a:schemeClr>
                </a:solidFill>
                <a:latin typeface="Baskerville"/>
                <a:cs typeface="Baskerville"/>
              </a:rPr>
              <a:t>Thought break:</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3" name="TextBox 22">
            <a:extLst>
              <a:ext uri="{FF2B5EF4-FFF2-40B4-BE49-F238E27FC236}">
                <a16:creationId xmlns:a16="http://schemas.microsoft.com/office/drawing/2014/main" id="{CAF599AF-5001-6D45-BB61-6DCEA88FBEEC}"/>
              </a:ext>
            </a:extLst>
          </p:cNvPr>
          <p:cNvSpPr txBox="1"/>
          <p:nvPr/>
        </p:nvSpPr>
        <p:spPr>
          <a:xfrm>
            <a:off x="234683" y="996289"/>
            <a:ext cx="8637855" cy="461665"/>
          </a:xfrm>
          <a:prstGeom prst="rect">
            <a:avLst/>
          </a:prstGeom>
          <a:noFill/>
        </p:spPr>
        <p:txBody>
          <a:bodyPr wrap="square" rtlCol="0">
            <a:spAutoFit/>
          </a:bodyPr>
          <a:lstStyle/>
          <a:p>
            <a:r>
              <a:rPr lang="en-US" dirty="0"/>
              <a:t>What is the electric field inside a conductor?  Any why?</a:t>
            </a:r>
          </a:p>
        </p:txBody>
      </p:sp>
      <p:sp>
        <p:nvSpPr>
          <p:cNvPr id="26" name="TextBox 25">
            <a:extLst>
              <a:ext uri="{FF2B5EF4-FFF2-40B4-BE49-F238E27FC236}">
                <a16:creationId xmlns:a16="http://schemas.microsoft.com/office/drawing/2014/main" id="{30F56764-138F-CD41-8085-9CBEE8158524}"/>
              </a:ext>
            </a:extLst>
          </p:cNvPr>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Sarri</a:t>
            </a:r>
          </a:p>
        </p:txBody>
      </p:sp>
    </p:spTree>
    <p:extLst>
      <p:ext uri="{BB962C8B-B14F-4D97-AF65-F5344CB8AC3E}">
        <p14:creationId xmlns:p14="http://schemas.microsoft.com/office/powerpoint/2010/main" val="31391101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Skin depth</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63" name="Rectangle 6">
            <a:extLst>
              <a:ext uri="{FF2B5EF4-FFF2-40B4-BE49-F238E27FC236}">
                <a16:creationId xmlns:a16="http://schemas.microsoft.com/office/drawing/2014/main" id="{AEBBDC1C-F454-754C-B9FA-4FFC16B8A1BE}"/>
              </a:ext>
            </a:extLst>
          </p:cNvPr>
          <p:cNvSpPr>
            <a:spLocks noChangeArrowheads="1"/>
          </p:cNvSpPr>
          <p:nvPr/>
        </p:nvSpPr>
        <p:spPr bwMode="auto">
          <a:xfrm>
            <a:off x="138176" y="772690"/>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From the boundary conditions we’ve seen that the electric field across the boundary is given by: </a:t>
            </a:r>
            <a:endParaRPr lang="en-US" sz="2000" baseline="-25000" dirty="0">
              <a:latin typeface="+mn-lt"/>
              <a:ea typeface="Times New Roman" pitchFamily="-84" charset="0"/>
              <a:cs typeface="Helvetica"/>
            </a:endParaRPr>
          </a:p>
        </p:txBody>
      </p:sp>
      <p:sp>
        <p:nvSpPr>
          <p:cNvPr id="67" name="Rectangle 6">
            <a:extLst>
              <a:ext uri="{FF2B5EF4-FFF2-40B4-BE49-F238E27FC236}">
                <a16:creationId xmlns:a16="http://schemas.microsoft.com/office/drawing/2014/main" id="{A5D95013-1F6B-3847-A3CB-843A82F08B48}"/>
              </a:ext>
            </a:extLst>
          </p:cNvPr>
          <p:cNvSpPr>
            <a:spLocks noChangeArrowheads="1"/>
          </p:cNvSpPr>
          <p:nvPr/>
        </p:nvSpPr>
        <p:spPr bwMode="auto">
          <a:xfrm>
            <a:off x="138176" y="2074132"/>
            <a:ext cx="8752756" cy="2144177"/>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For a perfect conductor, we know that the surface charges can rearrange to compensate the incident electric field and that the electric field within the conductor is zero.  </a:t>
            </a:r>
          </a:p>
          <a:p>
            <a:endParaRPr lang="en-US" sz="2000" baseline="-25000" dirty="0">
              <a:latin typeface="+mn-lt"/>
              <a:ea typeface="Times New Roman" pitchFamily="-84" charset="0"/>
              <a:cs typeface="Helvetica"/>
            </a:endParaRPr>
          </a:p>
          <a:p>
            <a:r>
              <a:rPr lang="en-US" sz="2000" dirty="0">
                <a:latin typeface="+mn-lt"/>
                <a:ea typeface="Times New Roman" pitchFamily="-84" charset="0"/>
                <a:cs typeface="Helvetica"/>
              </a:rPr>
              <a:t>But in reality the charge density is limited and the damping of the fields is not instantaneous.  The electric and magnetic fields can penetrate into the conductor by a distance called the skin depth.</a:t>
            </a:r>
          </a:p>
        </p:txBody>
      </p:sp>
      <p:pic>
        <p:nvPicPr>
          <p:cNvPr id="22" name="Picture 21">
            <a:extLst>
              <a:ext uri="{FF2B5EF4-FFF2-40B4-BE49-F238E27FC236}">
                <a16:creationId xmlns:a16="http://schemas.microsoft.com/office/drawing/2014/main" id="{78A8FC01-06A8-234B-91B2-BBD87008F00B}"/>
              </a:ext>
            </a:extLst>
          </p:cNvPr>
          <p:cNvPicPr>
            <a:picLocks noChangeAspect="1"/>
          </p:cNvPicPr>
          <p:nvPr/>
        </p:nvPicPr>
        <p:blipFill>
          <a:blip r:embed="rId4"/>
          <a:stretch>
            <a:fillRect/>
          </a:stretch>
        </p:blipFill>
        <p:spPr>
          <a:xfrm>
            <a:off x="1429495" y="1606678"/>
            <a:ext cx="2705100" cy="279400"/>
          </a:xfrm>
          <a:prstGeom prst="rect">
            <a:avLst/>
          </a:prstGeom>
        </p:spPr>
      </p:pic>
      <p:pic>
        <p:nvPicPr>
          <p:cNvPr id="2" name="Picture 1">
            <a:extLst>
              <a:ext uri="{FF2B5EF4-FFF2-40B4-BE49-F238E27FC236}">
                <a16:creationId xmlns:a16="http://schemas.microsoft.com/office/drawing/2014/main" id="{CEB7C86C-8089-F847-8AA0-E16CE5B7C567}"/>
              </a:ext>
            </a:extLst>
          </p:cNvPr>
          <p:cNvPicPr>
            <a:picLocks noChangeAspect="1"/>
          </p:cNvPicPr>
          <p:nvPr/>
        </p:nvPicPr>
        <p:blipFill>
          <a:blip r:embed="rId5"/>
          <a:stretch>
            <a:fillRect/>
          </a:stretch>
        </p:blipFill>
        <p:spPr>
          <a:xfrm>
            <a:off x="5293097" y="1618604"/>
            <a:ext cx="1346200" cy="317500"/>
          </a:xfrm>
          <a:prstGeom prst="rect">
            <a:avLst/>
          </a:prstGeom>
        </p:spPr>
      </p:pic>
      <p:pic>
        <p:nvPicPr>
          <p:cNvPr id="3" name="Picture 2">
            <a:extLst>
              <a:ext uri="{FF2B5EF4-FFF2-40B4-BE49-F238E27FC236}">
                <a16:creationId xmlns:a16="http://schemas.microsoft.com/office/drawing/2014/main" id="{980EC1C9-9555-5D47-B4D6-756623C4EAA0}"/>
              </a:ext>
            </a:extLst>
          </p:cNvPr>
          <p:cNvPicPr>
            <a:picLocks noChangeAspect="1"/>
          </p:cNvPicPr>
          <p:nvPr/>
        </p:nvPicPr>
        <p:blipFill>
          <a:blip r:embed="rId6"/>
          <a:stretch>
            <a:fillRect/>
          </a:stretch>
        </p:blipFill>
        <p:spPr>
          <a:xfrm>
            <a:off x="3760410" y="4564970"/>
            <a:ext cx="1485900" cy="749300"/>
          </a:xfrm>
          <a:prstGeom prst="rect">
            <a:avLst/>
          </a:prstGeom>
        </p:spPr>
      </p:pic>
      <p:sp>
        <p:nvSpPr>
          <p:cNvPr id="26" name="Rectangle 6">
            <a:extLst>
              <a:ext uri="{FF2B5EF4-FFF2-40B4-BE49-F238E27FC236}">
                <a16:creationId xmlns:a16="http://schemas.microsoft.com/office/drawing/2014/main" id="{D3C2E132-74DA-CB4C-9482-187CD4242B34}"/>
              </a:ext>
            </a:extLst>
          </p:cNvPr>
          <p:cNvSpPr>
            <a:spLocks noChangeArrowheads="1"/>
          </p:cNvSpPr>
          <p:nvPr/>
        </p:nvSpPr>
        <p:spPr bwMode="auto">
          <a:xfrm>
            <a:off x="4970625" y="5313820"/>
            <a:ext cx="1485901"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Conductivity</a:t>
            </a:r>
            <a:endParaRPr lang="en-US" sz="1800" baseline="-25000" dirty="0">
              <a:solidFill>
                <a:srgbClr val="FF0000"/>
              </a:solidFill>
              <a:latin typeface="+mn-lt"/>
              <a:ea typeface="Times New Roman" pitchFamily="-84" charset="0"/>
              <a:cs typeface="Helvetica"/>
            </a:endParaRPr>
          </a:p>
        </p:txBody>
      </p:sp>
      <p:sp>
        <p:nvSpPr>
          <p:cNvPr id="27" name="Rounded Rectangle 26">
            <a:extLst>
              <a:ext uri="{FF2B5EF4-FFF2-40B4-BE49-F238E27FC236}">
                <a16:creationId xmlns:a16="http://schemas.microsoft.com/office/drawing/2014/main" id="{F6CC377B-BDE0-5547-BAFB-05193DAE1586}"/>
              </a:ext>
            </a:extLst>
          </p:cNvPr>
          <p:cNvSpPr/>
          <p:nvPr/>
        </p:nvSpPr>
        <p:spPr>
          <a:xfrm>
            <a:off x="4970625" y="5054226"/>
            <a:ext cx="246430" cy="244206"/>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8" name="Rounded Rectangle 27">
            <a:extLst>
              <a:ext uri="{FF2B5EF4-FFF2-40B4-BE49-F238E27FC236}">
                <a16:creationId xmlns:a16="http://schemas.microsoft.com/office/drawing/2014/main" id="{F7132594-DA3E-774E-9AED-1B05174D6CA4}"/>
              </a:ext>
            </a:extLst>
          </p:cNvPr>
          <p:cNvSpPr/>
          <p:nvPr/>
        </p:nvSpPr>
        <p:spPr>
          <a:xfrm>
            <a:off x="3625440" y="4618418"/>
            <a:ext cx="411889" cy="628918"/>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9" name="Rectangle 6">
            <a:extLst>
              <a:ext uri="{FF2B5EF4-FFF2-40B4-BE49-F238E27FC236}">
                <a16:creationId xmlns:a16="http://schemas.microsoft.com/office/drawing/2014/main" id="{8326971D-8780-F749-A9CA-7B21872B2B34}"/>
              </a:ext>
            </a:extLst>
          </p:cNvPr>
          <p:cNvSpPr>
            <a:spLocks noChangeArrowheads="1"/>
          </p:cNvSpPr>
          <p:nvPr/>
        </p:nvSpPr>
        <p:spPr bwMode="auto">
          <a:xfrm>
            <a:off x="2656358" y="4634472"/>
            <a:ext cx="997889" cy="646331"/>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chemeClr val="accent6">
                    <a:lumMod val="60000"/>
                    <a:lumOff val="40000"/>
                  </a:schemeClr>
                </a:solidFill>
                <a:ea typeface="Times New Roman" pitchFamily="-84" charset="0"/>
                <a:cs typeface="Helvetica"/>
              </a:rPr>
              <a:t>Skin depth</a:t>
            </a:r>
            <a:endParaRPr lang="en-US" sz="1800" baseline="-25000" dirty="0">
              <a:solidFill>
                <a:schemeClr val="accent6">
                  <a:lumMod val="60000"/>
                  <a:lumOff val="40000"/>
                </a:schemeClr>
              </a:solidFill>
              <a:latin typeface="+mn-lt"/>
              <a:ea typeface="Times New Roman" pitchFamily="-84" charset="0"/>
              <a:cs typeface="Helvetica"/>
            </a:endParaRPr>
          </a:p>
        </p:txBody>
      </p:sp>
    </p:spTree>
    <p:extLst>
      <p:ext uri="{BB962C8B-B14F-4D97-AF65-F5344CB8AC3E}">
        <p14:creationId xmlns:p14="http://schemas.microsoft.com/office/powerpoint/2010/main" val="33648229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078A010D-CDA3-2C48-B2AF-974BC3021A5B}"/>
              </a:ext>
            </a:extLst>
          </p:cNvPr>
          <p:cNvSpPr/>
          <p:nvPr/>
        </p:nvSpPr>
        <p:spPr>
          <a:xfrm>
            <a:off x="583804" y="5031746"/>
            <a:ext cx="7976394" cy="1064292"/>
          </a:xfrm>
          <a:prstGeom prst="roundRect">
            <a:avLst>
              <a:gd name="adj" fmla="val 4553"/>
            </a:avLst>
          </a:prstGeom>
          <a:solidFill>
            <a:schemeClr val="bg1"/>
          </a:solidFill>
          <a:ln>
            <a:solidFill>
              <a:schemeClr val="tx1"/>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10" name="TextBox 9"/>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Waves in media with non-zero conductivity</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63" name="Rectangle 6">
            <a:extLst>
              <a:ext uri="{FF2B5EF4-FFF2-40B4-BE49-F238E27FC236}">
                <a16:creationId xmlns:a16="http://schemas.microsoft.com/office/drawing/2014/main" id="{AEBBDC1C-F454-754C-B9FA-4FFC16B8A1BE}"/>
              </a:ext>
            </a:extLst>
          </p:cNvPr>
          <p:cNvSpPr>
            <a:spLocks noChangeArrowheads="1"/>
          </p:cNvSpPr>
          <p:nvPr/>
        </p:nvSpPr>
        <p:spPr bwMode="auto">
          <a:xfrm>
            <a:off x="138176" y="772690"/>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To derive an expression for the skin depth, we’ll go back to our derivation of the wave equation where we found:</a:t>
            </a:r>
          </a:p>
        </p:txBody>
      </p:sp>
      <p:sp>
        <p:nvSpPr>
          <p:cNvPr id="26" name="Rectangle 6">
            <a:extLst>
              <a:ext uri="{FF2B5EF4-FFF2-40B4-BE49-F238E27FC236}">
                <a16:creationId xmlns:a16="http://schemas.microsoft.com/office/drawing/2014/main" id="{D3C2E132-74DA-CB4C-9482-187CD4242B34}"/>
              </a:ext>
            </a:extLst>
          </p:cNvPr>
          <p:cNvSpPr>
            <a:spLocks noChangeArrowheads="1"/>
          </p:cNvSpPr>
          <p:nvPr/>
        </p:nvSpPr>
        <p:spPr bwMode="auto">
          <a:xfrm>
            <a:off x="7265560" y="2429606"/>
            <a:ext cx="1485901"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Conductivity</a:t>
            </a:r>
            <a:endParaRPr lang="en-US" sz="1800" baseline="-25000" dirty="0">
              <a:solidFill>
                <a:srgbClr val="FF0000"/>
              </a:solidFill>
              <a:latin typeface="+mn-lt"/>
              <a:ea typeface="Times New Roman" pitchFamily="-84" charset="0"/>
              <a:cs typeface="Helvetica"/>
            </a:endParaRPr>
          </a:p>
        </p:txBody>
      </p:sp>
      <p:sp>
        <p:nvSpPr>
          <p:cNvPr id="27" name="Rounded Rectangle 26">
            <a:extLst>
              <a:ext uri="{FF2B5EF4-FFF2-40B4-BE49-F238E27FC236}">
                <a16:creationId xmlns:a16="http://schemas.microsoft.com/office/drawing/2014/main" id="{F6CC377B-BDE0-5547-BAFB-05193DAE1586}"/>
              </a:ext>
            </a:extLst>
          </p:cNvPr>
          <p:cNvSpPr/>
          <p:nvPr/>
        </p:nvSpPr>
        <p:spPr>
          <a:xfrm>
            <a:off x="6841222" y="2479859"/>
            <a:ext cx="246430" cy="244206"/>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pic>
        <p:nvPicPr>
          <p:cNvPr id="20" name="Picture 19">
            <a:extLst>
              <a:ext uri="{FF2B5EF4-FFF2-40B4-BE49-F238E27FC236}">
                <a16:creationId xmlns:a16="http://schemas.microsoft.com/office/drawing/2014/main" id="{DE136BFC-93C8-D84C-9041-838BAED3B2B0}"/>
              </a:ext>
            </a:extLst>
          </p:cNvPr>
          <p:cNvPicPr>
            <a:picLocks noChangeAspect="1"/>
          </p:cNvPicPr>
          <p:nvPr/>
        </p:nvPicPr>
        <p:blipFill>
          <a:blip r:embed="rId4"/>
          <a:stretch>
            <a:fillRect/>
          </a:stretch>
        </p:blipFill>
        <p:spPr>
          <a:xfrm>
            <a:off x="6416885" y="2429607"/>
            <a:ext cx="848675" cy="268568"/>
          </a:xfrm>
          <a:prstGeom prst="rect">
            <a:avLst/>
          </a:prstGeom>
        </p:spPr>
      </p:pic>
      <p:sp>
        <p:nvSpPr>
          <p:cNvPr id="39" name="Rectangle 6">
            <a:extLst>
              <a:ext uri="{FF2B5EF4-FFF2-40B4-BE49-F238E27FC236}">
                <a16:creationId xmlns:a16="http://schemas.microsoft.com/office/drawing/2014/main" id="{EF3F43B7-50B7-E64F-8B8C-C6411029CDB8}"/>
              </a:ext>
            </a:extLst>
          </p:cNvPr>
          <p:cNvSpPr>
            <a:spLocks noChangeArrowheads="1"/>
          </p:cNvSpPr>
          <p:nvPr/>
        </p:nvSpPr>
        <p:spPr bwMode="auto">
          <a:xfrm>
            <a:off x="160564" y="2249335"/>
            <a:ext cx="6359506" cy="707886"/>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Having made the assumption of no external charges, and that we have a simple Ohmic conductor where: </a:t>
            </a:r>
          </a:p>
        </p:txBody>
      </p:sp>
      <p:sp>
        <p:nvSpPr>
          <p:cNvPr id="40" name="Rectangle 6">
            <a:extLst>
              <a:ext uri="{FF2B5EF4-FFF2-40B4-BE49-F238E27FC236}">
                <a16:creationId xmlns:a16="http://schemas.microsoft.com/office/drawing/2014/main" id="{A621E31D-79D9-754D-B955-AC35EC6853E6}"/>
              </a:ext>
            </a:extLst>
          </p:cNvPr>
          <p:cNvSpPr>
            <a:spLocks noChangeArrowheads="1"/>
          </p:cNvSpPr>
          <p:nvPr/>
        </p:nvSpPr>
        <p:spPr bwMode="auto">
          <a:xfrm>
            <a:off x="160563" y="3094496"/>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We can substitute the same simple plane wave solution into this more general wave equation to see what we get:</a:t>
            </a:r>
          </a:p>
        </p:txBody>
      </p:sp>
      <p:pic>
        <p:nvPicPr>
          <p:cNvPr id="41" name="Picture 40">
            <a:extLst>
              <a:ext uri="{FF2B5EF4-FFF2-40B4-BE49-F238E27FC236}">
                <a16:creationId xmlns:a16="http://schemas.microsoft.com/office/drawing/2014/main" id="{85DE65FD-76ED-374E-9053-286EBBFC84FF}"/>
              </a:ext>
            </a:extLst>
          </p:cNvPr>
          <p:cNvPicPr>
            <a:picLocks noChangeAspect="1"/>
          </p:cNvPicPr>
          <p:nvPr/>
        </p:nvPicPr>
        <p:blipFill>
          <a:blip r:embed="rId5"/>
          <a:stretch>
            <a:fillRect/>
          </a:stretch>
        </p:blipFill>
        <p:spPr>
          <a:xfrm>
            <a:off x="2832440" y="1436937"/>
            <a:ext cx="2895600" cy="673100"/>
          </a:xfrm>
          <a:prstGeom prst="rect">
            <a:avLst/>
          </a:prstGeom>
        </p:spPr>
      </p:pic>
      <p:pic>
        <p:nvPicPr>
          <p:cNvPr id="42" name="Picture 41">
            <a:extLst>
              <a:ext uri="{FF2B5EF4-FFF2-40B4-BE49-F238E27FC236}">
                <a16:creationId xmlns:a16="http://schemas.microsoft.com/office/drawing/2014/main" id="{53EE5D2C-1921-D54C-9986-14764453F2E9}"/>
              </a:ext>
            </a:extLst>
          </p:cNvPr>
          <p:cNvPicPr>
            <a:picLocks noChangeAspect="1"/>
          </p:cNvPicPr>
          <p:nvPr/>
        </p:nvPicPr>
        <p:blipFill>
          <a:blip r:embed="rId6"/>
          <a:stretch>
            <a:fillRect/>
          </a:stretch>
        </p:blipFill>
        <p:spPr>
          <a:xfrm>
            <a:off x="784167" y="4458597"/>
            <a:ext cx="3505200" cy="342900"/>
          </a:xfrm>
          <a:prstGeom prst="rect">
            <a:avLst/>
          </a:prstGeom>
        </p:spPr>
      </p:pic>
      <p:sp>
        <p:nvSpPr>
          <p:cNvPr id="51" name="Rectangle 6">
            <a:extLst>
              <a:ext uri="{FF2B5EF4-FFF2-40B4-BE49-F238E27FC236}">
                <a16:creationId xmlns:a16="http://schemas.microsoft.com/office/drawing/2014/main" id="{333C8ED1-094C-404D-9402-5FC9369E68A7}"/>
              </a:ext>
            </a:extLst>
          </p:cNvPr>
          <p:cNvSpPr>
            <a:spLocks noChangeArrowheads="1"/>
          </p:cNvSpPr>
          <p:nvPr/>
        </p:nvSpPr>
        <p:spPr bwMode="auto">
          <a:xfrm>
            <a:off x="347579" y="4015427"/>
            <a:ext cx="4571477" cy="369332"/>
          </a:xfrm>
          <a:prstGeom prst="rect">
            <a:avLst/>
          </a:prstGeom>
          <a:noFill/>
          <a:ln w="9525">
            <a:noFill/>
            <a:miter lim="800000"/>
            <a:headEnd/>
            <a:tailEnd/>
          </a:ln>
        </p:spPr>
        <p:txBody>
          <a:bodyPr wrap="square" anchor="ctr">
            <a:prstTxWarp prst="textNoShape">
              <a:avLst/>
            </a:prstTxWarp>
            <a:spAutoFit/>
          </a:bodyPr>
          <a:lstStyle/>
          <a:p>
            <a:pPr algn="ctr"/>
            <a:r>
              <a:rPr lang="en-US" sz="1800" b="1" dirty="0">
                <a:ea typeface="Times New Roman" pitchFamily="-84" charset="0"/>
                <a:cs typeface="Helvetica"/>
              </a:rPr>
              <a:t>Simple plane wave travelling in z-direction</a:t>
            </a:r>
            <a:endParaRPr lang="en-US" sz="1800" b="1" baseline="-25000" dirty="0">
              <a:latin typeface="+mn-lt"/>
              <a:ea typeface="Times New Roman" pitchFamily="-84" charset="0"/>
              <a:cs typeface="Helvetica"/>
            </a:endParaRPr>
          </a:p>
        </p:txBody>
      </p:sp>
      <p:sp>
        <p:nvSpPr>
          <p:cNvPr id="53" name="Rectangle 6">
            <a:extLst>
              <a:ext uri="{FF2B5EF4-FFF2-40B4-BE49-F238E27FC236}">
                <a16:creationId xmlns:a16="http://schemas.microsoft.com/office/drawing/2014/main" id="{8A14437B-82B6-EA49-A3A1-2E4472085225}"/>
              </a:ext>
            </a:extLst>
          </p:cNvPr>
          <p:cNvSpPr>
            <a:spLocks noChangeArrowheads="1"/>
          </p:cNvSpPr>
          <p:nvPr/>
        </p:nvSpPr>
        <p:spPr bwMode="auto">
          <a:xfrm>
            <a:off x="5925006" y="4015427"/>
            <a:ext cx="2680211" cy="369332"/>
          </a:xfrm>
          <a:prstGeom prst="rect">
            <a:avLst/>
          </a:prstGeom>
          <a:noFill/>
          <a:ln w="9525">
            <a:noFill/>
            <a:miter lim="800000"/>
            <a:headEnd/>
            <a:tailEnd/>
          </a:ln>
        </p:spPr>
        <p:txBody>
          <a:bodyPr wrap="square" anchor="ctr">
            <a:prstTxWarp prst="textNoShape">
              <a:avLst/>
            </a:prstTxWarp>
            <a:spAutoFit/>
          </a:bodyPr>
          <a:lstStyle/>
          <a:p>
            <a:pPr algn="ctr"/>
            <a:r>
              <a:rPr lang="en-US" sz="1800" b="1" dirty="0">
                <a:ea typeface="Times New Roman" pitchFamily="-84" charset="0"/>
                <a:cs typeface="Helvetica"/>
              </a:rPr>
              <a:t>Dispersion relation:</a:t>
            </a:r>
            <a:endParaRPr lang="en-US" sz="1800" b="1" baseline="-25000" dirty="0">
              <a:latin typeface="+mn-lt"/>
              <a:ea typeface="Times New Roman" pitchFamily="-84" charset="0"/>
              <a:cs typeface="Helvetica"/>
            </a:endParaRPr>
          </a:p>
        </p:txBody>
      </p:sp>
      <p:cxnSp>
        <p:nvCxnSpPr>
          <p:cNvPr id="54" name="Straight Arrow Connector 53">
            <a:extLst>
              <a:ext uri="{FF2B5EF4-FFF2-40B4-BE49-F238E27FC236}">
                <a16:creationId xmlns:a16="http://schemas.microsoft.com/office/drawing/2014/main" id="{D23E1E2A-2086-5642-9C37-E6B1D72B628C}"/>
              </a:ext>
            </a:extLst>
          </p:cNvPr>
          <p:cNvCxnSpPr>
            <a:cxnSpLocks/>
          </p:cNvCxnSpPr>
          <p:nvPr/>
        </p:nvCxnSpPr>
        <p:spPr bwMode="auto">
          <a:xfrm>
            <a:off x="5108452" y="4603503"/>
            <a:ext cx="7152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5" name="Rectangle 6">
            <a:extLst>
              <a:ext uri="{FF2B5EF4-FFF2-40B4-BE49-F238E27FC236}">
                <a16:creationId xmlns:a16="http://schemas.microsoft.com/office/drawing/2014/main" id="{D932774E-EB00-1746-ADAD-40C3176578B1}"/>
              </a:ext>
            </a:extLst>
          </p:cNvPr>
          <p:cNvSpPr>
            <a:spLocks noChangeArrowheads="1"/>
          </p:cNvSpPr>
          <p:nvPr/>
        </p:nvSpPr>
        <p:spPr bwMode="auto">
          <a:xfrm>
            <a:off x="583803" y="5029684"/>
            <a:ext cx="8307129" cy="400110"/>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For a dielectric, where we had zero conductivity, the dispersion relation was: </a:t>
            </a:r>
          </a:p>
        </p:txBody>
      </p:sp>
      <p:pic>
        <p:nvPicPr>
          <p:cNvPr id="5" name="Picture 4">
            <a:extLst>
              <a:ext uri="{FF2B5EF4-FFF2-40B4-BE49-F238E27FC236}">
                <a16:creationId xmlns:a16="http://schemas.microsoft.com/office/drawing/2014/main" id="{C1A3B913-6261-2640-9969-7B24BC0A8425}"/>
              </a:ext>
            </a:extLst>
          </p:cNvPr>
          <p:cNvPicPr>
            <a:picLocks noChangeAspect="1"/>
          </p:cNvPicPr>
          <p:nvPr/>
        </p:nvPicPr>
        <p:blipFill>
          <a:blip r:embed="rId7"/>
          <a:stretch>
            <a:fillRect/>
          </a:stretch>
        </p:blipFill>
        <p:spPr>
          <a:xfrm>
            <a:off x="3644898" y="5493445"/>
            <a:ext cx="1854200" cy="520700"/>
          </a:xfrm>
          <a:prstGeom prst="rect">
            <a:avLst/>
          </a:prstGeom>
        </p:spPr>
      </p:pic>
      <p:sp>
        <p:nvSpPr>
          <p:cNvPr id="28" name="Rectangle 27">
            <a:extLst>
              <a:ext uri="{FF2B5EF4-FFF2-40B4-BE49-F238E27FC236}">
                <a16:creationId xmlns:a16="http://schemas.microsoft.com/office/drawing/2014/main" id="{2BC934F1-CBAA-E041-82D2-159694EEE895}"/>
              </a:ext>
            </a:extLst>
          </p:cNvPr>
          <p:cNvSpPr/>
          <p:nvPr/>
        </p:nvSpPr>
        <p:spPr>
          <a:xfrm>
            <a:off x="6182627" y="4354090"/>
            <a:ext cx="2422590" cy="562601"/>
          </a:xfrm>
          <a:prstGeom prst="rect">
            <a:avLst/>
          </a:prstGeom>
          <a:ln w="2540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0232691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36A66D0A-5C2F-0743-924C-B21A134E04BC}"/>
              </a:ext>
            </a:extLst>
          </p:cNvPr>
          <p:cNvSpPr/>
          <p:nvPr/>
        </p:nvSpPr>
        <p:spPr>
          <a:xfrm>
            <a:off x="83538" y="3916392"/>
            <a:ext cx="8922285" cy="806480"/>
          </a:xfrm>
          <a:prstGeom prst="roundRect">
            <a:avLst>
              <a:gd name="adj" fmla="val 4553"/>
            </a:avLst>
          </a:prstGeom>
          <a:solidFill>
            <a:schemeClr val="bg1"/>
          </a:solidFill>
          <a:ln>
            <a:solidFill>
              <a:schemeClr val="tx1"/>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pic>
        <p:nvPicPr>
          <p:cNvPr id="22" name="Picture 21">
            <a:extLst>
              <a:ext uri="{FF2B5EF4-FFF2-40B4-BE49-F238E27FC236}">
                <a16:creationId xmlns:a16="http://schemas.microsoft.com/office/drawing/2014/main" id="{BE1E7738-3931-1D45-894F-52315CA35317}"/>
              </a:ext>
            </a:extLst>
          </p:cNvPr>
          <p:cNvPicPr>
            <a:picLocks noChangeAspect="1"/>
          </p:cNvPicPr>
          <p:nvPr/>
        </p:nvPicPr>
        <p:blipFill>
          <a:blip r:embed="rId3"/>
          <a:stretch>
            <a:fillRect/>
          </a:stretch>
        </p:blipFill>
        <p:spPr>
          <a:xfrm>
            <a:off x="3620085" y="1549114"/>
            <a:ext cx="2171700" cy="317500"/>
          </a:xfrm>
          <a:prstGeom prst="rect">
            <a:avLst/>
          </a:prstGeom>
        </p:spPr>
      </p:pic>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63" name="Rectangle 6">
            <a:extLst>
              <a:ext uri="{FF2B5EF4-FFF2-40B4-BE49-F238E27FC236}">
                <a16:creationId xmlns:a16="http://schemas.microsoft.com/office/drawing/2014/main" id="{AEBBDC1C-F454-754C-B9FA-4FFC16B8A1BE}"/>
              </a:ext>
            </a:extLst>
          </p:cNvPr>
          <p:cNvSpPr>
            <a:spLocks noChangeArrowheads="1"/>
          </p:cNvSpPr>
          <p:nvPr/>
        </p:nvSpPr>
        <p:spPr bwMode="auto">
          <a:xfrm>
            <a:off x="138176" y="772690"/>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In comparison to the dielectric dispersion equation, this is a little more complex (literally).</a:t>
            </a:r>
          </a:p>
        </p:txBody>
      </p:sp>
      <p:sp>
        <p:nvSpPr>
          <p:cNvPr id="26" name="Rectangle 6">
            <a:extLst>
              <a:ext uri="{FF2B5EF4-FFF2-40B4-BE49-F238E27FC236}">
                <a16:creationId xmlns:a16="http://schemas.microsoft.com/office/drawing/2014/main" id="{D3C2E132-74DA-CB4C-9482-187CD4242B34}"/>
              </a:ext>
            </a:extLst>
          </p:cNvPr>
          <p:cNvSpPr>
            <a:spLocks noChangeArrowheads="1"/>
          </p:cNvSpPr>
          <p:nvPr/>
        </p:nvSpPr>
        <p:spPr bwMode="auto">
          <a:xfrm>
            <a:off x="3479187" y="1166997"/>
            <a:ext cx="2164597"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Imaginary number</a:t>
            </a:r>
            <a:endParaRPr lang="en-US" sz="1800" baseline="-25000" dirty="0">
              <a:solidFill>
                <a:srgbClr val="FF0000"/>
              </a:solidFill>
              <a:latin typeface="+mn-lt"/>
              <a:ea typeface="Times New Roman" pitchFamily="-84" charset="0"/>
              <a:cs typeface="Helvetica"/>
            </a:endParaRPr>
          </a:p>
        </p:txBody>
      </p:sp>
      <p:sp>
        <p:nvSpPr>
          <p:cNvPr id="27" name="Rounded Rectangle 26">
            <a:extLst>
              <a:ext uri="{FF2B5EF4-FFF2-40B4-BE49-F238E27FC236}">
                <a16:creationId xmlns:a16="http://schemas.microsoft.com/office/drawing/2014/main" id="{F6CC377B-BDE0-5547-BAFB-05193DAE1586}"/>
              </a:ext>
            </a:extLst>
          </p:cNvPr>
          <p:cNvSpPr/>
          <p:nvPr/>
        </p:nvSpPr>
        <p:spPr>
          <a:xfrm>
            <a:off x="4224277" y="1574148"/>
            <a:ext cx="631135" cy="2963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9" name="Rectangle 6">
            <a:extLst>
              <a:ext uri="{FF2B5EF4-FFF2-40B4-BE49-F238E27FC236}">
                <a16:creationId xmlns:a16="http://schemas.microsoft.com/office/drawing/2014/main" id="{EF3F43B7-50B7-E64F-8B8C-C6411029CDB8}"/>
              </a:ext>
            </a:extLst>
          </p:cNvPr>
          <p:cNvSpPr>
            <a:spLocks noChangeArrowheads="1"/>
          </p:cNvSpPr>
          <p:nvPr/>
        </p:nvSpPr>
        <p:spPr bwMode="auto">
          <a:xfrm>
            <a:off x="179771" y="1978610"/>
            <a:ext cx="8707982" cy="1015663"/>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If we assume a simple form for the complex wavevector:</a:t>
            </a:r>
          </a:p>
          <a:p>
            <a:r>
              <a:rPr lang="en-US" sz="2000" dirty="0">
                <a:latin typeface="+mn-lt"/>
                <a:ea typeface="Times New Roman" pitchFamily="-84" charset="0"/>
                <a:cs typeface="Helvetica"/>
              </a:rPr>
              <a:t>we can use this to determine the real and imaginary component using the dispersion relation.</a:t>
            </a:r>
          </a:p>
        </p:txBody>
      </p:sp>
      <p:pic>
        <p:nvPicPr>
          <p:cNvPr id="3" name="Picture 2">
            <a:extLst>
              <a:ext uri="{FF2B5EF4-FFF2-40B4-BE49-F238E27FC236}">
                <a16:creationId xmlns:a16="http://schemas.microsoft.com/office/drawing/2014/main" id="{D6E46B4E-4446-6741-9D5D-77CE641B57B8}"/>
              </a:ext>
            </a:extLst>
          </p:cNvPr>
          <p:cNvPicPr>
            <a:picLocks noChangeAspect="1"/>
          </p:cNvPicPr>
          <p:nvPr/>
        </p:nvPicPr>
        <p:blipFill>
          <a:blip r:embed="rId5"/>
          <a:stretch>
            <a:fillRect/>
          </a:stretch>
        </p:blipFill>
        <p:spPr>
          <a:xfrm>
            <a:off x="1180935" y="2883248"/>
            <a:ext cx="3860800" cy="952500"/>
          </a:xfrm>
          <a:prstGeom prst="rect">
            <a:avLst/>
          </a:prstGeom>
        </p:spPr>
      </p:pic>
      <p:pic>
        <p:nvPicPr>
          <p:cNvPr id="5" name="Picture 4">
            <a:extLst>
              <a:ext uri="{FF2B5EF4-FFF2-40B4-BE49-F238E27FC236}">
                <a16:creationId xmlns:a16="http://schemas.microsoft.com/office/drawing/2014/main" id="{62ACB347-15BF-9146-A628-3E093227EE1C}"/>
              </a:ext>
            </a:extLst>
          </p:cNvPr>
          <p:cNvPicPr>
            <a:picLocks noChangeAspect="1"/>
          </p:cNvPicPr>
          <p:nvPr/>
        </p:nvPicPr>
        <p:blipFill>
          <a:blip r:embed="rId6"/>
          <a:stretch>
            <a:fillRect/>
          </a:stretch>
        </p:blipFill>
        <p:spPr>
          <a:xfrm>
            <a:off x="5791785" y="3117446"/>
            <a:ext cx="1104900" cy="520700"/>
          </a:xfrm>
          <a:prstGeom prst="rect">
            <a:avLst/>
          </a:prstGeom>
        </p:spPr>
      </p:pic>
      <p:pic>
        <p:nvPicPr>
          <p:cNvPr id="8" name="Picture 7">
            <a:extLst>
              <a:ext uri="{FF2B5EF4-FFF2-40B4-BE49-F238E27FC236}">
                <a16:creationId xmlns:a16="http://schemas.microsoft.com/office/drawing/2014/main" id="{43AA6031-5251-3843-857A-7180A82456DF}"/>
              </a:ext>
            </a:extLst>
          </p:cNvPr>
          <p:cNvPicPr>
            <a:picLocks noChangeAspect="1"/>
          </p:cNvPicPr>
          <p:nvPr/>
        </p:nvPicPr>
        <p:blipFill>
          <a:blip r:embed="rId7"/>
          <a:stretch>
            <a:fillRect/>
          </a:stretch>
        </p:blipFill>
        <p:spPr>
          <a:xfrm>
            <a:off x="4503359" y="4924619"/>
            <a:ext cx="4305300" cy="342900"/>
          </a:xfrm>
          <a:prstGeom prst="rect">
            <a:avLst/>
          </a:prstGeom>
        </p:spPr>
      </p:pic>
      <p:pic>
        <p:nvPicPr>
          <p:cNvPr id="9" name="Picture 8">
            <a:extLst>
              <a:ext uri="{FF2B5EF4-FFF2-40B4-BE49-F238E27FC236}">
                <a16:creationId xmlns:a16="http://schemas.microsoft.com/office/drawing/2014/main" id="{7D455C77-4A15-0C42-A487-BE3B93138982}"/>
              </a:ext>
            </a:extLst>
          </p:cNvPr>
          <p:cNvPicPr>
            <a:picLocks noChangeAspect="1"/>
          </p:cNvPicPr>
          <p:nvPr/>
        </p:nvPicPr>
        <p:blipFill>
          <a:blip r:embed="rId8"/>
          <a:stretch>
            <a:fillRect/>
          </a:stretch>
        </p:blipFill>
        <p:spPr>
          <a:xfrm>
            <a:off x="6229935" y="2014163"/>
            <a:ext cx="1333500" cy="330200"/>
          </a:xfrm>
          <a:prstGeom prst="rect">
            <a:avLst/>
          </a:prstGeom>
        </p:spPr>
      </p:pic>
      <p:pic>
        <p:nvPicPr>
          <p:cNvPr id="28" name="Picture 27">
            <a:extLst>
              <a:ext uri="{FF2B5EF4-FFF2-40B4-BE49-F238E27FC236}">
                <a16:creationId xmlns:a16="http://schemas.microsoft.com/office/drawing/2014/main" id="{A7840F68-BAD4-D344-8573-EF46281EC99C}"/>
              </a:ext>
            </a:extLst>
          </p:cNvPr>
          <p:cNvPicPr>
            <a:picLocks noChangeAspect="1"/>
          </p:cNvPicPr>
          <p:nvPr/>
        </p:nvPicPr>
        <p:blipFill>
          <a:blip r:embed="rId9"/>
          <a:stretch>
            <a:fillRect/>
          </a:stretch>
        </p:blipFill>
        <p:spPr>
          <a:xfrm>
            <a:off x="304495" y="4924619"/>
            <a:ext cx="3505200" cy="342900"/>
          </a:xfrm>
          <a:prstGeom prst="rect">
            <a:avLst/>
          </a:prstGeom>
        </p:spPr>
      </p:pic>
      <p:cxnSp>
        <p:nvCxnSpPr>
          <p:cNvPr id="29" name="Straight Arrow Connector 28">
            <a:extLst>
              <a:ext uri="{FF2B5EF4-FFF2-40B4-BE49-F238E27FC236}">
                <a16:creationId xmlns:a16="http://schemas.microsoft.com/office/drawing/2014/main" id="{EECE8A74-A07E-CB43-AAF2-ACA1B2E08103}"/>
              </a:ext>
            </a:extLst>
          </p:cNvPr>
          <p:cNvCxnSpPr>
            <a:cxnSpLocks/>
          </p:cNvCxnSpPr>
          <p:nvPr/>
        </p:nvCxnSpPr>
        <p:spPr bwMode="auto">
          <a:xfrm>
            <a:off x="4051266" y="5120865"/>
            <a:ext cx="323723"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12" name="Picture 11">
            <a:extLst>
              <a:ext uri="{FF2B5EF4-FFF2-40B4-BE49-F238E27FC236}">
                <a16:creationId xmlns:a16="http://schemas.microsoft.com/office/drawing/2014/main" id="{AD7F3B8E-06F0-E245-B738-596C75D0FCF1}"/>
              </a:ext>
            </a:extLst>
          </p:cNvPr>
          <p:cNvPicPr>
            <a:picLocks noChangeAspect="1"/>
          </p:cNvPicPr>
          <p:nvPr/>
        </p:nvPicPr>
        <p:blipFill>
          <a:blip r:embed="rId10"/>
          <a:stretch>
            <a:fillRect/>
          </a:stretch>
        </p:blipFill>
        <p:spPr>
          <a:xfrm>
            <a:off x="2903926" y="5712625"/>
            <a:ext cx="4699000" cy="342900"/>
          </a:xfrm>
          <a:prstGeom prst="rect">
            <a:avLst/>
          </a:prstGeom>
        </p:spPr>
      </p:pic>
      <p:sp>
        <p:nvSpPr>
          <p:cNvPr id="32" name="Rectangle 6">
            <a:extLst>
              <a:ext uri="{FF2B5EF4-FFF2-40B4-BE49-F238E27FC236}">
                <a16:creationId xmlns:a16="http://schemas.microsoft.com/office/drawing/2014/main" id="{F2D87BFD-2412-744E-8376-32A4C6BC8165}"/>
              </a:ext>
            </a:extLst>
          </p:cNvPr>
          <p:cNvSpPr>
            <a:spLocks noChangeArrowheads="1"/>
          </p:cNvSpPr>
          <p:nvPr/>
        </p:nvSpPr>
        <p:spPr bwMode="auto">
          <a:xfrm>
            <a:off x="3626418" y="5383447"/>
            <a:ext cx="5191110"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Real exponential decay in wave amplitude along z</a:t>
            </a:r>
            <a:endParaRPr lang="en-US" sz="1800" baseline="-25000" dirty="0">
              <a:solidFill>
                <a:srgbClr val="FF0000"/>
              </a:solidFill>
              <a:latin typeface="+mn-lt"/>
              <a:ea typeface="Times New Roman" pitchFamily="-84" charset="0"/>
              <a:cs typeface="Helvetica"/>
            </a:endParaRPr>
          </a:p>
        </p:txBody>
      </p:sp>
      <p:sp>
        <p:nvSpPr>
          <p:cNvPr id="33" name="Rounded Rectangle 32">
            <a:extLst>
              <a:ext uri="{FF2B5EF4-FFF2-40B4-BE49-F238E27FC236}">
                <a16:creationId xmlns:a16="http://schemas.microsoft.com/office/drawing/2014/main" id="{2D4540E8-D8E6-4F43-9439-B2CF814258AB}"/>
              </a:ext>
            </a:extLst>
          </p:cNvPr>
          <p:cNvSpPr/>
          <p:nvPr/>
        </p:nvSpPr>
        <p:spPr>
          <a:xfrm>
            <a:off x="6302222" y="5765734"/>
            <a:ext cx="1147520" cy="2963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4" name="TextBox 33">
            <a:extLst>
              <a:ext uri="{FF2B5EF4-FFF2-40B4-BE49-F238E27FC236}">
                <a16:creationId xmlns:a16="http://schemas.microsoft.com/office/drawing/2014/main" id="{F52332AC-AFD7-6A49-B6D8-22D9BB9F2DC4}"/>
              </a:ext>
            </a:extLst>
          </p:cNvPr>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The dispersion relation</a:t>
            </a:r>
          </a:p>
        </p:txBody>
      </p:sp>
      <p:sp>
        <p:nvSpPr>
          <p:cNvPr id="24" name="Rectangle 6">
            <a:extLst>
              <a:ext uri="{FF2B5EF4-FFF2-40B4-BE49-F238E27FC236}">
                <a16:creationId xmlns:a16="http://schemas.microsoft.com/office/drawing/2014/main" id="{6812FDFF-582E-6744-A2EB-563B29EEF6DD}"/>
              </a:ext>
            </a:extLst>
          </p:cNvPr>
          <p:cNvSpPr>
            <a:spLocks noChangeArrowheads="1"/>
          </p:cNvSpPr>
          <p:nvPr/>
        </p:nvSpPr>
        <p:spPr bwMode="auto">
          <a:xfrm>
            <a:off x="138176" y="3974607"/>
            <a:ext cx="8707982" cy="707886"/>
          </a:xfrm>
          <a:prstGeom prst="rect">
            <a:avLst/>
          </a:prstGeom>
          <a:noFill/>
          <a:ln w="9525">
            <a:noFill/>
            <a:miter lim="800000"/>
            <a:headEnd/>
            <a:tailEnd/>
          </a:ln>
        </p:spPr>
        <p:txBody>
          <a:bodyPr wrap="square" anchor="ctr">
            <a:prstTxWarp prst="textNoShape">
              <a:avLst/>
            </a:prstTxWarp>
            <a:spAutoFit/>
          </a:bodyPr>
          <a:lstStyle/>
          <a:p>
            <a:r>
              <a:rPr lang="en-US" sz="2000" dirty="0">
                <a:latin typeface="+mn-lt"/>
                <a:ea typeface="Times New Roman" pitchFamily="-84" charset="0"/>
                <a:cs typeface="Helvetica"/>
              </a:rPr>
              <a:t>Note again that if conductivity is zero, then </a:t>
            </a:r>
            <a:r>
              <a:rPr lang="en-US" sz="2000" dirty="0">
                <a:ea typeface="Times New Roman" pitchFamily="-84" charset="0"/>
                <a:cs typeface="Helvetica"/>
              </a:rPr>
              <a:t>𝛽</a:t>
            </a:r>
            <a:r>
              <a:rPr lang="en-US" sz="2000" dirty="0">
                <a:latin typeface="+mn-lt"/>
                <a:ea typeface="Times New Roman" pitchFamily="-84" charset="0"/>
                <a:cs typeface="Helvetica"/>
              </a:rPr>
              <a:t> will be zero and </a:t>
            </a:r>
            <a:r>
              <a:rPr lang="en-US" sz="2000" dirty="0">
                <a:ea typeface="Times New Roman" pitchFamily="-84" charset="0"/>
                <a:cs typeface="Helvetica"/>
              </a:rPr>
              <a:t>𝛼 </a:t>
            </a:r>
            <a:r>
              <a:rPr lang="en-US" sz="2000" dirty="0">
                <a:latin typeface="+mn-lt"/>
                <a:ea typeface="Times New Roman" pitchFamily="-84" charset="0"/>
                <a:cs typeface="Helvetica"/>
              </a:rPr>
              <a:t>will be significantly simplified and our dispersion relation will return to the dielectric case.</a:t>
            </a:r>
          </a:p>
        </p:txBody>
      </p:sp>
      <p:sp>
        <p:nvSpPr>
          <p:cNvPr id="30" name="Rectangle 6">
            <a:extLst>
              <a:ext uri="{FF2B5EF4-FFF2-40B4-BE49-F238E27FC236}">
                <a16:creationId xmlns:a16="http://schemas.microsoft.com/office/drawing/2014/main" id="{390C108E-F47C-4841-8182-5A77B58A6C76}"/>
              </a:ext>
            </a:extLst>
          </p:cNvPr>
          <p:cNvSpPr>
            <a:spLocks noChangeArrowheads="1"/>
          </p:cNvSpPr>
          <p:nvPr/>
        </p:nvSpPr>
        <p:spPr bwMode="auto">
          <a:xfrm>
            <a:off x="6853986" y="3174832"/>
            <a:ext cx="2164597"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TRY THIS</a:t>
            </a:r>
            <a:endParaRPr lang="en-US" sz="1800" baseline="-25000" dirty="0">
              <a:solidFill>
                <a:srgbClr val="FF0000"/>
              </a:solidFill>
              <a:latin typeface="+mn-lt"/>
              <a:ea typeface="Times New Roman" pitchFamily="-84" charset="0"/>
              <a:cs typeface="Helvetica"/>
            </a:endParaRPr>
          </a:p>
        </p:txBody>
      </p:sp>
    </p:spTree>
    <p:extLst>
      <p:ext uri="{BB962C8B-B14F-4D97-AF65-F5344CB8AC3E}">
        <p14:creationId xmlns:p14="http://schemas.microsoft.com/office/powerpoint/2010/main" val="434038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Exponentially decaying wave</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5" name="Rectangle 6">
            <a:extLst>
              <a:ext uri="{FF2B5EF4-FFF2-40B4-BE49-F238E27FC236}">
                <a16:creationId xmlns:a16="http://schemas.microsoft.com/office/drawing/2014/main" id="{6467473E-5F87-384C-AA56-D33CB83874E9}"/>
              </a:ext>
            </a:extLst>
          </p:cNvPr>
          <p:cNvSpPr>
            <a:spLocks noChangeArrowheads="1"/>
          </p:cNvSpPr>
          <p:nvPr/>
        </p:nvSpPr>
        <p:spPr bwMode="auto">
          <a:xfrm>
            <a:off x="173300" y="677453"/>
            <a:ext cx="8760620" cy="1015663"/>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This actual fields are given by the real component on the equation and so here we have both the cosine oscillating field with amplitude </a:t>
            </a:r>
            <a:r>
              <a:rPr lang="en-US" sz="2000" i="1" dirty="0">
                <a:solidFill>
                  <a:srgbClr val="000000"/>
                </a:solidFill>
                <a:latin typeface="+mn-lt"/>
                <a:ea typeface="Times New Roman" pitchFamily="-84" charset="0"/>
                <a:cs typeface="Helvetica"/>
              </a:rPr>
              <a:t>E</a:t>
            </a:r>
            <a:r>
              <a:rPr lang="en-US" sz="2000" i="1" baseline="-25000" dirty="0">
                <a:solidFill>
                  <a:srgbClr val="000000"/>
                </a:solidFill>
                <a:latin typeface="+mn-lt"/>
                <a:ea typeface="Times New Roman" pitchFamily="-84" charset="0"/>
                <a:cs typeface="Helvetica"/>
              </a:rPr>
              <a:t>0</a:t>
            </a:r>
            <a:r>
              <a:rPr lang="en-US" sz="2000" dirty="0">
                <a:solidFill>
                  <a:srgbClr val="000000"/>
                </a:solidFill>
                <a:latin typeface="+mn-lt"/>
                <a:ea typeface="Times New Roman" pitchFamily="-84" charset="0"/>
                <a:cs typeface="Helvetica"/>
              </a:rPr>
              <a:t> and a </a:t>
            </a:r>
            <a:r>
              <a:rPr lang="en-US" sz="2000" b="1" dirty="0">
                <a:solidFill>
                  <a:srgbClr val="000000"/>
                </a:solidFill>
                <a:latin typeface="+mn-lt"/>
                <a:ea typeface="Times New Roman" pitchFamily="-84" charset="0"/>
                <a:cs typeface="Helvetica"/>
              </a:rPr>
              <a:t>real</a:t>
            </a:r>
            <a:r>
              <a:rPr lang="en-US" sz="2000" dirty="0">
                <a:solidFill>
                  <a:srgbClr val="000000"/>
                </a:solidFill>
                <a:latin typeface="+mn-lt"/>
                <a:ea typeface="Times New Roman" pitchFamily="-84" charset="0"/>
                <a:cs typeface="Helvetica"/>
              </a:rPr>
              <a:t> </a:t>
            </a:r>
            <a:r>
              <a:rPr lang="en-US" sz="2000" b="1" dirty="0">
                <a:solidFill>
                  <a:srgbClr val="000000"/>
                </a:solidFill>
                <a:latin typeface="+mn-lt"/>
                <a:ea typeface="Times New Roman" pitchFamily="-84" charset="0"/>
                <a:cs typeface="Helvetica"/>
              </a:rPr>
              <a:t>exponential</a:t>
            </a:r>
            <a:r>
              <a:rPr lang="en-US" sz="2000" dirty="0">
                <a:solidFill>
                  <a:srgbClr val="000000"/>
                </a:solidFill>
                <a:latin typeface="+mn-lt"/>
                <a:ea typeface="Times New Roman" pitchFamily="-84" charset="0"/>
                <a:cs typeface="Helvetica"/>
              </a:rPr>
              <a:t> decay. </a:t>
            </a:r>
          </a:p>
        </p:txBody>
      </p:sp>
      <p:pic>
        <p:nvPicPr>
          <p:cNvPr id="3" name="Picture 2" descr="Chart&#10;&#10;Description automatically generated">
            <a:extLst>
              <a:ext uri="{FF2B5EF4-FFF2-40B4-BE49-F238E27FC236}">
                <a16:creationId xmlns:a16="http://schemas.microsoft.com/office/drawing/2014/main" id="{055BD5FA-F640-764F-8093-31E965718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825" y="1346760"/>
            <a:ext cx="5179288" cy="3303375"/>
          </a:xfrm>
          <a:prstGeom prst="rect">
            <a:avLst/>
          </a:prstGeom>
        </p:spPr>
      </p:pic>
      <p:sp>
        <p:nvSpPr>
          <p:cNvPr id="17" name="Rectangle 6">
            <a:extLst>
              <a:ext uri="{FF2B5EF4-FFF2-40B4-BE49-F238E27FC236}">
                <a16:creationId xmlns:a16="http://schemas.microsoft.com/office/drawing/2014/main" id="{B65B94CA-746E-B747-827A-EF676542A0B6}"/>
              </a:ext>
            </a:extLst>
          </p:cNvPr>
          <p:cNvSpPr>
            <a:spLocks noChangeArrowheads="1"/>
          </p:cNvSpPr>
          <p:nvPr/>
        </p:nvSpPr>
        <p:spPr bwMode="auto">
          <a:xfrm>
            <a:off x="2389479" y="4174183"/>
            <a:ext cx="3676370"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000000"/>
                </a:solidFill>
                <a:latin typeface="+mn-lt"/>
                <a:ea typeface="Times New Roman" pitchFamily="-84" charset="0"/>
                <a:cs typeface="Helvetica"/>
              </a:rPr>
              <a:t>From Uni. Liverpool – Advanced EM</a:t>
            </a:r>
          </a:p>
        </p:txBody>
      </p:sp>
      <p:sp>
        <p:nvSpPr>
          <p:cNvPr id="16" name="Rectangle 6">
            <a:extLst>
              <a:ext uri="{FF2B5EF4-FFF2-40B4-BE49-F238E27FC236}">
                <a16:creationId xmlns:a16="http://schemas.microsoft.com/office/drawing/2014/main" id="{AD0FA2D4-A278-5045-814D-9D19D4DF730C}"/>
              </a:ext>
            </a:extLst>
          </p:cNvPr>
          <p:cNvSpPr>
            <a:spLocks noChangeArrowheads="1"/>
          </p:cNvSpPr>
          <p:nvPr/>
        </p:nvSpPr>
        <p:spPr bwMode="auto">
          <a:xfrm>
            <a:off x="173300" y="4574380"/>
            <a:ext cx="8760620" cy="1938992"/>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distance over which this wave decays to 1/e of the original amplitude is the skin depth.</a:t>
            </a:r>
          </a:p>
          <a:p>
            <a:endParaRPr lang="en-US" sz="2000" dirty="0">
              <a:solidFill>
                <a:srgbClr val="000000"/>
              </a:solidFill>
              <a:latin typeface="+mn-lt"/>
              <a:ea typeface="Times New Roman" pitchFamily="-84" charset="0"/>
              <a:cs typeface="Helvetica"/>
            </a:endParaRPr>
          </a:p>
          <a:p>
            <a:r>
              <a:rPr lang="en-US" sz="2000" dirty="0">
                <a:solidFill>
                  <a:srgbClr val="000000"/>
                </a:solidFill>
                <a:latin typeface="+mn-lt"/>
                <a:ea typeface="Times New Roman" pitchFamily="-84" charset="0"/>
                <a:cs typeface="Helvetica"/>
              </a:rPr>
              <a:t>The reason for the decay is energy loss from the electromagnetic wave to the material as it drives currents which heat the material.</a:t>
            </a:r>
          </a:p>
          <a:p>
            <a:endParaRPr lang="en-US" sz="2000" dirty="0">
              <a:solidFill>
                <a:srgbClr val="000000"/>
              </a:solidFill>
              <a:latin typeface="+mn-lt"/>
              <a:ea typeface="Times New Roman" pitchFamily="-84" charset="0"/>
              <a:cs typeface="Helvetica"/>
            </a:endParaRPr>
          </a:p>
        </p:txBody>
      </p:sp>
      <p:pic>
        <p:nvPicPr>
          <p:cNvPr id="20" name="Picture 19">
            <a:extLst>
              <a:ext uri="{FF2B5EF4-FFF2-40B4-BE49-F238E27FC236}">
                <a16:creationId xmlns:a16="http://schemas.microsoft.com/office/drawing/2014/main" id="{026007F3-7E03-D046-9D8E-400CD683940E}"/>
              </a:ext>
            </a:extLst>
          </p:cNvPr>
          <p:cNvPicPr>
            <a:picLocks noChangeAspect="1"/>
          </p:cNvPicPr>
          <p:nvPr/>
        </p:nvPicPr>
        <p:blipFill>
          <a:blip r:embed="rId5"/>
          <a:stretch>
            <a:fillRect/>
          </a:stretch>
        </p:blipFill>
        <p:spPr>
          <a:xfrm>
            <a:off x="3315024" y="1625079"/>
            <a:ext cx="4699000" cy="342900"/>
          </a:xfrm>
          <a:prstGeom prst="rect">
            <a:avLst/>
          </a:prstGeom>
        </p:spPr>
      </p:pic>
      <p:sp>
        <p:nvSpPr>
          <p:cNvPr id="14" name="Rectangle 6">
            <a:extLst>
              <a:ext uri="{FF2B5EF4-FFF2-40B4-BE49-F238E27FC236}">
                <a16:creationId xmlns:a16="http://schemas.microsoft.com/office/drawing/2014/main" id="{85A413A4-A01A-F045-B3E8-8C34F788433A}"/>
              </a:ext>
            </a:extLst>
          </p:cNvPr>
          <p:cNvSpPr>
            <a:spLocks noChangeArrowheads="1"/>
          </p:cNvSpPr>
          <p:nvPr/>
        </p:nvSpPr>
        <p:spPr bwMode="auto">
          <a:xfrm>
            <a:off x="2115055" y="4928454"/>
            <a:ext cx="4427412" cy="646331"/>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Try to demonstrate how you can obtain the skin depth from the electric field above</a:t>
            </a:r>
            <a:endParaRPr lang="en-US" sz="1800" baseline="-25000" dirty="0">
              <a:solidFill>
                <a:srgbClr val="FF0000"/>
              </a:solidFill>
              <a:latin typeface="+mn-lt"/>
              <a:ea typeface="Times New Roman" pitchFamily="-84" charset="0"/>
              <a:cs typeface="Helvetica"/>
            </a:endParaRPr>
          </a:p>
        </p:txBody>
      </p:sp>
    </p:spTree>
    <p:extLst>
      <p:ext uri="{BB962C8B-B14F-4D97-AF65-F5344CB8AC3E}">
        <p14:creationId xmlns:p14="http://schemas.microsoft.com/office/powerpoint/2010/main" val="19822844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5" name="Rectangle 6">
            <a:extLst>
              <a:ext uri="{FF2B5EF4-FFF2-40B4-BE49-F238E27FC236}">
                <a16:creationId xmlns:a16="http://schemas.microsoft.com/office/drawing/2014/main" id="{6467473E-5F87-384C-AA56-D33CB83874E9}"/>
              </a:ext>
            </a:extLst>
          </p:cNvPr>
          <p:cNvSpPr>
            <a:spLocks noChangeArrowheads="1"/>
          </p:cNvSpPr>
          <p:nvPr/>
        </p:nvSpPr>
        <p:spPr bwMode="auto">
          <a:xfrm>
            <a:off x="173300" y="664006"/>
            <a:ext cx="8760620"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decaying electric field is still varying with time and so we need to consider our accompanying magnetic field.</a:t>
            </a:r>
          </a:p>
        </p:txBody>
      </p:sp>
      <p:pic>
        <p:nvPicPr>
          <p:cNvPr id="5" name="Picture 4">
            <a:extLst>
              <a:ext uri="{FF2B5EF4-FFF2-40B4-BE49-F238E27FC236}">
                <a16:creationId xmlns:a16="http://schemas.microsoft.com/office/drawing/2014/main" id="{7F8DE365-CD12-9747-ADF3-64558E0641E6}"/>
              </a:ext>
            </a:extLst>
          </p:cNvPr>
          <p:cNvPicPr>
            <a:picLocks noChangeAspect="1"/>
          </p:cNvPicPr>
          <p:nvPr/>
        </p:nvPicPr>
        <p:blipFill>
          <a:blip r:embed="rId4"/>
          <a:stretch>
            <a:fillRect/>
          </a:stretch>
        </p:blipFill>
        <p:spPr>
          <a:xfrm>
            <a:off x="5333717" y="1741478"/>
            <a:ext cx="1803400" cy="673100"/>
          </a:xfrm>
          <a:prstGeom prst="rect">
            <a:avLst/>
          </a:prstGeom>
        </p:spPr>
      </p:pic>
      <p:sp>
        <p:nvSpPr>
          <p:cNvPr id="19" name="Rectangle 6">
            <a:extLst>
              <a:ext uri="{FF2B5EF4-FFF2-40B4-BE49-F238E27FC236}">
                <a16:creationId xmlns:a16="http://schemas.microsoft.com/office/drawing/2014/main" id="{5550F6E4-C5D6-C14E-AC09-3F10B0EE5CC5}"/>
              </a:ext>
            </a:extLst>
          </p:cNvPr>
          <p:cNvSpPr>
            <a:spLocks noChangeArrowheads="1"/>
          </p:cNvSpPr>
          <p:nvPr/>
        </p:nvSpPr>
        <p:spPr bwMode="auto">
          <a:xfrm>
            <a:off x="173300" y="1372364"/>
            <a:ext cx="8760620"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We do this by combining the plane wave solution with the Maxwell-Faraday law:</a:t>
            </a:r>
          </a:p>
        </p:txBody>
      </p:sp>
      <p:sp>
        <p:nvSpPr>
          <p:cNvPr id="24" name="Rounded Rectangle 23">
            <a:extLst>
              <a:ext uri="{FF2B5EF4-FFF2-40B4-BE49-F238E27FC236}">
                <a16:creationId xmlns:a16="http://schemas.microsoft.com/office/drawing/2014/main" id="{095E2216-FC89-AE49-A10A-CB931C66E858}"/>
              </a:ext>
            </a:extLst>
          </p:cNvPr>
          <p:cNvSpPr/>
          <p:nvPr/>
        </p:nvSpPr>
        <p:spPr>
          <a:xfrm>
            <a:off x="565748" y="2549741"/>
            <a:ext cx="2254383" cy="628918"/>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6" name="Rectangle 6">
            <a:extLst>
              <a:ext uri="{FF2B5EF4-FFF2-40B4-BE49-F238E27FC236}">
                <a16:creationId xmlns:a16="http://schemas.microsoft.com/office/drawing/2014/main" id="{FF05ED94-050D-BA45-9B4A-D7224880DD6F}"/>
              </a:ext>
            </a:extLst>
          </p:cNvPr>
          <p:cNvSpPr>
            <a:spLocks noChangeArrowheads="1"/>
          </p:cNvSpPr>
          <p:nvPr/>
        </p:nvSpPr>
        <p:spPr bwMode="auto">
          <a:xfrm>
            <a:off x="2859093" y="2506599"/>
            <a:ext cx="4700204" cy="646331"/>
          </a:xfrm>
          <a:prstGeom prst="rect">
            <a:avLst/>
          </a:prstGeom>
          <a:noFill/>
          <a:ln w="9525">
            <a:noFill/>
            <a:miter lim="800000"/>
            <a:headEnd/>
            <a:tailEnd/>
          </a:ln>
        </p:spPr>
        <p:txBody>
          <a:bodyPr wrap="square" anchor="ctr">
            <a:prstTxWarp prst="textNoShape">
              <a:avLst/>
            </a:prstTxWarp>
            <a:spAutoFit/>
          </a:bodyPr>
          <a:lstStyle/>
          <a:p>
            <a:r>
              <a:rPr lang="en-US" sz="1800" dirty="0">
                <a:solidFill>
                  <a:schemeClr val="accent6">
                    <a:lumMod val="60000"/>
                    <a:lumOff val="40000"/>
                  </a:schemeClr>
                </a:solidFill>
                <a:ea typeface="Times New Roman" pitchFamily="-84" charset="0"/>
                <a:cs typeface="Helvetica"/>
              </a:rPr>
              <a:t>This is the same as for a dielectric but now</a:t>
            </a:r>
            <a:r>
              <a:rPr lang="en-US" sz="1800" i="1" dirty="0">
                <a:solidFill>
                  <a:schemeClr val="accent6">
                    <a:lumMod val="60000"/>
                    <a:lumOff val="40000"/>
                  </a:schemeClr>
                </a:solidFill>
                <a:ea typeface="Times New Roman" pitchFamily="-84" charset="0"/>
                <a:cs typeface="Helvetica"/>
              </a:rPr>
              <a:t> k </a:t>
            </a:r>
            <a:r>
              <a:rPr lang="en-US" sz="1800" dirty="0">
                <a:solidFill>
                  <a:schemeClr val="accent6">
                    <a:lumMod val="60000"/>
                    <a:lumOff val="40000"/>
                  </a:schemeClr>
                </a:solidFill>
                <a:ea typeface="Times New Roman" pitchFamily="-84" charset="0"/>
                <a:cs typeface="Helvetica"/>
              </a:rPr>
              <a:t>is complex written as                       or</a:t>
            </a:r>
            <a:endParaRPr lang="en-US" sz="1800" baseline="-25000" dirty="0">
              <a:solidFill>
                <a:schemeClr val="accent6">
                  <a:lumMod val="60000"/>
                  <a:lumOff val="40000"/>
                </a:schemeClr>
              </a:solidFill>
              <a:latin typeface="+mn-lt"/>
              <a:ea typeface="Times New Roman" pitchFamily="-84" charset="0"/>
              <a:cs typeface="Helvetica"/>
            </a:endParaRPr>
          </a:p>
        </p:txBody>
      </p:sp>
      <p:sp>
        <p:nvSpPr>
          <p:cNvPr id="20" name="TextBox 19">
            <a:extLst>
              <a:ext uri="{FF2B5EF4-FFF2-40B4-BE49-F238E27FC236}">
                <a16:creationId xmlns:a16="http://schemas.microsoft.com/office/drawing/2014/main" id="{DBACF904-C91E-C748-A3D9-370D7B7171A7}"/>
              </a:ext>
            </a:extLst>
          </p:cNvPr>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Phase differences in conducting media</a:t>
            </a:r>
          </a:p>
        </p:txBody>
      </p:sp>
      <p:pic>
        <p:nvPicPr>
          <p:cNvPr id="2" name="Picture 1">
            <a:extLst>
              <a:ext uri="{FF2B5EF4-FFF2-40B4-BE49-F238E27FC236}">
                <a16:creationId xmlns:a16="http://schemas.microsoft.com/office/drawing/2014/main" id="{73383E5B-F2C3-7248-9A1A-6357CA2BF98E}"/>
              </a:ext>
            </a:extLst>
          </p:cNvPr>
          <p:cNvPicPr>
            <a:picLocks noChangeAspect="1"/>
          </p:cNvPicPr>
          <p:nvPr/>
        </p:nvPicPr>
        <p:blipFill>
          <a:blip r:embed="rId5"/>
          <a:stretch>
            <a:fillRect/>
          </a:stretch>
        </p:blipFill>
        <p:spPr>
          <a:xfrm>
            <a:off x="914258" y="1961324"/>
            <a:ext cx="3505200" cy="342900"/>
          </a:xfrm>
          <a:prstGeom prst="rect">
            <a:avLst/>
          </a:prstGeom>
        </p:spPr>
      </p:pic>
      <p:pic>
        <p:nvPicPr>
          <p:cNvPr id="3" name="Picture 2">
            <a:extLst>
              <a:ext uri="{FF2B5EF4-FFF2-40B4-BE49-F238E27FC236}">
                <a16:creationId xmlns:a16="http://schemas.microsoft.com/office/drawing/2014/main" id="{6C5E740C-074B-BE48-A5E2-2F65FE10DB42}"/>
              </a:ext>
            </a:extLst>
          </p:cNvPr>
          <p:cNvPicPr>
            <a:picLocks noChangeAspect="1"/>
          </p:cNvPicPr>
          <p:nvPr/>
        </p:nvPicPr>
        <p:blipFill>
          <a:blip r:embed="rId6"/>
          <a:stretch>
            <a:fillRect/>
          </a:stretch>
        </p:blipFill>
        <p:spPr>
          <a:xfrm>
            <a:off x="4745256" y="2804593"/>
            <a:ext cx="1092200" cy="279400"/>
          </a:xfrm>
          <a:prstGeom prst="rect">
            <a:avLst/>
          </a:prstGeom>
        </p:spPr>
      </p:pic>
      <p:pic>
        <p:nvPicPr>
          <p:cNvPr id="11" name="Picture 10">
            <a:extLst>
              <a:ext uri="{FF2B5EF4-FFF2-40B4-BE49-F238E27FC236}">
                <a16:creationId xmlns:a16="http://schemas.microsoft.com/office/drawing/2014/main" id="{1295408E-E77F-7A4A-B0C5-B29827B8BF97}"/>
              </a:ext>
            </a:extLst>
          </p:cNvPr>
          <p:cNvPicPr>
            <a:picLocks noChangeAspect="1"/>
          </p:cNvPicPr>
          <p:nvPr/>
        </p:nvPicPr>
        <p:blipFill>
          <a:blip r:embed="rId7"/>
          <a:stretch>
            <a:fillRect/>
          </a:stretch>
        </p:blipFill>
        <p:spPr>
          <a:xfrm>
            <a:off x="6336873" y="2811942"/>
            <a:ext cx="952500" cy="292100"/>
          </a:xfrm>
          <a:prstGeom prst="rect">
            <a:avLst/>
          </a:prstGeom>
        </p:spPr>
      </p:pic>
      <p:pic>
        <p:nvPicPr>
          <p:cNvPr id="12" name="Picture 11">
            <a:extLst>
              <a:ext uri="{FF2B5EF4-FFF2-40B4-BE49-F238E27FC236}">
                <a16:creationId xmlns:a16="http://schemas.microsoft.com/office/drawing/2014/main" id="{ADE0AFCC-A465-3B47-9377-4D02F1B2C7E3}"/>
              </a:ext>
            </a:extLst>
          </p:cNvPr>
          <p:cNvPicPr>
            <a:picLocks noChangeAspect="1"/>
          </p:cNvPicPr>
          <p:nvPr/>
        </p:nvPicPr>
        <p:blipFill>
          <a:blip r:embed="rId8"/>
          <a:stretch>
            <a:fillRect/>
          </a:stretch>
        </p:blipFill>
        <p:spPr>
          <a:xfrm>
            <a:off x="886962" y="2666081"/>
            <a:ext cx="1447800" cy="342900"/>
          </a:xfrm>
          <a:prstGeom prst="rect">
            <a:avLst/>
          </a:prstGeom>
        </p:spPr>
      </p:pic>
      <p:pic>
        <p:nvPicPr>
          <p:cNvPr id="14" name="Picture 13">
            <a:extLst>
              <a:ext uri="{FF2B5EF4-FFF2-40B4-BE49-F238E27FC236}">
                <a16:creationId xmlns:a16="http://schemas.microsoft.com/office/drawing/2014/main" id="{6C875C11-2D01-F849-BFA9-840B3423793A}"/>
              </a:ext>
            </a:extLst>
          </p:cNvPr>
          <p:cNvPicPr>
            <a:picLocks noChangeAspect="1"/>
          </p:cNvPicPr>
          <p:nvPr/>
        </p:nvPicPr>
        <p:blipFill>
          <a:blip r:embed="rId9"/>
          <a:stretch>
            <a:fillRect/>
          </a:stretch>
        </p:blipFill>
        <p:spPr>
          <a:xfrm>
            <a:off x="2457888" y="4224578"/>
            <a:ext cx="4343400" cy="317500"/>
          </a:xfrm>
          <a:prstGeom prst="rect">
            <a:avLst/>
          </a:prstGeom>
        </p:spPr>
      </p:pic>
      <p:sp>
        <p:nvSpPr>
          <p:cNvPr id="28" name="Rectangle 6">
            <a:extLst>
              <a:ext uri="{FF2B5EF4-FFF2-40B4-BE49-F238E27FC236}">
                <a16:creationId xmlns:a16="http://schemas.microsoft.com/office/drawing/2014/main" id="{234F8CD4-518B-BF44-AAAC-3C984A10055D}"/>
              </a:ext>
            </a:extLst>
          </p:cNvPr>
          <p:cNvSpPr>
            <a:spLocks noChangeArrowheads="1"/>
          </p:cNvSpPr>
          <p:nvPr/>
        </p:nvSpPr>
        <p:spPr bwMode="auto">
          <a:xfrm>
            <a:off x="173300" y="3351128"/>
            <a:ext cx="8912577"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We can determine see that phase difference by substituting in the plane wave solutions for </a:t>
            </a:r>
            <a:r>
              <a:rPr lang="en-US" sz="2000" i="1" dirty="0">
                <a:solidFill>
                  <a:srgbClr val="000000"/>
                </a:solidFill>
                <a:latin typeface="+mn-lt"/>
                <a:ea typeface="Times New Roman" pitchFamily="-84" charset="0"/>
                <a:cs typeface="Helvetica"/>
              </a:rPr>
              <a:t>E</a:t>
            </a:r>
            <a:r>
              <a:rPr lang="en-US" sz="2000" dirty="0">
                <a:solidFill>
                  <a:srgbClr val="000000"/>
                </a:solidFill>
                <a:latin typeface="+mn-lt"/>
                <a:ea typeface="Times New Roman" pitchFamily="-84" charset="0"/>
                <a:cs typeface="Helvetica"/>
              </a:rPr>
              <a:t> and </a:t>
            </a:r>
            <a:r>
              <a:rPr lang="en-US" sz="2000" i="1" dirty="0">
                <a:solidFill>
                  <a:srgbClr val="000000"/>
                </a:solidFill>
                <a:latin typeface="+mn-lt"/>
                <a:ea typeface="Times New Roman" pitchFamily="-84" charset="0"/>
                <a:cs typeface="Helvetica"/>
              </a:rPr>
              <a:t>B</a:t>
            </a:r>
            <a:r>
              <a:rPr lang="en-US" sz="2000" dirty="0">
                <a:solidFill>
                  <a:srgbClr val="000000"/>
                </a:solidFill>
                <a:latin typeface="+mn-lt"/>
                <a:ea typeface="Times New Roman" pitchFamily="-84" charset="0"/>
                <a:cs typeface="Helvetica"/>
              </a:rPr>
              <a:t> with an arbitrary phase difference            in the magnetic field.</a:t>
            </a:r>
          </a:p>
        </p:txBody>
      </p:sp>
      <p:pic>
        <p:nvPicPr>
          <p:cNvPr id="17" name="Picture 16">
            <a:extLst>
              <a:ext uri="{FF2B5EF4-FFF2-40B4-BE49-F238E27FC236}">
                <a16:creationId xmlns:a16="http://schemas.microsoft.com/office/drawing/2014/main" id="{2CBBCCD1-F460-FD41-B76C-FB550F8090C3}"/>
              </a:ext>
            </a:extLst>
          </p:cNvPr>
          <p:cNvPicPr>
            <a:picLocks noChangeAspect="1"/>
          </p:cNvPicPr>
          <p:nvPr/>
        </p:nvPicPr>
        <p:blipFill>
          <a:blip r:embed="rId10"/>
          <a:stretch>
            <a:fillRect/>
          </a:stretch>
        </p:blipFill>
        <p:spPr>
          <a:xfrm>
            <a:off x="6030112" y="3756634"/>
            <a:ext cx="457200" cy="254000"/>
          </a:xfrm>
          <a:prstGeom prst="rect">
            <a:avLst/>
          </a:prstGeom>
        </p:spPr>
      </p:pic>
      <p:sp>
        <p:nvSpPr>
          <p:cNvPr id="29" name="Rectangle 6">
            <a:extLst>
              <a:ext uri="{FF2B5EF4-FFF2-40B4-BE49-F238E27FC236}">
                <a16:creationId xmlns:a16="http://schemas.microsoft.com/office/drawing/2014/main" id="{11E8768D-D346-5540-B4BD-6222E77D3B98}"/>
              </a:ext>
            </a:extLst>
          </p:cNvPr>
          <p:cNvSpPr>
            <a:spLocks noChangeArrowheads="1"/>
          </p:cNvSpPr>
          <p:nvPr/>
        </p:nvSpPr>
        <p:spPr bwMode="auto">
          <a:xfrm>
            <a:off x="231421" y="5121601"/>
            <a:ext cx="8912577" cy="1015663"/>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From this you can see that </a:t>
            </a:r>
            <a:r>
              <a:rPr lang="en-US" sz="2000" b="1" dirty="0">
                <a:solidFill>
                  <a:srgbClr val="000000"/>
                </a:solidFill>
                <a:latin typeface="+mn-lt"/>
                <a:ea typeface="Times New Roman" pitchFamily="-84" charset="0"/>
                <a:cs typeface="Helvetica"/>
              </a:rPr>
              <a:t>the complex wave vector introduces a phase shift </a:t>
            </a:r>
            <a:r>
              <a:rPr lang="en-US" sz="2000" dirty="0">
                <a:solidFill>
                  <a:srgbClr val="000000"/>
                </a:solidFill>
                <a:latin typeface="+mn-lt"/>
                <a:ea typeface="Times New Roman" pitchFamily="-84" charset="0"/>
                <a:cs typeface="Helvetica"/>
              </a:rPr>
              <a:t>in the magnetic field that is related to the ratio of the real and imaginary components of wave vector. </a:t>
            </a:r>
          </a:p>
        </p:txBody>
      </p:sp>
      <p:pic>
        <p:nvPicPr>
          <p:cNvPr id="22" name="Picture 21">
            <a:extLst>
              <a:ext uri="{FF2B5EF4-FFF2-40B4-BE49-F238E27FC236}">
                <a16:creationId xmlns:a16="http://schemas.microsoft.com/office/drawing/2014/main" id="{B9B3457C-F20E-784B-8134-1B298194F1AD}"/>
              </a:ext>
            </a:extLst>
          </p:cNvPr>
          <p:cNvPicPr>
            <a:picLocks noChangeAspect="1"/>
          </p:cNvPicPr>
          <p:nvPr/>
        </p:nvPicPr>
        <p:blipFill>
          <a:blip r:embed="rId11"/>
          <a:stretch>
            <a:fillRect/>
          </a:stretch>
        </p:blipFill>
        <p:spPr>
          <a:xfrm>
            <a:off x="7483743" y="2724889"/>
            <a:ext cx="990600" cy="482600"/>
          </a:xfrm>
          <a:prstGeom prst="rect">
            <a:avLst/>
          </a:prstGeom>
        </p:spPr>
      </p:pic>
      <p:pic>
        <p:nvPicPr>
          <p:cNvPr id="30" name="Picture 29">
            <a:extLst>
              <a:ext uri="{FF2B5EF4-FFF2-40B4-BE49-F238E27FC236}">
                <a16:creationId xmlns:a16="http://schemas.microsoft.com/office/drawing/2014/main" id="{5E7E960F-09EA-C64F-80F6-F9CDE4BBD0E4}"/>
              </a:ext>
            </a:extLst>
          </p:cNvPr>
          <p:cNvPicPr>
            <a:picLocks noChangeAspect="1"/>
          </p:cNvPicPr>
          <p:nvPr/>
        </p:nvPicPr>
        <p:blipFill>
          <a:blip r:embed="rId12"/>
          <a:stretch>
            <a:fillRect/>
          </a:stretch>
        </p:blipFill>
        <p:spPr>
          <a:xfrm>
            <a:off x="2369210" y="4817003"/>
            <a:ext cx="4368800" cy="317500"/>
          </a:xfrm>
          <a:prstGeom prst="rect">
            <a:avLst/>
          </a:prstGeom>
        </p:spPr>
      </p:pic>
      <p:sp>
        <p:nvSpPr>
          <p:cNvPr id="31" name="Rounded Rectangle 30">
            <a:extLst>
              <a:ext uri="{FF2B5EF4-FFF2-40B4-BE49-F238E27FC236}">
                <a16:creationId xmlns:a16="http://schemas.microsoft.com/office/drawing/2014/main" id="{CF08C373-EC20-E842-9BDE-1B87E2222B14}"/>
              </a:ext>
            </a:extLst>
          </p:cNvPr>
          <p:cNvSpPr/>
          <p:nvPr/>
        </p:nvSpPr>
        <p:spPr>
          <a:xfrm>
            <a:off x="2968831" y="4763015"/>
            <a:ext cx="261257" cy="2963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2" name="Rounded Rectangle 31">
            <a:extLst>
              <a:ext uri="{FF2B5EF4-FFF2-40B4-BE49-F238E27FC236}">
                <a16:creationId xmlns:a16="http://schemas.microsoft.com/office/drawing/2014/main" id="{896EDB0F-BE7C-8748-B165-E89481E5D1FB}"/>
              </a:ext>
            </a:extLst>
          </p:cNvPr>
          <p:cNvSpPr/>
          <p:nvPr/>
        </p:nvSpPr>
        <p:spPr>
          <a:xfrm>
            <a:off x="6104788" y="4748579"/>
            <a:ext cx="633222" cy="2963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016191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0" name="TextBox 19">
            <a:extLst>
              <a:ext uri="{FF2B5EF4-FFF2-40B4-BE49-F238E27FC236}">
                <a16:creationId xmlns:a16="http://schemas.microsoft.com/office/drawing/2014/main" id="{DBACF904-C91E-C748-A3D9-370D7B7171A7}"/>
              </a:ext>
            </a:extLst>
          </p:cNvPr>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Phase velocity</a:t>
            </a:r>
          </a:p>
        </p:txBody>
      </p:sp>
      <p:pic>
        <p:nvPicPr>
          <p:cNvPr id="31" name="Picture 30">
            <a:extLst>
              <a:ext uri="{FF2B5EF4-FFF2-40B4-BE49-F238E27FC236}">
                <a16:creationId xmlns:a16="http://schemas.microsoft.com/office/drawing/2014/main" id="{66F25A7C-EEDA-114F-940E-324FF1DC094D}"/>
              </a:ext>
            </a:extLst>
          </p:cNvPr>
          <p:cNvPicPr>
            <a:picLocks noChangeAspect="1"/>
          </p:cNvPicPr>
          <p:nvPr/>
        </p:nvPicPr>
        <p:blipFill>
          <a:blip r:embed="rId4"/>
          <a:stretch>
            <a:fillRect/>
          </a:stretch>
        </p:blipFill>
        <p:spPr>
          <a:xfrm>
            <a:off x="3157892" y="687115"/>
            <a:ext cx="4699000" cy="342900"/>
          </a:xfrm>
          <a:prstGeom prst="rect">
            <a:avLst/>
          </a:prstGeom>
        </p:spPr>
      </p:pic>
      <p:sp>
        <p:nvSpPr>
          <p:cNvPr id="32" name="Rectangle 6">
            <a:extLst>
              <a:ext uri="{FF2B5EF4-FFF2-40B4-BE49-F238E27FC236}">
                <a16:creationId xmlns:a16="http://schemas.microsoft.com/office/drawing/2014/main" id="{097C4B15-5422-5C47-BC4B-E1E7D42622A0}"/>
              </a:ext>
            </a:extLst>
          </p:cNvPr>
          <p:cNvSpPr>
            <a:spLocks noChangeArrowheads="1"/>
          </p:cNvSpPr>
          <p:nvPr/>
        </p:nvSpPr>
        <p:spPr bwMode="auto">
          <a:xfrm>
            <a:off x="191688" y="666593"/>
            <a:ext cx="8760620"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wave takes the form:</a:t>
            </a:r>
          </a:p>
        </p:txBody>
      </p:sp>
      <p:sp>
        <p:nvSpPr>
          <p:cNvPr id="33" name="Rectangle 6">
            <a:extLst>
              <a:ext uri="{FF2B5EF4-FFF2-40B4-BE49-F238E27FC236}">
                <a16:creationId xmlns:a16="http://schemas.microsoft.com/office/drawing/2014/main" id="{ECCB8CDF-8C53-0540-B7D0-C0BE19DB0D58}"/>
              </a:ext>
            </a:extLst>
          </p:cNvPr>
          <p:cNvSpPr>
            <a:spLocks noChangeArrowheads="1"/>
          </p:cNvSpPr>
          <p:nvPr/>
        </p:nvSpPr>
        <p:spPr bwMode="auto">
          <a:xfrm>
            <a:off x="174382" y="1243735"/>
            <a:ext cx="8760620"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To determine the phase velocity we need to pick a fixed point on the wave and see how it moves with time.  For a </a:t>
            </a:r>
            <a:r>
              <a:rPr lang="en-US" sz="2000" b="1" dirty="0">
                <a:solidFill>
                  <a:srgbClr val="000000"/>
                </a:solidFill>
                <a:latin typeface="+mn-lt"/>
                <a:ea typeface="Times New Roman" pitchFamily="-84" charset="0"/>
                <a:cs typeface="Helvetica"/>
              </a:rPr>
              <a:t>fixed phase point                   </a:t>
            </a:r>
            <a:r>
              <a:rPr lang="en-US" sz="2000" dirty="0">
                <a:solidFill>
                  <a:srgbClr val="000000"/>
                </a:solidFill>
                <a:latin typeface="+mn-lt"/>
                <a:ea typeface="Times New Roman" pitchFamily="-84" charset="0"/>
                <a:cs typeface="Helvetica"/>
              </a:rPr>
              <a:t>is constant.</a:t>
            </a:r>
          </a:p>
        </p:txBody>
      </p:sp>
      <p:sp>
        <p:nvSpPr>
          <p:cNvPr id="34" name="Rectangle 6">
            <a:extLst>
              <a:ext uri="{FF2B5EF4-FFF2-40B4-BE49-F238E27FC236}">
                <a16:creationId xmlns:a16="http://schemas.microsoft.com/office/drawing/2014/main" id="{23F82286-EF27-A84A-9C50-94101E5361B9}"/>
              </a:ext>
            </a:extLst>
          </p:cNvPr>
          <p:cNvSpPr>
            <a:spLocks noChangeArrowheads="1"/>
          </p:cNvSpPr>
          <p:nvPr/>
        </p:nvSpPr>
        <p:spPr bwMode="auto">
          <a:xfrm>
            <a:off x="1930927" y="974068"/>
            <a:ext cx="3061858"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Phase of our oscillating wave</a:t>
            </a:r>
            <a:endParaRPr lang="en-US" sz="1800" baseline="-25000" dirty="0">
              <a:solidFill>
                <a:srgbClr val="FF0000"/>
              </a:solidFill>
              <a:latin typeface="+mn-lt"/>
              <a:ea typeface="Times New Roman" pitchFamily="-84" charset="0"/>
              <a:cs typeface="Helvetica"/>
            </a:endParaRPr>
          </a:p>
        </p:txBody>
      </p:sp>
      <p:sp>
        <p:nvSpPr>
          <p:cNvPr id="35" name="Rounded Rectangle 34">
            <a:extLst>
              <a:ext uri="{FF2B5EF4-FFF2-40B4-BE49-F238E27FC236}">
                <a16:creationId xmlns:a16="http://schemas.microsoft.com/office/drawing/2014/main" id="{333C2AF1-CFD0-654C-973D-D1010306E848}"/>
              </a:ext>
            </a:extLst>
          </p:cNvPr>
          <p:cNvSpPr/>
          <p:nvPr/>
        </p:nvSpPr>
        <p:spPr>
          <a:xfrm>
            <a:off x="5335478" y="734258"/>
            <a:ext cx="1083710" cy="3098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pic>
        <p:nvPicPr>
          <p:cNvPr id="9" name="Picture 8">
            <a:extLst>
              <a:ext uri="{FF2B5EF4-FFF2-40B4-BE49-F238E27FC236}">
                <a16:creationId xmlns:a16="http://schemas.microsoft.com/office/drawing/2014/main" id="{A8D7A2BB-535F-C244-8288-8265E6783583}"/>
              </a:ext>
            </a:extLst>
          </p:cNvPr>
          <p:cNvPicPr>
            <a:picLocks noChangeAspect="1"/>
          </p:cNvPicPr>
          <p:nvPr/>
        </p:nvPicPr>
        <p:blipFill>
          <a:blip r:embed="rId5"/>
          <a:stretch>
            <a:fillRect/>
          </a:stretch>
        </p:blipFill>
        <p:spPr>
          <a:xfrm>
            <a:off x="5409975" y="1654634"/>
            <a:ext cx="939800" cy="190500"/>
          </a:xfrm>
          <a:prstGeom prst="rect">
            <a:avLst/>
          </a:prstGeom>
        </p:spPr>
      </p:pic>
      <p:sp>
        <p:nvSpPr>
          <p:cNvPr id="36" name="Rounded Rectangle 35">
            <a:extLst>
              <a:ext uri="{FF2B5EF4-FFF2-40B4-BE49-F238E27FC236}">
                <a16:creationId xmlns:a16="http://schemas.microsoft.com/office/drawing/2014/main" id="{F5219A9A-BA7C-BB4D-B3FC-4594A7EA1C7C}"/>
              </a:ext>
            </a:extLst>
          </p:cNvPr>
          <p:cNvSpPr/>
          <p:nvPr/>
        </p:nvSpPr>
        <p:spPr>
          <a:xfrm>
            <a:off x="6558556" y="730989"/>
            <a:ext cx="1083711" cy="351239"/>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7" name="Rectangle 6">
            <a:extLst>
              <a:ext uri="{FF2B5EF4-FFF2-40B4-BE49-F238E27FC236}">
                <a16:creationId xmlns:a16="http://schemas.microsoft.com/office/drawing/2014/main" id="{E10E9445-D5A3-0144-8CC8-B56A9E466BC5}"/>
              </a:ext>
            </a:extLst>
          </p:cNvPr>
          <p:cNvSpPr>
            <a:spLocks noChangeArrowheads="1"/>
          </p:cNvSpPr>
          <p:nvPr/>
        </p:nvSpPr>
        <p:spPr bwMode="auto">
          <a:xfrm>
            <a:off x="5507392" y="961769"/>
            <a:ext cx="3711530"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chemeClr val="accent6">
                    <a:lumMod val="60000"/>
                    <a:lumOff val="40000"/>
                  </a:schemeClr>
                </a:solidFill>
                <a:ea typeface="Times New Roman" pitchFamily="-84" charset="0"/>
                <a:cs typeface="Helvetica"/>
              </a:rPr>
              <a:t>Decay due to imaginary wave vector</a:t>
            </a:r>
            <a:endParaRPr lang="en-US" sz="1800" baseline="-25000" dirty="0">
              <a:solidFill>
                <a:schemeClr val="accent6">
                  <a:lumMod val="60000"/>
                  <a:lumOff val="40000"/>
                </a:schemeClr>
              </a:solidFill>
              <a:latin typeface="+mn-lt"/>
              <a:ea typeface="Times New Roman" pitchFamily="-84" charset="0"/>
              <a:cs typeface="Helvetica"/>
            </a:endParaRPr>
          </a:p>
        </p:txBody>
      </p:sp>
      <p:pic>
        <p:nvPicPr>
          <p:cNvPr id="16" name="Picture 15">
            <a:extLst>
              <a:ext uri="{FF2B5EF4-FFF2-40B4-BE49-F238E27FC236}">
                <a16:creationId xmlns:a16="http://schemas.microsoft.com/office/drawing/2014/main" id="{C880BF58-2613-6242-8155-68603F920AB4}"/>
              </a:ext>
            </a:extLst>
          </p:cNvPr>
          <p:cNvPicPr>
            <a:picLocks noChangeAspect="1"/>
          </p:cNvPicPr>
          <p:nvPr/>
        </p:nvPicPr>
        <p:blipFill>
          <a:blip r:embed="rId6"/>
          <a:stretch>
            <a:fillRect/>
          </a:stretch>
        </p:blipFill>
        <p:spPr>
          <a:xfrm>
            <a:off x="4694212" y="3502595"/>
            <a:ext cx="1790700" cy="292100"/>
          </a:xfrm>
          <a:prstGeom prst="rect">
            <a:avLst/>
          </a:prstGeom>
        </p:spPr>
      </p:pic>
      <p:sp>
        <p:nvSpPr>
          <p:cNvPr id="38" name="Rounded Rectangle 37">
            <a:extLst>
              <a:ext uri="{FF2B5EF4-FFF2-40B4-BE49-F238E27FC236}">
                <a16:creationId xmlns:a16="http://schemas.microsoft.com/office/drawing/2014/main" id="{8A965D8B-C5D7-3148-BCD8-584FC4E756CC}"/>
              </a:ext>
            </a:extLst>
          </p:cNvPr>
          <p:cNvSpPr/>
          <p:nvPr/>
        </p:nvSpPr>
        <p:spPr>
          <a:xfrm>
            <a:off x="4840227" y="3492022"/>
            <a:ext cx="522063" cy="3098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9" name="Rectangle 6">
            <a:extLst>
              <a:ext uri="{FF2B5EF4-FFF2-40B4-BE49-F238E27FC236}">
                <a16:creationId xmlns:a16="http://schemas.microsoft.com/office/drawing/2014/main" id="{6299296B-8B60-3D48-B3EE-D05767F6804C}"/>
              </a:ext>
            </a:extLst>
          </p:cNvPr>
          <p:cNvSpPr>
            <a:spLocks noChangeArrowheads="1"/>
          </p:cNvSpPr>
          <p:nvPr/>
        </p:nvSpPr>
        <p:spPr bwMode="auto">
          <a:xfrm>
            <a:off x="1189455" y="3325480"/>
            <a:ext cx="3504757" cy="646331"/>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Our fixed point is moving so position of the point</a:t>
            </a:r>
            <a:r>
              <a:rPr lang="en-US" sz="1800" i="1" dirty="0">
                <a:solidFill>
                  <a:srgbClr val="FF0000"/>
                </a:solidFill>
                <a:ea typeface="Times New Roman" pitchFamily="-84" charset="0"/>
                <a:cs typeface="Helvetica"/>
              </a:rPr>
              <a:t> z </a:t>
            </a:r>
            <a:r>
              <a:rPr lang="en-US" sz="1800" dirty="0">
                <a:solidFill>
                  <a:srgbClr val="FF0000"/>
                </a:solidFill>
                <a:ea typeface="Times New Roman" pitchFamily="-84" charset="0"/>
                <a:cs typeface="Helvetica"/>
              </a:rPr>
              <a:t>depends on </a:t>
            </a:r>
            <a:r>
              <a:rPr lang="en-US" sz="1800" i="1" dirty="0">
                <a:solidFill>
                  <a:srgbClr val="FF0000"/>
                </a:solidFill>
                <a:ea typeface="Times New Roman" pitchFamily="-84" charset="0"/>
                <a:cs typeface="Helvetica"/>
              </a:rPr>
              <a:t>t</a:t>
            </a:r>
            <a:endParaRPr lang="en-US" sz="1800" i="1" baseline="-25000" dirty="0">
              <a:solidFill>
                <a:srgbClr val="FF0000"/>
              </a:solidFill>
              <a:latin typeface="+mn-lt"/>
              <a:ea typeface="Times New Roman" pitchFamily="-84" charset="0"/>
              <a:cs typeface="Helvetica"/>
            </a:endParaRPr>
          </a:p>
        </p:txBody>
      </p:sp>
      <p:sp>
        <p:nvSpPr>
          <p:cNvPr id="40" name="Rectangle 6">
            <a:extLst>
              <a:ext uri="{FF2B5EF4-FFF2-40B4-BE49-F238E27FC236}">
                <a16:creationId xmlns:a16="http://schemas.microsoft.com/office/drawing/2014/main" id="{3F2E80F6-4C17-D140-B2B7-F5CB2EDDD27A}"/>
              </a:ext>
            </a:extLst>
          </p:cNvPr>
          <p:cNvSpPr>
            <a:spLocks noChangeArrowheads="1"/>
          </p:cNvSpPr>
          <p:nvPr/>
        </p:nvSpPr>
        <p:spPr bwMode="auto">
          <a:xfrm>
            <a:off x="191688" y="4035326"/>
            <a:ext cx="8760620"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Velocity of the point (phase velocity) is given by </a:t>
            </a:r>
          </a:p>
        </p:txBody>
      </p:sp>
      <p:pic>
        <p:nvPicPr>
          <p:cNvPr id="23" name="Picture 22">
            <a:extLst>
              <a:ext uri="{FF2B5EF4-FFF2-40B4-BE49-F238E27FC236}">
                <a16:creationId xmlns:a16="http://schemas.microsoft.com/office/drawing/2014/main" id="{C659D9D4-2B1F-CA4E-B2C5-BBF776A8F6F3}"/>
              </a:ext>
            </a:extLst>
          </p:cNvPr>
          <p:cNvPicPr>
            <a:picLocks noChangeAspect="1"/>
          </p:cNvPicPr>
          <p:nvPr/>
        </p:nvPicPr>
        <p:blipFill>
          <a:blip r:embed="rId7"/>
          <a:stretch>
            <a:fillRect/>
          </a:stretch>
        </p:blipFill>
        <p:spPr>
          <a:xfrm>
            <a:off x="5427281" y="3943295"/>
            <a:ext cx="2933700" cy="685800"/>
          </a:xfrm>
          <a:prstGeom prst="rect">
            <a:avLst/>
          </a:prstGeom>
        </p:spPr>
      </p:pic>
      <p:pic>
        <p:nvPicPr>
          <p:cNvPr id="13318" name="Picture 6">
            <a:extLst>
              <a:ext uri="{FF2B5EF4-FFF2-40B4-BE49-F238E27FC236}">
                <a16:creationId xmlns:a16="http://schemas.microsoft.com/office/drawing/2014/main" id="{0913CBA4-DC56-494E-B682-C590BA5FF88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584" b="25798"/>
          <a:stretch/>
        </p:blipFill>
        <p:spPr bwMode="auto">
          <a:xfrm>
            <a:off x="112247" y="1816996"/>
            <a:ext cx="4380479" cy="1602619"/>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AC1D1EA8-7A51-E04C-8285-EFC9E776E51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584" b="26870"/>
          <a:stretch/>
        </p:blipFill>
        <p:spPr bwMode="auto">
          <a:xfrm>
            <a:off x="4523624" y="1840141"/>
            <a:ext cx="4380479" cy="1579474"/>
          </a:xfrm>
          <a:prstGeom prst="rect">
            <a:avLst/>
          </a:prstGeom>
          <a:noFill/>
          <a:extLst>
            <a:ext uri="{909E8E84-426E-40DD-AFC4-6F175D3DCCD1}">
              <a14:hiddenFill xmlns:a14="http://schemas.microsoft.com/office/drawing/2010/main">
                <a:solidFill>
                  <a:srgbClr val="FFFFFF"/>
                </a:solidFill>
              </a14:hiddenFill>
            </a:ext>
          </a:extLst>
        </p:spPr>
      </p:pic>
      <p:sp>
        <p:nvSpPr>
          <p:cNvPr id="44" name="Oval 43">
            <a:extLst>
              <a:ext uri="{FF2B5EF4-FFF2-40B4-BE49-F238E27FC236}">
                <a16:creationId xmlns:a16="http://schemas.microsoft.com/office/drawing/2014/main" id="{9BCEB7A0-1AFC-5743-9EA1-224EDAC770D7}"/>
              </a:ext>
            </a:extLst>
          </p:cNvPr>
          <p:cNvSpPr/>
          <p:nvPr/>
        </p:nvSpPr>
        <p:spPr>
          <a:xfrm>
            <a:off x="1680863" y="2323038"/>
            <a:ext cx="54000" cy="54000"/>
          </a:xfrm>
          <a:prstGeom prst="ellipse">
            <a:avLst/>
          </a:prstGeom>
          <a:solidFill>
            <a:srgbClr val="FF0000"/>
          </a:solidFill>
          <a:ln>
            <a:solidFill>
              <a:srgbClr val="FF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0" name="Oval 49">
            <a:extLst>
              <a:ext uri="{FF2B5EF4-FFF2-40B4-BE49-F238E27FC236}">
                <a16:creationId xmlns:a16="http://schemas.microsoft.com/office/drawing/2014/main" id="{24962148-721E-3A4A-9D4B-8B4AD831AC01}"/>
              </a:ext>
            </a:extLst>
          </p:cNvPr>
          <p:cNvSpPr/>
          <p:nvPr/>
        </p:nvSpPr>
        <p:spPr>
          <a:xfrm>
            <a:off x="6108373" y="2321063"/>
            <a:ext cx="54000" cy="54000"/>
          </a:xfrm>
          <a:prstGeom prst="ellipse">
            <a:avLst/>
          </a:prstGeom>
          <a:solidFill>
            <a:srgbClr val="FF0000"/>
          </a:solidFill>
          <a:ln>
            <a:solidFill>
              <a:srgbClr val="FF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1" name="Oval 50">
            <a:extLst>
              <a:ext uri="{FF2B5EF4-FFF2-40B4-BE49-F238E27FC236}">
                <a16:creationId xmlns:a16="http://schemas.microsoft.com/office/drawing/2014/main" id="{C95B22FD-6FD4-7041-BDC2-B42A74D1E574}"/>
              </a:ext>
            </a:extLst>
          </p:cNvPr>
          <p:cNvSpPr/>
          <p:nvPr/>
        </p:nvSpPr>
        <p:spPr>
          <a:xfrm>
            <a:off x="6355773" y="2378460"/>
            <a:ext cx="54000" cy="54000"/>
          </a:xfrm>
          <a:prstGeom prst="ellipse">
            <a:avLst/>
          </a:prstGeom>
          <a:solidFill>
            <a:srgbClr val="FF0000"/>
          </a:solidFill>
          <a:ln>
            <a:solidFill>
              <a:srgbClr val="FF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52" name="Straight Arrow Connector 51">
            <a:extLst>
              <a:ext uri="{FF2B5EF4-FFF2-40B4-BE49-F238E27FC236}">
                <a16:creationId xmlns:a16="http://schemas.microsoft.com/office/drawing/2014/main" id="{6E8DE7B4-0FF6-C64C-A714-2B8C7D205FD6}"/>
              </a:ext>
            </a:extLst>
          </p:cNvPr>
          <p:cNvCxnSpPr>
            <a:cxnSpLocks/>
          </p:cNvCxnSpPr>
          <p:nvPr/>
        </p:nvCxnSpPr>
        <p:spPr bwMode="auto">
          <a:xfrm>
            <a:off x="6150498" y="2334913"/>
            <a:ext cx="242805" cy="0"/>
          </a:xfrm>
          <a:prstGeom prst="straightConnector1">
            <a:avLst/>
          </a:prstGeom>
          <a:solidFill>
            <a:schemeClr val="accent1"/>
          </a:solidFill>
          <a:ln w="12700" cap="flat" cmpd="sng" algn="ctr">
            <a:solidFill>
              <a:srgbClr val="FF0000"/>
            </a:solidFill>
            <a:prstDash val="solid"/>
            <a:round/>
            <a:headEnd type="none" w="med" len="med"/>
            <a:tailEnd type="triangle"/>
          </a:ln>
          <a:effectLst/>
        </p:spPr>
      </p:cxnSp>
      <p:sp>
        <p:nvSpPr>
          <p:cNvPr id="54" name="Rectangle 6">
            <a:extLst>
              <a:ext uri="{FF2B5EF4-FFF2-40B4-BE49-F238E27FC236}">
                <a16:creationId xmlns:a16="http://schemas.microsoft.com/office/drawing/2014/main" id="{D0FDA909-1011-AE4A-A210-1E3137EBE2B8}"/>
              </a:ext>
            </a:extLst>
          </p:cNvPr>
          <p:cNvSpPr>
            <a:spLocks noChangeArrowheads="1"/>
          </p:cNvSpPr>
          <p:nvPr/>
        </p:nvSpPr>
        <p:spPr bwMode="auto">
          <a:xfrm>
            <a:off x="191688" y="4675685"/>
            <a:ext cx="8760620"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If conductivity is zero,                                             will reduce to </a:t>
            </a:r>
          </a:p>
        </p:txBody>
      </p:sp>
      <p:pic>
        <p:nvPicPr>
          <p:cNvPr id="55" name="Picture 54">
            <a:extLst>
              <a:ext uri="{FF2B5EF4-FFF2-40B4-BE49-F238E27FC236}">
                <a16:creationId xmlns:a16="http://schemas.microsoft.com/office/drawing/2014/main" id="{BC37009C-1B9B-4A45-B0C4-4AEC5D3FE7B9}"/>
              </a:ext>
            </a:extLst>
          </p:cNvPr>
          <p:cNvPicPr>
            <a:picLocks noChangeAspect="1"/>
          </p:cNvPicPr>
          <p:nvPr/>
        </p:nvPicPr>
        <p:blipFill>
          <a:blip r:embed="rId10"/>
          <a:stretch>
            <a:fillRect/>
          </a:stretch>
        </p:blipFill>
        <p:spPr>
          <a:xfrm>
            <a:off x="2663766" y="4563218"/>
            <a:ext cx="2571824" cy="634496"/>
          </a:xfrm>
          <a:prstGeom prst="rect">
            <a:avLst/>
          </a:prstGeom>
        </p:spPr>
      </p:pic>
      <p:pic>
        <p:nvPicPr>
          <p:cNvPr id="47" name="Picture 46">
            <a:extLst>
              <a:ext uri="{FF2B5EF4-FFF2-40B4-BE49-F238E27FC236}">
                <a16:creationId xmlns:a16="http://schemas.microsoft.com/office/drawing/2014/main" id="{107E1C3A-AB4C-C645-B6AD-05B1F9D1558A}"/>
              </a:ext>
            </a:extLst>
          </p:cNvPr>
          <p:cNvPicPr>
            <a:picLocks noChangeAspect="1"/>
          </p:cNvPicPr>
          <p:nvPr/>
        </p:nvPicPr>
        <p:blipFill>
          <a:blip r:embed="rId11"/>
          <a:stretch>
            <a:fillRect/>
          </a:stretch>
        </p:blipFill>
        <p:spPr>
          <a:xfrm>
            <a:off x="7019967" y="4762230"/>
            <a:ext cx="1244600" cy="292100"/>
          </a:xfrm>
          <a:prstGeom prst="rect">
            <a:avLst/>
          </a:prstGeom>
        </p:spPr>
      </p:pic>
      <p:sp>
        <p:nvSpPr>
          <p:cNvPr id="57" name="Rectangle 6">
            <a:extLst>
              <a:ext uri="{FF2B5EF4-FFF2-40B4-BE49-F238E27FC236}">
                <a16:creationId xmlns:a16="http://schemas.microsoft.com/office/drawing/2014/main" id="{3EE10D9F-674E-804B-8B48-1B8DDBEA3E7B}"/>
              </a:ext>
            </a:extLst>
          </p:cNvPr>
          <p:cNvSpPr>
            <a:spLocks noChangeArrowheads="1"/>
          </p:cNvSpPr>
          <p:nvPr/>
        </p:nvSpPr>
        <p:spPr bwMode="auto">
          <a:xfrm>
            <a:off x="191688" y="5205494"/>
            <a:ext cx="6288187" cy="1015663"/>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This returns us to the phase velocity of a dielectric which is independent of wave frequency </a:t>
            </a:r>
            <a:r>
              <a:rPr lang="en-US" sz="2000" i="1" dirty="0">
                <a:solidFill>
                  <a:srgbClr val="000000"/>
                </a:solidFill>
                <a:latin typeface="+mn-lt"/>
                <a:ea typeface="Times New Roman" pitchFamily="-84" charset="0"/>
                <a:cs typeface="Helvetica"/>
              </a:rPr>
              <a:t>(except for the dependence of permittivity and permeability on 𝜔</a:t>
            </a:r>
            <a:r>
              <a:rPr lang="en-US" sz="2000" dirty="0">
                <a:solidFill>
                  <a:srgbClr val="000000"/>
                </a:solidFill>
                <a:latin typeface="+mn-lt"/>
                <a:ea typeface="Times New Roman" pitchFamily="-84" charset="0"/>
                <a:cs typeface="Helvetica"/>
              </a:rPr>
              <a:t>): </a:t>
            </a:r>
          </a:p>
        </p:txBody>
      </p:sp>
      <p:pic>
        <p:nvPicPr>
          <p:cNvPr id="48" name="Picture 47">
            <a:extLst>
              <a:ext uri="{FF2B5EF4-FFF2-40B4-BE49-F238E27FC236}">
                <a16:creationId xmlns:a16="http://schemas.microsoft.com/office/drawing/2014/main" id="{E36B1AFE-A441-4B4C-B7B0-4C5094585215}"/>
              </a:ext>
            </a:extLst>
          </p:cNvPr>
          <p:cNvPicPr>
            <a:picLocks noChangeAspect="1"/>
          </p:cNvPicPr>
          <p:nvPr/>
        </p:nvPicPr>
        <p:blipFill>
          <a:blip r:embed="rId12"/>
          <a:stretch>
            <a:fillRect/>
          </a:stretch>
        </p:blipFill>
        <p:spPr>
          <a:xfrm>
            <a:off x="6563439" y="5396972"/>
            <a:ext cx="2247900" cy="660400"/>
          </a:xfrm>
          <a:prstGeom prst="rect">
            <a:avLst/>
          </a:prstGeom>
        </p:spPr>
      </p:pic>
    </p:spTree>
    <p:extLst>
      <p:ext uri="{BB962C8B-B14F-4D97-AF65-F5344CB8AC3E}">
        <p14:creationId xmlns:p14="http://schemas.microsoft.com/office/powerpoint/2010/main" val="23612853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707886"/>
          </a:xfrm>
          <a:prstGeom prst="rect">
            <a:avLst/>
          </a:prstGeom>
          <a:noFill/>
        </p:spPr>
        <p:txBody>
          <a:bodyPr wrap="square" rtlCol="0">
            <a:spAutoFit/>
          </a:bodyPr>
          <a:lstStyle/>
          <a:p>
            <a:pPr algn="ctr"/>
            <a:r>
              <a:rPr lang="en-US" sz="4000" dirty="0">
                <a:solidFill>
                  <a:schemeClr val="tx1">
                    <a:lumMod val="75000"/>
                    <a:lumOff val="25000"/>
                  </a:schemeClr>
                </a:solidFill>
                <a:latin typeface="Baskerville"/>
                <a:cs typeface="Baskerville"/>
              </a:rPr>
              <a:t>PHY2004: Electromagnetism and Optics</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0" y="1984822"/>
            <a:ext cx="9143999" cy="2400657"/>
          </a:xfrm>
          <a:prstGeom prst="rect">
            <a:avLst/>
          </a:prstGeom>
          <a:noFill/>
        </p:spPr>
        <p:txBody>
          <a:bodyPr wrap="square" rtlCol="0">
            <a:spAutoFit/>
          </a:bodyPr>
          <a:lstStyle/>
          <a:p>
            <a:pPr algn="ctr"/>
            <a:r>
              <a:rPr lang="en-US" sz="5000" b="1" dirty="0">
                <a:solidFill>
                  <a:schemeClr val="tx1">
                    <a:lumMod val="75000"/>
                    <a:lumOff val="25000"/>
                  </a:schemeClr>
                </a:solidFill>
                <a:latin typeface="Baskerville"/>
                <a:cs typeface="Baskerville"/>
              </a:rPr>
              <a:t>Lecture 14: </a:t>
            </a:r>
          </a:p>
          <a:p>
            <a:pPr algn="ctr"/>
            <a:r>
              <a:rPr lang="en-US" sz="5000" dirty="0">
                <a:solidFill>
                  <a:schemeClr val="tx1">
                    <a:lumMod val="75000"/>
                    <a:lumOff val="25000"/>
                  </a:schemeClr>
                </a:solidFill>
                <a:latin typeface="Baskerville"/>
                <a:cs typeface="Baskerville"/>
              </a:rPr>
              <a:t>Boundary conditions and the dispersion relation</a:t>
            </a:r>
          </a:p>
        </p:txBody>
      </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Tree>
    <p:extLst>
      <p:ext uri="{BB962C8B-B14F-4D97-AF65-F5344CB8AC3E}">
        <p14:creationId xmlns:p14="http://schemas.microsoft.com/office/powerpoint/2010/main" val="28964138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0" name="TextBox 19">
            <a:extLst>
              <a:ext uri="{FF2B5EF4-FFF2-40B4-BE49-F238E27FC236}">
                <a16:creationId xmlns:a16="http://schemas.microsoft.com/office/drawing/2014/main" id="{DBACF904-C91E-C748-A3D9-370D7B7171A7}"/>
              </a:ext>
            </a:extLst>
          </p:cNvPr>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Complex refractive index</a:t>
            </a:r>
          </a:p>
        </p:txBody>
      </p:sp>
      <p:sp>
        <p:nvSpPr>
          <p:cNvPr id="32" name="Rectangle 6">
            <a:extLst>
              <a:ext uri="{FF2B5EF4-FFF2-40B4-BE49-F238E27FC236}">
                <a16:creationId xmlns:a16="http://schemas.microsoft.com/office/drawing/2014/main" id="{097C4B15-5422-5C47-BC4B-E1E7D42622A0}"/>
              </a:ext>
            </a:extLst>
          </p:cNvPr>
          <p:cNvSpPr>
            <a:spLocks noChangeArrowheads="1"/>
          </p:cNvSpPr>
          <p:nvPr/>
        </p:nvSpPr>
        <p:spPr bwMode="auto">
          <a:xfrm>
            <a:off x="191688" y="746316"/>
            <a:ext cx="8760620"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We’ve approached this from the point of view of the complex wave vector, but it’s also possible to phrase this in terms of a complex refractive index.</a:t>
            </a:r>
          </a:p>
        </p:txBody>
      </p:sp>
      <p:sp>
        <p:nvSpPr>
          <p:cNvPr id="41" name="Rectangle 6">
            <a:extLst>
              <a:ext uri="{FF2B5EF4-FFF2-40B4-BE49-F238E27FC236}">
                <a16:creationId xmlns:a16="http://schemas.microsoft.com/office/drawing/2014/main" id="{24A3D66B-4063-D141-A8E5-075C3345E215}"/>
              </a:ext>
            </a:extLst>
          </p:cNvPr>
          <p:cNvSpPr>
            <a:spLocks noChangeArrowheads="1"/>
          </p:cNvSpPr>
          <p:nvPr/>
        </p:nvSpPr>
        <p:spPr bwMode="auto">
          <a:xfrm>
            <a:off x="191688" y="1473902"/>
            <a:ext cx="8760620"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refractive index is the ratio of the phase velocity of light in a vacuum to the phase velocity of light in the medium.</a:t>
            </a:r>
          </a:p>
        </p:txBody>
      </p:sp>
      <p:pic>
        <p:nvPicPr>
          <p:cNvPr id="3" name="Picture 2">
            <a:extLst>
              <a:ext uri="{FF2B5EF4-FFF2-40B4-BE49-F238E27FC236}">
                <a16:creationId xmlns:a16="http://schemas.microsoft.com/office/drawing/2014/main" id="{F67AE100-BFAE-5048-B20C-4D5718BF12C8}"/>
              </a:ext>
            </a:extLst>
          </p:cNvPr>
          <p:cNvPicPr>
            <a:picLocks noChangeAspect="1"/>
          </p:cNvPicPr>
          <p:nvPr/>
        </p:nvPicPr>
        <p:blipFill>
          <a:blip r:embed="rId4"/>
          <a:stretch>
            <a:fillRect/>
          </a:stretch>
        </p:blipFill>
        <p:spPr>
          <a:xfrm>
            <a:off x="1185671" y="2294255"/>
            <a:ext cx="2870200" cy="685800"/>
          </a:xfrm>
          <a:prstGeom prst="rect">
            <a:avLst/>
          </a:prstGeom>
        </p:spPr>
      </p:pic>
      <p:sp>
        <p:nvSpPr>
          <p:cNvPr id="42" name="Rounded Rectangle 41">
            <a:extLst>
              <a:ext uri="{FF2B5EF4-FFF2-40B4-BE49-F238E27FC236}">
                <a16:creationId xmlns:a16="http://schemas.microsoft.com/office/drawing/2014/main" id="{3542610C-87D3-C34D-9755-B55DFCF68E02}"/>
              </a:ext>
            </a:extLst>
          </p:cNvPr>
          <p:cNvSpPr/>
          <p:nvPr/>
        </p:nvSpPr>
        <p:spPr>
          <a:xfrm>
            <a:off x="3320212" y="2261235"/>
            <a:ext cx="522063" cy="30987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43" name="Rectangle 6">
            <a:extLst>
              <a:ext uri="{FF2B5EF4-FFF2-40B4-BE49-F238E27FC236}">
                <a16:creationId xmlns:a16="http://schemas.microsoft.com/office/drawing/2014/main" id="{EE7E9C16-6A13-BB48-B6F6-C396B4772802}"/>
              </a:ext>
            </a:extLst>
          </p:cNvPr>
          <p:cNvSpPr>
            <a:spLocks noChangeArrowheads="1"/>
          </p:cNvSpPr>
          <p:nvPr/>
        </p:nvSpPr>
        <p:spPr bwMode="auto">
          <a:xfrm>
            <a:off x="4410401" y="2246889"/>
            <a:ext cx="4541907" cy="646331"/>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If </a:t>
            </a:r>
            <a:r>
              <a:rPr lang="en-US" sz="1800" i="1" dirty="0">
                <a:solidFill>
                  <a:srgbClr val="FF0000"/>
                </a:solidFill>
                <a:ea typeface="Times New Roman" pitchFamily="-84" charset="0"/>
                <a:cs typeface="Helvetica"/>
              </a:rPr>
              <a:t>k</a:t>
            </a:r>
            <a:r>
              <a:rPr lang="en-US" sz="1800" dirty="0">
                <a:solidFill>
                  <a:srgbClr val="FF0000"/>
                </a:solidFill>
                <a:ea typeface="Times New Roman" pitchFamily="-84" charset="0"/>
                <a:cs typeface="Helvetica"/>
              </a:rPr>
              <a:t> is complex then we can represent this using a complex refractive index:</a:t>
            </a:r>
            <a:endParaRPr lang="en-US" sz="1800" i="1" baseline="-25000" dirty="0">
              <a:solidFill>
                <a:srgbClr val="FF0000"/>
              </a:solidFill>
              <a:latin typeface="+mn-lt"/>
              <a:ea typeface="Times New Roman" pitchFamily="-84" charset="0"/>
              <a:cs typeface="Helvetica"/>
            </a:endParaRPr>
          </a:p>
        </p:txBody>
      </p:sp>
      <p:pic>
        <p:nvPicPr>
          <p:cNvPr id="5" name="Picture 4">
            <a:extLst>
              <a:ext uri="{FF2B5EF4-FFF2-40B4-BE49-F238E27FC236}">
                <a16:creationId xmlns:a16="http://schemas.microsoft.com/office/drawing/2014/main" id="{3B286940-08BB-F64C-A21F-97D27C9B292E}"/>
              </a:ext>
            </a:extLst>
          </p:cNvPr>
          <p:cNvPicPr>
            <a:picLocks noChangeAspect="1"/>
          </p:cNvPicPr>
          <p:nvPr/>
        </p:nvPicPr>
        <p:blipFill>
          <a:blip r:embed="rId5"/>
          <a:stretch>
            <a:fillRect/>
          </a:stretch>
        </p:blipFill>
        <p:spPr>
          <a:xfrm>
            <a:off x="7117952" y="2615763"/>
            <a:ext cx="1371600" cy="215900"/>
          </a:xfrm>
          <a:prstGeom prst="rect">
            <a:avLst/>
          </a:prstGeom>
        </p:spPr>
      </p:pic>
      <p:sp>
        <p:nvSpPr>
          <p:cNvPr id="45" name="Rectangle 6">
            <a:extLst>
              <a:ext uri="{FF2B5EF4-FFF2-40B4-BE49-F238E27FC236}">
                <a16:creationId xmlns:a16="http://schemas.microsoft.com/office/drawing/2014/main" id="{99B96C18-F58D-FB4A-9CC8-06E889A82D58}"/>
              </a:ext>
            </a:extLst>
          </p:cNvPr>
          <p:cNvSpPr>
            <a:spLocks noChangeArrowheads="1"/>
          </p:cNvSpPr>
          <p:nvPr/>
        </p:nvSpPr>
        <p:spPr bwMode="auto">
          <a:xfrm>
            <a:off x="191688" y="2929238"/>
            <a:ext cx="8760620"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Substituting this into our plane wave: </a:t>
            </a:r>
          </a:p>
        </p:txBody>
      </p:sp>
      <p:pic>
        <p:nvPicPr>
          <p:cNvPr id="11" name="Picture 10">
            <a:extLst>
              <a:ext uri="{FF2B5EF4-FFF2-40B4-BE49-F238E27FC236}">
                <a16:creationId xmlns:a16="http://schemas.microsoft.com/office/drawing/2014/main" id="{5376F660-35AD-3F4A-B8CE-F0278E527AB7}"/>
              </a:ext>
            </a:extLst>
          </p:cNvPr>
          <p:cNvPicPr>
            <a:picLocks noChangeAspect="1"/>
          </p:cNvPicPr>
          <p:nvPr/>
        </p:nvPicPr>
        <p:blipFill>
          <a:blip r:embed="rId6"/>
          <a:stretch>
            <a:fillRect/>
          </a:stretch>
        </p:blipFill>
        <p:spPr>
          <a:xfrm>
            <a:off x="1185671" y="3312320"/>
            <a:ext cx="6680200" cy="533400"/>
          </a:xfrm>
          <a:prstGeom prst="rect">
            <a:avLst/>
          </a:prstGeom>
        </p:spPr>
      </p:pic>
      <p:pic>
        <p:nvPicPr>
          <p:cNvPr id="14" name="Picture 13">
            <a:extLst>
              <a:ext uri="{FF2B5EF4-FFF2-40B4-BE49-F238E27FC236}">
                <a16:creationId xmlns:a16="http://schemas.microsoft.com/office/drawing/2014/main" id="{2BDFDF2C-51AF-4A44-819F-628F675CFB88}"/>
              </a:ext>
            </a:extLst>
          </p:cNvPr>
          <p:cNvPicPr>
            <a:picLocks noChangeAspect="1"/>
          </p:cNvPicPr>
          <p:nvPr/>
        </p:nvPicPr>
        <p:blipFill>
          <a:blip r:embed="rId7"/>
          <a:stretch>
            <a:fillRect/>
          </a:stretch>
        </p:blipFill>
        <p:spPr>
          <a:xfrm>
            <a:off x="1185671" y="3881983"/>
            <a:ext cx="5194300" cy="533400"/>
          </a:xfrm>
          <a:prstGeom prst="rect">
            <a:avLst/>
          </a:prstGeom>
        </p:spPr>
      </p:pic>
      <p:sp>
        <p:nvSpPr>
          <p:cNvPr id="49" name="Rectangle 6">
            <a:extLst>
              <a:ext uri="{FF2B5EF4-FFF2-40B4-BE49-F238E27FC236}">
                <a16:creationId xmlns:a16="http://schemas.microsoft.com/office/drawing/2014/main" id="{BBD2F4D4-327C-5E41-AD9E-4D44015A2A27}"/>
              </a:ext>
            </a:extLst>
          </p:cNvPr>
          <p:cNvSpPr>
            <a:spLocks noChangeArrowheads="1"/>
          </p:cNvSpPr>
          <p:nvPr/>
        </p:nvSpPr>
        <p:spPr bwMode="auto">
          <a:xfrm>
            <a:off x="234683" y="5484391"/>
            <a:ext cx="8760620"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We end up with the imaginary component of the complex refractive index leading to a very real exponential decay in wave amplitude.</a:t>
            </a:r>
          </a:p>
        </p:txBody>
      </p:sp>
      <p:pic>
        <p:nvPicPr>
          <p:cNvPr id="19" name="Picture 18">
            <a:extLst>
              <a:ext uri="{FF2B5EF4-FFF2-40B4-BE49-F238E27FC236}">
                <a16:creationId xmlns:a16="http://schemas.microsoft.com/office/drawing/2014/main" id="{386ADCED-7B7A-E849-B589-4A8B0C1FBEBF}"/>
              </a:ext>
            </a:extLst>
          </p:cNvPr>
          <p:cNvPicPr>
            <a:picLocks noChangeAspect="1"/>
          </p:cNvPicPr>
          <p:nvPr/>
        </p:nvPicPr>
        <p:blipFill>
          <a:blip r:embed="rId8"/>
          <a:stretch>
            <a:fillRect/>
          </a:stretch>
        </p:blipFill>
        <p:spPr>
          <a:xfrm>
            <a:off x="1185671" y="4447029"/>
            <a:ext cx="6210300" cy="685800"/>
          </a:xfrm>
          <a:prstGeom prst="rect">
            <a:avLst/>
          </a:prstGeom>
        </p:spPr>
      </p:pic>
      <p:sp>
        <p:nvSpPr>
          <p:cNvPr id="53" name="Rounded Rectangle 52">
            <a:extLst>
              <a:ext uri="{FF2B5EF4-FFF2-40B4-BE49-F238E27FC236}">
                <a16:creationId xmlns:a16="http://schemas.microsoft.com/office/drawing/2014/main" id="{0265A57E-04E3-554B-9F54-5D1305CAB480}"/>
              </a:ext>
            </a:extLst>
          </p:cNvPr>
          <p:cNvSpPr/>
          <p:nvPr/>
        </p:nvSpPr>
        <p:spPr>
          <a:xfrm>
            <a:off x="2650428" y="4509440"/>
            <a:ext cx="1660315" cy="579601"/>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56" name="Rectangle 6">
            <a:extLst>
              <a:ext uri="{FF2B5EF4-FFF2-40B4-BE49-F238E27FC236}">
                <a16:creationId xmlns:a16="http://schemas.microsoft.com/office/drawing/2014/main" id="{BD411E39-351B-114F-A69D-E6C400AC0EA2}"/>
              </a:ext>
            </a:extLst>
          </p:cNvPr>
          <p:cNvSpPr>
            <a:spLocks noChangeArrowheads="1"/>
          </p:cNvSpPr>
          <p:nvPr/>
        </p:nvSpPr>
        <p:spPr bwMode="auto">
          <a:xfrm>
            <a:off x="85987" y="5123944"/>
            <a:ext cx="4664143"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Exponential decay due to absorption of energy</a:t>
            </a:r>
            <a:endParaRPr lang="en-US" sz="1800" i="1" baseline="-25000" dirty="0">
              <a:solidFill>
                <a:srgbClr val="FF0000"/>
              </a:solidFill>
              <a:latin typeface="+mn-lt"/>
              <a:ea typeface="Times New Roman" pitchFamily="-84" charset="0"/>
              <a:cs typeface="Helvetica"/>
            </a:endParaRPr>
          </a:p>
        </p:txBody>
      </p:sp>
      <p:sp>
        <p:nvSpPr>
          <p:cNvPr id="58" name="Rounded Rectangle 57">
            <a:extLst>
              <a:ext uri="{FF2B5EF4-FFF2-40B4-BE49-F238E27FC236}">
                <a16:creationId xmlns:a16="http://schemas.microsoft.com/office/drawing/2014/main" id="{6F0EA58F-F49C-5745-BA31-153209C6EBED}"/>
              </a:ext>
            </a:extLst>
          </p:cNvPr>
          <p:cNvSpPr/>
          <p:nvPr/>
        </p:nvSpPr>
        <p:spPr>
          <a:xfrm>
            <a:off x="4412704" y="4447028"/>
            <a:ext cx="1501208" cy="717447"/>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59" name="Rectangle 6">
            <a:extLst>
              <a:ext uri="{FF2B5EF4-FFF2-40B4-BE49-F238E27FC236}">
                <a16:creationId xmlns:a16="http://schemas.microsoft.com/office/drawing/2014/main" id="{5BBA81F9-A9B9-A748-9D80-AD619FE201D4}"/>
              </a:ext>
            </a:extLst>
          </p:cNvPr>
          <p:cNvSpPr>
            <a:spLocks noChangeArrowheads="1"/>
          </p:cNvSpPr>
          <p:nvPr/>
        </p:nvSpPr>
        <p:spPr bwMode="auto">
          <a:xfrm>
            <a:off x="4457322" y="5108204"/>
            <a:ext cx="3711530"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chemeClr val="accent6">
                    <a:lumMod val="60000"/>
                    <a:lumOff val="40000"/>
                  </a:schemeClr>
                </a:solidFill>
                <a:ea typeface="Times New Roman" pitchFamily="-84" charset="0"/>
                <a:cs typeface="Helvetica"/>
              </a:rPr>
              <a:t>Spatial oscillation</a:t>
            </a:r>
            <a:endParaRPr lang="en-US" sz="1800" baseline="-25000" dirty="0">
              <a:solidFill>
                <a:schemeClr val="accent6">
                  <a:lumMod val="60000"/>
                  <a:lumOff val="40000"/>
                </a:schemeClr>
              </a:solidFill>
              <a:latin typeface="+mn-lt"/>
              <a:ea typeface="Times New Roman" pitchFamily="-84" charset="0"/>
              <a:cs typeface="Helvetica"/>
            </a:endParaRPr>
          </a:p>
        </p:txBody>
      </p:sp>
      <p:sp>
        <p:nvSpPr>
          <p:cNvPr id="60" name="Rounded Rectangle 59">
            <a:extLst>
              <a:ext uri="{FF2B5EF4-FFF2-40B4-BE49-F238E27FC236}">
                <a16:creationId xmlns:a16="http://schemas.microsoft.com/office/drawing/2014/main" id="{D2D9FCA6-EFC9-DC40-A3D4-94FEA03892BF}"/>
              </a:ext>
            </a:extLst>
          </p:cNvPr>
          <p:cNvSpPr/>
          <p:nvPr/>
        </p:nvSpPr>
        <p:spPr>
          <a:xfrm>
            <a:off x="5976005" y="4482475"/>
            <a:ext cx="1501208" cy="632584"/>
          </a:xfrm>
          <a:prstGeom prst="roundRect">
            <a:avLst>
              <a:gd name="adj" fmla="val 4553"/>
            </a:avLst>
          </a:prstGeom>
          <a:solidFill>
            <a:srgbClr val="00B05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61" name="Rectangle 6">
            <a:extLst>
              <a:ext uri="{FF2B5EF4-FFF2-40B4-BE49-F238E27FC236}">
                <a16:creationId xmlns:a16="http://schemas.microsoft.com/office/drawing/2014/main" id="{2B8AC1EB-D85A-3F44-83E2-186DF2FDA870}"/>
              </a:ext>
            </a:extLst>
          </p:cNvPr>
          <p:cNvSpPr>
            <a:spLocks noChangeArrowheads="1"/>
          </p:cNvSpPr>
          <p:nvPr/>
        </p:nvSpPr>
        <p:spPr bwMode="auto">
          <a:xfrm>
            <a:off x="6230819" y="5107297"/>
            <a:ext cx="3711530"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00B050"/>
                </a:solidFill>
                <a:ea typeface="Times New Roman" pitchFamily="-84" charset="0"/>
                <a:cs typeface="Helvetica"/>
              </a:rPr>
              <a:t>Temporal oscillation</a:t>
            </a:r>
            <a:endParaRPr lang="en-US" sz="1800" baseline="-25000" dirty="0">
              <a:solidFill>
                <a:srgbClr val="00B050"/>
              </a:solidFill>
              <a:latin typeface="+mn-lt"/>
              <a:ea typeface="Times New Roman" pitchFamily="-84" charset="0"/>
              <a:cs typeface="Helvetica"/>
            </a:endParaRPr>
          </a:p>
        </p:txBody>
      </p:sp>
    </p:spTree>
    <p:extLst>
      <p:ext uri="{BB962C8B-B14F-4D97-AF65-F5344CB8AC3E}">
        <p14:creationId xmlns:p14="http://schemas.microsoft.com/office/powerpoint/2010/main" val="38464458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0" name="TextBox 19">
            <a:extLst>
              <a:ext uri="{FF2B5EF4-FFF2-40B4-BE49-F238E27FC236}">
                <a16:creationId xmlns:a16="http://schemas.microsoft.com/office/drawing/2014/main" id="{DBACF904-C91E-C748-A3D9-370D7B7171A7}"/>
              </a:ext>
            </a:extLst>
          </p:cNvPr>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Dispersion</a:t>
            </a:r>
          </a:p>
        </p:txBody>
      </p:sp>
      <p:sp>
        <p:nvSpPr>
          <p:cNvPr id="32" name="Rectangle 6">
            <a:extLst>
              <a:ext uri="{FF2B5EF4-FFF2-40B4-BE49-F238E27FC236}">
                <a16:creationId xmlns:a16="http://schemas.microsoft.com/office/drawing/2014/main" id="{097C4B15-5422-5C47-BC4B-E1E7D42622A0}"/>
              </a:ext>
            </a:extLst>
          </p:cNvPr>
          <p:cNvSpPr>
            <a:spLocks noChangeArrowheads="1"/>
          </p:cNvSpPr>
          <p:nvPr/>
        </p:nvSpPr>
        <p:spPr bwMode="auto">
          <a:xfrm>
            <a:off x="191687" y="3281982"/>
            <a:ext cx="8699245" cy="1323439"/>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dependence of the phase velocity of the wave on the angular frequency of the wave means that waves with different frequencies (</a:t>
            </a:r>
            <a:r>
              <a:rPr lang="en-US" sz="2000" dirty="0" err="1">
                <a:solidFill>
                  <a:srgbClr val="000000"/>
                </a:solidFill>
                <a:latin typeface="+mn-lt"/>
                <a:ea typeface="Times New Roman" pitchFamily="-84" charset="0"/>
                <a:cs typeface="Helvetica"/>
              </a:rPr>
              <a:t>colours</a:t>
            </a:r>
            <a:r>
              <a:rPr lang="en-US" sz="2000" dirty="0">
                <a:solidFill>
                  <a:srgbClr val="000000"/>
                </a:solidFill>
                <a:latin typeface="+mn-lt"/>
                <a:ea typeface="Times New Roman" pitchFamily="-84" charset="0"/>
                <a:cs typeface="Helvetica"/>
              </a:rPr>
              <a:t> or energies):</a:t>
            </a:r>
          </a:p>
          <a:p>
            <a:pPr marL="342900" indent="-342900">
              <a:buFontTx/>
              <a:buChar char="-"/>
            </a:pPr>
            <a:r>
              <a:rPr lang="en-US" sz="2000" dirty="0">
                <a:solidFill>
                  <a:srgbClr val="000000"/>
                </a:solidFill>
                <a:latin typeface="+mn-lt"/>
                <a:ea typeface="Times New Roman" pitchFamily="-84" charset="0"/>
                <a:cs typeface="Helvetica"/>
              </a:rPr>
              <a:t>propagate at different speeds through the same medium.</a:t>
            </a:r>
          </a:p>
          <a:p>
            <a:pPr marL="342900" indent="-342900">
              <a:buFontTx/>
              <a:buChar char="-"/>
            </a:pPr>
            <a:r>
              <a:rPr lang="en-US" sz="2000" dirty="0">
                <a:solidFill>
                  <a:srgbClr val="000000"/>
                </a:solidFill>
                <a:latin typeface="+mn-lt"/>
                <a:ea typeface="Times New Roman" pitchFamily="-84" charset="0"/>
                <a:cs typeface="Helvetica"/>
              </a:rPr>
              <a:t>Have different refractive indices so they are refracted by different angles.</a:t>
            </a:r>
          </a:p>
        </p:txBody>
      </p:sp>
      <p:pic>
        <p:nvPicPr>
          <p:cNvPr id="2" name="Picture 1">
            <a:extLst>
              <a:ext uri="{FF2B5EF4-FFF2-40B4-BE49-F238E27FC236}">
                <a16:creationId xmlns:a16="http://schemas.microsoft.com/office/drawing/2014/main" id="{112F2262-574F-2E49-A473-E10A29CE5E1B}"/>
              </a:ext>
            </a:extLst>
          </p:cNvPr>
          <p:cNvPicPr>
            <a:picLocks noChangeAspect="1"/>
          </p:cNvPicPr>
          <p:nvPr/>
        </p:nvPicPr>
        <p:blipFill>
          <a:blip r:embed="rId4"/>
          <a:stretch>
            <a:fillRect/>
          </a:stretch>
        </p:blipFill>
        <p:spPr>
          <a:xfrm>
            <a:off x="3132298" y="908744"/>
            <a:ext cx="787400" cy="520700"/>
          </a:xfrm>
          <a:prstGeom prst="rect">
            <a:avLst/>
          </a:prstGeom>
        </p:spPr>
      </p:pic>
      <p:pic>
        <p:nvPicPr>
          <p:cNvPr id="41" name="Picture 40">
            <a:extLst>
              <a:ext uri="{FF2B5EF4-FFF2-40B4-BE49-F238E27FC236}">
                <a16:creationId xmlns:a16="http://schemas.microsoft.com/office/drawing/2014/main" id="{2172EF9A-5A95-B343-A904-529EDEFDFAAD}"/>
              </a:ext>
            </a:extLst>
          </p:cNvPr>
          <p:cNvPicPr>
            <a:picLocks noChangeAspect="1"/>
          </p:cNvPicPr>
          <p:nvPr/>
        </p:nvPicPr>
        <p:blipFill>
          <a:blip r:embed="rId5"/>
          <a:stretch>
            <a:fillRect/>
          </a:stretch>
        </p:blipFill>
        <p:spPr>
          <a:xfrm>
            <a:off x="6139864" y="835747"/>
            <a:ext cx="2247900" cy="660400"/>
          </a:xfrm>
          <a:prstGeom prst="rect">
            <a:avLst/>
          </a:prstGeom>
        </p:spPr>
      </p:pic>
      <p:sp>
        <p:nvSpPr>
          <p:cNvPr id="42" name="Rectangle 6">
            <a:extLst>
              <a:ext uri="{FF2B5EF4-FFF2-40B4-BE49-F238E27FC236}">
                <a16:creationId xmlns:a16="http://schemas.microsoft.com/office/drawing/2014/main" id="{60E01B05-D971-474C-A7BD-F2F9D83F649F}"/>
              </a:ext>
            </a:extLst>
          </p:cNvPr>
          <p:cNvSpPr>
            <a:spLocks noChangeArrowheads="1"/>
          </p:cNvSpPr>
          <p:nvPr/>
        </p:nvSpPr>
        <p:spPr bwMode="auto">
          <a:xfrm>
            <a:off x="191688" y="918177"/>
            <a:ext cx="7456021"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Phase velocity of a wave:</a:t>
            </a:r>
          </a:p>
        </p:txBody>
      </p:sp>
      <p:sp>
        <p:nvSpPr>
          <p:cNvPr id="43" name="Rectangle 6">
            <a:extLst>
              <a:ext uri="{FF2B5EF4-FFF2-40B4-BE49-F238E27FC236}">
                <a16:creationId xmlns:a16="http://schemas.microsoft.com/office/drawing/2014/main" id="{DD98B8D1-C981-EC4B-8159-B733E479B049}"/>
              </a:ext>
            </a:extLst>
          </p:cNvPr>
          <p:cNvSpPr>
            <a:spLocks noChangeArrowheads="1"/>
          </p:cNvSpPr>
          <p:nvPr/>
        </p:nvSpPr>
        <p:spPr bwMode="auto">
          <a:xfrm>
            <a:off x="4667844" y="901061"/>
            <a:ext cx="7456021"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Dielectric: </a:t>
            </a:r>
          </a:p>
        </p:txBody>
      </p:sp>
      <p:sp>
        <p:nvSpPr>
          <p:cNvPr id="45" name="Rectangle 6">
            <a:extLst>
              <a:ext uri="{FF2B5EF4-FFF2-40B4-BE49-F238E27FC236}">
                <a16:creationId xmlns:a16="http://schemas.microsoft.com/office/drawing/2014/main" id="{227AF298-2556-C740-913A-862EEA35CD22}"/>
              </a:ext>
            </a:extLst>
          </p:cNvPr>
          <p:cNvSpPr>
            <a:spLocks noChangeArrowheads="1"/>
          </p:cNvSpPr>
          <p:nvPr/>
        </p:nvSpPr>
        <p:spPr bwMode="auto">
          <a:xfrm>
            <a:off x="190618" y="2221924"/>
            <a:ext cx="7456021" cy="400110"/>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Conductor:</a:t>
            </a:r>
          </a:p>
        </p:txBody>
      </p:sp>
      <p:pic>
        <p:nvPicPr>
          <p:cNvPr id="3" name="Picture 2">
            <a:extLst>
              <a:ext uri="{FF2B5EF4-FFF2-40B4-BE49-F238E27FC236}">
                <a16:creationId xmlns:a16="http://schemas.microsoft.com/office/drawing/2014/main" id="{D30055D2-54BC-934A-B112-03F717BC2DB2}"/>
              </a:ext>
            </a:extLst>
          </p:cNvPr>
          <p:cNvPicPr>
            <a:picLocks noChangeAspect="1"/>
          </p:cNvPicPr>
          <p:nvPr/>
        </p:nvPicPr>
        <p:blipFill>
          <a:blip r:embed="rId6"/>
          <a:stretch>
            <a:fillRect/>
          </a:stretch>
        </p:blipFill>
        <p:spPr>
          <a:xfrm>
            <a:off x="1497361" y="2079011"/>
            <a:ext cx="1752600" cy="685800"/>
          </a:xfrm>
          <a:prstGeom prst="rect">
            <a:avLst/>
          </a:prstGeom>
        </p:spPr>
      </p:pic>
      <p:pic>
        <p:nvPicPr>
          <p:cNvPr id="5" name="Picture 4">
            <a:extLst>
              <a:ext uri="{FF2B5EF4-FFF2-40B4-BE49-F238E27FC236}">
                <a16:creationId xmlns:a16="http://schemas.microsoft.com/office/drawing/2014/main" id="{7BEF1E19-CAE5-5043-82A5-8BE6D9EDBC48}"/>
              </a:ext>
            </a:extLst>
          </p:cNvPr>
          <p:cNvPicPr>
            <a:picLocks noChangeAspect="1"/>
          </p:cNvPicPr>
          <p:nvPr/>
        </p:nvPicPr>
        <p:blipFill>
          <a:blip r:embed="rId7"/>
          <a:stretch>
            <a:fillRect/>
          </a:stretch>
        </p:blipFill>
        <p:spPr>
          <a:xfrm>
            <a:off x="3522998" y="2027235"/>
            <a:ext cx="3454400" cy="749300"/>
          </a:xfrm>
          <a:prstGeom prst="rect">
            <a:avLst/>
          </a:prstGeom>
        </p:spPr>
      </p:pic>
      <p:sp>
        <p:nvSpPr>
          <p:cNvPr id="46" name="Rounded Rectangle 45">
            <a:extLst>
              <a:ext uri="{FF2B5EF4-FFF2-40B4-BE49-F238E27FC236}">
                <a16:creationId xmlns:a16="http://schemas.microsoft.com/office/drawing/2014/main" id="{148E8662-775D-0048-B074-45FF7B6768A7}"/>
              </a:ext>
            </a:extLst>
          </p:cNvPr>
          <p:cNvSpPr/>
          <p:nvPr/>
        </p:nvSpPr>
        <p:spPr>
          <a:xfrm>
            <a:off x="6758042" y="2058985"/>
            <a:ext cx="191688" cy="306847"/>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49" name="Rectangle 6">
            <a:extLst>
              <a:ext uri="{FF2B5EF4-FFF2-40B4-BE49-F238E27FC236}">
                <a16:creationId xmlns:a16="http://schemas.microsoft.com/office/drawing/2014/main" id="{3ED30980-2BB3-D346-846A-20A6EF504591}"/>
              </a:ext>
            </a:extLst>
          </p:cNvPr>
          <p:cNvSpPr>
            <a:spLocks noChangeArrowheads="1"/>
          </p:cNvSpPr>
          <p:nvPr/>
        </p:nvSpPr>
        <p:spPr bwMode="auto">
          <a:xfrm>
            <a:off x="7050195" y="1565077"/>
            <a:ext cx="1894633" cy="1477328"/>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Phase velocity has an additional square root dependence on angular frequency</a:t>
            </a:r>
            <a:endParaRPr lang="en-US" sz="1800" i="1" baseline="-25000" dirty="0">
              <a:solidFill>
                <a:srgbClr val="FF0000"/>
              </a:solidFill>
              <a:latin typeface="+mn-lt"/>
              <a:ea typeface="Times New Roman" pitchFamily="-84" charset="0"/>
              <a:cs typeface="Helvetica"/>
            </a:endParaRPr>
          </a:p>
        </p:txBody>
      </p:sp>
      <p:sp>
        <p:nvSpPr>
          <p:cNvPr id="56" name="Rectangle 6">
            <a:extLst>
              <a:ext uri="{FF2B5EF4-FFF2-40B4-BE49-F238E27FC236}">
                <a16:creationId xmlns:a16="http://schemas.microsoft.com/office/drawing/2014/main" id="{FB334F76-8B11-E548-876D-B9C4207FEE9C}"/>
              </a:ext>
            </a:extLst>
          </p:cNvPr>
          <p:cNvSpPr>
            <a:spLocks noChangeArrowheads="1"/>
          </p:cNvSpPr>
          <p:nvPr/>
        </p:nvSpPr>
        <p:spPr bwMode="auto">
          <a:xfrm>
            <a:off x="191687" y="4872416"/>
            <a:ext cx="8699245" cy="707886"/>
          </a:xfrm>
          <a:prstGeom prst="rect">
            <a:avLst/>
          </a:prstGeom>
          <a:noFill/>
          <a:ln w="9525">
            <a:noFill/>
            <a:miter lim="800000"/>
            <a:headEnd/>
            <a:tailEnd/>
          </a:ln>
        </p:spPr>
        <p:txBody>
          <a:bodyPr wrap="square" anchor="ctr">
            <a:prstTxWarp prst="textNoShape">
              <a:avLst/>
            </a:prstTxWarp>
            <a:spAutoFit/>
          </a:bodyPr>
          <a:lstStyle/>
          <a:p>
            <a:r>
              <a:rPr lang="en-US" sz="2000" dirty="0">
                <a:solidFill>
                  <a:srgbClr val="000000"/>
                </a:solidFill>
                <a:latin typeface="+mn-lt"/>
                <a:ea typeface="Times New Roman" pitchFamily="-84" charset="0"/>
                <a:cs typeface="Helvetica"/>
              </a:rPr>
              <a:t>The </a:t>
            </a:r>
            <a:r>
              <a:rPr lang="en-US" sz="2000" i="1" dirty="0">
                <a:solidFill>
                  <a:srgbClr val="000000"/>
                </a:solidFill>
                <a:latin typeface="+mn-lt"/>
                <a:ea typeface="Times New Roman" pitchFamily="-84" charset="0"/>
                <a:cs typeface="Helvetica"/>
              </a:rPr>
              <a:t>dispersion</a:t>
            </a:r>
            <a:r>
              <a:rPr lang="en-US" sz="2000" dirty="0">
                <a:solidFill>
                  <a:srgbClr val="000000"/>
                </a:solidFill>
                <a:latin typeface="+mn-lt"/>
                <a:ea typeface="Times New Roman" pitchFamily="-84" charset="0"/>
                <a:cs typeface="Helvetica"/>
              </a:rPr>
              <a:t> of different frequencies of light gives the dispersion relation its name.</a:t>
            </a:r>
          </a:p>
        </p:txBody>
      </p:sp>
    </p:spTree>
    <p:extLst>
      <p:ext uri="{BB962C8B-B14F-4D97-AF65-F5344CB8AC3E}">
        <p14:creationId xmlns:p14="http://schemas.microsoft.com/office/powerpoint/2010/main" val="18441980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Objectives</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0" name="Rectangle 6">
            <a:extLst>
              <a:ext uri="{FF2B5EF4-FFF2-40B4-BE49-F238E27FC236}">
                <a16:creationId xmlns:a16="http://schemas.microsoft.com/office/drawing/2014/main" id="{5280B83C-3974-AC43-9B88-A76A83C5C8AD}"/>
              </a:ext>
            </a:extLst>
          </p:cNvPr>
          <p:cNvSpPr>
            <a:spLocks noChangeArrowheads="1"/>
          </p:cNvSpPr>
          <p:nvPr/>
        </p:nvSpPr>
        <p:spPr bwMode="auto">
          <a:xfrm>
            <a:off x="194986" y="1725204"/>
            <a:ext cx="8637855" cy="3078471"/>
          </a:xfrm>
          <a:prstGeom prst="rect">
            <a:avLst/>
          </a:prstGeom>
          <a:noFill/>
          <a:ln w="9525">
            <a:noFill/>
            <a:miter lim="800000"/>
            <a:headEnd/>
            <a:tailEnd/>
          </a:ln>
        </p:spPr>
        <p:txBody>
          <a:bodyPr wrap="square" anchor="ctr">
            <a:prstTxWarp prst="textNoShape">
              <a:avLst/>
            </a:prstTxWarp>
            <a:spAutoFit/>
          </a:bodyPr>
          <a:lstStyle/>
          <a:p>
            <a:pPr marL="457200" indent="-457200">
              <a:lnSpc>
                <a:spcPct val="150000"/>
              </a:lnSpc>
              <a:buFont typeface="+mj-lt"/>
              <a:buAutoNum type="arabicPeriod"/>
            </a:pPr>
            <a:r>
              <a:rPr lang="en-US" sz="2200" dirty="0">
                <a:solidFill>
                  <a:srgbClr val="000000"/>
                </a:solidFill>
                <a:ea typeface="Times New Roman" pitchFamily="-84" charset="0"/>
                <a:cs typeface="Helvetica"/>
              </a:rPr>
              <a:t>Boundary conditions of Maxwell’s equations for dielectric</a:t>
            </a:r>
          </a:p>
          <a:p>
            <a:pPr marL="457200" indent="-457200">
              <a:lnSpc>
                <a:spcPct val="150000"/>
              </a:lnSpc>
              <a:buFont typeface="+mj-lt"/>
              <a:buAutoNum type="arabicPeriod"/>
            </a:pPr>
            <a:r>
              <a:rPr lang="en-US" sz="2200" dirty="0">
                <a:solidFill>
                  <a:srgbClr val="000000"/>
                </a:solidFill>
                <a:latin typeface="+mn-lt"/>
                <a:ea typeface="Times New Roman" pitchFamily="-84" charset="0"/>
                <a:cs typeface="Helvetica"/>
              </a:rPr>
              <a:t>Waves in conductors</a:t>
            </a:r>
          </a:p>
          <a:p>
            <a:pPr marL="457200" indent="-457200">
              <a:lnSpc>
                <a:spcPct val="150000"/>
              </a:lnSpc>
              <a:buFont typeface="+mj-lt"/>
              <a:buAutoNum type="arabicPeriod"/>
            </a:pPr>
            <a:r>
              <a:rPr lang="en-US" sz="2200" dirty="0">
                <a:solidFill>
                  <a:srgbClr val="000000"/>
                </a:solidFill>
                <a:latin typeface="+mn-lt"/>
                <a:ea typeface="Times New Roman" pitchFamily="-84" charset="0"/>
                <a:cs typeface="Helvetica"/>
              </a:rPr>
              <a:t>Complex refractive index</a:t>
            </a:r>
          </a:p>
          <a:p>
            <a:pPr marL="457200" indent="-457200">
              <a:lnSpc>
                <a:spcPct val="150000"/>
              </a:lnSpc>
              <a:buFont typeface="+mj-lt"/>
              <a:buAutoNum type="arabicPeriod"/>
            </a:pPr>
            <a:r>
              <a:rPr lang="en-US" sz="2200" dirty="0">
                <a:solidFill>
                  <a:srgbClr val="000000"/>
                </a:solidFill>
                <a:latin typeface="+mn-lt"/>
                <a:ea typeface="Times New Roman" pitchFamily="-84" charset="0"/>
                <a:cs typeface="Helvetica"/>
              </a:rPr>
              <a:t>Dispersion relation </a:t>
            </a:r>
          </a:p>
          <a:p>
            <a:pPr marL="457200" indent="-457200">
              <a:lnSpc>
                <a:spcPct val="150000"/>
              </a:lnSpc>
              <a:buFont typeface="+mj-lt"/>
              <a:buAutoNum type="arabicPeriod"/>
            </a:pPr>
            <a:r>
              <a:rPr lang="en-US" sz="2200" dirty="0">
                <a:solidFill>
                  <a:srgbClr val="000000"/>
                </a:solidFill>
                <a:latin typeface="+mn-lt"/>
                <a:ea typeface="Times New Roman" pitchFamily="-84" charset="0"/>
                <a:cs typeface="Helvetica"/>
              </a:rPr>
              <a:t>Wave-packets - Group velocity and phase velocity</a:t>
            </a:r>
          </a:p>
          <a:p>
            <a:pPr marL="457200" indent="-457200">
              <a:lnSpc>
                <a:spcPct val="150000"/>
              </a:lnSpc>
              <a:buFont typeface="+mj-lt"/>
              <a:buAutoNum type="arabicPeriod"/>
            </a:pPr>
            <a:r>
              <a:rPr lang="en-US" sz="2200" dirty="0">
                <a:solidFill>
                  <a:srgbClr val="000000"/>
                </a:solidFill>
                <a:latin typeface="+mn-lt"/>
                <a:ea typeface="Times New Roman" pitchFamily="-84" charset="0"/>
                <a:cs typeface="Helvetica"/>
              </a:rPr>
              <a:t>Anomalous dispersion</a:t>
            </a:r>
          </a:p>
        </p:txBody>
      </p:sp>
    </p:spTree>
    <p:extLst>
      <p:ext uri="{BB962C8B-B14F-4D97-AF65-F5344CB8AC3E}">
        <p14:creationId xmlns:p14="http://schemas.microsoft.com/office/powerpoint/2010/main" val="17292620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Baskerville"/>
                <a:cs typeface="Baskerville"/>
              </a:rPr>
              <a:t>Boundary conditions</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0" name="Rectangle 6">
            <a:extLst>
              <a:ext uri="{FF2B5EF4-FFF2-40B4-BE49-F238E27FC236}">
                <a16:creationId xmlns:a16="http://schemas.microsoft.com/office/drawing/2014/main" id="{5280B83C-3974-AC43-9B88-A76A83C5C8AD}"/>
              </a:ext>
            </a:extLst>
          </p:cNvPr>
          <p:cNvSpPr>
            <a:spLocks noChangeArrowheads="1"/>
          </p:cNvSpPr>
          <p:nvPr/>
        </p:nvSpPr>
        <p:spPr bwMode="auto">
          <a:xfrm>
            <a:off x="194986" y="677453"/>
            <a:ext cx="8637855" cy="4493538"/>
          </a:xfrm>
          <a:prstGeom prst="rect">
            <a:avLst/>
          </a:prstGeom>
          <a:noFill/>
          <a:ln w="9525">
            <a:noFill/>
            <a:miter lim="800000"/>
            <a:headEnd/>
            <a:tailEnd/>
          </a:ln>
        </p:spPr>
        <p:txBody>
          <a:bodyPr wrap="square" anchor="ctr">
            <a:prstTxWarp prst="textNoShape">
              <a:avLst/>
            </a:prstTxWarp>
            <a:spAutoFit/>
          </a:bodyPr>
          <a:lstStyle/>
          <a:p>
            <a:r>
              <a:rPr lang="en-US" sz="2200" dirty="0">
                <a:solidFill>
                  <a:srgbClr val="000000"/>
                </a:solidFill>
                <a:ea typeface="Times New Roman" pitchFamily="-84" charset="0"/>
                <a:cs typeface="Helvetica"/>
              </a:rPr>
              <a:t>When light hits an interface a portion of the light is reflected and some is transmitted.</a:t>
            </a:r>
          </a:p>
          <a:p>
            <a:endParaRPr lang="en-US" sz="2200" dirty="0">
              <a:solidFill>
                <a:srgbClr val="000000"/>
              </a:solidFill>
              <a:ea typeface="Times New Roman" pitchFamily="-84" charset="0"/>
              <a:cs typeface="Helvetica"/>
            </a:endParaRPr>
          </a:p>
          <a:p>
            <a:endParaRPr lang="en-US" sz="2200" dirty="0">
              <a:solidFill>
                <a:srgbClr val="000000"/>
              </a:solidFill>
              <a:ea typeface="Times New Roman" pitchFamily="-84" charset="0"/>
              <a:cs typeface="Helvetica"/>
            </a:endParaRPr>
          </a:p>
          <a:p>
            <a:r>
              <a:rPr lang="en-US" sz="2200" dirty="0">
                <a:solidFill>
                  <a:srgbClr val="000000"/>
                </a:solidFill>
                <a:ea typeface="Times New Roman" pitchFamily="-84" charset="0"/>
                <a:cs typeface="Helvetica"/>
              </a:rPr>
              <a:t>We know that the speed of light is altered in a medium. The frequency of the light must remain unchanged to conserve energy, therefore the wavelength shifts. </a:t>
            </a:r>
          </a:p>
          <a:p>
            <a:endParaRPr lang="en-US" sz="2200" dirty="0">
              <a:solidFill>
                <a:srgbClr val="000000"/>
              </a:solidFill>
              <a:ea typeface="Times New Roman" pitchFamily="-84" charset="0"/>
              <a:cs typeface="Helvetica"/>
            </a:endParaRPr>
          </a:p>
          <a:p>
            <a:r>
              <a:rPr lang="en-US" sz="2200" dirty="0">
                <a:solidFill>
                  <a:srgbClr val="000000"/>
                </a:solidFill>
                <a:ea typeface="Times New Roman" pitchFamily="-84" charset="0"/>
                <a:cs typeface="Helvetica"/>
              </a:rPr>
              <a:t>So, at the interface between media we have a change in our wave.  This has to satisfy certain conditions – </a:t>
            </a:r>
            <a:r>
              <a:rPr lang="en-US" sz="2200" b="1" dirty="0">
                <a:solidFill>
                  <a:srgbClr val="000000"/>
                </a:solidFill>
                <a:ea typeface="Times New Roman" pitchFamily="-84" charset="0"/>
                <a:cs typeface="Helvetica"/>
              </a:rPr>
              <a:t>the boundary conditions</a:t>
            </a:r>
            <a:r>
              <a:rPr lang="en-US" sz="2200" dirty="0">
                <a:solidFill>
                  <a:srgbClr val="000000"/>
                </a:solidFill>
                <a:ea typeface="Times New Roman" pitchFamily="-84" charset="0"/>
                <a:cs typeface="Helvetica"/>
              </a:rPr>
              <a:t>.</a:t>
            </a:r>
          </a:p>
          <a:p>
            <a:endParaRPr lang="en-US" sz="2200" dirty="0">
              <a:solidFill>
                <a:srgbClr val="000000"/>
              </a:solidFill>
              <a:ea typeface="Times New Roman" pitchFamily="-84" charset="0"/>
              <a:cs typeface="Helvetica"/>
            </a:endParaRPr>
          </a:p>
          <a:p>
            <a:r>
              <a:rPr lang="en-US" sz="2200" dirty="0">
                <a:solidFill>
                  <a:srgbClr val="000000"/>
                </a:solidFill>
                <a:latin typeface="+mn-lt"/>
                <a:ea typeface="Times New Roman" pitchFamily="-84" charset="0"/>
                <a:cs typeface="Helvetica"/>
              </a:rPr>
              <a:t>The boundary conditions for a dielectric can be determined using Maxwell’s equations.</a:t>
            </a:r>
          </a:p>
        </p:txBody>
      </p:sp>
    </p:spTree>
    <p:extLst>
      <p:ext uri="{BB962C8B-B14F-4D97-AF65-F5344CB8AC3E}">
        <p14:creationId xmlns:p14="http://schemas.microsoft.com/office/powerpoint/2010/main" val="14474366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1E0BB-D522-D04A-8C01-1988F44FD19E}"/>
              </a:ext>
            </a:extLst>
          </p:cNvPr>
          <p:cNvPicPr>
            <a:picLocks noChangeAspect="1"/>
          </p:cNvPicPr>
          <p:nvPr/>
        </p:nvPicPr>
        <p:blipFill>
          <a:blip r:embed="rId3"/>
          <a:stretch>
            <a:fillRect/>
          </a:stretch>
        </p:blipFill>
        <p:spPr>
          <a:xfrm>
            <a:off x="189980" y="2431215"/>
            <a:ext cx="4101613" cy="647623"/>
          </a:xfrm>
          <a:prstGeom prst="rect">
            <a:avLst/>
          </a:prstGeom>
        </p:spPr>
      </p:pic>
      <p:sp>
        <p:nvSpPr>
          <p:cNvPr id="10" name="TextBox 9"/>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Electric field normal to surface</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16" name="Rectangle 6">
            <a:extLst>
              <a:ext uri="{FF2B5EF4-FFF2-40B4-BE49-F238E27FC236}">
                <a16:creationId xmlns:a16="http://schemas.microsoft.com/office/drawing/2014/main" id="{DCF95922-4940-264E-A272-C8E0C64532EE}"/>
              </a:ext>
            </a:extLst>
          </p:cNvPr>
          <p:cNvSpPr>
            <a:spLocks noChangeArrowheads="1"/>
          </p:cNvSpPr>
          <p:nvPr/>
        </p:nvSpPr>
        <p:spPr bwMode="auto">
          <a:xfrm>
            <a:off x="189980" y="654283"/>
            <a:ext cx="3341736" cy="400110"/>
          </a:xfrm>
          <a:prstGeom prst="rect">
            <a:avLst/>
          </a:prstGeom>
          <a:noFill/>
          <a:ln w="9525">
            <a:noFill/>
            <a:miter lim="800000"/>
            <a:headEnd/>
            <a:tailEnd/>
          </a:ln>
        </p:spPr>
        <p:txBody>
          <a:bodyPr wrap="square" anchor="ctr">
            <a:prstTxWarp prst="textNoShape">
              <a:avLst/>
            </a:prstTxWarp>
            <a:spAutoFit/>
          </a:bodyPr>
          <a:lstStyle/>
          <a:p>
            <a:r>
              <a:rPr lang="en-US" sz="2000" b="1" dirty="0">
                <a:solidFill>
                  <a:srgbClr val="000000"/>
                </a:solidFill>
                <a:ea typeface="Times New Roman" pitchFamily="-84" charset="0"/>
                <a:cs typeface="Helvetica"/>
              </a:rPr>
              <a:t>Gauss’ law for electric fields:</a:t>
            </a:r>
            <a:endParaRPr lang="en-US" sz="2000" b="1" dirty="0">
              <a:solidFill>
                <a:srgbClr val="000000"/>
              </a:solidFill>
              <a:latin typeface="+mn-lt"/>
              <a:ea typeface="Times New Roman" pitchFamily="-84" charset="0"/>
              <a:cs typeface="Helvetica"/>
            </a:endParaRPr>
          </a:p>
        </p:txBody>
      </p:sp>
      <p:grpSp>
        <p:nvGrpSpPr>
          <p:cNvPr id="51" name="Group 50">
            <a:extLst>
              <a:ext uri="{FF2B5EF4-FFF2-40B4-BE49-F238E27FC236}">
                <a16:creationId xmlns:a16="http://schemas.microsoft.com/office/drawing/2014/main" id="{0C67CDAC-7291-5D43-82AC-ADEB583E2B5E}"/>
              </a:ext>
            </a:extLst>
          </p:cNvPr>
          <p:cNvGrpSpPr/>
          <p:nvPr/>
        </p:nvGrpSpPr>
        <p:grpSpPr>
          <a:xfrm>
            <a:off x="4744378" y="2072382"/>
            <a:ext cx="4329324" cy="2313327"/>
            <a:chOff x="4571998" y="2576624"/>
            <a:chExt cx="4329324" cy="2313327"/>
          </a:xfrm>
        </p:grpSpPr>
        <p:cxnSp>
          <p:nvCxnSpPr>
            <p:cNvPr id="36" name="Straight Connector 35">
              <a:extLst>
                <a:ext uri="{FF2B5EF4-FFF2-40B4-BE49-F238E27FC236}">
                  <a16:creationId xmlns:a16="http://schemas.microsoft.com/office/drawing/2014/main" id="{CE6CE943-009F-4744-934C-F1FCC4405C85}"/>
                </a:ext>
              </a:extLst>
            </p:cNvPr>
            <p:cNvCxnSpPr>
              <a:cxnSpLocks/>
            </p:cNvCxnSpPr>
            <p:nvPr/>
          </p:nvCxnSpPr>
          <p:spPr bwMode="auto">
            <a:xfrm flipH="1">
              <a:off x="4572000" y="3798138"/>
              <a:ext cx="2745716"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37" name="Rectangle 6">
              <a:extLst>
                <a:ext uri="{FF2B5EF4-FFF2-40B4-BE49-F238E27FC236}">
                  <a16:creationId xmlns:a16="http://schemas.microsoft.com/office/drawing/2014/main" id="{CFFCB4A7-8579-074E-AAC5-4B9D9623D186}"/>
                </a:ext>
              </a:extLst>
            </p:cNvPr>
            <p:cNvSpPr>
              <a:spLocks noChangeArrowheads="1"/>
            </p:cNvSpPr>
            <p:nvPr/>
          </p:nvSpPr>
          <p:spPr bwMode="auto">
            <a:xfrm>
              <a:off x="7317716" y="3562486"/>
              <a:ext cx="1073369"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0000"/>
                  </a:solidFill>
                  <a:ea typeface="Times New Roman" pitchFamily="-84" charset="0"/>
                  <a:cs typeface="Helvetica"/>
                </a:rPr>
                <a:t>interface</a:t>
              </a:r>
              <a:endParaRPr lang="en-US" sz="1800" dirty="0">
                <a:solidFill>
                  <a:srgbClr val="000000"/>
                </a:solidFill>
                <a:latin typeface="+mn-lt"/>
                <a:ea typeface="Times New Roman" pitchFamily="-84" charset="0"/>
                <a:cs typeface="Helvetica"/>
              </a:endParaRPr>
            </a:p>
          </p:txBody>
        </p:sp>
        <p:sp>
          <p:nvSpPr>
            <p:cNvPr id="25" name="Rectangle 6">
              <a:extLst>
                <a:ext uri="{FF2B5EF4-FFF2-40B4-BE49-F238E27FC236}">
                  <a16:creationId xmlns:a16="http://schemas.microsoft.com/office/drawing/2014/main" id="{A1ED847D-72A7-B448-AAEF-CD2AD67A5894}"/>
                </a:ext>
              </a:extLst>
            </p:cNvPr>
            <p:cNvSpPr>
              <a:spLocks noChangeArrowheads="1"/>
            </p:cNvSpPr>
            <p:nvPr/>
          </p:nvSpPr>
          <p:spPr bwMode="auto">
            <a:xfrm>
              <a:off x="7317715" y="2576624"/>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Conditions in medium 1:</a:t>
              </a:r>
            </a:p>
            <a:p>
              <a:pPr algn="ctr"/>
              <a:r>
                <a:rPr lang="en-US" sz="1800" i="1" dirty="0">
                  <a:solidFill>
                    <a:srgbClr val="FF0000"/>
                  </a:solidFill>
                  <a:ea typeface="Times New Roman" pitchFamily="-84" charset="0"/>
                  <a:cs typeface="Helvetica"/>
                </a:rPr>
                <a:t>𝜀</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𝜇</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n</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29" name="Rectangle 6">
              <a:extLst>
                <a:ext uri="{FF2B5EF4-FFF2-40B4-BE49-F238E27FC236}">
                  <a16:creationId xmlns:a16="http://schemas.microsoft.com/office/drawing/2014/main" id="{F63F9BE0-BACA-CB48-BAB1-FC66515402B1}"/>
                </a:ext>
              </a:extLst>
            </p:cNvPr>
            <p:cNvSpPr>
              <a:spLocks noChangeArrowheads="1"/>
            </p:cNvSpPr>
            <p:nvPr/>
          </p:nvSpPr>
          <p:spPr bwMode="auto">
            <a:xfrm>
              <a:off x="7317715" y="3966621"/>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70C0"/>
                  </a:solidFill>
                  <a:ea typeface="Times New Roman" pitchFamily="-84" charset="0"/>
                  <a:cs typeface="Helvetica"/>
                </a:rPr>
                <a:t>Conditions in medium 2:</a:t>
              </a:r>
            </a:p>
            <a:p>
              <a:pPr algn="ctr"/>
              <a:r>
                <a:rPr lang="en-US" sz="1800" i="1" dirty="0">
                  <a:solidFill>
                    <a:srgbClr val="0070C0"/>
                  </a:solidFill>
                  <a:ea typeface="Times New Roman" pitchFamily="-84" charset="0"/>
                  <a:cs typeface="Helvetica"/>
                </a:rPr>
                <a:t>𝜀</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𝜇</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n</a:t>
              </a:r>
              <a:r>
                <a:rPr lang="en-US" sz="1800" i="1" baseline="-25000" dirty="0">
                  <a:solidFill>
                    <a:srgbClr val="0070C0"/>
                  </a:solidFill>
                  <a:ea typeface="Times New Roman" pitchFamily="-84" charset="0"/>
                  <a:cs typeface="Helvetica"/>
                </a:rPr>
                <a:t>2</a:t>
              </a:r>
              <a:endParaRPr lang="en-US" sz="1800" i="1" baseline="-25000" dirty="0">
                <a:solidFill>
                  <a:srgbClr val="0070C0"/>
                </a:solidFill>
                <a:latin typeface="+mn-lt"/>
                <a:ea typeface="Times New Roman" pitchFamily="-84" charset="0"/>
                <a:cs typeface="Helvetica"/>
              </a:endParaRPr>
            </a:p>
          </p:txBody>
        </p:sp>
        <p:sp>
          <p:nvSpPr>
            <p:cNvPr id="30" name="Rounded Rectangle 29">
              <a:extLst>
                <a:ext uri="{FF2B5EF4-FFF2-40B4-BE49-F238E27FC236}">
                  <a16:creationId xmlns:a16="http://schemas.microsoft.com/office/drawing/2014/main" id="{446678EC-FB2B-1F48-952E-0554307CC227}"/>
                </a:ext>
              </a:extLst>
            </p:cNvPr>
            <p:cNvSpPr/>
            <p:nvPr/>
          </p:nvSpPr>
          <p:spPr>
            <a:xfrm>
              <a:off x="4571998" y="2874239"/>
              <a:ext cx="2745716" cy="916137"/>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3" name="Rounded Rectangle 32">
              <a:extLst>
                <a:ext uri="{FF2B5EF4-FFF2-40B4-BE49-F238E27FC236}">
                  <a16:creationId xmlns:a16="http://schemas.microsoft.com/office/drawing/2014/main" id="{79EF277D-6634-3D42-BE33-EC35E83C9CF3}"/>
                </a:ext>
              </a:extLst>
            </p:cNvPr>
            <p:cNvSpPr/>
            <p:nvPr/>
          </p:nvSpPr>
          <p:spPr>
            <a:xfrm>
              <a:off x="4571998" y="3798139"/>
              <a:ext cx="2745716" cy="912110"/>
            </a:xfrm>
            <a:prstGeom prst="roundRect">
              <a:avLst>
                <a:gd name="adj" fmla="val 4553"/>
              </a:avLst>
            </a:prstGeom>
            <a:solidFill>
              <a:schemeClr val="accent2">
                <a:lumMod val="60000"/>
                <a:lumOff val="4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grpSp>
        <p:nvGrpSpPr>
          <p:cNvPr id="42" name="Group 41">
            <a:extLst>
              <a:ext uri="{FF2B5EF4-FFF2-40B4-BE49-F238E27FC236}">
                <a16:creationId xmlns:a16="http://schemas.microsoft.com/office/drawing/2014/main" id="{5F408E96-C9BF-9949-9E2B-308C1E18C40B}"/>
              </a:ext>
            </a:extLst>
          </p:cNvPr>
          <p:cNvGrpSpPr/>
          <p:nvPr/>
        </p:nvGrpSpPr>
        <p:grpSpPr>
          <a:xfrm>
            <a:off x="5266169" y="1298670"/>
            <a:ext cx="825387" cy="632878"/>
            <a:chOff x="5438449" y="1259171"/>
            <a:chExt cx="825387" cy="632878"/>
          </a:xfrm>
        </p:grpSpPr>
        <p:cxnSp>
          <p:nvCxnSpPr>
            <p:cNvPr id="8" name="Straight Arrow Connector 7">
              <a:extLst>
                <a:ext uri="{FF2B5EF4-FFF2-40B4-BE49-F238E27FC236}">
                  <a16:creationId xmlns:a16="http://schemas.microsoft.com/office/drawing/2014/main" id="{5592414C-31A7-F54C-8C78-BD0771281AB8}"/>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FF118478-29A9-5C48-BA93-733458AAEA6E}"/>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AB4C3406-E51F-174B-B2E4-2225E851C0A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1" name="Rectangle 6">
            <a:extLst>
              <a:ext uri="{FF2B5EF4-FFF2-40B4-BE49-F238E27FC236}">
                <a16:creationId xmlns:a16="http://schemas.microsoft.com/office/drawing/2014/main" id="{F64C57B8-F0DB-644D-96F3-E74BD5DEED9A}"/>
              </a:ext>
            </a:extLst>
          </p:cNvPr>
          <p:cNvSpPr>
            <a:spLocks noChangeArrowheads="1"/>
          </p:cNvSpPr>
          <p:nvPr/>
        </p:nvSpPr>
        <p:spPr bwMode="auto">
          <a:xfrm>
            <a:off x="6452035" y="642089"/>
            <a:ext cx="2587656" cy="1477328"/>
          </a:xfrm>
          <a:prstGeom prst="rect">
            <a:avLst/>
          </a:prstGeom>
          <a:noFill/>
          <a:ln w="9525">
            <a:noFill/>
            <a:miter lim="800000"/>
            <a:headEnd/>
            <a:tailEnd/>
          </a:ln>
        </p:spPr>
        <p:txBody>
          <a:bodyPr wrap="square" anchor="ctr">
            <a:prstTxWarp prst="textNoShape">
              <a:avLst/>
            </a:prstTxWarp>
            <a:spAutoFit/>
          </a:bodyPr>
          <a:lstStyle/>
          <a:p>
            <a:r>
              <a:rPr lang="en-US" sz="1800" dirty="0">
                <a:ea typeface="Times New Roman" pitchFamily="-84" charset="0"/>
                <a:cs typeface="Helvetica"/>
              </a:rPr>
              <a:t>Electric/Displacement field decomposed into components parallel with and perpendicular to the interface</a:t>
            </a:r>
            <a:endParaRPr lang="en-US" sz="1800" baseline="-25000" dirty="0">
              <a:latin typeface="+mn-lt"/>
              <a:ea typeface="Times New Roman" pitchFamily="-84" charset="0"/>
              <a:cs typeface="Helvetica"/>
            </a:endParaRPr>
          </a:p>
        </p:txBody>
      </p:sp>
      <p:sp>
        <p:nvSpPr>
          <p:cNvPr id="43" name="Rectangle 6">
            <a:extLst>
              <a:ext uri="{FF2B5EF4-FFF2-40B4-BE49-F238E27FC236}">
                <a16:creationId xmlns:a16="http://schemas.microsoft.com/office/drawing/2014/main" id="{183F918C-BA16-F64D-A74B-BF854D79002D}"/>
              </a:ext>
            </a:extLst>
          </p:cNvPr>
          <p:cNvSpPr>
            <a:spLocks noChangeArrowheads="1"/>
          </p:cNvSpPr>
          <p:nvPr/>
        </p:nvSpPr>
        <p:spPr bwMode="auto">
          <a:xfrm>
            <a:off x="5704887" y="1965449"/>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44" name="Rectangle 6">
            <a:extLst>
              <a:ext uri="{FF2B5EF4-FFF2-40B4-BE49-F238E27FC236}">
                <a16:creationId xmlns:a16="http://schemas.microsoft.com/office/drawing/2014/main" id="{A08A5072-AA7E-FE40-BDF3-1FF6F349518D}"/>
              </a:ext>
            </a:extLst>
          </p:cNvPr>
          <p:cNvSpPr>
            <a:spLocks noChangeArrowheads="1"/>
          </p:cNvSpPr>
          <p:nvPr/>
        </p:nvSpPr>
        <p:spPr bwMode="auto">
          <a:xfrm rot="16200000">
            <a:off x="4341307" y="1087470"/>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2" name="Rectangle 6">
            <a:extLst>
              <a:ext uri="{FF2B5EF4-FFF2-40B4-BE49-F238E27FC236}">
                <a16:creationId xmlns:a16="http://schemas.microsoft.com/office/drawing/2014/main" id="{266B052C-7BD2-354B-9952-383C94585F04}"/>
              </a:ext>
            </a:extLst>
          </p:cNvPr>
          <p:cNvSpPr>
            <a:spLocks noChangeArrowheads="1"/>
          </p:cNvSpPr>
          <p:nvPr/>
        </p:nvSpPr>
        <p:spPr bwMode="auto">
          <a:xfrm>
            <a:off x="5773626" y="101375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E</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55" name="Can 54">
            <a:extLst>
              <a:ext uri="{FF2B5EF4-FFF2-40B4-BE49-F238E27FC236}">
                <a16:creationId xmlns:a16="http://schemas.microsoft.com/office/drawing/2014/main" id="{8E48488B-B62F-214F-B07A-8F3AEF56BA9A}"/>
              </a:ext>
            </a:extLst>
          </p:cNvPr>
          <p:cNvSpPr/>
          <p:nvPr/>
        </p:nvSpPr>
        <p:spPr>
          <a:xfrm>
            <a:off x="5865125" y="2586216"/>
            <a:ext cx="1201662" cy="1363065"/>
          </a:xfrm>
          <a:prstGeom prst="can">
            <a:avLst>
              <a:gd name="adj" fmla="val 6440"/>
            </a:avLst>
          </a:prstGeom>
          <a:ln>
            <a:solidFill>
              <a:schemeClr val="tx1"/>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6" name="Rectangle 6">
            <a:extLst>
              <a:ext uri="{FF2B5EF4-FFF2-40B4-BE49-F238E27FC236}">
                <a16:creationId xmlns:a16="http://schemas.microsoft.com/office/drawing/2014/main" id="{ACB571B2-0B63-8343-A575-14DBD70B9304}"/>
              </a:ext>
            </a:extLst>
          </p:cNvPr>
          <p:cNvSpPr>
            <a:spLocks noChangeArrowheads="1"/>
          </p:cNvSpPr>
          <p:nvPr/>
        </p:nvSpPr>
        <p:spPr bwMode="auto">
          <a:xfrm>
            <a:off x="4712938" y="2698277"/>
            <a:ext cx="975306" cy="584775"/>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Gaussian volume</a:t>
            </a:r>
            <a:endParaRPr lang="en-US" sz="1600" baseline="-25000" dirty="0">
              <a:latin typeface="+mn-lt"/>
              <a:ea typeface="Times New Roman" pitchFamily="-84" charset="0"/>
              <a:cs typeface="Helvetica"/>
            </a:endParaRPr>
          </a:p>
        </p:txBody>
      </p:sp>
      <p:sp>
        <p:nvSpPr>
          <p:cNvPr id="57" name="Rectangle 6">
            <a:extLst>
              <a:ext uri="{FF2B5EF4-FFF2-40B4-BE49-F238E27FC236}">
                <a16:creationId xmlns:a16="http://schemas.microsoft.com/office/drawing/2014/main" id="{B091AEFA-C61A-A947-ACCC-B15D86469C4F}"/>
              </a:ext>
            </a:extLst>
          </p:cNvPr>
          <p:cNvSpPr>
            <a:spLocks noChangeArrowheads="1"/>
          </p:cNvSpPr>
          <p:nvPr/>
        </p:nvSpPr>
        <p:spPr bwMode="auto">
          <a:xfrm>
            <a:off x="5912151" y="2274064"/>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Area, </a:t>
            </a:r>
            <a:r>
              <a:rPr lang="en-US" sz="1600" i="1" dirty="0">
                <a:ea typeface="Times New Roman" pitchFamily="-84" charset="0"/>
                <a:cs typeface="Helvetica"/>
              </a:rPr>
              <a:t>A</a:t>
            </a:r>
            <a:endParaRPr lang="en-US" sz="1600" i="1" baseline="-25000" dirty="0">
              <a:latin typeface="+mn-lt"/>
              <a:ea typeface="Times New Roman" pitchFamily="-84" charset="0"/>
              <a:cs typeface="Helvetica"/>
            </a:endParaRPr>
          </a:p>
        </p:txBody>
      </p:sp>
      <p:sp>
        <p:nvSpPr>
          <p:cNvPr id="61" name="Rectangle 6">
            <a:extLst>
              <a:ext uri="{FF2B5EF4-FFF2-40B4-BE49-F238E27FC236}">
                <a16:creationId xmlns:a16="http://schemas.microsoft.com/office/drawing/2014/main" id="{57712C97-632C-534E-99AF-1D0924731F41}"/>
              </a:ext>
            </a:extLst>
          </p:cNvPr>
          <p:cNvSpPr>
            <a:spLocks noChangeArrowheads="1"/>
          </p:cNvSpPr>
          <p:nvPr/>
        </p:nvSpPr>
        <p:spPr bwMode="auto">
          <a:xfrm>
            <a:off x="107452" y="3786833"/>
            <a:ext cx="4643471" cy="1015663"/>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As the cylinder is compressed, the integral of enclosed charge density only includes charges at the surface within area, A.</a:t>
            </a:r>
            <a:endParaRPr lang="en-US" sz="2000" baseline="-25000" dirty="0">
              <a:latin typeface="+mn-lt"/>
              <a:ea typeface="Times New Roman" pitchFamily="-84" charset="0"/>
              <a:cs typeface="Helvetica"/>
            </a:endParaRPr>
          </a:p>
        </p:txBody>
      </p:sp>
      <p:sp>
        <p:nvSpPr>
          <p:cNvPr id="64" name="Rectangle 6">
            <a:extLst>
              <a:ext uri="{FF2B5EF4-FFF2-40B4-BE49-F238E27FC236}">
                <a16:creationId xmlns:a16="http://schemas.microsoft.com/office/drawing/2014/main" id="{B1456CE6-7850-FF42-8911-A71D28DC3475}"/>
              </a:ext>
            </a:extLst>
          </p:cNvPr>
          <p:cNvSpPr>
            <a:spLocks noChangeArrowheads="1"/>
          </p:cNvSpPr>
          <p:nvPr/>
        </p:nvSpPr>
        <p:spPr bwMode="auto">
          <a:xfrm>
            <a:off x="70298" y="2908177"/>
            <a:ext cx="2691024" cy="923330"/>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Flux through cylinder sides reduces to zero as cylinder height is reduced</a:t>
            </a:r>
            <a:endParaRPr lang="en-US" sz="1800" baseline="-25000" dirty="0">
              <a:solidFill>
                <a:srgbClr val="FF0000"/>
              </a:solidFill>
              <a:latin typeface="+mn-lt"/>
              <a:ea typeface="Times New Roman" pitchFamily="-84" charset="0"/>
              <a:cs typeface="Helvetica"/>
            </a:endParaRPr>
          </a:p>
        </p:txBody>
      </p:sp>
      <p:sp>
        <p:nvSpPr>
          <p:cNvPr id="66" name="Rounded Rectangle 65">
            <a:extLst>
              <a:ext uri="{FF2B5EF4-FFF2-40B4-BE49-F238E27FC236}">
                <a16:creationId xmlns:a16="http://schemas.microsoft.com/office/drawing/2014/main" id="{949C5D8B-E6E7-9D40-8F2E-6A2EC3D63F2A}"/>
              </a:ext>
            </a:extLst>
          </p:cNvPr>
          <p:cNvSpPr/>
          <p:nvPr/>
        </p:nvSpPr>
        <p:spPr>
          <a:xfrm>
            <a:off x="2638663" y="2604352"/>
            <a:ext cx="352135" cy="30134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72" name="Rectangle 6">
            <a:extLst>
              <a:ext uri="{FF2B5EF4-FFF2-40B4-BE49-F238E27FC236}">
                <a16:creationId xmlns:a16="http://schemas.microsoft.com/office/drawing/2014/main" id="{B357781D-08D0-F144-A297-34745AF45DB0}"/>
              </a:ext>
            </a:extLst>
          </p:cNvPr>
          <p:cNvSpPr>
            <a:spLocks noChangeArrowheads="1"/>
          </p:cNvSpPr>
          <p:nvPr/>
        </p:nvSpPr>
        <p:spPr bwMode="auto">
          <a:xfrm>
            <a:off x="107452" y="1695610"/>
            <a:ext cx="4631454"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Replacing displacement field with electric field (assuming a linear medium).</a:t>
            </a:r>
            <a:endParaRPr lang="en-US" sz="2000" baseline="-25000" dirty="0">
              <a:latin typeface="+mn-lt"/>
              <a:ea typeface="Times New Roman" pitchFamily="-84" charset="0"/>
              <a:cs typeface="Helvetica"/>
            </a:endParaRPr>
          </a:p>
        </p:txBody>
      </p:sp>
      <p:sp>
        <p:nvSpPr>
          <p:cNvPr id="75" name="Rectangle 74">
            <a:extLst>
              <a:ext uri="{FF2B5EF4-FFF2-40B4-BE49-F238E27FC236}">
                <a16:creationId xmlns:a16="http://schemas.microsoft.com/office/drawing/2014/main" id="{63F36C45-E93D-8E4A-9336-7DCF1B6A5B34}"/>
              </a:ext>
            </a:extLst>
          </p:cNvPr>
          <p:cNvSpPr/>
          <p:nvPr/>
        </p:nvSpPr>
        <p:spPr>
          <a:xfrm>
            <a:off x="971759" y="5584046"/>
            <a:ext cx="2934081" cy="512888"/>
          </a:xfrm>
          <a:prstGeom prst="rect">
            <a:avLst/>
          </a:prstGeom>
          <a:ln w="2540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6" name="Rectangle 6">
            <a:extLst>
              <a:ext uri="{FF2B5EF4-FFF2-40B4-BE49-F238E27FC236}">
                <a16:creationId xmlns:a16="http://schemas.microsoft.com/office/drawing/2014/main" id="{556E56F1-C832-B14B-A7AB-AC1AB1DC1CA6}"/>
              </a:ext>
            </a:extLst>
          </p:cNvPr>
          <p:cNvSpPr>
            <a:spLocks noChangeArrowheads="1"/>
          </p:cNvSpPr>
          <p:nvPr/>
        </p:nvSpPr>
        <p:spPr bwMode="auto">
          <a:xfrm>
            <a:off x="4993684" y="933729"/>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v1</a:t>
            </a:r>
            <a:endParaRPr lang="en-US" sz="1800" i="1" baseline="-25000" dirty="0">
              <a:latin typeface="+mn-lt"/>
              <a:ea typeface="Times New Roman" pitchFamily="-84" charset="0"/>
              <a:cs typeface="Helvetica"/>
            </a:endParaRPr>
          </a:p>
        </p:txBody>
      </p:sp>
      <p:sp>
        <p:nvSpPr>
          <p:cNvPr id="77" name="Rectangle 6">
            <a:extLst>
              <a:ext uri="{FF2B5EF4-FFF2-40B4-BE49-F238E27FC236}">
                <a16:creationId xmlns:a16="http://schemas.microsoft.com/office/drawing/2014/main" id="{26F0F8CD-DB4F-2449-A2EB-C4C72AAA0D90}"/>
              </a:ext>
            </a:extLst>
          </p:cNvPr>
          <p:cNvSpPr>
            <a:spLocks noChangeArrowheads="1"/>
          </p:cNvSpPr>
          <p:nvPr/>
        </p:nvSpPr>
        <p:spPr bwMode="auto">
          <a:xfrm>
            <a:off x="5927520" y="1681416"/>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h1</a:t>
            </a:r>
            <a:endParaRPr lang="en-US" sz="1800" i="1" baseline="-25000" dirty="0">
              <a:latin typeface="+mn-lt"/>
              <a:ea typeface="Times New Roman" pitchFamily="-84" charset="0"/>
              <a:cs typeface="Helvetica"/>
            </a:endParaRPr>
          </a:p>
        </p:txBody>
      </p:sp>
      <p:grpSp>
        <p:nvGrpSpPr>
          <p:cNvPr id="14" name="Group 13">
            <a:extLst>
              <a:ext uri="{FF2B5EF4-FFF2-40B4-BE49-F238E27FC236}">
                <a16:creationId xmlns:a16="http://schemas.microsoft.com/office/drawing/2014/main" id="{CDED548D-9C30-BB42-8AE4-515BFC709C9C}"/>
              </a:ext>
            </a:extLst>
          </p:cNvPr>
          <p:cNvGrpSpPr/>
          <p:nvPr/>
        </p:nvGrpSpPr>
        <p:grpSpPr>
          <a:xfrm>
            <a:off x="7094800" y="4141244"/>
            <a:ext cx="1778586" cy="1614408"/>
            <a:chOff x="6245972" y="4140352"/>
            <a:chExt cx="1778586" cy="1614408"/>
          </a:xfrm>
        </p:grpSpPr>
        <p:grpSp>
          <p:nvGrpSpPr>
            <p:cNvPr id="69" name="Group 68">
              <a:extLst>
                <a:ext uri="{FF2B5EF4-FFF2-40B4-BE49-F238E27FC236}">
                  <a16:creationId xmlns:a16="http://schemas.microsoft.com/office/drawing/2014/main" id="{2556ED45-F8D1-6442-8EB7-2F7773E6096A}"/>
                </a:ext>
              </a:extLst>
            </p:cNvPr>
            <p:cNvGrpSpPr/>
            <p:nvPr/>
          </p:nvGrpSpPr>
          <p:grpSpPr>
            <a:xfrm>
              <a:off x="6245972" y="4140352"/>
              <a:ext cx="1641630" cy="1614408"/>
              <a:chOff x="4950297" y="4156200"/>
              <a:chExt cx="1641630" cy="1614408"/>
            </a:xfrm>
          </p:grpSpPr>
          <p:grpSp>
            <p:nvGrpSpPr>
              <p:cNvPr id="45" name="Group 44">
                <a:extLst>
                  <a:ext uri="{FF2B5EF4-FFF2-40B4-BE49-F238E27FC236}">
                    <a16:creationId xmlns:a16="http://schemas.microsoft.com/office/drawing/2014/main" id="{A12099CB-9F85-F747-8104-B0AFAD1FF36D}"/>
                  </a:ext>
                </a:extLst>
              </p:cNvPr>
              <p:cNvGrpSpPr/>
              <p:nvPr/>
            </p:nvGrpSpPr>
            <p:grpSpPr>
              <a:xfrm>
                <a:off x="5351012" y="4811162"/>
                <a:ext cx="825387" cy="632878"/>
                <a:chOff x="5438449" y="1259171"/>
                <a:chExt cx="825387" cy="632878"/>
              </a:xfrm>
            </p:grpSpPr>
            <p:cxnSp>
              <p:nvCxnSpPr>
                <p:cNvPr id="46" name="Straight Arrow Connector 45">
                  <a:extLst>
                    <a:ext uri="{FF2B5EF4-FFF2-40B4-BE49-F238E27FC236}">
                      <a16:creationId xmlns:a16="http://schemas.microsoft.com/office/drawing/2014/main" id="{6F6F5355-4035-2D41-838D-19801E6ED311}"/>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47" name="Straight Arrow Connector 46">
                  <a:extLst>
                    <a:ext uri="{FF2B5EF4-FFF2-40B4-BE49-F238E27FC236}">
                      <a16:creationId xmlns:a16="http://schemas.microsoft.com/office/drawing/2014/main" id="{7E32A651-8BF5-D443-AF33-27174FDD951B}"/>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8" name="Straight Arrow Connector 47">
                  <a:extLst>
                    <a:ext uri="{FF2B5EF4-FFF2-40B4-BE49-F238E27FC236}">
                      <a16:creationId xmlns:a16="http://schemas.microsoft.com/office/drawing/2014/main" id="{56AB3954-A4C7-3840-BBDC-F4B9C5173CE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9" name="Rectangle 6">
                <a:extLst>
                  <a:ext uri="{FF2B5EF4-FFF2-40B4-BE49-F238E27FC236}">
                    <a16:creationId xmlns:a16="http://schemas.microsoft.com/office/drawing/2014/main" id="{54E9F4C4-58E6-EC4C-88F5-33172A1D4872}"/>
                  </a:ext>
                </a:extLst>
              </p:cNvPr>
              <p:cNvSpPr>
                <a:spLocks noChangeArrowheads="1"/>
              </p:cNvSpPr>
              <p:nvPr/>
            </p:nvSpPr>
            <p:spPr bwMode="auto">
              <a:xfrm>
                <a:off x="5786380" y="5432054"/>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50" name="Rectangle 6">
                <a:extLst>
                  <a:ext uri="{FF2B5EF4-FFF2-40B4-BE49-F238E27FC236}">
                    <a16:creationId xmlns:a16="http://schemas.microsoft.com/office/drawing/2014/main" id="{ADCC9F4C-E812-AB4E-81E2-9C9D104F865A}"/>
                  </a:ext>
                </a:extLst>
              </p:cNvPr>
              <p:cNvSpPr>
                <a:spLocks noChangeArrowheads="1"/>
              </p:cNvSpPr>
              <p:nvPr/>
            </p:nvSpPr>
            <p:spPr bwMode="auto">
              <a:xfrm rot="16200000">
                <a:off x="4425055" y="4681442"/>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3" name="Rectangle 6">
                <a:extLst>
                  <a:ext uri="{FF2B5EF4-FFF2-40B4-BE49-F238E27FC236}">
                    <a16:creationId xmlns:a16="http://schemas.microsoft.com/office/drawing/2014/main" id="{2DC79FC8-E017-2D4F-9AF2-C3A909705775}"/>
                  </a:ext>
                </a:extLst>
              </p:cNvPr>
              <p:cNvSpPr>
                <a:spLocks noChangeArrowheads="1"/>
              </p:cNvSpPr>
              <p:nvPr/>
            </p:nvSpPr>
            <p:spPr bwMode="auto">
              <a:xfrm>
                <a:off x="5865125" y="451994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E</a:t>
                </a:r>
                <a:r>
                  <a:rPr lang="en-US" sz="1800" i="1" baseline="-25000" dirty="0">
                    <a:solidFill>
                      <a:srgbClr val="FF0000"/>
                    </a:solidFill>
                    <a:ea typeface="Times New Roman" pitchFamily="-84" charset="0"/>
                    <a:cs typeface="Helvetica"/>
                  </a:rPr>
                  <a:t>2</a:t>
                </a:r>
                <a:endParaRPr lang="en-US" sz="1800" i="1" baseline="-25000" dirty="0">
                  <a:solidFill>
                    <a:srgbClr val="FF0000"/>
                  </a:solidFill>
                  <a:latin typeface="+mn-lt"/>
                  <a:ea typeface="Times New Roman" pitchFamily="-84" charset="0"/>
                  <a:cs typeface="Helvetica"/>
                </a:endParaRPr>
              </a:p>
            </p:txBody>
          </p:sp>
          <p:sp>
            <p:nvSpPr>
              <p:cNvPr id="68" name="TextBox 67">
                <a:extLst>
                  <a:ext uri="{FF2B5EF4-FFF2-40B4-BE49-F238E27FC236}">
                    <a16:creationId xmlns:a16="http://schemas.microsoft.com/office/drawing/2014/main" id="{50E44D9E-959A-8F4E-A20A-BE94A6DFB008}"/>
                  </a:ext>
                </a:extLst>
              </p:cNvPr>
              <p:cNvSpPr txBox="1"/>
              <p:nvPr/>
            </p:nvSpPr>
            <p:spPr>
              <a:xfrm>
                <a:off x="5689600" y="5080000"/>
                <a:ext cx="184731" cy="461665"/>
              </a:xfrm>
              <a:prstGeom prst="rect">
                <a:avLst/>
              </a:prstGeom>
              <a:noFill/>
            </p:spPr>
            <p:txBody>
              <a:bodyPr wrap="none" rtlCol="0">
                <a:spAutoFit/>
              </a:bodyPr>
              <a:lstStyle/>
              <a:p>
                <a:endParaRPr lang="en-US" dirty="0"/>
              </a:p>
            </p:txBody>
          </p:sp>
        </p:grpSp>
        <p:sp>
          <p:nvSpPr>
            <p:cNvPr id="78" name="Rectangle 6">
              <a:extLst>
                <a:ext uri="{FF2B5EF4-FFF2-40B4-BE49-F238E27FC236}">
                  <a16:creationId xmlns:a16="http://schemas.microsoft.com/office/drawing/2014/main" id="{EA9D3753-DFD4-E24E-A00A-B8EFBB04C600}"/>
                </a:ext>
              </a:extLst>
            </p:cNvPr>
            <p:cNvSpPr>
              <a:spLocks noChangeArrowheads="1"/>
            </p:cNvSpPr>
            <p:nvPr/>
          </p:nvSpPr>
          <p:spPr bwMode="auto">
            <a:xfrm>
              <a:off x="6370942" y="4437671"/>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v2</a:t>
              </a:r>
              <a:endParaRPr lang="en-US" sz="1800" i="1" baseline="-25000" dirty="0">
                <a:latin typeface="+mn-lt"/>
                <a:ea typeface="Times New Roman" pitchFamily="-84" charset="0"/>
                <a:cs typeface="Helvetica"/>
              </a:endParaRPr>
            </a:p>
          </p:txBody>
        </p:sp>
        <p:sp>
          <p:nvSpPr>
            <p:cNvPr id="79" name="Rectangle 6">
              <a:extLst>
                <a:ext uri="{FF2B5EF4-FFF2-40B4-BE49-F238E27FC236}">
                  <a16:creationId xmlns:a16="http://schemas.microsoft.com/office/drawing/2014/main" id="{7A101891-B911-F947-BDE0-69837D6FA83E}"/>
                </a:ext>
              </a:extLst>
            </p:cNvPr>
            <p:cNvSpPr>
              <a:spLocks noChangeArrowheads="1"/>
            </p:cNvSpPr>
            <p:nvPr/>
          </p:nvSpPr>
          <p:spPr bwMode="auto">
            <a:xfrm>
              <a:off x="7310512" y="5139192"/>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h2</a:t>
              </a:r>
              <a:endParaRPr lang="en-US" sz="1800" i="1" baseline="-25000" dirty="0">
                <a:latin typeface="+mn-lt"/>
                <a:ea typeface="Times New Roman" pitchFamily="-84" charset="0"/>
                <a:cs typeface="Helvetica"/>
              </a:endParaRPr>
            </a:p>
          </p:txBody>
        </p:sp>
      </p:grpSp>
      <p:pic>
        <p:nvPicPr>
          <p:cNvPr id="7" name="Picture 6">
            <a:extLst>
              <a:ext uri="{FF2B5EF4-FFF2-40B4-BE49-F238E27FC236}">
                <a16:creationId xmlns:a16="http://schemas.microsoft.com/office/drawing/2014/main" id="{E18DA9D0-44EE-9C48-AC89-74F761E22661}"/>
              </a:ext>
            </a:extLst>
          </p:cNvPr>
          <p:cNvPicPr>
            <a:picLocks noChangeAspect="1"/>
          </p:cNvPicPr>
          <p:nvPr/>
        </p:nvPicPr>
        <p:blipFill>
          <a:blip r:embed="rId5"/>
          <a:stretch>
            <a:fillRect/>
          </a:stretch>
        </p:blipFill>
        <p:spPr>
          <a:xfrm>
            <a:off x="873425" y="1041204"/>
            <a:ext cx="2679700" cy="685800"/>
          </a:xfrm>
          <a:prstGeom prst="rect">
            <a:avLst/>
          </a:prstGeom>
        </p:spPr>
      </p:pic>
      <p:pic>
        <p:nvPicPr>
          <p:cNvPr id="58" name="Picture 57">
            <a:extLst>
              <a:ext uri="{FF2B5EF4-FFF2-40B4-BE49-F238E27FC236}">
                <a16:creationId xmlns:a16="http://schemas.microsoft.com/office/drawing/2014/main" id="{BA3E514E-EFB2-5147-98DB-C7D5B756BCB3}"/>
              </a:ext>
            </a:extLst>
          </p:cNvPr>
          <p:cNvPicPr>
            <a:picLocks noChangeAspect="1"/>
          </p:cNvPicPr>
          <p:nvPr/>
        </p:nvPicPr>
        <p:blipFill>
          <a:blip r:embed="rId6"/>
          <a:stretch>
            <a:fillRect/>
          </a:stretch>
        </p:blipFill>
        <p:spPr>
          <a:xfrm>
            <a:off x="3451042" y="3032956"/>
            <a:ext cx="1193860" cy="181211"/>
          </a:xfrm>
          <a:prstGeom prst="rect">
            <a:avLst/>
          </a:prstGeom>
        </p:spPr>
      </p:pic>
      <p:sp>
        <p:nvSpPr>
          <p:cNvPr id="59" name="Rounded Rectangle 58">
            <a:extLst>
              <a:ext uri="{FF2B5EF4-FFF2-40B4-BE49-F238E27FC236}">
                <a16:creationId xmlns:a16="http://schemas.microsoft.com/office/drawing/2014/main" id="{8F30EA70-D8FC-1F49-99B0-83DC4850519C}"/>
              </a:ext>
            </a:extLst>
          </p:cNvPr>
          <p:cNvSpPr/>
          <p:nvPr/>
        </p:nvSpPr>
        <p:spPr>
          <a:xfrm>
            <a:off x="3894748" y="2588623"/>
            <a:ext cx="352135" cy="301348"/>
          </a:xfrm>
          <a:prstGeom prst="roundRect">
            <a:avLst>
              <a:gd name="adj" fmla="val 4553"/>
            </a:avLst>
          </a:prstGeom>
          <a:solidFill>
            <a:schemeClr val="accent6">
              <a:lumMod val="40000"/>
              <a:lumOff val="6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60" name="Straight Arrow Connector 59">
            <a:extLst>
              <a:ext uri="{FF2B5EF4-FFF2-40B4-BE49-F238E27FC236}">
                <a16:creationId xmlns:a16="http://schemas.microsoft.com/office/drawing/2014/main" id="{165AE230-3802-8140-B4B4-0A4F9CDA528F}"/>
              </a:ext>
            </a:extLst>
          </p:cNvPr>
          <p:cNvCxnSpPr>
            <a:cxnSpLocks/>
          </p:cNvCxnSpPr>
          <p:nvPr/>
        </p:nvCxnSpPr>
        <p:spPr bwMode="auto">
          <a:xfrm>
            <a:off x="2807819" y="2916022"/>
            <a:ext cx="0" cy="376612"/>
          </a:xfrm>
          <a:prstGeom prst="straightConnector1">
            <a:avLst/>
          </a:prstGeom>
          <a:solidFill>
            <a:schemeClr val="accent1"/>
          </a:solidFill>
          <a:ln w="15875" cap="flat" cmpd="sng" algn="ctr">
            <a:solidFill>
              <a:srgbClr val="FF0066"/>
            </a:solidFill>
            <a:prstDash val="solid"/>
            <a:round/>
            <a:headEnd type="none" w="med" len="med"/>
            <a:tailEnd type="triangle" w="lg" len="lg"/>
          </a:ln>
          <a:effectLst/>
        </p:spPr>
      </p:cxnSp>
      <p:pic>
        <p:nvPicPr>
          <p:cNvPr id="12" name="Picture 11">
            <a:extLst>
              <a:ext uri="{FF2B5EF4-FFF2-40B4-BE49-F238E27FC236}">
                <a16:creationId xmlns:a16="http://schemas.microsoft.com/office/drawing/2014/main" id="{C3E8C429-2C6E-C14E-8267-C8B63B647178}"/>
              </a:ext>
            </a:extLst>
          </p:cNvPr>
          <p:cNvPicPr>
            <a:picLocks noChangeAspect="1"/>
          </p:cNvPicPr>
          <p:nvPr/>
        </p:nvPicPr>
        <p:blipFill>
          <a:blip r:embed="rId7"/>
          <a:stretch>
            <a:fillRect/>
          </a:stretch>
        </p:blipFill>
        <p:spPr>
          <a:xfrm>
            <a:off x="2707809" y="3350732"/>
            <a:ext cx="622609" cy="236162"/>
          </a:xfrm>
          <a:prstGeom prst="rect">
            <a:avLst/>
          </a:prstGeom>
        </p:spPr>
      </p:pic>
      <p:sp>
        <p:nvSpPr>
          <p:cNvPr id="62" name="Rectangle 6">
            <a:extLst>
              <a:ext uri="{FF2B5EF4-FFF2-40B4-BE49-F238E27FC236}">
                <a16:creationId xmlns:a16="http://schemas.microsoft.com/office/drawing/2014/main" id="{D00E10C5-4BF6-3C49-B7A4-C55426D01466}"/>
              </a:ext>
            </a:extLst>
          </p:cNvPr>
          <p:cNvSpPr>
            <a:spLocks noChangeArrowheads="1"/>
          </p:cNvSpPr>
          <p:nvPr/>
        </p:nvSpPr>
        <p:spPr bwMode="auto">
          <a:xfrm>
            <a:off x="6122921" y="2949921"/>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height, </a:t>
            </a:r>
            <a:r>
              <a:rPr lang="en-US" sz="1600" i="1" dirty="0">
                <a:ea typeface="Times New Roman" pitchFamily="-84" charset="0"/>
                <a:cs typeface="Helvetica"/>
              </a:rPr>
              <a:t>h</a:t>
            </a:r>
            <a:endParaRPr lang="en-US" sz="1600" i="1" baseline="-25000" dirty="0">
              <a:latin typeface="+mn-lt"/>
              <a:ea typeface="Times New Roman" pitchFamily="-84" charset="0"/>
              <a:cs typeface="Helvetica"/>
            </a:endParaRPr>
          </a:p>
        </p:txBody>
      </p:sp>
      <p:pic>
        <p:nvPicPr>
          <p:cNvPr id="19" name="Picture 18">
            <a:extLst>
              <a:ext uri="{FF2B5EF4-FFF2-40B4-BE49-F238E27FC236}">
                <a16:creationId xmlns:a16="http://schemas.microsoft.com/office/drawing/2014/main" id="{D4AB597B-BDB4-8B41-850F-CEB3ADE2447B}"/>
              </a:ext>
            </a:extLst>
          </p:cNvPr>
          <p:cNvPicPr>
            <a:picLocks noChangeAspect="1"/>
          </p:cNvPicPr>
          <p:nvPr/>
        </p:nvPicPr>
        <p:blipFill>
          <a:blip r:embed="rId8"/>
          <a:stretch>
            <a:fillRect/>
          </a:stretch>
        </p:blipFill>
        <p:spPr>
          <a:xfrm>
            <a:off x="629241" y="4870290"/>
            <a:ext cx="3276600" cy="292100"/>
          </a:xfrm>
          <a:prstGeom prst="rect">
            <a:avLst/>
          </a:prstGeom>
        </p:spPr>
      </p:pic>
      <p:sp>
        <p:nvSpPr>
          <p:cNvPr id="65" name="Rounded Rectangle 64">
            <a:extLst>
              <a:ext uri="{FF2B5EF4-FFF2-40B4-BE49-F238E27FC236}">
                <a16:creationId xmlns:a16="http://schemas.microsoft.com/office/drawing/2014/main" id="{00CEF155-9785-754B-8D1E-D1EDE555F120}"/>
              </a:ext>
            </a:extLst>
          </p:cNvPr>
          <p:cNvSpPr/>
          <p:nvPr/>
        </p:nvSpPr>
        <p:spPr>
          <a:xfrm>
            <a:off x="3334681" y="4884819"/>
            <a:ext cx="352135" cy="301348"/>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73" name="Rectangle 6">
            <a:extLst>
              <a:ext uri="{FF2B5EF4-FFF2-40B4-BE49-F238E27FC236}">
                <a16:creationId xmlns:a16="http://schemas.microsoft.com/office/drawing/2014/main" id="{6DBF8232-C5A2-2C4C-9C56-738C622D227D}"/>
              </a:ext>
            </a:extLst>
          </p:cNvPr>
          <p:cNvSpPr>
            <a:spLocks noChangeArrowheads="1"/>
          </p:cNvSpPr>
          <p:nvPr/>
        </p:nvSpPr>
        <p:spPr bwMode="auto">
          <a:xfrm>
            <a:off x="2199409" y="5130058"/>
            <a:ext cx="2691024" cy="369332"/>
          </a:xfrm>
          <a:prstGeom prst="rect">
            <a:avLst/>
          </a:prstGeom>
          <a:noFill/>
          <a:ln w="9525">
            <a:noFill/>
            <a:miter lim="800000"/>
            <a:headEnd/>
            <a:tailEnd/>
          </a:ln>
        </p:spPr>
        <p:txBody>
          <a:bodyPr wrap="square" anchor="ctr">
            <a:prstTxWarp prst="textNoShape">
              <a:avLst/>
            </a:prstTxWarp>
            <a:spAutoFit/>
          </a:bodyPr>
          <a:lstStyle/>
          <a:p>
            <a:r>
              <a:rPr lang="en-US" sz="1800" dirty="0">
                <a:solidFill>
                  <a:srgbClr val="FF0000"/>
                </a:solidFill>
                <a:ea typeface="Times New Roman" pitchFamily="-84" charset="0"/>
                <a:cs typeface="Helvetica"/>
              </a:rPr>
              <a:t>surface charge density</a:t>
            </a:r>
            <a:endParaRPr lang="en-US" sz="1800" baseline="-25000" dirty="0">
              <a:solidFill>
                <a:srgbClr val="FF0000"/>
              </a:solidFill>
              <a:latin typeface="+mn-lt"/>
              <a:ea typeface="Times New Roman" pitchFamily="-84" charset="0"/>
              <a:cs typeface="Helvetica"/>
            </a:endParaRPr>
          </a:p>
        </p:txBody>
      </p:sp>
    </p:spTree>
    <p:extLst>
      <p:ext uri="{BB962C8B-B14F-4D97-AF65-F5344CB8AC3E}">
        <p14:creationId xmlns:p14="http://schemas.microsoft.com/office/powerpoint/2010/main" val="2131667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707886"/>
          </a:xfrm>
          <a:prstGeom prst="rect">
            <a:avLst/>
          </a:prstGeom>
          <a:noFill/>
        </p:spPr>
        <p:txBody>
          <a:bodyPr wrap="square" rtlCol="0">
            <a:spAutoFit/>
          </a:bodyPr>
          <a:lstStyle/>
          <a:p>
            <a:pPr algn="ctr"/>
            <a:r>
              <a:rPr lang="en-US" sz="4000" dirty="0">
                <a:solidFill>
                  <a:schemeClr val="tx1">
                    <a:lumMod val="75000"/>
                    <a:lumOff val="25000"/>
                  </a:schemeClr>
                </a:solidFill>
                <a:latin typeface="Baskerville"/>
                <a:cs typeface="Baskerville"/>
              </a:rPr>
              <a:t>Socrative 1:</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3" name="TextBox 22">
            <a:extLst>
              <a:ext uri="{FF2B5EF4-FFF2-40B4-BE49-F238E27FC236}">
                <a16:creationId xmlns:a16="http://schemas.microsoft.com/office/drawing/2014/main" id="{CAF599AF-5001-6D45-BB61-6DCEA88FBEEC}"/>
              </a:ext>
            </a:extLst>
          </p:cNvPr>
          <p:cNvSpPr txBox="1"/>
          <p:nvPr/>
        </p:nvSpPr>
        <p:spPr>
          <a:xfrm>
            <a:off x="234683" y="996289"/>
            <a:ext cx="8637855" cy="830997"/>
          </a:xfrm>
          <a:prstGeom prst="rect">
            <a:avLst/>
          </a:prstGeom>
          <a:noFill/>
        </p:spPr>
        <p:txBody>
          <a:bodyPr wrap="square" rtlCol="0">
            <a:spAutoFit/>
          </a:bodyPr>
          <a:lstStyle/>
          <a:p>
            <a:r>
              <a:rPr lang="en-US" dirty="0"/>
              <a:t>What would happen to this equation if we were looking at the interface between dielectric materials?</a:t>
            </a:r>
          </a:p>
        </p:txBody>
      </p:sp>
      <p:sp>
        <p:nvSpPr>
          <p:cNvPr id="26" name="TextBox 25">
            <a:extLst>
              <a:ext uri="{FF2B5EF4-FFF2-40B4-BE49-F238E27FC236}">
                <a16:creationId xmlns:a16="http://schemas.microsoft.com/office/drawing/2014/main" id="{30F56764-138F-CD41-8085-9CBEE8158524}"/>
              </a:ext>
            </a:extLst>
          </p:cNvPr>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Sarri</a:t>
            </a:r>
          </a:p>
        </p:txBody>
      </p:sp>
      <p:sp>
        <p:nvSpPr>
          <p:cNvPr id="25" name="TextBox 24">
            <a:extLst>
              <a:ext uri="{FF2B5EF4-FFF2-40B4-BE49-F238E27FC236}">
                <a16:creationId xmlns:a16="http://schemas.microsoft.com/office/drawing/2014/main" id="{39EBF349-51EF-FC4A-A376-253F2649B266}"/>
              </a:ext>
            </a:extLst>
          </p:cNvPr>
          <p:cNvSpPr txBox="1"/>
          <p:nvPr/>
        </p:nvSpPr>
        <p:spPr>
          <a:xfrm>
            <a:off x="234682" y="2801733"/>
            <a:ext cx="8637855" cy="2677656"/>
          </a:xfrm>
          <a:prstGeom prst="rect">
            <a:avLst/>
          </a:prstGeom>
          <a:noFill/>
        </p:spPr>
        <p:txBody>
          <a:bodyPr wrap="square" rtlCol="0">
            <a:spAutoFit/>
          </a:bodyPr>
          <a:lstStyle/>
          <a:p>
            <a:pPr marL="457200" indent="-457200">
              <a:buAutoNum type="alphaUcParenR"/>
            </a:pPr>
            <a:r>
              <a:rPr lang="en-US" dirty="0"/>
              <a:t>The </a:t>
            </a:r>
            <a:r>
              <a:rPr lang="en-US" dirty="0" err="1"/>
              <a:t>permittivities</a:t>
            </a:r>
            <a:r>
              <a:rPr lang="en-US" dirty="0"/>
              <a:t> would be equal would be equal</a:t>
            </a:r>
          </a:p>
          <a:p>
            <a:pPr marL="457200" indent="-457200">
              <a:buAutoNum type="alphaUcParenR"/>
            </a:pPr>
            <a:endParaRPr lang="en-US" dirty="0"/>
          </a:p>
          <a:p>
            <a:pPr marL="457200" indent="-457200">
              <a:buAutoNum type="alphaUcParenR"/>
            </a:pPr>
            <a:r>
              <a:rPr lang="en-US" dirty="0"/>
              <a:t>The electric fields would be equal</a:t>
            </a:r>
          </a:p>
          <a:p>
            <a:pPr marL="457200" indent="-457200">
              <a:buAutoNum type="alphaUcParenR"/>
            </a:pPr>
            <a:endParaRPr lang="en-US" dirty="0"/>
          </a:p>
          <a:p>
            <a:pPr marL="457200" indent="-457200">
              <a:buAutoNum type="alphaUcParenR"/>
            </a:pPr>
            <a:r>
              <a:rPr lang="en-US" dirty="0"/>
              <a:t>There would be no surface charges</a:t>
            </a:r>
          </a:p>
          <a:p>
            <a:pPr marL="457200" indent="-457200">
              <a:buAutoNum type="alphaUcParenR"/>
            </a:pPr>
            <a:endParaRPr lang="en-US" dirty="0"/>
          </a:p>
          <a:p>
            <a:pPr marL="457200" indent="-457200">
              <a:buAutoNum type="alphaUcParenR"/>
            </a:pPr>
            <a:r>
              <a:rPr lang="en-US" dirty="0"/>
              <a:t>Don’t know</a:t>
            </a:r>
          </a:p>
        </p:txBody>
      </p:sp>
      <p:pic>
        <p:nvPicPr>
          <p:cNvPr id="11" name="Picture 2">
            <a:extLst>
              <a:ext uri="{FF2B5EF4-FFF2-40B4-BE49-F238E27FC236}">
                <a16:creationId xmlns:a16="http://schemas.microsoft.com/office/drawing/2014/main" id="{E670728F-0BC5-BE48-8D25-22B850FFB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359" y="3825434"/>
            <a:ext cx="2101178" cy="21011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D403434-094D-144F-8DF3-F0103A5631A6}"/>
              </a:ext>
            </a:extLst>
          </p:cNvPr>
          <p:cNvPicPr>
            <a:picLocks noChangeAspect="1"/>
          </p:cNvPicPr>
          <p:nvPr/>
        </p:nvPicPr>
        <p:blipFill>
          <a:blip r:embed="rId5"/>
          <a:stretch>
            <a:fillRect/>
          </a:stretch>
        </p:blipFill>
        <p:spPr>
          <a:xfrm>
            <a:off x="3244712" y="2290988"/>
            <a:ext cx="2578100" cy="279400"/>
          </a:xfrm>
          <a:prstGeom prst="rect">
            <a:avLst/>
          </a:prstGeom>
        </p:spPr>
      </p:pic>
    </p:spTree>
    <p:extLst>
      <p:ext uri="{BB962C8B-B14F-4D97-AF65-F5344CB8AC3E}">
        <p14:creationId xmlns:p14="http://schemas.microsoft.com/office/powerpoint/2010/main" val="3228802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Electric field normal to surface</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pic>
        <p:nvPicPr>
          <p:cNvPr id="3" name="Picture 2">
            <a:extLst>
              <a:ext uri="{FF2B5EF4-FFF2-40B4-BE49-F238E27FC236}">
                <a16:creationId xmlns:a16="http://schemas.microsoft.com/office/drawing/2014/main" id="{D97D4956-046C-B84A-BE4B-11E703C44740}"/>
              </a:ext>
            </a:extLst>
          </p:cNvPr>
          <p:cNvPicPr>
            <a:picLocks noChangeAspect="1"/>
          </p:cNvPicPr>
          <p:nvPr/>
        </p:nvPicPr>
        <p:blipFill>
          <a:blip r:embed="rId4"/>
          <a:stretch>
            <a:fillRect/>
          </a:stretch>
        </p:blipFill>
        <p:spPr>
          <a:xfrm>
            <a:off x="5302911" y="2831975"/>
            <a:ext cx="1409700" cy="254000"/>
          </a:xfrm>
          <a:prstGeom prst="rect">
            <a:avLst/>
          </a:prstGeom>
        </p:spPr>
      </p:pic>
      <p:sp>
        <p:nvSpPr>
          <p:cNvPr id="63" name="Rectangle 6">
            <a:extLst>
              <a:ext uri="{FF2B5EF4-FFF2-40B4-BE49-F238E27FC236}">
                <a16:creationId xmlns:a16="http://schemas.microsoft.com/office/drawing/2014/main" id="{AEBBDC1C-F454-754C-B9FA-4FFC16B8A1BE}"/>
              </a:ext>
            </a:extLst>
          </p:cNvPr>
          <p:cNvSpPr>
            <a:spLocks noChangeArrowheads="1"/>
          </p:cNvSpPr>
          <p:nvPr/>
        </p:nvSpPr>
        <p:spPr bwMode="auto">
          <a:xfrm>
            <a:off x="138176" y="1990218"/>
            <a:ext cx="8730369"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In a perfect dielectric we have no free charges so we can simplify this expression to: </a:t>
            </a:r>
            <a:endParaRPr lang="en-US" sz="2000" baseline="-25000" dirty="0">
              <a:latin typeface="+mn-lt"/>
              <a:ea typeface="Times New Roman" pitchFamily="-84" charset="0"/>
              <a:cs typeface="Helvetica"/>
            </a:endParaRPr>
          </a:p>
        </p:txBody>
      </p:sp>
      <p:sp>
        <p:nvSpPr>
          <p:cNvPr id="67" name="Rectangle 6">
            <a:extLst>
              <a:ext uri="{FF2B5EF4-FFF2-40B4-BE49-F238E27FC236}">
                <a16:creationId xmlns:a16="http://schemas.microsoft.com/office/drawing/2014/main" id="{A5D95013-1F6B-3847-A3CB-843A82F08B48}"/>
              </a:ext>
            </a:extLst>
          </p:cNvPr>
          <p:cNvSpPr>
            <a:spLocks noChangeArrowheads="1"/>
          </p:cNvSpPr>
          <p:nvPr/>
        </p:nvSpPr>
        <p:spPr bwMode="auto">
          <a:xfrm>
            <a:off x="138176" y="3413904"/>
            <a:ext cx="8752756"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In a perfect conductor, there are no electric fields as the free charges can rapidly move to damp the fields:</a:t>
            </a:r>
            <a:endParaRPr lang="en-US" sz="2000" baseline="-25000" dirty="0">
              <a:latin typeface="+mn-lt"/>
              <a:ea typeface="Times New Roman" pitchFamily="-84" charset="0"/>
              <a:cs typeface="Helvetica"/>
            </a:endParaRPr>
          </a:p>
        </p:txBody>
      </p:sp>
      <p:pic>
        <p:nvPicPr>
          <p:cNvPr id="2" name="Picture 1">
            <a:extLst>
              <a:ext uri="{FF2B5EF4-FFF2-40B4-BE49-F238E27FC236}">
                <a16:creationId xmlns:a16="http://schemas.microsoft.com/office/drawing/2014/main" id="{C76C9F46-F812-AB4E-AACA-147D8D136823}"/>
              </a:ext>
            </a:extLst>
          </p:cNvPr>
          <p:cNvPicPr>
            <a:picLocks noChangeAspect="1"/>
          </p:cNvPicPr>
          <p:nvPr/>
        </p:nvPicPr>
        <p:blipFill>
          <a:blip r:embed="rId5"/>
          <a:stretch>
            <a:fillRect/>
          </a:stretch>
        </p:blipFill>
        <p:spPr>
          <a:xfrm>
            <a:off x="1211905" y="2857500"/>
            <a:ext cx="2540000" cy="266700"/>
          </a:xfrm>
          <a:prstGeom prst="rect">
            <a:avLst/>
          </a:prstGeom>
        </p:spPr>
      </p:pic>
      <p:cxnSp>
        <p:nvCxnSpPr>
          <p:cNvPr id="70" name="Straight Arrow Connector 69">
            <a:extLst>
              <a:ext uri="{FF2B5EF4-FFF2-40B4-BE49-F238E27FC236}">
                <a16:creationId xmlns:a16="http://schemas.microsoft.com/office/drawing/2014/main" id="{25F33599-1AAB-3641-B7BB-DA9B73F1F4BF}"/>
              </a:ext>
            </a:extLst>
          </p:cNvPr>
          <p:cNvCxnSpPr>
            <a:cxnSpLocks/>
          </p:cNvCxnSpPr>
          <p:nvPr/>
        </p:nvCxnSpPr>
        <p:spPr bwMode="auto">
          <a:xfrm>
            <a:off x="4175169" y="2964490"/>
            <a:ext cx="7152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11" name="Picture 10">
            <a:extLst>
              <a:ext uri="{FF2B5EF4-FFF2-40B4-BE49-F238E27FC236}">
                <a16:creationId xmlns:a16="http://schemas.microsoft.com/office/drawing/2014/main" id="{D799D5FD-2235-1846-98C5-9A45A06E8172}"/>
              </a:ext>
            </a:extLst>
          </p:cNvPr>
          <p:cNvPicPr>
            <a:picLocks noChangeAspect="1"/>
          </p:cNvPicPr>
          <p:nvPr/>
        </p:nvPicPr>
        <p:blipFill>
          <a:blip r:embed="rId6"/>
          <a:stretch>
            <a:fillRect/>
          </a:stretch>
        </p:blipFill>
        <p:spPr>
          <a:xfrm>
            <a:off x="2822619" y="1190282"/>
            <a:ext cx="2705100" cy="279400"/>
          </a:xfrm>
          <a:prstGeom prst="rect">
            <a:avLst/>
          </a:prstGeom>
        </p:spPr>
      </p:pic>
      <p:pic>
        <p:nvPicPr>
          <p:cNvPr id="17" name="Picture 16">
            <a:extLst>
              <a:ext uri="{FF2B5EF4-FFF2-40B4-BE49-F238E27FC236}">
                <a16:creationId xmlns:a16="http://schemas.microsoft.com/office/drawing/2014/main" id="{BE272DEC-6E89-354C-836A-D90191FE4347}"/>
              </a:ext>
            </a:extLst>
          </p:cNvPr>
          <p:cNvPicPr>
            <a:picLocks noChangeAspect="1"/>
          </p:cNvPicPr>
          <p:nvPr/>
        </p:nvPicPr>
        <p:blipFill>
          <a:blip r:embed="rId7"/>
          <a:stretch>
            <a:fillRect/>
          </a:stretch>
        </p:blipFill>
        <p:spPr>
          <a:xfrm>
            <a:off x="2381841" y="4291803"/>
            <a:ext cx="1524000" cy="279400"/>
          </a:xfrm>
          <a:prstGeom prst="rect">
            <a:avLst/>
          </a:prstGeom>
        </p:spPr>
      </p:pic>
      <p:pic>
        <p:nvPicPr>
          <p:cNvPr id="22" name="Picture 21">
            <a:extLst>
              <a:ext uri="{FF2B5EF4-FFF2-40B4-BE49-F238E27FC236}">
                <a16:creationId xmlns:a16="http://schemas.microsoft.com/office/drawing/2014/main" id="{766A2865-8591-B145-888E-688EC7AE1E36}"/>
              </a:ext>
            </a:extLst>
          </p:cNvPr>
          <p:cNvPicPr>
            <a:picLocks noChangeAspect="1"/>
          </p:cNvPicPr>
          <p:nvPr/>
        </p:nvPicPr>
        <p:blipFill>
          <a:blip r:embed="rId8"/>
          <a:stretch>
            <a:fillRect/>
          </a:stretch>
        </p:blipFill>
        <p:spPr>
          <a:xfrm>
            <a:off x="5242220" y="4271794"/>
            <a:ext cx="1282700" cy="279400"/>
          </a:xfrm>
          <a:prstGeom prst="rect">
            <a:avLst/>
          </a:prstGeom>
        </p:spPr>
      </p:pic>
      <p:cxnSp>
        <p:nvCxnSpPr>
          <p:cNvPr id="71" name="Straight Arrow Connector 70">
            <a:extLst>
              <a:ext uri="{FF2B5EF4-FFF2-40B4-BE49-F238E27FC236}">
                <a16:creationId xmlns:a16="http://schemas.microsoft.com/office/drawing/2014/main" id="{8E3958F2-8010-E94C-9129-0DAAE054A7D0}"/>
              </a:ext>
            </a:extLst>
          </p:cNvPr>
          <p:cNvCxnSpPr>
            <a:cxnSpLocks/>
          </p:cNvCxnSpPr>
          <p:nvPr/>
        </p:nvCxnSpPr>
        <p:spPr bwMode="auto">
          <a:xfrm>
            <a:off x="4214366" y="4413307"/>
            <a:ext cx="7152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775347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9176"/>
            <a:ext cx="9143999" cy="707886"/>
          </a:xfrm>
          <a:prstGeom prst="rect">
            <a:avLst/>
          </a:prstGeom>
          <a:noFill/>
        </p:spPr>
        <p:txBody>
          <a:bodyPr wrap="square" rtlCol="0">
            <a:spAutoFit/>
          </a:bodyPr>
          <a:lstStyle/>
          <a:p>
            <a:pPr algn="ctr"/>
            <a:r>
              <a:rPr lang="en-US" sz="4000" dirty="0">
                <a:solidFill>
                  <a:schemeClr val="tx1">
                    <a:lumMod val="75000"/>
                    <a:lumOff val="25000"/>
                  </a:schemeClr>
                </a:solidFill>
                <a:latin typeface="Baskerville"/>
                <a:cs typeface="Baskerville"/>
              </a:rPr>
              <a:t>Socrative 2:</a:t>
            </a:r>
          </a:p>
        </p:txBody>
      </p:sp>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23" name="TextBox 22">
            <a:extLst>
              <a:ext uri="{FF2B5EF4-FFF2-40B4-BE49-F238E27FC236}">
                <a16:creationId xmlns:a16="http://schemas.microsoft.com/office/drawing/2014/main" id="{CAF599AF-5001-6D45-BB61-6DCEA88FBEEC}"/>
              </a:ext>
            </a:extLst>
          </p:cNvPr>
          <p:cNvSpPr txBox="1"/>
          <p:nvPr/>
        </p:nvSpPr>
        <p:spPr>
          <a:xfrm>
            <a:off x="234683" y="996289"/>
            <a:ext cx="8637855" cy="1569660"/>
          </a:xfrm>
          <a:prstGeom prst="rect">
            <a:avLst/>
          </a:prstGeom>
          <a:noFill/>
        </p:spPr>
        <p:txBody>
          <a:bodyPr wrap="square" rtlCol="0">
            <a:spAutoFit/>
          </a:bodyPr>
          <a:lstStyle/>
          <a:p>
            <a:r>
              <a:rPr lang="en-US" dirty="0"/>
              <a:t>Based on our use of Gauss’ law for electric fields in determining the boundary condition for the electric field perpendicular to the surface, which of Maxell’s laws do you think we should use for the electric field parallel to the interface?</a:t>
            </a:r>
          </a:p>
        </p:txBody>
      </p:sp>
      <p:sp>
        <p:nvSpPr>
          <p:cNvPr id="26" name="TextBox 25">
            <a:extLst>
              <a:ext uri="{FF2B5EF4-FFF2-40B4-BE49-F238E27FC236}">
                <a16:creationId xmlns:a16="http://schemas.microsoft.com/office/drawing/2014/main" id="{30F56764-138F-CD41-8085-9CBEE8158524}"/>
              </a:ext>
            </a:extLst>
          </p:cNvPr>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Sarri</a:t>
            </a:r>
          </a:p>
        </p:txBody>
      </p:sp>
      <p:sp>
        <p:nvSpPr>
          <p:cNvPr id="25" name="TextBox 24">
            <a:extLst>
              <a:ext uri="{FF2B5EF4-FFF2-40B4-BE49-F238E27FC236}">
                <a16:creationId xmlns:a16="http://schemas.microsoft.com/office/drawing/2014/main" id="{39EBF349-51EF-FC4A-A376-253F2649B266}"/>
              </a:ext>
            </a:extLst>
          </p:cNvPr>
          <p:cNvSpPr txBox="1"/>
          <p:nvPr/>
        </p:nvSpPr>
        <p:spPr>
          <a:xfrm>
            <a:off x="253070" y="2684006"/>
            <a:ext cx="8637855" cy="3416320"/>
          </a:xfrm>
          <a:prstGeom prst="rect">
            <a:avLst/>
          </a:prstGeom>
          <a:noFill/>
        </p:spPr>
        <p:txBody>
          <a:bodyPr wrap="square" rtlCol="0">
            <a:spAutoFit/>
          </a:bodyPr>
          <a:lstStyle/>
          <a:p>
            <a:pPr marL="457200" indent="-457200">
              <a:buAutoNum type="alphaUcParenR"/>
            </a:pPr>
            <a:r>
              <a:rPr lang="en-US" dirty="0"/>
              <a:t>Gauss’ law for electric fields</a:t>
            </a:r>
          </a:p>
          <a:p>
            <a:pPr marL="457200" indent="-457200">
              <a:buAutoNum type="alphaUcParenR"/>
            </a:pPr>
            <a:endParaRPr lang="en-US" dirty="0"/>
          </a:p>
          <a:p>
            <a:pPr marL="457200" indent="-457200">
              <a:buAutoNum type="alphaUcParenR"/>
            </a:pPr>
            <a:r>
              <a:rPr lang="en-US" dirty="0"/>
              <a:t>Gauss’ law for magnetic fields</a:t>
            </a:r>
          </a:p>
          <a:p>
            <a:pPr marL="457200" indent="-457200">
              <a:buAutoNum type="alphaUcParenR"/>
            </a:pPr>
            <a:endParaRPr lang="en-US" dirty="0"/>
          </a:p>
          <a:p>
            <a:pPr marL="457200" indent="-457200">
              <a:buAutoNum type="alphaUcParenR"/>
            </a:pPr>
            <a:r>
              <a:rPr lang="en-US" dirty="0"/>
              <a:t>Faraday’s law</a:t>
            </a:r>
          </a:p>
          <a:p>
            <a:pPr marL="457200" indent="-457200">
              <a:buAutoNum type="alphaUcParenR"/>
            </a:pPr>
            <a:endParaRPr lang="en-US" dirty="0"/>
          </a:p>
          <a:p>
            <a:pPr marL="457200" indent="-457200">
              <a:buAutoNum type="alphaUcParenR"/>
            </a:pPr>
            <a:r>
              <a:rPr lang="en-US" dirty="0"/>
              <a:t>Ampere’s law</a:t>
            </a:r>
          </a:p>
          <a:p>
            <a:pPr marL="457200" indent="-457200">
              <a:buAutoNum type="alphaUcParenR"/>
            </a:pPr>
            <a:endParaRPr lang="en-US" dirty="0"/>
          </a:p>
          <a:p>
            <a:pPr marL="457200" indent="-457200">
              <a:buAutoNum type="alphaUcParenR"/>
            </a:pPr>
            <a:r>
              <a:rPr lang="en-US" dirty="0"/>
              <a:t>Don’t know</a:t>
            </a:r>
          </a:p>
        </p:txBody>
      </p:sp>
      <p:pic>
        <p:nvPicPr>
          <p:cNvPr id="11" name="Picture 2">
            <a:extLst>
              <a:ext uri="{FF2B5EF4-FFF2-40B4-BE49-F238E27FC236}">
                <a16:creationId xmlns:a16="http://schemas.microsoft.com/office/drawing/2014/main" id="{E670728F-0BC5-BE48-8D25-22B850FFB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359" y="3825434"/>
            <a:ext cx="2101178" cy="210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778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 y="6349"/>
            <a:ext cx="9144000" cy="6850800"/>
            <a:chOff x="-1" y="6349"/>
            <a:chExt cx="9144000" cy="6850800"/>
          </a:xfrm>
        </p:grpSpPr>
        <p:sp>
          <p:nvSpPr>
            <p:cNvPr id="4" name="Rectangle 3"/>
            <p:cNvSpPr/>
            <p:nvPr/>
          </p:nvSpPr>
          <p:spPr>
            <a:xfrm>
              <a:off x="-1" y="6349"/>
              <a:ext cx="9144000" cy="6850800"/>
            </a:xfrm>
            <a:prstGeom prst="rect">
              <a:avLst/>
            </a:prstGeom>
            <a:noFill/>
            <a:ln w="254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34683" y="646587"/>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34683" y="6187516"/>
              <a:ext cx="8637855"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94986" y="6187516"/>
            <a:ext cx="8677552" cy="400110"/>
          </a:xfrm>
          <a:prstGeom prst="rect">
            <a:avLst/>
          </a:prstGeom>
          <a:noFill/>
        </p:spPr>
        <p:txBody>
          <a:bodyPr wrap="square" rtlCol="0">
            <a:spAutoFit/>
          </a:bodyPr>
          <a:lstStyle/>
          <a:p>
            <a:r>
              <a:rPr lang="en-US" sz="2000" i="1" dirty="0">
                <a:latin typeface="Baskerville"/>
                <a:cs typeface="Baskerville"/>
              </a:rPr>
              <a:t>Dr. Charlotte Palmer/Prof. Gianluca </a:t>
            </a:r>
            <a:r>
              <a:rPr lang="en-US" sz="2000" i="1" dirty="0" err="1">
                <a:latin typeface="Baskerville"/>
                <a:cs typeface="Baskerville"/>
              </a:rPr>
              <a:t>Sarri</a:t>
            </a:r>
            <a:endParaRPr lang="en-US" sz="2000" i="1" dirty="0">
              <a:latin typeface="Baskerville"/>
              <a:cs typeface="Baskerville"/>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7137117" y="6218382"/>
            <a:ext cx="1753815" cy="625812"/>
          </a:xfrm>
          <a:prstGeom prst="rect">
            <a:avLst/>
          </a:prstGeom>
        </p:spPr>
      </p:pic>
      <p:sp>
        <p:nvSpPr>
          <p:cNvPr id="16" name="Rectangle 6">
            <a:extLst>
              <a:ext uri="{FF2B5EF4-FFF2-40B4-BE49-F238E27FC236}">
                <a16:creationId xmlns:a16="http://schemas.microsoft.com/office/drawing/2014/main" id="{DCF95922-4940-264E-A272-C8E0C64532EE}"/>
              </a:ext>
            </a:extLst>
          </p:cNvPr>
          <p:cNvSpPr>
            <a:spLocks noChangeArrowheads="1"/>
          </p:cNvSpPr>
          <p:nvPr/>
        </p:nvSpPr>
        <p:spPr bwMode="auto">
          <a:xfrm>
            <a:off x="233285" y="655035"/>
            <a:ext cx="3341736" cy="400110"/>
          </a:xfrm>
          <a:prstGeom prst="rect">
            <a:avLst/>
          </a:prstGeom>
          <a:noFill/>
          <a:ln w="9525">
            <a:noFill/>
            <a:miter lim="800000"/>
            <a:headEnd/>
            <a:tailEnd/>
          </a:ln>
        </p:spPr>
        <p:txBody>
          <a:bodyPr wrap="square" anchor="ctr">
            <a:prstTxWarp prst="textNoShape">
              <a:avLst/>
            </a:prstTxWarp>
            <a:spAutoFit/>
          </a:bodyPr>
          <a:lstStyle/>
          <a:p>
            <a:r>
              <a:rPr lang="en-US" sz="2000" b="1" dirty="0">
                <a:solidFill>
                  <a:srgbClr val="000000"/>
                </a:solidFill>
                <a:ea typeface="Times New Roman" pitchFamily="-84" charset="0"/>
                <a:cs typeface="Helvetica"/>
              </a:rPr>
              <a:t>Faraday’s law:</a:t>
            </a:r>
            <a:endParaRPr lang="en-US" sz="2000" b="1" dirty="0">
              <a:solidFill>
                <a:srgbClr val="000000"/>
              </a:solidFill>
              <a:latin typeface="+mn-lt"/>
              <a:ea typeface="Times New Roman" pitchFamily="-84" charset="0"/>
              <a:cs typeface="Helvetica"/>
            </a:endParaRPr>
          </a:p>
        </p:txBody>
      </p:sp>
      <p:grpSp>
        <p:nvGrpSpPr>
          <p:cNvPr id="45" name="Group 44">
            <a:extLst>
              <a:ext uri="{FF2B5EF4-FFF2-40B4-BE49-F238E27FC236}">
                <a16:creationId xmlns:a16="http://schemas.microsoft.com/office/drawing/2014/main" id="{A12099CB-9F85-F747-8104-B0AFAD1FF36D}"/>
              </a:ext>
            </a:extLst>
          </p:cNvPr>
          <p:cNvGrpSpPr/>
          <p:nvPr/>
        </p:nvGrpSpPr>
        <p:grpSpPr>
          <a:xfrm>
            <a:off x="7791630" y="5217238"/>
            <a:ext cx="825387" cy="632878"/>
            <a:chOff x="5438449" y="1259171"/>
            <a:chExt cx="825387" cy="632878"/>
          </a:xfrm>
        </p:grpSpPr>
        <p:cxnSp>
          <p:nvCxnSpPr>
            <p:cNvPr id="46" name="Straight Arrow Connector 45">
              <a:extLst>
                <a:ext uri="{FF2B5EF4-FFF2-40B4-BE49-F238E27FC236}">
                  <a16:creationId xmlns:a16="http://schemas.microsoft.com/office/drawing/2014/main" id="{6F6F5355-4035-2D41-838D-19801E6ED311}"/>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47" name="Straight Arrow Connector 46">
              <a:extLst>
                <a:ext uri="{FF2B5EF4-FFF2-40B4-BE49-F238E27FC236}">
                  <a16:creationId xmlns:a16="http://schemas.microsoft.com/office/drawing/2014/main" id="{7E32A651-8BF5-D443-AF33-27174FDD951B}"/>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8" name="Straight Arrow Connector 47">
              <a:extLst>
                <a:ext uri="{FF2B5EF4-FFF2-40B4-BE49-F238E27FC236}">
                  <a16:creationId xmlns:a16="http://schemas.microsoft.com/office/drawing/2014/main" id="{56AB3954-A4C7-3840-BBDC-F4B9C5173CE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9" name="Rectangle 6">
            <a:extLst>
              <a:ext uri="{FF2B5EF4-FFF2-40B4-BE49-F238E27FC236}">
                <a16:creationId xmlns:a16="http://schemas.microsoft.com/office/drawing/2014/main" id="{54E9F4C4-58E6-EC4C-88F5-33172A1D4872}"/>
              </a:ext>
            </a:extLst>
          </p:cNvPr>
          <p:cNvSpPr>
            <a:spLocks noChangeArrowheads="1"/>
          </p:cNvSpPr>
          <p:nvPr/>
        </p:nvSpPr>
        <p:spPr bwMode="auto">
          <a:xfrm>
            <a:off x="8226998" y="5838130"/>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50" name="Rectangle 6">
            <a:extLst>
              <a:ext uri="{FF2B5EF4-FFF2-40B4-BE49-F238E27FC236}">
                <a16:creationId xmlns:a16="http://schemas.microsoft.com/office/drawing/2014/main" id="{ADCC9F4C-E812-AB4E-81E2-9C9D104F865A}"/>
              </a:ext>
            </a:extLst>
          </p:cNvPr>
          <p:cNvSpPr>
            <a:spLocks noChangeArrowheads="1"/>
          </p:cNvSpPr>
          <p:nvPr/>
        </p:nvSpPr>
        <p:spPr bwMode="auto">
          <a:xfrm rot="16200000">
            <a:off x="6865673" y="5087518"/>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grpSp>
        <p:nvGrpSpPr>
          <p:cNvPr id="11" name="Group 10">
            <a:extLst>
              <a:ext uri="{FF2B5EF4-FFF2-40B4-BE49-F238E27FC236}">
                <a16:creationId xmlns:a16="http://schemas.microsoft.com/office/drawing/2014/main" id="{57C4DD96-DE25-3B4E-BBEC-A57B2EAD69CE}"/>
              </a:ext>
            </a:extLst>
          </p:cNvPr>
          <p:cNvGrpSpPr/>
          <p:nvPr/>
        </p:nvGrpSpPr>
        <p:grpSpPr>
          <a:xfrm>
            <a:off x="7365237" y="793675"/>
            <a:ext cx="1640535" cy="1695888"/>
            <a:chOff x="4866549" y="562228"/>
            <a:chExt cx="1640535" cy="1695888"/>
          </a:xfrm>
        </p:grpSpPr>
        <p:grpSp>
          <p:nvGrpSpPr>
            <p:cNvPr id="42" name="Group 41">
              <a:extLst>
                <a:ext uri="{FF2B5EF4-FFF2-40B4-BE49-F238E27FC236}">
                  <a16:creationId xmlns:a16="http://schemas.microsoft.com/office/drawing/2014/main" id="{5F408E96-C9BF-9949-9E2B-308C1E18C40B}"/>
                </a:ext>
              </a:extLst>
            </p:cNvPr>
            <p:cNvGrpSpPr/>
            <p:nvPr/>
          </p:nvGrpSpPr>
          <p:grpSpPr>
            <a:xfrm>
              <a:off x="5266169" y="1298670"/>
              <a:ext cx="825387" cy="632878"/>
              <a:chOff x="5438449" y="1259171"/>
              <a:chExt cx="825387" cy="632878"/>
            </a:xfrm>
          </p:grpSpPr>
          <p:cxnSp>
            <p:nvCxnSpPr>
              <p:cNvPr id="8" name="Straight Arrow Connector 7">
                <a:extLst>
                  <a:ext uri="{FF2B5EF4-FFF2-40B4-BE49-F238E27FC236}">
                    <a16:creationId xmlns:a16="http://schemas.microsoft.com/office/drawing/2014/main" id="{5592414C-31A7-F54C-8C78-BD0771281AB8}"/>
                  </a:ext>
                </a:extLst>
              </p:cNvPr>
              <p:cNvCxnSpPr>
                <a:cxnSpLocks/>
              </p:cNvCxnSpPr>
              <p:nvPr/>
            </p:nvCxnSpPr>
            <p:spPr bwMode="auto">
              <a:xfrm flipV="1">
                <a:off x="5438449" y="1295167"/>
                <a:ext cx="825387" cy="596882"/>
              </a:xfrm>
              <a:prstGeom prst="straightConnector1">
                <a:avLst/>
              </a:prstGeom>
              <a:solidFill>
                <a:schemeClr val="accent1"/>
              </a:solidFill>
              <a:ln w="25400" cap="flat" cmpd="sng" algn="ctr">
                <a:solidFill>
                  <a:srgbClr val="FF0066"/>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FF118478-29A9-5C48-BA93-733458AAEA6E}"/>
                  </a:ext>
                </a:extLst>
              </p:cNvPr>
              <p:cNvCxnSpPr>
                <a:cxnSpLocks/>
              </p:cNvCxnSpPr>
              <p:nvPr/>
            </p:nvCxnSpPr>
            <p:spPr bwMode="auto">
              <a:xfrm>
                <a:off x="5458290" y="1892049"/>
                <a:ext cx="80554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AB4C3406-E51F-174B-B2E4-2225E851C0AD}"/>
                  </a:ext>
                </a:extLst>
              </p:cNvPr>
              <p:cNvCxnSpPr>
                <a:cxnSpLocks/>
              </p:cNvCxnSpPr>
              <p:nvPr/>
            </p:nvCxnSpPr>
            <p:spPr bwMode="auto">
              <a:xfrm flipV="1">
                <a:off x="5458290" y="1259171"/>
                <a:ext cx="0" cy="632878"/>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43" name="Rectangle 6">
              <a:extLst>
                <a:ext uri="{FF2B5EF4-FFF2-40B4-BE49-F238E27FC236}">
                  <a16:creationId xmlns:a16="http://schemas.microsoft.com/office/drawing/2014/main" id="{183F918C-BA16-F64D-A74B-BF854D79002D}"/>
                </a:ext>
              </a:extLst>
            </p:cNvPr>
            <p:cNvSpPr>
              <a:spLocks noChangeArrowheads="1"/>
            </p:cNvSpPr>
            <p:nvPr/>
          </p:nvSpPr>
          <p:spPr bwMode="auto">
            <a:xfrm>
              <a:off x="5701537" y="1919562"/>
              <a:ext cx="80554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parallel</a:t>
              </a:r>
              <a:endParaRPr lang="en-US" sz="1600" baseline="-25000" dirty="0">
                <a:latin typeface="+mn-lt"/>
                <a:ea typeface="Times New Roman" pitchFamily="-84" charset="0"/>
                <a:cs typeface="Helvetica"/>
              </a:endParaRPr>
            </a:p>
          </p:txBody>
        </p:sp>
        <p:sp>
          <p:nvSpPr>
            <p:cNvPr id="44" name="Rectangle 6">
              <a:extLst>
                <a:ext uri="{FF2B5EF4-FFF2-40B4-BE49-F238E27FC236}">
                  <a16:creationId xmlns:a16="http://schemas.microsoft.com/office/drawing/2014/main" id="{A08A5072-AA7E-FE40-BDF3-1FF6F349518D}"/>
                </a:ext>
              </a:extLst>
            </p:cNvPr>
            <p:cNvSpPr>
              <a:spLocks noChangeArrowheads="1"/>
            </p:cNvSpPr>
            <p:nvPr/>
          </p:nvSpPr>
          <p:spPr bwMode="auto">
            <a:xfrm rot="16200000">
              <a:off x="4341307" y="1087470"/>
              <a:ext cx="1389037" cy="338554"/>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perpendicular</a:t>
              </a:r>
              <a:endParaRPr lang="en-US" sz="1600" baseline="-25000" dirty="0">
                <a:latin typeface="+mn-lt"/>
                <a:ea typeface="Times New Roman" pitchFamily="-84" charset="0"/>
                <a:cs typeface="Helvetica"/>
              </a:endParaRPr>
            </a:p>
          </p:txBody>
        </p:sp>
        <p:sp>
          <p:nvSpPr>
            <p:cNvPr id="52" name="Rectangle 6">
              <a:extLst>
                <a:ext uri="{FF2B5EF4-FFF2-40B4-BE49-F238E27FC236}">
                  <a16:creationId xmlns:a16="http://schemas.microsoft.com/office/drawing/2014/main" id="{266B052C-7BD2-354B-9952-383C94585F04}"/>
                </a:ext>
              </a:extLst>
            </p:cNvPr>
            <p:cNvSpPr>
              <a:spLocks noChangeArrowheads="1"/>
            </p:cNvSpPr>
            <p:nvPr/>
          </p:nvSpPr>
          <p:spPr bwMode="auto">
            <a:xfrm>
              <a:off x="5773626" y="1013754"/>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E</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grpSp>
      <p:sp>
        <p:nvSpPr>
          <p:cNvPr id="53" name="Rectangle 6">
            <a:extLst>
              <a:ext uri="{FF2B5EF4-FFF2-40B4-BE49-F238E27FC236}">
                <a16:creationId xmlns:a16="http://schemas.microsoft.com/office/drawing/2014/main" id="{2DC79FC8-E017-2D4F-9AF2-C3A909705775}"/>
              </a:ext>
            </a:extLst>
          </p:cNvPr>
          <p:cNvSpPr>
            <a:spLocks noChangeArrowheads="1"/>
          </p:cNvSpPr>
          <p:nvPr/>
        </p:nvSpPr>
        <p:spPr bwMode="auto">
          <a:xfrm>
            <a:off x="8305743" y="4926020"/>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solidFill>
                  <a:srgbClr val="FF0000"/>
                </a:solidFill>
                <a:ea typeface="Times New Roman" pitchFamily="-84" charset="0"/>
                <a:cs typeface="Helvetica"/>
              </a:rPr>
              <a:t>E</a:t>
            </a:r>
            <a:r>
              <a:rPr lang="en-US" sz="1800" i="1" baseline="-25000" dirty="0">
                <a:solidFill>
                  <a:srgbClr val="FF0000"/>
                </a:solidFill>
                <a:ea typeface="Times New Roman" pitchFamily="-84" charset="0"/>
                <a:cs typeface="Helvetica"/>
              </a:rPr>
              <a:t>2</a:t>
            </a:r>
            <a:endParaRPr lang="en-US" sz="1800" i="1" baseline="-25000" dirty="0">
              <a:solidFill>
                <a:srgbClr val="FF0000"/>
              </a:solidFill>
              <a:latin typeface="+mn-lt"/>
              <a:ea typeface="Times New Roman" pitchFamily="-84" charset="0"/>
              <a:cs typeface="Helvetica"/>
            </a:endParaRPr>
          </a:p>
        </p:txBody>
      </p:sp>
      <p:sp>
        <p:nvSpPr>
          <p:cNvPr id="56" name="Rectangle 6">
            <a:extLst>
              <a:ext uri="{FF2B5EF4-FFF2-40B4-BE49-F238E27FC236}">
                <a16:creationId xmlns:a16="http://schemas.microsoft.com/office/drawing/2014/main" id="{ACB571B2-0B63-8343-A575-14DBD70B9304}"/>
              </a:ext>
            </a:extLst>
          </p:cNvPr>
          <p:cNvSpPr>
            <a:spLocks noChangeArrowheads="1"/>
          </p:cNvSpPr>
          <p:nvPr/>
        </p:nvSpPr>
        <p:spPr bwMode="auto">
          <a:xfrm>
            <a:off x="4754809" y="3117338"/>
            <a:ext cx="975306" cy="584775"/>
          </a:xfrm>
          <a:prstGeom prst="rect">
            <a:avLst/>
          </a:prstGeom>
          <a:noFill/>
          <a:ln w="9525">
            <a:noFill/>
            <a:miter lim="800000"/>
            <a:headEnd/>
            <a:tailEnd/>
          </a:ln>
        </p:spPr>
        <p:txBody>
          <a:bodyPr wrap="square" anchor="ctr">
            <a:prstTxWarp prst="textNoShape">
              <a:avLst/>
            </a:prstTxWarp>
            <a:spAutoFit/>
          </a:bodyPr>
          <a:lstStyle/>
          <a:p>
            <a:r>
              <a:rPr lang="en-US" sz="1600" dirty="0">
                <a:ea typeface="Times New Roman" pitchFamily="-84" charset="0"/>
                <a:cs typeface="Helvetica"/>
              </a:rPr>
              <a:t>Closed loop</a:t>
            </a:r>
            <a:endParaRPr lang="en-US" sz="1600" baseline="-25000" dirty="0">
              <a:latin typeface="+mn-lt"/>
              <a:ea typeface="Times New Roman" pitchFamily="-84" charset="0"/>
              <a:cs typeface="Helvetica"/>
            </a:endParaRPr>
          </a:p>
        </p:txBody>
      </p:sp>
      <p:sp>
        <p:nvSpPr>
          <p:cNvPr id="57" name="Rectangle 6">
            <a:extLst>
              <a:ext uri="{FF2B5EF4-FFF2-40B4-BE49-F238E27FC236}">
                <a16:creationId xmlns:a16="http://schemas.microsoft.com/office/drawing/2014/main" id="{B091AEFA-C61A-A947-ACCC-B15D86469C4F}"/>
              </a:ext>
            </a:extLst>
          </p:cNvPr>
          <p:cNvSpPr>
            <a:spLocks noChangeArrowheads="1"/>
          </p:cNvSpPr>
          <p:nvPr/>
        </p:nvSpPr>
        <p:spPr bwMode="auto">
          <a:xfrm>
            <a:off x="5902552" y="2886461"/>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length, </a:t>
            </a:r>
            <a:r>
              <a:rPr lang="en-US" sz="1600" i="1" dirty="0">
                <a:ea typeface="Times New Roman" pitchFamily="-84" charset="0"/>
                <a:cs typeface="Helvetica"/>
              </a:rPr>
              <a:t>l</a:t>
            </a:r>
            <a:endParaRPr lang="en-US" sz="1600" i="1" baseline="-25000" dirty="0">
              <a:latin typeface="+mn-lt"/>
              <a:ea typeface="Times New Roman" pitchFamily="-84" charset="0"/>
              <a:cs typeface="Helvetica"/>
            </a:endParaRPr>
          </a:p>
        </p:txBody>
      </p:sp>
      <p:sp>
        <p:nvSpPr>
          <p:cNvPr id="61" name="Rectangle 6">
            <a:extLst>
              <a:ext uri="{FF2B5EF4-FFF2-40B4-BE49-F238E27FC236}">
                <a16:creationId xmlns:a16="http://schemas.microsoft.com/office/drawing/2014/main" id="{57712C97-632C-534E-99AF-1D0924731F41}"/>
              </a:ext>
            </a:extLst>
          </p:cNvPr>
          <p:cNvSpPr>
            <a:spLocks noChangeArrowheads="1"/>
          </p:cNvSpPr>
          <p:nvPr/>
        </p:nvSpPr>
        <p:spPr bwMode="auto">
          <a:xfrm>
            <a:off x="94368" y="2735647"/>
            <a:ext cx="4631454" cy="70788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Reduce the height of the loop to zero so the flux through the loop is also zero.</a:t>
            </a:r>
            <a:endParaRPr lang="en-US" sz="2000" baseline="-25000" dirty="0">
              <a:latin typeface="+mn-lt"/>
              <a:ea typeface="Times New Roman" pitchFamily="-84" charset="0"/>
              <a:cs typeface="Helvetica"/>
            </a:endParaRPr>
          </a:p>
        </p:txBody>
      </p:sp>
      <p:sp>
        <p:nvSpPr>
          <p:cNvPr id="64" name="Rectangle 6">
            <a:extLst>
              <a:ext uri="{FF2B5EF4-FFF2-40B4-BE49-F238E27FC236}">
                <a16:creationId xmlns:a16="http://schemas.microsoft.com/office/drawing/2014/main" id="{B1456CE6-7850-FF42-8911-A71D28DC3475}"/>
              </a:ext>
            </a:extLst>
          </p:cNvPr>
          <p:cNvSpPr>
            <a:spLocks noChangeArrowheads="1"/>
          </p:cNvSpPr>
          <p:nvPr/>
        </p:nvSpPr>
        <p:spPr bwMode="auto">
          <a:xfrm>
            <a:off x="3906941" y="1145773"/>
            <a:ext cx="2306105" cy="646331"/>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Line integral along vertical sides</a:t>
            </a:r>
            <a:endParaRPr lang="en-US" sz="1800" baseline="-25000" dirty="0">
              <a:solidFill>
                <a:srgbClr val="FF0000"/>
              </a:solidFill>
              <a:latin typeface="+mn-lt"/>
              <a:ea typeface="Times New Roman" pitchFamily="-84" charset="0"/>
              <a:cs typeface="Helvetica"/>
            </a:endParaRPr>
          </a:p>
        </p:txBody>
      </p:sp>
      <p:sp>
        <p:nvSpPr>
          <p:cNvPr id="66" name="Rounded Rectangle 65">
            <a:extLst>
              <a:ext uri="{FF2B5EF4-FFF2-40B4-BE49-F238E27FC236}">
                <a16:creationId xmlns:a16="http://schemas.microsoft.com/office/drawing/2014/main" id="{949C5D8B-E6E7-9D40-8F2E-6A2EC3D63F2A}"/>
              </a:ext>
            </a:extLst>
          </p:cNvPr>
          <p:cNvSpPr/>
          <p:nvPr/>
        </p:nvSpPr>
        <p:spPr>
          <a:xfrm>
            <a:off x="2003063" y="1795717"/>
            <a:ext cx="4129076" cy="761719"/>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pic>
        <p:nvPicPr>
          <p:cNvPr id="2" name="Picture 1">
            <a:extLst>
              <a:ext uri="{FF2B5EF4-FFF2-40B4-BE49-F238E27FC236}">
                <a16:creationId xmlns:a16="http://schemas.microsoft.com/office/drawing/2014/main" id="{85A6C43F-D541-9C47-A707-8DB3863BB29D}"/>
              </a:ext>
            </a:extLst>
          </p:cNvPr>
          <p:cNvPicPr>
            <a:picLocks noChangeAspect="1"/>
          </p:cNvPicPr>
          <p:nvPr/>
        </p:nvPicPr>
        <p:blipFill>
          <a:blip r:embed="rId4"/>
          <a:stretch>
            <a:fillRect/>
          </a:stretch>
        </p:blipFill>
        <p:spPr>
          <a:xfrm>
            <a:off x="974599" y="1097101"/>
            <a:ext cx="2146300" cy="635000"/>
          </a:xfrm>
          <a:prstGeom prst="rect">
            <a:avLst/>
          </a:prstGeom>
        </p:spPr>
      </p:pic>
      <p:sp>
        <p:nvSpPr>
          <p:cNvPr id="5" name="Rectangle 4">
            <a:extLst>
              <a:ext uri="{FF2B5EF4-FFF2-40B4-BE49-F238E27FC236}">
                <a16:creationId xmlns:a16="http://schemas.microsoft.com/office/drawing/2014/main" id="{05467B6B-4596-CC4E-ADFB-182C756C5753}"/>
              </a:ext>
            </a:extLst>
          </p:cNvPr>
          <p:cNvSpPr/>
          <p:nvPr/>
        </p:nvSpPr>
        <p:spPr>
          <a:xfrm>
            <a:off x="5902550" y="3271697"/>
            <a:ext cx="975308" cy="846526"/>
          </a:xfrm>
          <a:prstGeom prst="rect">
            <a:avLst/>
          </a:prstGeom>
          <a:ln w="1905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62" name="Straight Arrow Connector 61">
            <a:extLst>
              <a:ext uri="{FF2B5EF4-FFF2-40B4-BE49-F238E27FC236}">
                <a16:creationId xmlns:a16="http://schemas.microsoft.com/office/drawing/2014/main" id="{C4B1122F-27A5-424D-BAE0-A61C21011731}"/>
              </a:ext>
            </a:extLst>
          </p:cNvPr>
          <p:cNvCxnSpPr>
            <a:cxnSpLocks/>
          </p:cNvCxnSpPr>
          <p:nvPr/>
        </p:nvCxnSpPr>
        <p:spPr bwMode="auto">
          <a:xfrm flipV="1">
            <a:off x="6343287" y="3267504"/>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63" name="Straight Arrow Connector 62">
            <a:extLst>
              <a:ext uri="{FF2B5EF4-FFF2-40B4-BE49-F238E27FC236}">
                <a16:creationId xmlns:a16="http://schemas.microsoft.com/office/drawing/2014/main" id="{1538EABC-8367-E94B-8E20-7EC8924C4B80}"/>
              </a:ext>
            </a:extLst>
          </p:cNvPr>
          <p:cNvCxnSpPr>
            <a:cxnSpLocks/>
          </p:cNvCxnSpPr>
          <p:nvPr/>
        </p:nvCxnSpPr>
        <p:spPr bwMode="auto">
          <a:xfrm flipH="1" flipV="1">
            <a:off x="6307003" y="4116588"/>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65" name="Straight Arrow Connector 64">
            <a:extLst>
              <a:ext uri="{FF2B5EF4-FFF2-40B4-BE49-F238E27FC236}">
                <a16:creationId xmlns:a16="http://schemas.microsoft.com/office/drawing/2014/main" id="{CA91471B-57A0-1F45-8A4D-36BE50A11F71}"/>
              </a:ext>
            </a:extLst>
          </p:cNvPr>
          <p:cNvCxnSpPr>
            <a:cxnSpLocks/>
          </p:cNvCxnSpPr>
          <p:nvPr/>
        </p:nvCxnSpPr>
        <p:spPr bwMode="auto">
          <a:xfrm rot="16200000" flipH="1" flipV="1">
            <a:off x="6807746" y="3557791"/>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67" name="Straight Arrow Connector 66">
            <a:extLst>
              <a:ext uri="{FF2B5EF4-FFF2-40B4-BE49-F238E27FC236}">
                <a16:creationId xmlns:a16="http://schemas.microsoft.com/office/drawing/2014/main" id="{35381156-B16F-5441-A30C-D5F21F556A70}"/>
              </a:ext>
            </a:extLst>
          </p:cNvPr>
          <p:cNvCxnSpPr>
            <a:cxnSpLocks/>
          </p:cNvCxnSpPr>
          <p:nvPr/>
        </p:nvCxnSpPr>
        <p:spPr bwMode="auto">
          <a:xfrm rot="5400000" flipH="1">
            <a:off x="5842550" y="3744016"/>
            <a:ext cx="152400" cy="489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68" name="Rectangle 6">
            <a:extLst>
              <a:ext uri="{FF2B5EF4-FFF2-40B4-BE49-F238E27FC236}">
                <a16:creationId xmlns:a16="http://schemas.microsoft.com/office/drawing/2014/main" id="{3CF22426-3C75-1446-855F-4FDA5C37D8BF}"/>
              </a:ext>
            </a:extLst>
          </p:cNvPr>
          <p:cNvSpPr>
            <a:spLocks noChangeArrowheads="1"/>
          </p:cNvSpPr>
          <p:nvPr/>
        </p:nvSpPr>
        <p:spPr bwMode="auto">
          <a:xfrm>
            <a:off x="4908419" y="3803221"/>
            <a:ext cx="975306" cy="338554"/>
          </a:xfrm>
          <a:prstGeom prst="rect">
            <a:avLst/>
          </a:prstGeom>
          <a:noFill/>
          <a:ln w="9525">
            <a:noFill/>
            <a:miter lim="800000"/>
            <a:headEnd/>
            <a:tailEnd/>
          </a:ln>
        </p:spPr>
        <p:txBody>
          <a:bodyPr wrap="square" anchor="ctr">
            <a:prstTxWarp prst="textNoShape">
              <a:avLst/>
            </a:prstTxWarp>
            <a:spAutoFit/>
          </a:bodyPr>
          <a:lstStyle/>
          <a:p>
            <a:pPr algn="ctr"/>
            <a:r>
              <a:rPr lang="en-US" sz="1600" dirty="0">
                <a:ea typeface="Times New Roman" pitchFamily="-84" charset="0"/>
                <a:cs typeface="Helvetica"/>
              </a:rPr>
              <a:t>height, </a:t>
            </a:r>
            <a:r>
              <a:rPr lang="en-US" sz="1600" i="1" dirty="0">
                <a:ea typeface="Times New Roman" pitchFamily="-84" charset="0"/>
                <a:cs typeface="Helvetica"/>
              </a:rPr>
              <a:t>h</a:t>
            </a:r>
            <a:endParaRPr lang="en-US" sz="1600" i="1" baseline="-25000" dirty="0">
              <a:latin typeface="+mn-lt"/>
              <a:ea typeface="Times New Roman" pitchFamily="-84" charset="0"/>
              <a:cs typeface="Helvetica"/>
            </a:endParaRPr>
          </a:p>
        </p:txBody>
      </p:sp>
      <p:pic>
        <p:nvPicPr>
          <p:cNvPr id="9" name="Picture 8">
            <a:extLst>
              <a:ext uri="{FF2B5EF4-FFF2-40B4-BE49-F238E27FC236}">
                <a16:creationId xmlns:a16="http://schemas.microsoft.com/office/drawing/2014/main" id="{CCD9F2CB-473F-6644-8145-635350FDA695}"/>
              </a:ext>
            </a:extLst>
          </p:cNvPr>
          <p:cNvPicPr>
            <a:picLocks noChangeAspect="1"/>
          </p:cNvPicPr>
          <p:nvPr/>
        </p:nvPicPr>
        <p:blipFill>
          <a:blip r:embed="rId5"/>
          <a:stretch>
            <a:fillRect/>
          </a:stretch>
        </p:blipFill>
        <p:spPr>
          <a:xfrm>
            <a:off x="210483" y="1926354"/>
            <a:ext cx="7086600" cy="685800"/>
          </a:xfrm>
          <a:prstGeom prst="rect">
            <a:avLst/>
          </a:prstGeom>
        </p:spPr>
      </p:pic>
      <p:pic>
        <p:nvPicPr>
          <p:cNvPr id="12" name="Picture 11">
            <a:extLst>
              <a:ext uri="{FF2B5EF4-FFF2-40B4-BE49-F238E27FC236}">
                <a16:creationId xmlns:a16="http://schemas.microsoft.com/office/drawing/2014/main" id="{EEE63535-C920-BA41-8853-C48FB97D3C4B}"/>
              </a:ext>
            </a:extLst>
          </p:cNvPr>
          <p:cNvPicPr>
            <a:picLocks noChangeAspect="1"/>
          </p:cNvPicPr>
          <p:nvPr/>
        </p:nvPicPr>
        <p:blipFill>
          <a:blip r:embed="rId6"/>
          <a:stretch>
            <a:fillRect/>
          </a:stretch>
        </p:blipFill>
        <p:spPr>
          <a:xfrm>
            <a:off x="1294766" y="3561154"/>
            <a:ext cx="1930400" cy="254000"/>
          </a:xfrm>
          <a:prstGeom prst="rect">
            <a:avLst/>
          </a:prstGeom>
        </p:spPr>
      </p:pic>
      <p:sp>
        <p:nvSpPr>
          <p:cNvPr id="69" name="Rectangle 6">
            <a:extLst>
              <a:ext uri="{FF2B5EF4-FFF2-40B4-BE49-F238E27FC236}">
                <a16:creationId xmlns:a16="http://schemas.microsoft.com/office/drawing/2014/main" id="{7503288A-6C35-9743-AD04-EA66F1821305}"/>
              </a:ext>
            </a:extLst>
          </p:cNvPr>
          <p:cNvSpPr>
            <a:spLocks noChangeArrowheads="1"/>
          </p:cNvSpPr>
          <p:nvPr/>
        </p:nvSpPr>
        <p:spPr bwMode="auto">
          <a:xfrm>
            <a:off x="180563" y="4585255"/>
            <a:ext cx="6162724" cy="1631216"/>
          </a:xfrm>
          <a:prstGeom prst="rect">
            <a:avLst/>
          </a:prstGeom>
          <a:noFill/>
          <a:ln w="9525">
            <a:noFill/>
            <a:miter lim="800000"/>
            <a:headEnd/>
            <a:tailEnd/>
          </a:ln>
        </p:spPr>
        <p:txBody>
          <a:bodyPr wrap="square" anchor="ctr">
            <a:prstTxWarp prst="textNoShape">
              <a:avLst/>
            </a:prstTxWarp>
            <a:spAutoFit/>
          </a:bodyPr>
          <a:lstStyle/>
          <a:p>
            <a:r>
              <a:rPr lang="en-US" sz="2000" dirty="0">
                <a:ea typeface="Times New Roman" pitchFamily="-84" charset="0"/>
                <a:cs typeface="Helvetica"/>
              </a:rPr>
              <a:t>The electric field parallel with the interface is equal in both media. </a:t>
            </a:r>
          </a:p>
          <a:p>
            <a:r>
              <a:rPr lang="en-US" sz="2000" dirty="0">
                <a:ea typeface="Times New Roman" pitchFamily="-84" charset="0"/>
                <a:cs typeface="Helvetica"/>
              </a:rPr>
              <a:t> </a:t>
            </a:r>
          </a:p>
          <a:p>
            <a:r>
              <a:rPr lang="en-US" sz="2000" dirty="0">
                <a:ea typeface="Times New Roman" pitchFamily="-84" charset="0"/>
                <a:cs typeface="Helvetica"/>
              </a:rPr>
              <a:t>We’ve made no assumptions so this is valid for dielectrics and conductors.</a:t>
            </a:r>
            <a:endParaRPr lang="en-US" sz="2000" baseline="-25000" dirty="0">
              <a:latin typeface="+mn-lt"/>
              <a:ea typeface="Times New Roman" pitchFamily="-84" charset="0"/>
              <a:cs typeface="Helvetica"/>
            </a:endParaRPr>
          </a:p>
        </p:txBody>
      </p:sp>
      <p:grpSp>
        <p:nvGrpSpPr>
          <p:cNvPr id="70" name="Group 69">
            <a:extLst>
              <a:ext uri="{FF2B5EF4-FFF2-40B4-BE49-F238E27FC236}">
                <a16:creationId xmlns:a16="http://schemas.microsoft.com/office/drawing/2014/main" id="{0AD6DFC8-D094-C04D-BFD6-EA57CD891D00}"/>
              </a:ext>
            </a:extLst>
          </p:cNvPr>
          <p:cNvGrpSpPr/>
          <p:nvPr/>
        </p:nvGrpSpPr>
        <p:grpSpPr>
          <a:xfrm>
            <a:off x="4713196" y="2455405"/>
            <a:ext cx="4329324" cy="2313327"/>
            <a:chOff x="4571998" y="2576624"/>
            <a:chExt cx="4329324" cy="2313327"/>
          </a:xfrm>
        </p:grpSpPr>
        <p:cxnSp>
          <p:nvCxnSpPr>
            <p:cNvPr id="71" name="Straight Connector 70">
              <a:extLst>
                <a:ext uri="{FF2B5EF4-FFF2-40B4-BE49-F238E27FC236}">
                  <a16:creationId xmlns:a16="http://schemas.microsoft.com/office/drawing/2014/main" id="{FD8E8AA9-F024-2546-93E4-A29C9E48560B}"/>
                </a:ext>
              </a:extLst>
            </p:cNvPr>
            <p:cNvCxnSpPr>
              <a:cxnSpLocks/>
            </p:cNvCxnSpPr>
            <p:nvPr/>
          </p:nvCxnSpPr>
          <p:spPr bwMode="auto">
            <a:xfrm flipH="1">
              <a:off x="4572000" y="3798138"/>
              <a:ext cx="2745716"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72" name="Rectangle 6">
              <a:extLst>
                <a:ext uri="{FF2B5EF4-FFF2-40B4-BE49-F238E27FC236}">
                  <a16:creationId xmlns:a16="http://schemas.microsoft.com/office/drawing/2014/main" id="{60CE9852-8586-EA49-B4BD-3E5C72B8325F}"/>
                </a:ext>
              </a:extLst>
            </p:cNvPr>
            <p:cNvSpPr>
              <a:spLocks noChangeArrowheads="1"/>
            </p:cNvSpPr>
            <p:nvPr/>
          </p:nvSpPr>
          <p:spPr bwMode="auto">
            <a:xfrm>
              <a:off x="7317716" y="3562486"/>
              <a:ext cx="1073369" cy="369332"/>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0000"/>
                  </a:solidFill>
                  <a:ea typeface="Times New Roman" pitchFamily="-84" charset="0"/>
                  <a:cs typeface="Helvetica"/>
                </a:rPr>
                <a:t>interface</a:t>
              </a:r>
              <a:endParaRPr lang="en-US" sz="1800" dirty="0">
                <a:solidFill>
                  <a:srgbClr val="000000"/>
                </a:solidFill>
                <a:latin typeface="+mn-lt"/>
                <a:ea typeface="Times New Roman" pitchFamily="-84" charset="0"/>
                <a:cs typeface="Helvetica"/>
              </a:endParaRPr>
            </a:p>
          </p:txBody>
        </p:sp>
        <p:sp>
          <p:nvSpPr>
            <p:cNvPr id="73" name="Rectangle 6">
              <a:extLst>
                <a:ext uri="{FF2B5EF4-FFF2-40B4-BE49-F238E27FC236}">
                  <a16:creationId xmlns:a16="http://schemas.microsoft.com/office/drawing/2014/main" id="{BC689500-D00E-174A-870F-C6F1533068EE}"/>
                </a:ext>
              </a:extLst>
            </p:cNvPr>
            <p:cNvSpPr>
              <a:spLocks noChangeArrowheads="1"/>
            </p:cNvSpPr>
            <p:nvPr/>
          </p:nvSpPr>
          <p:spPr bwMode="auto">
            <a:xfrm>
              <a:off x="7317715" y="2576624"/>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FF0000"/>
                  </a:solidFill>
                  <a:ea typeface="Times New Roman" pitchFamily="-84" charset="0"/>
                  <a:cs typeface="Helvetica"/>
                </a:rPr>
                <a:t>Conditions in medium 1:</a:t>
              </a:r>
            </a:p>
            <a:p>
              <a:pPr algn="ctr"/>
              <a:r>
                <a:rPr lang="en-US" sz="1800" i="1" dirty="0">
                  <a:solidFill>
                    <a:srgbClr val="FF0000"/>
                  </a:solidFill>
                  <a:ea typeface="Times New Roman" pitchFamily="-84" charset="0"/>
                  <a:cs typeface="Helvetica"/>
                </a:rPr>
                <a:t>𝜀</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𝜇</a:t>
              </a:r>
              <a:r>
                <a:rPr lang="en-US" sz="1800" i="1" baseline="-25000" dirty="0">
                  <a:solidFill>
                    <a:srgbClr val="FF0000"/>
                  </a:solidFill>
                  <a:ea typeface="Times New Roman" pitchFamily="-84" charset="0"/>
                  <a:cs typeface="Helvetica"/>
                </a:rPr>
                <a:t>1</a:t>
              </a:r>
              <a:r>
                <a:rPr lang="en-US" sz="1800" i="1" dirty="0">
                  <a:solidFill>
                    <a:srgbClr val="FF0000"/>
                  </a:solidFill>
                  <a:ea typeface="Times New Roman" pitchFamily="-84" charset="0"/>
                  <a:cs typeface="Helvetica"/>
                </a:rPr>
                <a:t>, n</a:t>
              </a:r>
              <a:r>
                <a:rPr lang="en-US" sz="1800" i="1" baseline="-25000" dirty="0">
                  <a:solidFill>
                    <a:srgbClr val="FF0000"/>
                  </a:solidFill>
                  <a:ea typeface="Times New Roman" pitchFamily="-84" charset="0"/>
                  <a:cs typeface="Helvetica"/>
                </a:rPr>
                <a:t>1</a:t>
              </a:r>
              <a:endParaRPr lang="en-US" sz="1800" i="1" baseline="-25000" dirty="0">
                <a:solidFill>
                  <a:srgbClr val="FF0000"/>
                </a:solidFill>
                <a:latin typeface="+mn-lt"/>
                <a:ea typeface="Times New Roman" pitchFamily="-84" charset="0"/>
                <a:cs typeface="Helvetica"/>
              </a:endParaRPr>
            </a:p>
          </p:txBody>
        </p:sp>
        <p:sp>
          <p:nvSpPr>
            <p:cNvPr id="74" name="Rectangle 6">
              <a:extLst>
                <a:ext uri="{FF2B5EF4-FFF2-40B4-BE49-F238E27FC236}">
                  <a16:creationId xmlns:a16="http://schemas.microsoft.com/office/drawing/2014/main" id="{6BFC9380-8BF7-FE41-9D10-113BF0011CA6}"/>
                </a:ext>
              </a:extLst>
            </p:cNvPr>
            <p:cNvSpPr>
              <a:spLocks noChangeArrowheads="1"/>
            </p:cNvSpPr>
            <p:nvPr/>
          </p:nvSpPr>
          <p:spPr bwMode="auto">
            <a:xfrm>
              <a:off x="7317715" y="3966621"/>
              <a:ext cx="1583607" cy="923330"/>
            </a:xfrm>
            <a:prstGeom prst="rect">
              <a:avLst/>
            </a:prstGeom>
            <a:noFill/>
            <a:ln w="9525">
              <a:noFill/>
              <a:miter lim="800000"/>
              <a:headEnd/>
              <a:tailEnd/>
            </a:ln>
          </p:spPr>
          <p:txBody>
            <a:bodyPr wrap="square" anchor="ctr">
              <a:prstTxWarp prst="textNoShape">
                <a:avLst/>
              </a:prstTxWarp>
              <a:spAutoFit/>
            </a:bodyPr>
            <a:lstStyle/>
            <a:p>
              <a:pPr algn="ctr"/>
              <a:r>
                <a:rPr lang="en-US" sz="1800" dirty="0">
                  <a:solidFill>
                    <a:srgbClr val="0070C0"/>
                  </a:solidFill>
                  <a:ea typeface="Times New Roman" pitchFamily="-84" charset="0"/>
                  <a:cs typeface="Helvetica"/>
                </a:rPr>
                <a:t>Conditions in medium 2:</a:t>
              </a:r>
            </a:p>
            <a:p>
              <a:pPr algn="ctr"/>
              <a:r>
                <a:rPr lang="en-US" sz="1800" i="1" dirty="0">
                  <a:solidFill>
                    <a:srgbClr val="0070C0"/>
                  </a:solidFill>
                  <a:ea typeface="Times New Roman" pitchFamily="-84" charset="0"/>
                  <a:cs typeface="Helvetica"/>
                </a:rPr>
                <a:t>𝜀</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𝜇</a:t>
              </a:r>
              <a:r>
                <a:rPr lang="en-US" sz="1800" i="1" baseline="-25000" dirty="0">
                  <a:solidFill>
                    <a:srgbClr val="0070C0"/>
                  </a:solidFill>
                  <a:ea typeface="Times New Roman" pitchFamily="-84" charset="0"/>
                  <a:cs typeface="Helvetica"/>
                </a:rPr>
                <a:t>2</a:t>
              </a:r>
              <a:r>
                <a:rPr lang="en-US" sz="1800" i="1" dirty="0">
                  <a:solidFill>
                    <a:srgbClr val="0070C0"/>
                  </a:solidFill>
                  <a:ea typeface="Times New Roman" pitchFamily="-84" charset="0"/>
                  <a:cs typeface="Helvetica"/>
                </a:rPr>
                <a:t>, n</a:t>
              </a:r>
              <a:r>
                <a:rPr lang="en-US" sz="1800" i="1" baseline="-25000" dirty="0">
                  <a:solidFill>
                    <a:srgbClr val="0070C0"/>
                  </a:solidFill>
                  <a:ea typeface="Times New Roman" pitchFamily="-84" charset="0"/>
                  <a:cs typeface="Helvetica"/>
                </a:rPr>
                <a:t>2</a:t>
              </a:r>
              <a:endParaRPr lang="en-US" sz="1800" i="1" baseline="-25000" dirty="0">
                <a:solidFill>
                  <a:srgbClr val="0070C0"/>
                </a:solidFill>
                <a:latin typeface="+mn-lt"/>
                <a:ea typeface="Times New Roman" pitchFamily="-84" charset="0"/>
                <a:cs typeface="Helvetica"/>
              </a:endParaRPr>
            </a:p>
          </p:txBody>
        </p:sp>
        <p:sp>
          <p:nvSpPr>
            <p:cNvPr id="75" name="Rounded Rectangle 74">
              <a:extLst>
                <a:ext uri="{FF2B5EF4-FFF2-40B4-BE49-F238E27FC236}">
                  <a16:creationId xmlns:a16="http://schemas.microsoft.com/office/drawing/2014/main" id="{C22E66DC-10BD-2F42-9262-C4C6BDC67776}"/>
                </a:ext>
              </a:extLst>
            </p:cNvPr>
            <p:cNvSpPr/>
            <p:nvPr/>
          </p:nvSpPr>
          <p:spPr>
            <a:xfrm>
              <a:off x="4571998" y="2874239"/>
              <a:ext cx="2745716" cy="916137"/>
            </a:xfrm>
            <a:prstGeom prst="roundRect">
              <a:avLst>
                <a:gd name="adj" fmla="val 4553"/>
              </a:avLst>
            </a:prstGeom>
            <a:solidFill>
              <a:srgbClr val="FF0000">
                <a:alpha val="15279"/>
              </a:srgb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76" name="Rounded Rectangle 75">
              <a:extLst>
                <a:ext uri="{FF2B5EF4-FFF2-40B4-BE49-F238E27FC236}">
                  <a16:creationId xmlns:a16="http://schemas.microsoft.com/office/drawing/2014/main" id="{AC2281EF-C5B8-3942-9612-BBCC106AD7FE}"/>
                </a:ext>
              </a:extLst>
            </p:cNvPr>
            <p:cNvSpPr/>
            <p:nvPr/>
          </p:nvSpPr>
          <p:spPr>
            <a:xfrm>
              <a:off x="4571998" y="3798139"/>
              <a:ext cx="2745716" cy="912110"/>
            </a:xfrm>
            <a:prstGeom prst="roundRect">
              <a:avLst>
                <a:gd name="adj" fmla="val 4553"/>
              </a:avLst>
            </a:prstGeom>
            <a:solidFill>
              <a:schemeClr val="accent2">
                <a:lumMod val="60000"/>
                <a:lumOff val="40000"/>
                <a:alpha val="15279"/>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sp>
        <p:nvSpPr>
          <p:cNvPr id="77" name="Rectangle 76">
            <a:extLst>
              <a:ext uri="{FF2B5EF4-FFF2-40B4-BE49-F238E27FC236}">
                <a16:creationId xmlns:a16="http://schemas.microsoft.com/office/drawing/2014/main" id="{AD27C6E4-C1E3-2744-B367-D7A8012941C3}"/>
              </a:ext>
            </a:extLst>
          </p:cNvPr>
          <p:cNvSpPr/>
          <p:nvPr/>
        </p:nvSpPr>
        <p:spPr>
          <a:xfrm>
            <a:off x="2093397" y="4038542"/>
            <a:ext cx="1650976" cy="512888"/>
          </a:xfrm>
          <a:prstGeom prst="rect">
            <a:avLst/>
          </a:prstGeom>
          <a:ln w="25400">
            <a:solidFill>
              <a:schemeClr val="tx1"/>
            </a:solidFill>
            <a:prstDash val="sysDash"/>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2" name="Rectangle 6">
            <a:extLst>
              <a:ext uri="{FF2B5EF4-FFF2-40B4-BE49-F238E27FC236}">
                <a16:creationId xmlns:a16="http://schemas.microsoft.com/office/drawing/2014/main" id="{35A1FBF3-19E7-9742-AB0F-35234A6B194D}"/>
              </a:ext>
            </a:extLst>
          </p:cNvPr>
          <p:cNvSpPr>
            <a:spLocks noChangeArrowheads="1"/>
          </p:cNvSpPr>
          <p:nvPr/>
        </p:nvSpPr>
        <p:spPr bwMode="auto">
          <a:xfrm>
            <a:off x="7496118" y="1159968"/>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v1</a:t>
            </a:r>
            <a:endParaRPr lang="en-US" sz="1800" i="1" baseline="-25000" dirty="0">
              <a:latin typeface="+mn-lt"/>
              <a:ea typeface="Times New Roman" pitchFamily="-84" charset="0"/>
              <a:cs typeface="Helvetica"/>
            </a:endParaRPr>
          </a:p>
        </p:txBody>
      </p:sp>
      <p:sp>
        <p:nvSpPr>
          <p:cNvPr id="83" name="Rectangle 6">
            <a:extLst>
              <a:ext uri="{FF2B5EF4-FFF2-40B4-BE49-F238E27FC236}">
                <a16:creationId xmlns:a16="http://schemas.microsoft.com/office/drawing/2014/main" id="{12F49946-B42D-5347-B344-A1A5235597F9}"/>
              </a:ext>
            </a:extLst>
          </p:cNvPr>
          <p:cNvSpPr>
            <a:spLocks noChangeArrowheads="1"/>
          </p:cNvSpPr>
          <p:nvPr/>
        </p:nvSpPr>
        <p:spPr bwMode="auto">
          <a:xfrm>
            <a:off x="8429954" y="1907655"/>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h1</a:t>
            </a:r>
            <a:endParaRPr lang="en-US" sz="1800" i="1" baseline="-25000" dirty="0">
              <a:latin typeface="+mn-lt"/>
              <a:ea typeface="Times New Roman" pitchFamily="-84" charset="0"/>
              <a:cs typeface="Helvetica"/>
            </a:endParaRPr>
          </a:p>
        </p:txBody>
      </p:sp>
      <p:sp>
        <p:nvSpPr>
          <p:cNvPr id="84" name="Rectangle 6">
            <a:extLst>
              <a:ext uri="{FF2B5EF4-FFF2-40B4-BE49-F238E27FC236}">
                <a16:creationId xmlns:a16="http://schemas.microsoft.com/office/drawing/2014/main" id="{E79D5AAF-9833-8749-9AC6-42FA259DA425}"/>
              </a:ext>
            </a:extLst>
          </p:cNvPr>
          <p:cNvSpPr>
            <a:spLocks noChangeArrowheads="1"/>
          </p:cNvSpPr>
          <p:nvPr/>
        </p:nvSpPr>
        <p:spPr bwMode="auto">
          <a:xfrm>
            <a:off x="7483949" y="4880041"/>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v2</a:t>
            </a:r>
            <a:endParaRPr lang="en-US" sz="1800" i="1" baseline="-25000" dirty="0">
              <a:latin typeface="+mn-lt"/>
              <a:ea typeface="Times New Roman" pitchFamily="-84" charset="0"/>
              <a:cs typeface="Helvetica"/>
            </a:endParaRPr>
          </a:p>
        </p:txBody>
      </p:sp>
      <p:sp>
        <p:nvSpPr>
          <p:cNvPr id="85" name="Rectangle 6">
            <a:extLst>
              <a:ext uri="{FF2B5EF4-FFF2-40B4-BE49-F238E27FC236}">
                <a16:creationId xmlns:a16="http://schemas.microsoft.com/office/drawing/2014/main" id="{4D00E2F6-1A0A-5C49-9C51-38ECC3904768}"/>
              </a:ext>
            </a:extLst>
          </p:cNvPr>
          <p:cNvSpPr>
            <a:spLocks noChangeArrowheads="1"/>
          </p:cNvSpPr>
          <p:nvPr/>
        </p:nvSpPr>
        <p:spPr bwMode="auto">
          <a:xfrm>
            <a:off x="8423519" y="5581562"/>
            <a:ext cx="714046" cy="369332"/>
          </a:xfrm>
          <a:prstGeom prst="rect">
            <a:avLst/>
          </a:prstGeom>
          <a:noFill/>
          <a:ln w="9525">
            <a:noFill/>
            <a:miter lim="800000"/>
            <a:headEnd/>
            <a:tailEnd/>
          </a:ln>
        </p:spPr>
        <p:txBody>
          <a:bodyPr wrap="square" anchor="ctr">
            <a:prstTxWarp prst="textNoShape">
              <a:avLst/>
            </a:prstTxWarp>
            <a:spAutoFit/>
          </a:bodyPr>
          <a:lstStyle/>
          <a:p>
            <a:pPr algn="ctr"/>
            <a:r>
              <a:rPr lang="en-US" sz="1800" i="1" dirty="0">
                <a:ea typeface="Times New Roman" pitchFamily="-84" charset="0"/>
                <a:cs typeface="Helvetica"/>
              </a:rPr>
              <a:t>E</a:t>
            </a:r>
            <a:r>
              <a:rPr lang="en-US" sz="1800" i="1" baseline="-25000" dirty="0">
                <a:ea typeface="Times New Roman" pitchFamily="-84" charset="0"/>
                <a:cs typeface="Helvetica"/>
              </a:rPr>
              <a:t>h2</a:t>
            </a:r>
            <a:endParaRPr lang="en-US" sz="1800" i="1" baseline="-25000" dirty="0">
              <a:latin typeface="+mn-lt"/>
              <a:ea typeface="Times New Roman" pitchFamily="-84" charset="0"/>
              <a:cs typeface="Helvetica"/>
            </a:endParaRPr>
          </a:p>
        </p:txBody>
      </p:sp>
      <p:sp>
        <p:nvSpPr>
          <p:cNvPr id="54" name="TextBox 53">
            <a:extLst>
              <a:ext uri="{FF2B5EF4-FFF2-40B4-BE49-F238E27FC236}">
                <a16:creationId xmlns:a16="http://schemas.microsoft.com/office/drawing/2014/main" id="{10AC6FB1-AFFA-554A-84B6-F81DEEB1C9E6}"/>
              </a:ext>
            </a:extLst>
          </p:cNvPr>
          <p:cNvSpPr txBox="1"/>
          <p:nvPr/>
        </p:nvSpPr>
        <p:spPr>
          <a:xfrm>
            <a:off x="-1" y="-9176"/>
            <a:ext cx="9143999" cy="553998"/>
          </a:xfrm>
          <a:prstGeom prst="rect">
            <a:avLst/>
          </a:prstGeom>
          <a:noFill/>
        </p:spPr>
        <p:txBody>
          <a:bodyPr wrap="square" rtlCol="0">
            <a:spAutoFit/>
          </a:bodyPr>
          <a:lstStyle/>
          <a:p>
            <a:pPr algn="ctr"/>
            <a:r>
              <a:rPr lang="en-US" sz="3000" dirty="0">
                <a:solidFill>
                  <a:schemeClr val="tx1">
                    <a:lumMod val="75000"/>
                    <a:lumOff val="25000"/>
                  </a:schemeClr>
                </a:solidFill>
                <a:latin typeface="Baskerville"/>
                <a:cs typeface="Baskerville"/>
              </a:rPr>
              <a:t>Boundary conditions for Electric field parallel to surface</a:t>
            </a:r>
          </a:p>
        </p:txBody>
      </p:sp>
    </p:spTree>
    <p:extLst>
      <p:ext uri="{BB962C8B-B14F-4D97-AF65-F5344CB8AC3E}">
        <p14:creationId xmlns:p14="http://schemas.microsoft.com/office/powerpoint/2010/main" val="13002464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theme/theme1.xml><?xml version="1.0" encoding="utf-8"?>
<a:theme xmlns:a="http://schemas.openxmlformats.org/drawingml/2006/main" name="Helvetic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Helvetica.thmx</Template>
  <TotalTime>24410</TotalTime>
  <Words>1844</Words>
  <Application>Microsoft Macintosh PowerPoint</Application>
  <PresentationFormat>On-screen Show (4:3)</PresentationFormat>
  <Paragraphs>254</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Baskerville</vt:lpstr>
      <vt:lpstr>Calibri</vt:lpstr>
      <vt:lpstr>Times New Roman</vt:lpstr>
      <vt:lpstr>Helvetica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Dr Ron Atkinson</dc:creator>
  <cp:lastModifiedBy>Charlotte Palmer</cp:lastModifiedBy>
  <cp:revision>455</cp:revision>
  <dcterms:created xsi:type="dcterms:W3CDTF">2015-01-31T18:10:10Z</dcterms:created>
  <dcterms:modified xsi:type="dcterms:W3CDTF">2022-03-08T01:55:47Z</dcterms:modified>
</cp:coreProperties>
</file>