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9"/>
  </p:notesMasterIdLst>
  <p:sldIdLst>
    <p:sldId id="256" r:id="rId2"/>
    <p:sldId id="268" r:id="rId3"/>
    <p:sldId id="276" r:id="rId4"/>
    <p:sldId id="277" r:id="rId5"/>
    <p:sldId id="260" r:id="rId6"/>
    <p:sldId id="275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2" autoAdjust="0"/>
  </p:normalViewPr>
  <p:slideViewPr>
    <p:cSldViewPr snapToGrid="0" showGuides="1">
      <p:cViewPr varScale="1">
        <p:scale>
          <a:sx n="43" d="100"/>
          <a:sy n="43" d="100"/>
        </p:scale>
        <p:origin x="67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\Desktop\physics_labs\level2_labs\coulomb_force\coloumb_force_upd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\Desktop\physics_labs\level2_labs\coulomb_force\coloumb_force_upd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428859183299762E-2"/>
          <c:y val="0.13329542633184366"/>
          <c:w val="0.88746764939266309"/>
          <c:h val="0.80275790061715246"/>
        </c:manualLayout>
      </c:layout>
      <c:scatterChart>
        <c:scatterStyle val="lineMarker"/>
        <c:varyColors val="0"/>
        <c:ser>
          <c:idx val="0"/>
          <c:order val="0"/>
          <c:tx>
            <c:v>"Iteration 1"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'Merged-Part5'!$AL$3:$AL$10</c:f>
                <c:numCache>
                  <c:formatCode>General</c:formatCode>
                  <c:ptCount val="8"/>
                  <c:pt idx="0">
                    <c:v>1.5758525723032435E-2</c:v>
                  </c:pt>
                  <c:pt idx="1">
                    <c:v>3.8802428906334896E-2</c:v>
                  </c:pt>
                  <c:pt idx="2">
                    <c:v>2.183225052741572E-2</c:v>
                  </c:pt>
                  <c:pt idx="3">
                    <c:v>1.8731195764896347E-2</c:v>
                  </c:pt>
                  <c:pt idx="4">
                    <c:v>1.8181932377924204E-2</c:v>
                  </c:pt>
                  <c:pt idx="5">
                    <c:v>1.9045024804069721E-2</c:v>
                  </c:pt>
                  <c:pt idx="6">
                    <c:v>2.4152339787277488E-2</c:v>
                  </c:pt>
                  <c:pt idx="7">
                    <c:v>2.7024880611812407E-2</c:v>
                  </c:pt>
                </c:numCache>
              </c:numRef>
            </c:plus>
            <c:minus>
              <c:numRef>
                <c:f>'Merged-Part5'!$AL$3:$AL$10</c:f>
                <c:numCache>
                  <c:formatCode>General</c:formatCode>
                  <c:ptCount val="8"/>
                  <c:pt idx="0">
                    <c:v>1.5758525723032435E-2</c:v>
                  </c:pt>
                  <c:pt idx="1">
                    <c:v>3.8802428906334896E-2</c:v>
                  </c:pt>
                  <c:pt idx="2">
                    <c:v>2.183225052741572E-2</c:v>
                  </c:pt>
                  <c:pt idx="3">
                    <c:v>1.8731195764896347E-2</c:v>
                  </c:pt>
                  <c:pt idx="4">
                    <c:v>1.8181932377924204E-2</c:v>
                  </c:pt>
                  <c:pt idx="5">
                    <c:v>1.9045024804069721E-2</c:v>
                  </c:pt>
                  <c:pt idx="6">
                    <c:v>2.4152339787277488E-2</c:v>
                  </c:pt>
                  <c:pt idx="7">
                    <c:v>2.7024880611812407E-2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'Merged-Part5'!$M$3:$M$9</c:f>
                <c:numCache>
                  <c:formatCode>General</c:formatCode>
                  <c:ptCount val="7"/>
                  <c:pt idx="0">
                    <c:v>8.7525732074168694E-2</c:v>
                  </c:pt>
                  <c:pt idx="1">
                    <c:v>6.7930176010787768E-2</c:v>
                  </c:pt>
                  <c:pt idx="2">
                    <c:v>7.9275656648745141E-2</c:v>
                  </c:pt>
                  <c:pt idx="3">
                    <c:v>4.6133046915943332E-2</c:v>
                  </c:pt>
                  <c:pt idx="4">
                    <c:v>4.9737171184768947E-2</c:v>
                  </c:pt>
                  <c:pt idx="5">
                    <c:v>4.5486294031110042E-2</c:v>
                  </c:pt>
                  <c:pt idx="6">
                    <c:v>4.7310091270129639E-2</c:v>
                  </c:pt>
                </c:numCache>
              </c:numRef>
            </c:plus>
            <c:minus>
              <c:numRef>
                <c:f>'Merged-Part5'!$N$3:$N$9</c:f>
                <c:numCache>
                  <c:formatCode>General</c:formatCode>
                  <c:ptCount val="7"/>
                  <c:pt idx="0">
                    <c:v>0.12300401723183363</c:v>
                  </c:pt>
                  <c:pt idx="1">
                    <c:v>9.5174923367077113E-2</c:v>
                  </c:pt>
                  <c:pt idx="2">
                    <c:v>0.11091551762409591</c:v>
                  </c:pt>
                  <c:pt idx="3">
                    <c:v>6.7486689382002751E-2</c:v>
                  </c:pt>
                  <c:pt idx="4">
                    <c:v>7.1851494784453074E-2</c:v>
                  </c:pt>
                  <c:pt idx="5">
                    <c:v>6.6711855132042253E-2</c:v>
                  </c:pt>
                  <c:pt idx="6">
                    <c:v>6.8903366488228812E-2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'Merged-Part5'!$H$3:$H$9</c:f>
              <c:numCache>
                <c:formatCode>General</c:formatCode>
                <c:ptCount val="7"/>
                <c:pt idx="0">
                  <c:v>-0.64016451766011206</c:v>
                </c:pt>
                <c:pt idx="1">
                  <c:v>-0.679853713888946</c:v>
                </c:pt>
                <c:pt idx="2">
                  <c:v>-0.72353819582675583</c:v>
                </c:pt>
                <c:pt idx="3">
                  <c:v>-0.77211329538632656</c:v>
                </c:pt>
                <c:pt idx="4">
                  <c:v>-0.82681373158772598</c:v>
                </c:pt>
                <c:pt idx="5">
                  <c:v>-0.88941028970075098</c:v>
                </c:pt>
                <c:pt idx="6">
                  <c:v>-0.96257350205937642</c:v>
                </c:pt>
              </c:numCache>
            </c:numRef>
          </c:xVal>
          <c:yVal>
            <c:numRef>
              <c:f>'Merged-Part5'!$I$3:$I$9</c:f>
              <c:numCache>
                <c:formatCode>General</c:formatCode>
                <c:ptCount val="7"/>
                <c:pt idx="0">
                  <c:v>-6.9313619836248614</c:v>
                </c:pt>
                <c:pt idx="1">
                  <c:v>-6.8770043213022687</c:v>
                </c:pt>
                <c:pt idx="2">
                  <c:v>-6.6160915488462697</c:v>
                </c:pt>
                <c:pt idx="3">
                  <c:v>-6.3256978680280733</c:v>
                </c:pt>
                <c:pt idx="4">
                  <c:v>-6.2945398860376871</c:v>
                </c:pt>
                <c:pt idx="5">
                  <c:v>-6.1831739566186608</c:v>
                </c:pt>
                <c:pt idx="6">
                  <c:v>-5.9918427310062423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B3-465D-9A1F-BD2D3C576A6C}"/>
            </c:ext>
          </c:extLst>
        </c:ser>
        <c:ser>
          <c:idx val="1"/>
          <c:order val="1"/>
          <c:tx>
            <c:v>"Iteration 2"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'Merged-Part5'!$AL$3:$AL$10</c:f>
                <c:numCache>
                  <c:formatCode>General</c:formatCode>
                  <c:ptCount val="8"/>
                  <c:pt idx="0">
                    <c:v>1.5758525723032435E-2</c:v>
                  </c:pt>
                  <c:pt idx="1">
                    <c:v>3.8802428906334896E-2</c:v>
                  </c:pt>
                  <c:pt idx="2">
                    <c:v>2.183225052741572E-2</c:v>
                  </c:pt>
                  <c:pt idx="3">
                    <c:v>1.8731195764896347E-2</c:v>
                  </c:pt>
                  <c:pt idx="4">
                    <c:v>1.8181932377924204E-2</c:v>
                  </c:pt>
                  <c:pt idx="5">
                    <c:v>1.9045024804069721E-2</c:v>
                  </c:pt>
                  <c:pt idx="6">
                    <c:v>2.4152339787277488E-2</c:v>
                  </c:pt>
                  <c:pt idx="7">
                    <c:v>2.7024880611812407E-2</c:v>
                  </c:pt>
                </c:numCache>
              </c:numRef>
            </c:plus>
            <c:minus>
              <c:numRef>
                <c:f>'Merged-Part5'!$AL$3:$AL$10</c:f>
                <c:numCache>
                  <c:formatCode>General</c:formatCode>
                  <c:ptCount val="8"/>
                  <c:pt idx="0">
                    <c:v>1.5758525723032435E-2</c:v>
                  </c:pt>
                  <c:pt idx="1">
                    <c:v>3.8802428906334896E-2</c:v>
                  </c:pt>
                  <c:pt idx="2">
                    <c:v>2.183225052741572E-2</c:v>
                  </c:pt>
                  <c:pt idx="3">
                    <c:v>1.8731195764896347E-2</c:v>
                  </c:pt>
                  <c:pt idx="4">
                    <c:v>1.8181932377924204E-2</c:v>
                  </c:pt>
                  <c:pt idx="5">
                    <c:v>1.9045024804069721E-2</c:v>
                  </c:pt>
                  <c:pt idx="6">
                    <c:v>2.4152339787277488E-2</c:v>
                  </c:pt>
                  <c:pt idx="7">
                    <c:v>2.7024880611812407E-2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'Merged-Part5'!$AO$3:$AO$12</c:f>
                <c:numCache>
                  <c:formatCode>General</c:formatCode>
                  <c:ptCount val="10"/>
                  <c:pt idx="0">
                    <c:v>8.177340318507742E-2</c:v>
                  </c:pt>
                  <c:pt idx="1">
                    <c:v>0.12938817875131914</c:v>
                  </c:pt>
                  <c:pt idx="2">
                    <c:v>5.842335036986146E-2</c:v>
                  </c:pt>
                  <c:pt idx="3">
                    <c:v>4.4257041917187934E-2</c:v>
                  </c:pt>
                  <c:pt idx="4">
                    <c:v>4.052916939794482E-2</c:v>
                  </c:pt>
                  <c:pt idx="5">
                    <c:v>3.8307709403986756E-2</c:v>
                  </c:pt>
                  <c:pt idx="6">
                    <c:v>3.7799465364819262E-2</c:v>
                  </c:pt>
                  <c:pt idx="7">
                    <c:v>3.4105348170965222E-2</c:v>
                  </c:pt>
                  <c:pt idx="8">
                    <c:v>3.1468284873681363E-2</c:v>
                  </c:pt>
                  <c:pt idx="9">
                    <c:v>2.7559715870764556E-2</c:v>
                  </c:pt>
                </c:numCache>
              </c:numRef>
            </c:plus>
            <c:minus>
              <c:numRef>
                <c:f>'Merged-Part5'!$AP$3:$AP$12</c:f>
                <c:numCache>
                  <c:formatCode>General</c:formatCode>
                  <c:ptCount val="10"/>
                  <c:pt idx="0">
                    <c:v>0.11451590700631531</c:v>
                  </c:pt>
                  <c:pt idx="1">
                    <c:v>0.19449843461316796</c:v>
                  </c:pt>
                  <c:pt idx="2">
                    <c:v>8.2709422372660768E-2</c:v>
                  </c:pt>
                  <c:pt idx="3">
                    <c:v>6.5246128185926011E-2</c:v>
                  </c:pt>
                  <c:pt idx="4">
                    <c:v>6.0856110482989223E-2</c:v>
                  </c:pt>
                  <c:pt idx="5">
                    <c:v>5.8278687595178624E-2</c:v>
                  </c:pt>
                  <c:pt idx="6">
                    <c:v>5.7692990295479696E-2</c:v>
                  </c:pt>
                  <c:pt idx="7">
                    <c:v>5.347980471341085E-2</c:v>
                  </c:pt>
                  <c:pt idx="8">
                    <c:v>5.0518603555196329E-2</c:v>
                  </c:pt>
                  <c:pt idx="9">
                    <c:v>4.6198922001496001E-2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'Merged-Part5'!$AJ$3:$AJ$10</c:f>
              <c:numCache>
                <c:formatCode>General</c:formatCode>
                <c:ptCount val="8"/>
                <c:pt idx="0">
                  <c:v>-0.60380065290426366</c:v>
                </c:pt>
                <c:pt idx="1">
                  <c:v>-0.64016451766011206</c:v>
                </c:pt>
                <c:pt idx="2">
                  <c:v>-0.679853713888946</c:v>
                </c:pt>
                <c:pt idx="3">
                  <c:v>-0.72353819582675583</c:v>
                </c:pt>
                <c:pt idx="4">
                  <c:v>-0.77211329538632656</c:v>
                </c:pt>
                <c:pt idx="5">
                  <c:v>-0.82681373158772598</c:v>
                </c:pt>
                <c:pt idx="6">
                  <c:v>-0.88941028970075098</c:v>
                </c:pt>
                <c:pt idx="7">
                  <c:v>-0.96257350205937642</c:v>
                </c:pt>
              </c:numCache>
            </c:numRef>
          </c:xVal>
          <c:yVal>
            <c:numRef>
              <c:f>'Merged-Part5'!$AK$3:$AK$10</c:f>
              <c:numCache>
                <c:formatCode>General</c:formatCode>
                <c:ptCount val="8"/>
                <c:pt idx="0">
                  <c:v>-6.828699641727713</c:v>
                </c:pt>
                <c:pt idx="1">
                  <c:v>-6.6602952113383234</c:v>
                </c:pt>
                <c:pt idx="2">
                  <c:v>-6.4542407289051988</c:v>
                </c:pt>
                <c:pt idx="3">
                  <c:v>-6.344025249117605</c:v>
                </c:pt>
                <c:pt idx="4">
                  <c:v>-6.2945398860376871</c:v>
                </c:pt>
                <c:pt idx="5">
                  <c:v>-6.2209625175080605</c:v>
                </c:pt>
                <c:pt idx="6">
                  <c:v>-6.0505483913440701</c:v>
                </c:pt>
                <c:pt idx="7">
                  <c:v>-5.8521807375772363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B3-465D-9A1F-BD2D3C576A6C}"/>
            </c:ext>
          </c:extLst>
        </c:ser>
        <c:ser>
          <c:idx val="2"/>
          <c:order val="2"/>
          <c:tx>
            <c:v>Fit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'Merged-Part5'!$H$22:$H$35</c:f>
              <c:numCache>
                <c:formatCode>General</c:formatCode>
                <c:ptCount val="14"/>
                <c:pt idx="0">
                  <c:v>-0.64016451766011206</c:v>
                </c:pt>
                <c:pt idx="1">
                  <c:v>-0.679853713888946</c:v>
                </c:pt>
                <c:pt idx="2">
                  <c:v>-0.72353819582675583</c:v>
                </c:pt>
                <c:pt idx="3">
                  <c:v>-0.77211329538632656</c:v>
                </c:pt>
                <c:pt idx="4">
                  <c:v>-0.82681373158772598</c:v>
                </c:pt>
                <c:pt idx="5">
                  <c:v>-0.88941028970075098</c:v>
                </c:pt>
                <c:pt idx="6">
                  <c:v>-0.96257350205937642</c:v>
                </c:pt>
                <c:pt idx="7">
                  <c:v>-0.64016451766011206</c:v>
                </c:pt>
                <c:pt idx="8">
                  <c:v>-0.679853713888946</c:v>
                </c:pt>
                <c:pt idx="9">
                  <c:v>-0.72353819582675583</c:v>
                </c:pt>
                <c:pt idx="10">
                  <c:v>-0.77211329538632656</c:v>
                </c:pt>
                <c:pt idx="11">
                  <c:v>-0.82681373158772598</c:v>
                </c:pt>
                <c:pt idx="12">
                  <c:v>-0.88941028970075098</c:v>
                </c:pt>
                <c:pt idx="13">
                  <c:v>-0.96257350205937642</c:v>
                </c:pt>
              </c:numCache>
            </c:numRef>
          </c:xVal>
          <c:yVal>
            <c:numRef>
              <c:f>'Merged-Part5'!$O$22:$O$35</c:f>
              <c:numCache>
                <c:formatCode>General</c:formatCode>
                <c:ptCount val="14"/>
                <c:pt idx="0">
                  <c:v>-6.6573387679299731</c:v>
                </c:pt>
                <c:pt idx="1">
                  <c:v>-6.566847400528232</c:v>
                </c:pt>
                <c:pt idx="2">
                  <c:v>-6.4672467817100259</c:v>
                </c:pt>
                <c:pt idx="3">
                  <c:v>-6.3564955547142041</c:v>
                </c:pt>
                <c:pt idx="4">
                  <c:v>-6.2317785601750142</c:v>
                </c:pt>
                <c:pt idx="5">
                  <c:v>-6.0890584076773173</c:v>
                </c:pt>
                <c:pt idx="6">
                  <c:v>-5.9222462834996508</c:v>
                </c:pt>
                <c:pt idx="7">
                  <c:v>-6.6573387679299731</c:v>
                </c:pt>
                <c:pt idx="8">
                  <c:v>-6.566847400528232</c:v>
                </c:pt>
                <c:pt idx="9">
                  <c:v>-6.4672467817100259</c:v>
                </c:pt>
                <c:pt idx="10">
                  <c:v>-6.3564955547142041</c:v>
                </c:pt>
                <c:pt idx="11">
                  <c:v>-6.2317785601750142</c:v>
                </c:pt>
                <c:pt idx="12">
                  <c:v>-6.0890584076773173</c:v>
                </c:pt>
                <c:pt idx="13">
                  <c:v>-5.9222462834996508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B3-465D-9A1F-BD2D3C576A6C}"/>
            </c:ext>
          </c:extLst>
        </c:ser>
        <c:ser>
          <c:idx val="3"/>
          <c:order val="3"/>
          <c:tx>
            <c:v>D &lt; r (1)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'Merged-Part5'!$M$3:$M$13</c:f>
                <c:numCache>
                  <c:formatCode>General</c:formatCode>
                  <c:ptCount val="11"/>
                  <c:pt idx="0">
                    <c:v>8.7525732074168694E-2</c:v>
                  </c:pt>
                  <c:pt idx="1">
                    <c:v>6.7930176010787768E-2</c:v>
                  </c:pt>
                  <c:pt idx="2">
                    <c:v>7.9275656648745141E-2</c:v>
                  </c:pt>
                  <c:pt idx="3">
                    <c:v>4.6133046915943332E-2</c:v>
                  </c:pt>
                  <c:pt idx="4">
                    <c:v>4.9737171184768947E-2</c:v>
                  </c:pt>
                  <c:pt idx="5">
                    <c:v>4.5486294031110042E-2</c:v>
                  </c:pt>
                  <c:pt idx="6">
                    <c:v>4.7310091270129639E-2</c:v>
                  </c:pt>
                  <c:pt idx="7">
                    <c:v>3.7699879379080592E-2</c:v>
                  </c:pt>
                  <c:pt idx="8">
                    <c:v>2.5745359817829438E-2</c:v>
                  </c:pt>
                  <c:pt idx="9">
                    <c:v>3.3220746624937902E-2</c:v>
                  </c:pt>
                  <c:pt idx="10">
                    <c:v>2.8800385853399391E-2</c:v>
                  </c:pt>
                </c:numCache>
              </c:numRef>
            </c:plus>
            <c:minus>
              <c:numRef>
                <c:f>'Merged-Part5'!$N$3:$N$13</c:f>
                <c:numCache>
                  <c:formatCode>General</c:formatCode>
                  <c:ptCount val="11"/>
                  <c:pt idx="0">
                    <c:v>0.12300401723183363</c:v>
                  </c:pt>
                  <c:pt idx="1">
                    <c:v>9.5174923367077113E-2</c:v>
                  </c:pt>
                  <c:pt idx="2">
                    <c:v>0.11091551762409591</c:v>
                  </c:pt>
                  <c:pt idx="3">
                    <c:v>6.7486689382002751E-2</c:v>
                  </c:pt>
                  <c:pt idx="4">
                    <c:v>7.1851494784453074E-2</c:v>
                  </c:pt>
                  <c:pt idx="5">
                    <c:v>6.6711855132042253E-2</c:v>
                  </c:pt>
                  <c:pt idx="6">
                    <c:v>6.8903366488228812E-2</c:v>
                  </c:pt>
                  <c:pt idx="7">
                    <c:v>5.7578400721753908E-2</c:v>
                  </c:pt>
                  <c:pt idx="8">
                    <c:v>4.4221284861424515E-2</c:v>
                  </c:pt>
                  <c:pt idx="9">
                    <c:v>5.2482212066915501E-2</c:v>
                  </c:pt>
                  <c:pt idx="10">
                    <c:v>4.7561238088676738E-2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'Merged-Part5'!$AL$11:$AL$16</c:f>
                <c:numCache>
                  <c:formatCode>General</c:formatCode>
                  <c:ptCount val="6"/>
                  <c:pt idx="0">
                    <c:v>2.4945934972818634E-2</c:v>
                  </c:pt>
                  <c:pt idx="1">
                    <c:v>2.150609084231736E-2</c:v>
                  </c:pt>
                  <c:pt idx="2">
                    <c:v>1.0196579320921634E-2</c:v>
                  </c:pt>
                  <c:pt idx="3">
                    <c:v>1.5292043823009333E-2</c:v>
                  </c:pt>
                  <c:pt idx="4">
                    <c:v>1.9127431887707796E-2</c:v>
                  </c:pt>
                  <c:pt idx="5">
                    <c:v>2.604883429584709E-2</c:v>
                  </c:pt>
                </c:numCache>
              </c:numRef>
            </c:plus>
            <c:minus>
              <c:numRef>
                <c:f>'Merged-Part5'!$AL$11:$AL$16</c:f>
                <c:numCache>
                  <c:formatCode>General</c:formatCode>
                  <c:ptCount val="6"/>
                  <c:pt idx="0">
                    <c:v>2.4945934972818634E-2</c:v>
                  </c:pt>
                  <c:pt idx="1">
                    <c:v>2.150609084231736E-2</c:v>
                  </c:pt>
                  <c:pt idx="2">
                    <c:v>1.0196579320921634E-2</c:v>
                  </c:pt>
                  <c:pt idx="3">
                    <c:v>1.5292043823009333E-2</c:v>
                  </c:pt>
                  <c:pt idx="4">
                    <c:v>1.9127431887707796E-2</c:v>
                  </c:pt>
                  <c:pt idx="5">
                    <c:v>2.604883429584709E-2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'Merged-Part5'!$H$10:$H$13</c:f>
              <c:numCache>
                <c:formatCode>General</c:formatCode>
                <c:ptCount val="4"/>
                <c:pt idx="0">
                  <c:v>-1.1023729087095586</c:v>
                </c:pt>
                <c:pt idx="1">
                  <c:v>-1.1611509092627446</c:v>
                </c:pt>
                <c:pt idx="2">
                  <c:v>-1.2291479883578558</c:v>
                </c:pt>
                <c:pt idx="3">
                  <c:v>-1.3098039199714864</c:v>
                </c:pt>
              </c:numCache>
            </c:numRef>
          </c:xVal>
          <c:yVal>
            <c:numRef>
              <c:f>'Merged-Part5'!$I$10:$I$13</c:f>
              <c:numCache>
                <c:formatCode>General</c:formatCode>
                <c:ptCount val="4"/>
                <c:pt idx="0">
                  <c:v>-5.6510872095514992</c:v>
                </c:pt>
                <c:pt idx="1">
                  <c:v>-5.6050261226961098</c:v>
                </c:pt>
                <c:pt idx="2">
                  <c:v>-5.4465877646766732</c:v>
                </c:pt>
                <c:pt idx="3">
                  <c:v>-5.401589530396623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0B3-465D-9A1F-BD2D3C576A6C}"/>
            </c:ext>
          </c:extLst>
        </c:ser>
        <c:ser>
          <c:idx val="4"/>
          <c:order val="4"/>
          <c:tx>
            <c:v>D &lt; r (2)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'Merged-Part5'!$AL$11:$AL$16</c:f>
                <c:numCache>
                  <c:formatCode>General</c:formatCode>
                  <c:ptCount val="6"/>
                  <c:pt idx="0">
                    <c:v>2.4945934972818634E-2</c:v>
                  </c:pt>
                  <c:pt idx="1">
                    <c:v>2.150609084231736E-2</c:v>
                  </c:pt>
                  <c:pt idx="2">
                    <c:v>1.0196579320921634E-2</c:v>
                  </c:pt>
                  <c:pt idx="3">
                    <c:v>1.5292043823009333E-2</c:v>
                  </c:pt>
                  <c:pt idx="4">
                    <c:v>1.9127431887707796E-2</c:v>
                  </c:pt>
                  <c:pt idx="5">
                    <c:v>2.604883429584709E-2</c:v>
                  </c:pt>
                </c:numCache>
              </c:numRef>
            </c:plus>
            <c:minus>
              <c:numRef>
                <c:f>'Merged-Part5'!$AL$11:$AL$16</c:f>
                <c:numCache>
                  <c:formatCode>General</c:formatCode>
                  <c:ptCount val="6"/>
                  <c:pt idx="0">
                    <c:v>2.4945934972818634E-2</c:v>
                  </c:pt>
                  <c:pt idx="1">
                    <c:v>2.150609084231736E-2</c:v>
                  </c:pt>
                  <c:pt idx="2">
                    <c:v>1.0196579320921634E-2</c:v>
                  </c:pt>
                  <c:pt idx="3">
                    <c:v>1.5292043823009333E-2</c:v>
                  </c:pt>
                  <c:pt idx="4">
                    <c:v>1.9127431887707796E-2</c:v>
                  </c:pt>
                  <c:pt idx="5">
                    <c:v>2.604883429584709E-2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'Merged-Part5'!$AJ$11:$AJ$16</c:f>
              <c:numCache>
                <c:formatCode>General</c:formatCode>
                <c:ptCount val="6"/>
                <c:pt idx="0">
                  <c:v>-1.0043648054024501</c:v>
                </c:pt>
                <c:pt idx="1">
                  <c:v>-1.0506099933550872</c:v>
                </c:pt>
                <c:pt idx="2">
                  <c:v>-1.1023729087095586</c:v>
                </c:pt>
                <c:pt idx="3">
                  <c:v>-1.1611509092627446</c:v>
                </c:pt>
                <c:pt idx="4">
                  <c:v>-1.2291479883578558</c:v>
                </c:pt>
                <c:pt idx="5">
                  <c:v>-1.3098039199714864</c:v>
                </c:pt>
              </c:numCache>
            </c:numRef>
          </c:xVal>
          <c:yVal>
            <c:numRef>
              <c:f>'Merged-Part5'!$AK$11:$AK$16</c:f>
              <c:numCache>
                <c:formatCode>General</c:formatCode>
                <c:ptCount val="6"/>
                <c:pt idx="0">
                  <c:v>-5.8241520139769927</c:v>
                </c:pt>
                <c:pt idx="1">
                  <c:v>-5.7852339479466233</c:v>
                </c:pt>
                <c:pt idx="2">
                  <c:v>-5.7060527018989982</c:v>
                </c:pt>
                <c:pt idx="3">
                  <c:v>-5.6174947632557082</c:v>
                </c:pt>
                <c:pt idx="4">
                  <c:v>-5.5119570208549682</c:v>
                </c:pt>
                <c:pt idx="5">
                  <c:v>-5.4289348636404284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0B3-465D-9A1F-BD2D3C576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945855"/>
        <c:axId val="1361946271"/>
      </c:scatterChart>
      <c:valAx>
        <c:axId val="1361945855"/>
        <c:scaling>
          <c:orientation val="minMax"/>
          <c:max val="-0.5"/>
          <c:min val="-1.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1"/>
                  <a:t>log(R</a:t>
                </a:r>
                <a:r>
                  <a:rPr lang="en-GB" sz="1400" i="1" baseline="0"/>
                  <a:t> / N)</a:t>
                </a:r>
                <a:endParaRPr lang="en-GB" sz="1400" i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946271"/>
        <c:crosses val="autoZero"/>
        <c:crossBetween val="midCat"/>
      </c:valAx>
      <c:valAx>
        <c:axId val="1361946271"/>
        <c:scaling>
          <c:orientation val="minMax"/>
          <c:max val="-5"/>
          <c:min val="-7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1"/>
                  <a:t>log(F</a:t>
                </a:r>
                <a:r>
                  <a:rPr lang="en-GB" sz="1400" i="1" baseline="0"/>
                  <a:t> / N)</a:t>
                </a:r>
                <a:endParaRPr lang="en-GB" sz="1400" i="1"/>
              </a:p>
            </c:rich>
          </c:tx>
          <c:layout>
            <c:manualLayout>
              <c:xMode val="edge"/>
              <c:yMode val="edge"/>
              <c:x val="7.3338216443874747E-3"/>
              <c:y val="0.47306829467262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945855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7.7141144570669062E-2"/>
          <c:y val="0.7076436519815188"/>
          <c:w val="0.27400389359726979"/>
          <c:h val="0.20454740678076397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62634709421011"/>
          <c:y val="6.6894694823186857E-2"/>
          <c:w val="0.8025926265030825"/>
          <c:h val="0.81682320773521599"/>
        </c:manualLayout>
      </c:layout>
      <c:scatterChart>
        <c:scatterStyle val="lineMarker"/>
        <c:varyColors val="0"/>
        <c:ser>
          <c:idx val="0"/>
          <c:order val="0"/>
          <c:tx>
            <c:v>Iteration 1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'Merged-Part5'!$C$40:$C$46</c:f>
              <c:numCache>
                <c:formatCode>General</c:formatCode>
                <c:ptCount val="7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</c:numCache>
            </c:numRef>
          </c:xVal>
          <c:yVal>
            <c:numRef>
              <c:f>'Merged-Part5'!$B$40:$B$46</c:f>
              <c:numCache>
                <c:formatCode>General</c:formatCode>
                <c:ptCount val="7"/>
                <c:pt idx="0">
                  <c:v>8.2647754384528455E-10</c:v>
                </c:pt>
                <c:pt idx="1">
                  <c:v>8.0300951773566518E-10</c:v>
                </c:pt>
                <c:pt idx="2">
                  <c:v>9.8060159905646402E-10</c:v>
                </c:pt>
                <c:pt idx="3">
                  <c:v>1.2249386499447531E-9</c:v>
                </c:pt>
                <c:pt idx="4">
                  <c:v>1.1194195639712066E-9</c:v>
                </c:pt>
                <c:pt idx="5">
                  <c:v>1.1017404618243319E-9</c:v>
                </c:pt>
                <c:pt idx="6">
                  <c:v>1.1603304778408269E-9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C-4159-A81C-0B37A6F08DA2}"/>
            </c:ext>
          </c:extLst>
        </c:ser>
        <c:ser>
          <c:idx val="1"/>
          <c:order val="1"/>
          <c:tx>
            <c:v>Iteration 2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206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'Merged-Part5'!$C$47:$C$53</c:f>
              <c:numCache>
                <c:formatCode>General</c:formatCode>
                <c:ptCount val="7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</c:numCache>
            </c:numRef>
          </c:xVal>
          <c:yVal>
            <c:numRef>
              <c:f>'Merged-Part5'!$B$47:$B$53</c:f>
              <c:numCache>
                <c:formatCode>General</c:formatCode>
                <c:ptCount val="7"/>
                <c:pt idx="0">
                  <c:v>1.129183293460513E-9</c:v>
                </c:pt>
                <c:pt idx="1">
                  <c:v>1.3064791673635215E-9</c:v>
                </c:pt>
                <c:pt idx="2">
                  <c:v>1.3412994514490291E-9</c:v>
                </c:pt>
                <c:pt idx="3">
                  <c:v>1.2696772235646572E-9</c:v>
                </c:pt>
                <c:pt idx="4">
                  <c:v>1.2183766774847114E-9</c:v>
                </c:pt>
                <c:pt idx="5">
                  <c:v>1.2834887961889811E-9</c:v>
                </c:pt>
                <c:pt idx="6">
                  <c:v>1.3627390358145822E-9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12C-4159-A81C-0B37A6F08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9913184"/>
        <c:axId val="1469915264"/>
      </c:scatterChart>
      <c:valAx>
        <c:axId val="1469913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1" dirty="0"/>
                  <a:t>R</a:t>
                </a:r>
                <a:r>
                  <a:rPr lang="en-GB" sz="1400" i="1" baseline="0" dirty="0"/>
                  <a:t> / cm</a:t>
                </a:r>
                <a:endParaRPr lang="en-GB" sz="1400" i="1" dirty="0"/>
              </a:p>
            </c:rich>
          </c:tx>
          <c:layout>
            <c:manualLayout>
              <c:xMode val="edge"/>
              <c:yMode val="edge"/>
              <c:x val="0.48806469443257577"/>
              <c:y val="0.94151756129887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915264"/>
        <c:crosses val="autoZero"/>
        <c:crossBetween val="midCat"/>
      </c:valAx>
      <c:valAx>
        <c:axId val="1469915264"/>
        <c:scaling>
          <c:orientation val="minMax"/>
          <c:min val="7.0000000000000037E-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1" dirty="0"/>
                  <a:t>Q</a:t>
                </a:r>
                <a:r>
                  <a:rPr lang="en-GB" sz="1400" i="1" baseline="0" dirty="0"/>
                  <a:t> / C</a:t>
                </a:r>
                <a:endParaRPr lang="en-GB" sz="1400" i="1" dirty="0"/>
              </a:p>
            </c:rich>
          </c:tx>
          <c:layout>
            <c:manualLayout>
              <c:xMode val="edge"/>
              <c:yMode val="edge"/>
              <c:x val="0"/>
              <c:y val="0.46685577346309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913184"/>
        <c:crosses val="autoZero"/>
        <c:crossBetween val="midCat"/>
        <c:majorUnit val="2.0000000000000011E-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6694628080933616"/>
          <c:y val="0.61128282877683771"/>
          <c:w val="0.21182238363615402"/>
          <c:h val="0.22365961710054635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31022341719481E-2"/>
          <c:y val="7.0958929429595946E-2"/>
          <c:w val="0.90558344636450649"/>
          <c:h val="0.85067169420723832"/>
        </c:manualLayout>
      </c:layout>
      <c:scatterChart>
        <c:scatterStyle val="lineMarker"/>
        <c:varyColors val="0"/>
        <c:ser>
          <c:idx val="0"/>
          <c:order val="0"/>
          <c:tx>
            <c:v>log(Q)-log(F)</c:v>
          </c:tx>
          <c:spPr>
            <a:ln w="25400" cap="rnd">
              <a:noFill/>
              <a:round/>
            </a:ln>
            <a:effectLst/>
          </c:spPr>
          <c:marker>
            <c:symbol val="plus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Part8!$M$7:$M$12</c:f>
                <c:numCache>
                  <c:formatCode>General</c:formatCode>
                  <c:ptCount val="6"/>
                  <c:pt idx="0">
                    <c:v>6.7848752330778694E-2</c:v>
                  </c:pt>
                  <c:pt idx="1">
                    <c:v>7.5781788412885298E-2</c:v>
                  </c:pt>
                  <c:pt idx="2">
                    <c:v>0.13679230171746681</c:v>
                  </c:pt>
                  <c:pt idx="3">
                    <c:v>0.1052752502714025</c:v>
                  </c:pt>
                  <c:pt idx="4">
                    <c:v>0.66155699980188221</c:v>
                  </c:pt>
                  <c:pt idx="5">
                    <c:v>0.88340574941823835</c:v>
                  </c:pt>
                </c:numCache>
              </c:numRef>
            </c:plus>
            <c:minus>
              <c:numRef>
                <c:f>Part8!$M$7:$M$12</c:f>
                <c:numCache>
                  <c:formatCode>General</c:formatCode>
                  <c:ptCount val="6"/>
                  <c:pt idx="0">
                    <c:v>6.7848752330778694E-2</c:v>
                  </c:pt>
                  <c:pt idx="1">
                    <c:v>7.5781788412885298E-2</c:v>
                  </c:pt>
                  <c:pt idx="2">
                    <c:v>0.13679230171746681</c:v>
                  </c:pt>
                  <c:pt idx="3">
                    <c:v>0.1052752502714025</c:v>
                  </c:pt>
                  <c:pt idx="4">
                    <c:v>0.66155699980188221</c:v>
                  </c:pt>
                  <c:pt idx="5">
                    <c:v>0.88340574941823835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Part8!$H$7:$H$12</c:f>
              <c:numCache>
                <c:formatCode>General</c:formatCode>
                <c:ptCount val="6"/>
                <c:pt idx="0">
                  <c:v>0</c:v>
                </c:pt>
                <c:pt idx="1">
                  <c:v>-0.3010299956639812</c:v>
                </c:pt>
                <c:pt idx="2">
                  <c:v>-0.6020599913279624</c:v>
                </c:pt>
                <c:pt idx="3">
                  <c:v>-0.90308998699194354</c:v>
                </c:pt>
                <c:pt idx="4">
                  <c:v>-1.2041199826559248</c:v>
                </c:pt>
                <c:pt idx="5">
                  <c:v>-1.505149978319906</c:v>
                </c:pt>
              </c:numCache>
            </c:numRef>
          </c:xVal>
          <c:yVal>
            <c:numRef>
              <c:f>Part8!$I$7:$I$12</c:f>
              <c:numCache>
                <c:formatCode>General</c:formatCode>
                <c:ptCount val="6"/>
                <c:pt idx="0">
                  <c:v>-6.3293019922968989</c:v>
                </c:pt>
                <c:pt idx="1">
                  <c:v>-6.5392515186135469</c:v>
                </c:pt>
                <c:pt idx="2">
                  <c:v>-6.8064232470165615</c:v>
                </c:pt>
                <c:pt idx="3">
                  <c:v>-7.0282719966329168</c:v>
                </c:pt>
                <c:pt idx="4">
                  <c:v>-7.8064232470165553</c:v>
                </c:pt>
                <c:pt idx="5">
                  <c:v>-8.1074532426805366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90-4ED3-92DE-0B61ABAD6A28}"/>
            </c:ext>
          </c:extLst>
        </c:ser>
        <c:ser>
          <c:idx val="1"/>
          <c:order val="1"/>
          <c:tx>
            <c:v>Fit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Part8!$H$7:$H$12</c:f>
              <c:numCache>
                <c:formatCode>General</c:formatCode>
                <c:ptCount val="6"/>
                <c:pt idx="0">
                  <c:v>0</c:v>
                </c:pt>
                <c:pt idx="1">
                  <c:v>-0.3010299956639812</c:v>
                </c:pt>
                <c:pt idx="2">
                  <c:v>-0.6020599913279624</c:v>
                </c:pt>
                <c:pt idx="3">
                  <c:v>-0.90308998699194354</c:v>
                </c:pt>
                <c:pt idx="4">
                  <c:v>-1.2041199826559248</c:v>
                </c:pt>
                <c:pt idx="5">
                  <c:v>-1.505149978319906</c:v>
                </c:pt>
              </c:numCache>
            </c:numRef>
          </c:xVal>
          <c:yVal>
            <c:numRef>
              <c:f>Part8!$N$7:$N$12</c:f>
              <c:numCache>
                <c:formatCode>General</c:formatCode>
                <c:ptCount val="6"/>
                <c:pt idx="0">
                  <c:v>-6.2740931608882216</c:v>
                </c:pt>
                <c:pt idx="1">
                  <c:v>-6.5570613568123637</c:v>
                </c:pt>
                <c:pt idx="2">
                  <c:v>-6.8400295527365058</c:v>
                </c:pt>
                <c:pt idx="3">
                  <c:v>-7.1229977486606479</c:v>
                </c:pt>
                <c:pt idx="4">
                  <c:v>-7.405965944584791</c:v>
                </c:pt>
                <c:pt idx="5">
                  <c:v>-7.6889341405089331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90-4ED3-92DE-0B61ABAD6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36448"/>
        <c:axId val="63035200"/>
      </c:scatterChart>
      <c:valAx>
        <c:axId val="6303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1" dirty="0"/>
                  <a:t>log(Q</a:t>
                </a:r>
                <a:r>
                  <a:rPr lang="en-GB" sz="1400" i="1" baseline="0" dirty="0"/>
                  <a:t> / C)</a:t>
                </a:r>
                <a:endParaRPr lang="en-GB" sz="1400" i="1" dirty="0"/>
              </a:p>
            </c:rich>
          </c:tx>
          <c:layout>
            <c:manualLayout>
              <c:xMode val="edge"/>
              <c:yMode val="edge"/>
              <c:x val="0.45015633532385635"/>
              <c:y val="0.912264845384174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35200"/>
        <c:crosses val="autoZero"/>
        <c:crossBetween val="midCat"/>
      </c:valAx>
      <c:valAx>
        <c:axId val="63035200"/>
        <c:scaling>
          <c:orientation val="minMax"/>
          <c:max val="-6"/>
          <c:min val="-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1" dirty="0"/>
                  <a:t>log</a:t>
                </a:r>
                <a:r>
                  <a:rPr lang="en-GB" sz="1400" i="1" baseline="0" dirty="0"/>
                  <a:t> (F/ N)</a:t>
                </a:r>
                <a:endParaRPr lang="en-GB" sz="1400" i="1" dirty="0"/>
              </a:p>
            </c:rich>
          </c:tx>
          <c:layout>
            <c:manualLayout>
              <c:xMode val="edge"/>
              <c:yMode val="edge"/>
              <c:x val="2.1465647330996375E-3"/>
              <c:y val="0.40870788200967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36448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69683391641565084"/>
          <c:y val="0.6778893185829975"/>
          <c:w val="0.2006195258767558"/>
          <c:h val="0.17665570722110679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3904-32FD-4021-BE90-07A27D77031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4DC54-3802-4C86-920B-46A274DC0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4DC54-3802-4C86-920B-46A274DC0F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2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4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65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4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9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963675-FF3A-4AB4-B2EB-B1A446FEA557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6FF052-E503-42F7-836A-3EE58268A06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1FCBDC2F-F9BC-47F2-8555-55B62EFF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5" y="2483429"/>
            <a:ext cx="3412067" cy="367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77017-A885-4ADF-9DED-AA09CE3046DD}"/>
              </a:ext>
            </a:extLst>
          </p:cNvPr>
          <p:cNvSpPr txBox="1"/>
          <p:nvPr/>
        </p:nvSpPr>
        <p:spPr>
          <a:xfrm>
            <a:off x="193106" y="799352"/>
            <a:ext cx="11805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Arial" panose="020B0604020202020204" pitchFamily="34" charset="0"/>
              </a:rPr>
              <a:t>Investigation of the Coulomb force using a torsion balance.</a:t>
            </a:r>
          </a:p>
          <a:p>
            <a:pPr algn="ctr"/>
            <a:endParaRPr lang="en-GB" sz="4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688B-77CC-438F-AC06-58885483ED1D}"/>
              </a:ext>
            </a:extLst>
          </p:cNvPr>
          <p:cNvSpPr txBox="1"/>
          <p:nvPr/>
        </p:nvSpPr>
        <p:spPr>
          <a:xfrm>
            <a:off x="3854448" y="4858319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Brian Rogers</a:t>
            </a:r>
          </a:p>
          <a:p>
            <a:pPr algn="ctr"/>
            <a:r>
              <a:rPr lang="en-US" sz="2400" dirty="0"/>
              <a:t>Level 2 labs</a:t>
            </a:r>
          </a:p>
          <a:p>
            <a:pPr algn="ctr"/>
            <a:r>
              <a:rPr lang="en-US" sz="2400" b="1" dirty="0"/>
              <a:t>Queen’s university Belfast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12589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/>
              <p:nvPr/>
            </p:nvSpPr>
            <p:spPr>
              <a:xfrm>
                <a:off x="199615" y="1025130"/>
                <a:ext cx="11838310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For an electrostatic field, Gauss’ law states</a:t>
                </a:r>
              </a:p>
              <a:p>
                <a:pPr lvl="1"/>
                <a:endParaRPr lang="en-US" sz="2400" b="0" dirty="0">
                  <a:latin typeface="Arial" panose="020B0604020202020204" pitchFamily="34" charset="0"/>
                </a:endParaRPr>
              </a:p>
              <a:p>
                <a:pPr lvl="1" algn="ctr"/>
                <a:endParaRPr lang="en-GB" sz="2400" dirty="0">
                  <a:latin typeface="Arial" panose="020B0604020202020204" pitchFamily="34" charset="0"/>
                </a:endParaRPr>
              </a:p>
              <a:p>
                <a:pPr lvl="1" algn="ctr"/>
                <a:endParaRPr lang="en-GB" sz="2400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If we have a uniform sphere with total charge,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</a:rPr>
                  <a:t>then at a distance,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lvl="1"/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lvl="1"/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800" b="0" i="0" u="none" strike="noStrike" dirty="0">
                    <a:effectLst/>
                    <a:latin typeface="Arial" panose="020B0604020202020204" pitchFamily="34" charset="0"/>
                  </a:rPr>
                  <a:t>Therefore, for another point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smtClean="0">
                            <a:effectLst/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800" b="1" i="1" u="none" strike="noStrike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b="1" dirty="0">
                    <a:latin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</a:rPr>
                  <a:t>we formulate Coulomb’s law</a:t>
                </a:r>
              </a:p>
              <a:p>
                <a:pPr marL="800100" lvl="1" indent="-342900" algn="ctr">
                  <a:buFont typeface="Arial" panose="020B0604020202020204" pitchFamily="34" charset="0"/>
                  <a:buChar char="•"/>
                </a:pPr>
                <a:endParaRPr lang="en-GB" sz="2400" b="0" dirty="0">
                  <a:latin typeface="Arial" panose="020B0604020202020204" pitchFamily="34" charset="0"/>
                </a:endParaRPr>
              </a:p>
              <a:p>
                <a:pPr lvl="1" algn="ctr"/>
                <a:endParaRPr lang="en-GB" sz="2400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5" y="1025130"/>
                <a:ext cx="11838310" cy="4985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60774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29C-4626-4AD6-AEA5-E9799FD2C01B}"/>
              </a:ext>
            </a:extLst>
          </p:cNvPr>
          <p:cNvSpPr/>
          <p:nvPr/>
        </p:nvSpPr>
        <p:spPr>
          <a:xfrm>
            <a:off x="3937356" y="1855999"/>
            <a:ext cx="1774955" cy="1058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018A6637-4072-47FB-ACE4-A921C341E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8777367"/>
                  </p:ext>
                </p:extLst>
              </p:nvPr>
            </p:nvGraphicFramePr>
            <p:xfrm>
              <a:off x="2461780" y="1955370"/>
              <a:ext cx="7268440" cy="1058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0583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607857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7741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(1)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018A6637-4072-47FB-ACE4-A921C341E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8777367"/>
                  </p:ext>
                </p:extLst>
              </p:nvPr>
            </p:nvGraphicFramePr>
            <p:xfrm>
              <a:off x="2461780" y="1955370"/>
              <a:ext cx="7268440" cy="1058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0583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607857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1058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" t="-2857" r="-56397" b="-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(1)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9">
                <a:extLst>
                  <a:ext uri="{FF2B5EF4-FFF2-40B4-BE49-F238E27FC236}">
                    <a16:creationId xmlns:a16="http://schemas.microsoft.com/office/drawing/2014/main" id="{FFBB993C-8B87-46D8-A9ED-E16B8C2F1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025051"/>
                  </p:ext>
                </p:extLst>
              </p:nvPr>
            </p:nvGraphicFramePr>
            <p:xfrm>
              <a:off x="2461780" y="3699060"/>
              <a:ext cx="7268440" cy="989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42119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26321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8027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acc>
                                <m:r>
                                  <a:rPr lang="en-US" sz="2000" b="1" i="1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000" b="1" i="1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000" b="1" i="1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sSup>
                                  <m:sSupPr>
                                    <m:ctrlPr>
                                      <a:rPr lang="en-US" sz="20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sz="20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1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  <m:sub>
                                        <m:r>
                                          <a:rPr lang="en-US" sz="2000" b="1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000" b="1" i="1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9">
                <a:extLst>
                  <a:ext uri="{FF2B5EF4-FFF2-40B4-BE49-F238E27FC236}">
                    <a16:creationId xmlns:a16="http://schemas.microsoft.com/office/drawing/2014/main" id="{FFBB993C-8B87-46D8-A9ED-E16B8C2F1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025051"/>
                  </p:ext>
                </p:extLst>
              </p:nvPr>
            </p:nvGraphicFramePr>
            <p:xfrm>
              <a:off x="2461780" y="3699060"/>
              <a:ext cx="7268440" cy="989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42119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26321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989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" t="-610" r="-354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9">
                <a:extLst>
                  <a:ext uri="{FF2B5EF4-FFF2-40B4-BE49-F238E27FC236}">
                    <a16:creationId xmlns:a16="http://schemas.microsoft.com/office/drawing/2014/main" id="{91217A63-E338-4D43-B714-0B552B64D6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56480"/>
                  </p:ext>
                </p:extLst>
              </p:nvPr>
            </p:nvGraphicFramePr>
            <p:xfrm>
              <a:off x="2461780" y="5149000"/>
              <a:ext cx="7268440" cy="1114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2535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755905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9896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acc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𝐐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(2)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9">
                <a:extLst>
                  <a:ext uri="{FF2B5EF4-FFF2-40B4-BE49-F238E27FC236}">
                    <a16:creationId xmlns:a16="http://schemas.microsoft.com/office/drawing/2014/main" id="{91217A63-E338-4D43-B714-0B552B64D6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56480"/>
                  </p:ext>
                </p:extLst>
              </p:nvPr>
            </p:nvGraphicFramePr>
            <p:xfrm>
              <a:off x="2461780" y="5149000"/>
              <a:ext cx="7268440" cy="1114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2535">
                      <a:extLst>
                        <a:ext uri="{9D8B030D-6E8A-4147-A177-3AD203B41FA5}">
                          <a16:colId xmlns:a16="http://schemas.microsoft.com/office/drawing/2014/main" val="2412058021"/>
                        </a:ext>
                      </a:extLst>
                    </a:gridCol>
                    <a:gridCol w="2755905">
                      <a:extLst>
                        <a:ext uri="{9D8B030D-6E8A-4147-A177-3AD203B41FA5}">
                          <a16:colId xmlns:a16="http://schemas.microsoft.com/office/drawing/2014/main" val="1432443356"/>
                        </a:ext>
                      </a:extLst>
                    </a:gridCol>
                  </a:tblGrid>
                  <a:tr h="1114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5" t="-2717" r="-61673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equation (2)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3572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7A3A835-BDD0-44A6-BA4E-9645B28DC679}"/>
              </a:ext>
            </a:extLst>
          </p:cNvPr>
          <p:cNvSpPr/>
          <p:nvPr/>
        </p:nvSpPr>
        <p:spPr>
          <a:xfrm>
            <a:off x="3614568" y="5122006"/>
            <a:ext cx="2323652" cy="989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5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/>
              <p:nvPr/>
            </p:nvSpPr>
            <p:spPr>
              <a:xfrm>
                <a:off x="0" y="1214276"/>
                <a:ext cx="66520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By charging the spheres, we can estimate the forces between them using the displacement of the balance from equilibrium,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latin typeface="Arial" panose="020B0604020202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</a:rPr>
                  <a:t>It possible to calculate the force experienced on the torsion balance as follows</a:t>
                </a:r>
                <a:endParaRPr lang="en-US" b="0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</a:rPr>
                  <a:t>were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</a:rPr>
                  <a:t>is the restoring torque of the torsion balance,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</a:rPr>
                  <a:t> is distance to screen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</a:rPr>
                  <a:t> is the length from the centre of rotation of the balance.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4276"/>
                <a:ext cx="6652009" cy="3970318"/>
              </a:xfrm>
              <a:prstGeom prst="rect">
                <a:avLst/>
              </a:prstGeom>
              <a:blipFill>
                <a:blip r:embed="rId2"/>
                <a:stretch>
                  <a:fillRect t="-768" b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90492A-0F10-42AD-9B3A-001BF4C6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060369"/>
                  </p:ext>
                </p:extLst>
              </p:nvPr>
            </p:nvGraphicFramePr>
            <p:xfrm>
              <a:off x="1042259" y="3094832"/>
              <a:ext cx="3946148" cy="882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868">
                      <a:extLst>
                        <a:ext uri="{9D8B030D-6E8A-4147-A177-3AD203B41FA5}">
                          <a16:colId xmlns:a16="http://schemas.microsoft.com/office/drawing/2014/main" val="408886153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638813790"/>
                        </a:ext>
                      </a:extLst>
                    </a:gridCol>
                  </a:tblGrid>
                  <a:tr h="8821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𝑳𝒃</m:t>
                                    </m:r>
                                  </m:den>
                                </m:f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9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90492A-0F10-42AD-9B3A-001BF4C6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060369"/>
                  </p:ext>
                </p:extLst>
              </p:nvPr>
            </p:nvGraphicFramePr>
            <p:xfrm>
              <a:off x="1042259" y="3094832"/>
              <a:ext cx="3946148" cy="882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868">
                      <a:extLst>
                        <a:ext uri="{9D8B030D-6E8A-4147-A177-3AD203B41FA5}">
                          <a16:colId xmlns:a16="http://schemas.microsoft.com/office/drawing/2014/main" val="408886153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638813790"/>
                        </a:ext>
                      </a:extLst>
                    </a:gridCol>
                  </a:tblGrid>
                  <a:tr h="882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" t="-685" r="-6179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9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60774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Methodology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29C-4626-4AD6-AEA5-E9799FD2C01B}"/>
              </a:ext>
            </a:extLst>
          </p:cNvPr>
          <p:cNvSpPr/>
          <p:nvPr/>
        </p:nvSpPr>
        <p:spPr>
          <a:xfrm>
            <a:off x="1812757" y="3077332"/>
            <a:ext cx="2156342" cy="82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C7781-C662-4278-AE39-CF0AD16C5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73" y="1126238"/>
            <a:ext cx="3743579" cy="40583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B75F44-4066-432A-8567-E5A49E6430B5}"/>
              </a:ext>
            </a:extLst>
          </p:cNvPr>
          <p:cNvSpPr txBox="1"/>
          <p:nvPr/>
        </p:nvSpPr>
        <p:spPr>
          <a:xfrm>
            <a:off x="7554495" y="5407317"/>
            <a:ext cx="44614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 1 – Schematic diagram of experimental setup [1]</a:t>
            </a:r>
            <a:endParaRPr lang="en-GB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847C5-FEFE-4A88-8AE1-FA55CA2A0E0D}"/>
              </a:ext>
            </a:extLst>
          </p:cNvPr>
          <p:cNvSpPr txBox="1"/>
          <p:nvPr/>
        </p:nvSpPr>
        <p:spPr>
          <a:xfrm>
            <a:off x="105945" y="5766074"/>
            <a:ext cx="766086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[1] </a:t>
            </a:r>
            <a:r>
              <a:rPr lang="en-US" sz="1400" dirty="0"/>
              <a:t>Confirming Coulomb’s law - Measuring with the torsion balance, </a:t>
            </a:r>
            <a:r>
              <a:rPr lang="en-US" sz="1400" dirty="0" err="1"/>
              <a:t>Schürholz</a:t>
            </a:r>
            <a:r>
              <a:rPr lang="en-US" sz="1400" dirty="0"/>
              <a:t> design – </a:t>
            </a:r>
            <a:r>
              <a:rPr lang="en-US" sz="1400" dirty="0" err="1"/>
              <a:t>Leybold</a:t>
            </a:r>
            <a:r>
              <a:rPr lang="en-US" sz="1400" dirty="0"/>
              <a:t> manual</a:t>
            </a:r>
            <a:endParaRPr lang="en-GB" sz="1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CA5D9-2FB8-406C-8D8E-488C22640B6D}"/>
              </a:ext>
            </a:extLst>
          </p:cNvPr>
          <p:cNvCxnSpPr>
            <a:cxnSpLocks/>
          </p:cNvCxnSpPr>
          <p:nvPr/>
        </p:nvCxnSpPr>
        <p:spPr>
          <a:xfrm>
            <a:off x="3667648" y="1838848"/>
            <a:ext cx="5164853" cy="211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16F03C-8BCD-4F9C-BE85-2EE47060D147}"/>
              </a:ext>
            </a:extLst>
          </p:cNvPr>
          <p:cNvCxnSpPr>
            <a:cxnSpLocks/>
          </p:cNvCxnSpPr>
          <p:nvPr/>
        </p:nvCxnSpPr>
        <p:spPr>
          <a:xfrm>
            <a:off x="6752492" y="3717654"/>
            <a:ext cx="1527350" cy="192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D566AF-234E-499C-92D7-17C5E60CB544}"/>
              </a:ext>
            </a:extLst>
          </p:cNvPr>
          <p:cNvCxnSpPr>
            <a:cxnSpLocks/>
          </p:cNvCxnSpPr>
          <p:nvPr/>
        </p:nvCxnSpPr>
        <p:spPr>
          <a:xfrm flipV="1">
            <a:off x="6752492" y="3652593"/>
            <a:ext cx="1627833" cy="3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E17F88-F854-4D43-A1F9-D7967140FA8D}"/>
              </a:ext>
            </a:extLst>
          </p:cNvPr>
          <p:cNvCxnSpPr>
            <a:cxnSpLocks/>
          </p:cNvCxnSpPr>
          <p:nvPr/>
        </p:nvCxnSpPr>
        <p:spPr>
          <a:xfrm flipH="1">
            <a:off x="9343938" y="2946875"/>
            <a:ext cx="882582" cy="529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498610-6EC2-4FE0-AC4E-6DEFC5512A0D}"/>
              </a:ext>
            </a:extLst>
          </p:cNvPr>
          <p:cNvSpPr txBox="1"/>
          <p:nvPr/>
        </p:nvSpPr>
        <p:spPr>
          <a:xfrm>
            <a:off x="6008342" y="3244334"/>
            <a:ext cx="175846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Charged spheres</a:t>
            </a:r>
            <a:endParaRPr lang="en-GB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1D928-896A-44EB-A3D2-4140DAAAE18E}"/>
              </a:ext>
            </a:extLst>
          </p:cNvPr>
          <p:cNvSpPr txBox="1"/>
          <p:nvPr/>
        </p:nvSpPr>
        <p:spPr>
          <a:xfrm>
            <a:off x="9659262" y="2553034"/>
            <a:ext cx="150615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Torsion balance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75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/>
              <p:nvPr/>
            </p:nvSpPr>
            <p:spPr>
              <a:xfrm>
                <a:off x="-259240" y="1186260"/>
                <a:ext cx="12297165" cy="5468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By linearizing Coulomb’s law (2), we can analyse the curves generated in either charge or distance, with the gradients indicating the exponent in their relation to the electrostatic force.</a:t>
                </a: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I will make use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dirty="0">
                    <a:latin typeface="Arial" panose="020B0604020202020204" pitchFamily="34" charset="0"/>
                  </a:rPr>
                  <a:t> statistic to determine the best fit and the subsequent power law, in general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</a:rPr>
                  <a:t>I can estimate the error in the best fit parameter with another iterative process changing the fit parameter and recalculating the new minimum,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</a:rPr>
                  <a:t> The uncertainty in the gradient occurs when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u="none" strike="noStrike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sz="24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u="none" strike="noStrike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u="none" strike="noStrike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2400" b="1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BF738-31B0-43F4-9636-49CE583B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240" y="1186260"/>
                <a:ext cx="12297165" cy="5468420"/>
              </a:xfrm>
              <a:prstGeom prst="rect">
                <a:avLst/>
              </a:prstGeom>
              <a:blipFill>
                <a:blip r:embed="rId2"/>
                <a:stretch>
                  <a:fillRect t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90492A-0F10-42AD-9B3A-001BF4C6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264200"/>
                  </p:ext>
                </p:extLst>
              </p:nvPr>
            </p:nvGraphicFramePr>
            <p:xfrm>
              <a:off x="3694785" y="3036627"/>
              <a:ext cx="3946148" cy="942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868">
                      <a:extLst>
                        <a:ext uri="{9D8B030D-6E8A-4147-A177-3AD203B41FA5}">
                          <a16:colId xmlns:a16="http://schemas.microsoft.com/office/drawing/2014/main" val="408886153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638813790"/>
                        </a:ext>
                      </a:extLst>
                    </a:gridCol>
                  </a:tblGrid>
                  <a:tr h="8821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𝝌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sz="2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90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B90492A-0F10-42AD-9B3A-001BF4C61C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264200"/>
                  </p:ext>
                </p:extLst>
              </p:nvPr>
            </p:nvGraphicFramePr>
            <p:xfrm>
              <a:off x="3694785" y="3036627"/>
              <a:ext cx="3946148" cy="942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868">
                      <a:extLst>
                        <a:ext uri="{9D8B030D-6E8A-4147-A177-3AD203B41FA5}">
                          <a16:colId xmlns:a16="http://schemas.microsoft.com/office/drawing/2014/main" val="408886153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638813790"/>
                        </a:ext>
                      </a:extLst>
                    </a:gridCol>
                  </a:tblGrid>
                  <a:tr h="9420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" t="-645" r="-6189" b="-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9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9E7054-60B2-4D44-A328-52C9286F109E}"/>
              </a:ext>
            </a:extLst>
          </p:cNvPr>
          <p:cNvSpPr txBox="1"/>
          <p:nvPr/>
        </p:nvSpPr>
        <p:spPr>
          <a:xfrm>
            <a:off x="160774" y="92333"/>
            <a:ext cx="83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Methodology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156CD-A154-4832-8FB5-64DA8016CE1B}"/>
              </a:ext>
            </a:extLst>
          </p:cNvPr>
          <p:cNvCxnSpPr>
            <a:cxnSpLocks/>
          </p:cNvCxnSpPr>
          <p:nvPr/>
        </p:nvCxnSpPr>
        <p:spPr>
          <a:xfrm>
            <a:off x="160774" y="1015663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29C-4626-4AD6-AEA5-E9799FD2C01B}"/>
              </a:ext>
            </a:extLst>
          </p:cNvPr>
          <p:cNvSpPr/>
          <p:nvPr/>
        </p:nvSpPr>
        <p:spPr>
          <a:xfrm>
            <a:off x="4220309" y="2866030"/>
            <a:ext cx="2843682" cy="1143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5AD20-9D7E-4785-A75B-71E083753039}"/>
              </a:ext>
            </a:extLst>
          </p:cNvPr>
          <p:cNvSpPr/>
          <p:nvPr/>
        </p:nvSpPr>
        <p:spPr>
          <a:xfrm>
            <a:off x="4622242" y="5084466"/>
            <a:ext cx="2100105" cy="994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122674" y="0"/>
            <a:ext cx="1162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Determination of the power law - distance</a:t>
            </a:r>
            <a:endParaRPr lang="en-GB" sz="48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D4E4B-2D05-4153-A8EE-9A0B68B4C894}"/>
                  </a:ext>
                </a:extLst>
              </p:cNvPr>
              <p:cNvSpPr txBox="1"/>
              <p:nvPr/>
            </p:nvSpPr>
            <p:spPr>
              <a:xfrm>
                <a:off x="122674" y="1033787"/>
                <a:ext cx="5493099" cy="5515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By linearising the Coulomb equation (2),</a:t>
                </a:r>
                <a:endParaRPr lang="en-GB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𝒙𝒍𝒏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GB" sz="2000" b="1" dirty="0"/>
              </a:p>
              <a:p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From the gradient I estimate,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GB" sz="2000" b="1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Estimating the number of free electrons,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using the charge assuming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000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Estimating the charge density across the surface of the sphere,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lang="en-GB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Power law breaks down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𝒔𝒑𝒉𝒆𝒓𝒆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Point charges no longer good approximation at this range.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D4E4B-2D05-4153-A8EE-9A0B68B4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4" y="1033787"/>
                <a:ext cx="5493099" cy="5515805"/>
              </a:xfrm>
              <a:prstGeom prst="rect">
                <a:avLst/>
              </a:prstGeom>
              <a:blipFill>
                <a:blip r:embed="rId2"/>
                <a:stretch>
                  <a:fillRect l="-999" t="-664" r="-2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CA0FFDB-4BB2-48DF-AD51-4782CEC28CB8}"/>
              </a:ext>
            </a:extLst>
          </p:cNvPr>
          <p:cNvSpPr txBox="1"/>
          <p:nvPr/>
        </p:nvSpPr>
        <p:spPr>
          <a:xfrm>
            <a:off x="6092649" y="5596337"/>
            <a:ext cx="54930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Figure 2 – Plot of log(F) on log(R).</a:t>
            </a:r>
            <a:endParaRPr lang="en-GB" sz="2000" b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E79306-BEA0-485D-A590-80CF67708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52827"/>
              </p:ext>
            </p:extLst>
          </p:nvPr>
        </p:nvGraphicFramePr>
        <p:xfrm>
          <a:off x="5811608" y="1153417"/>
          <a:ext cx="6055179" cy="407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168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122674" y="0"/>
            <a:ext cx="1162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Determination of the power law - distance</a:t>
            </a:r>
            <a:endParaRPr lang="en-GB" sz="48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D4E4B-2D05-4153-A8EE-9A0B68B4C894}"/>
                  </a:ext>
                </a:extLst>
              </p:cNvPr>
              <p:cNvSpPr txBox="1"/>
              <p:nvPr/>
            </p:nvSpPr>
            <p:spPr>
              <a:xfrm>
                <a:off x="160774" y="1034083"/>
                <a:ext cx="5931875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Why has there been such a deviation from the theoretical prediction? Uncertainties we have not accounted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Humidity and earth’s electric field causes charge leakage over time. Figure to </a:t>
                </a:r>
                <a:r>
                  <a:rPr lang="en-GB" b="1" dirty="0"/>
                  <a:t>right</a:t>
                </a:r>
                <a:r>
                  <a:rPr lang="en-GB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Larger distance, longer time to reach equilibrium, longer discharge time.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Charging mechanism affecting oscillations.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Change of experimental procedure between iteration 1 and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Contributes to larger exponent, i.e., less force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How to improve?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b="1" dirty="0"/>
                  <a:t>Leakage correction / vacuum.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b="1" dirty="0"/>
                  <a:t>New charging mechanism.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b="1" dirty="0"/>
                  <a:t>Damping system.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b="1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b="1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D4E4B-2D05-4153-A8EE-9A0B68B4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4" y="1034083"/>
                <a:ext cx="5931875" cy="6186309"/>
              </a:xfrm>
              <a:prstGeom prst="rect">
                <a:avLst/>
              </a:prstGeom>
              <a:blipFill>
                <a:blip r:embed="rId3"/>
                <a:stretch>
                  <a:fillRect l="-617" t="-592" r="-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CA0FFDB-4BB2-48DF-AD51-4782CEC28CB8}"/>
              </a:ext>
            </a:extLst>
          </p:cNvPr>
          <p:cNvSpPr txBox="1"/>
          <p:nvPr/>
        </p:nvSpPr>
        <p:spPr>
          <a:xfrm>
            <a:off x="4947136" y="2149753"/>
            <a:ext cx="54930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 3 – Plot of Q on R</a:t>
            </a:r>
            <a:endParaRPr lang="en-GB" sz="1600" b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B4E47EF-E1A0-40E4-A754-A2803ECD8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326513"/>
              </p:ext>
            </p:extLst>
          </p:nvPr>
        </p:nvGraphicFramePr>
        <p:xfrm>
          <a:off x="6370655" y="1044842"/>
          <a:ext cx="5660571" cy="429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BE62D4-26EB-4BA7-A829-BDEAEA3E389E}"/>
              </a:ext>
            </a:extLst>
          </p:cNvPr>
          <p:cNvSpPr txBox="1"/>
          <p:nvPr/>
        </p:nvSpPr>
        <p:spPr>
          <a:xfrm>
            <a:off x="6370655" y="5522614"/>
            <a:ext cx="54930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Figure 3  – Plot of Q on 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5718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75EF-1C07-45DB-9E87-814768786990}"/>
              </a:ext>
            </a:extLst>
          </p:cNvPr>
          <p:cNvSpPr txBox="1"/>
          <p:nvPr/>
        </p:nvSpPr>
        <p:spPr>
          <a:xfrm>
            <a:off x="122674" y="0"/>
            <a:ext cx="1162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Determination of the power law - charge</a:t>
            </a:r>
            <a:endParaRPr lang="en-GB" sz="48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E7BB41-5905-46D2-A7FE-B0789E3D91D2}"/>
              </a:ext>
            </a:extLst>
          </p:cNvPr>
          <p:cNvCxnSpPr>
            <a:cxnSpLocks/>
          </p:cNvCxnSpPr>
          <p:nvPr/>
        </p:nvCxnSpPr>
        <p:spPr>
          <a:xfrm>
            <a:off x="154075" y="935276"/>
            <a:ext cx="118771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B47E8-92FE-430D-918A-37E206E1902F}"/>
                  </a:ext>
                </a:extLst>
              </p:cNvPr>
              <p:cNvSpPr txBox="1"/>
              <p:nvPr/>
            </p:nvSpPr>
            <p:spPr>
              <a:xfrm>
                <a:off x="122674" y="1039556"/>
                <a:ext cx="4746877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Linearizing the Coulomb force in terms of charge yields,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𝒙𝒍𝒏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between spheres, held constant at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alleviates problems with charge leakage from experiment 1.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uncertainties in charge are largely unaccounted for.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This result is within two standard errors, ‘reasonable agreement’ with the theoretical prediction. [1]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Expected lower value with leakage.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B47E8-92FE-430D-918A-37E206E1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4" y="1039556"/>
                <a:ext cx="4746877" cy="5355312"/>
              </a:xfrm>
              <a:prstGeom prst="rect">
                <a:avLst/>
              </a:prstGeom>
              <a:blipFill>
                <a:blip r:embed="rId2"/>
                <a:stretch>
                  <a:fillRect l="-770" t="-683" r="-1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3AB21D-9515-421C-A715-14A39D23B94B}"/>
              </a:ext>
            </a:extLst>
          </p:cNvPr>
          <p:cNvSpPr txBox="1"/>
          <p:nvPr/>
        </p:nvSpPr>
        <p:spPr>
          <a:xfrm>
            <a:off x="5600281" y="5709406"/>
            <a:ext cx="58437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Figure 4 – Plot of ln(F) on ln(Q).</a:t>
            </a:r>
            <a:endParaRPr lang="en-GB" sz="20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004200"/>
              </p:ext>
            </p:extLst>
          </p:nvPr>
        </p:nvGraphicFramePr>
        <p:xfrm>
          <a:off x="5104563" y="1125416"/>
          <a:ext cx="6835227" cy="445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2B3EB4-A643-4176-B14C-F1C78E8437E4}"/>
              </a:ext>
            </a:extLst>
          </p:cNvPr>
          <p:cNvSpPr txBox="1"/>
          <p:nvPr/>
        </p:nvSpPr>
        <p:spPr>
          <a:xfrm>
            <a:off x="154075" y="5941303"/>
            <a:ext cx="72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Measurements and their uncertainties – Hughes and </a:t>
            </a:r>
            <a:r>
              <a:rPr lang="en-US" sz="1400" dirty="0" err="1"/>
              <a:t>Hase</a:t>
            </a:r>
            <a:r>
              <a:rPr lang="en-US" sz="1400" dirty="0"/>
              <a:t> – pg.28 </a:t>
            </a: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464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669</Words>
  <Application>Microsoft Office PowerPoint</Application>
  <PresentationFormat>Widescreen</PresentationFormat>
  <Paragraphs>111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61</cp:revision>
  <dcterms:created xsi:type="dcterms:W3CDTF">2021-12-10T14:33:25Z</dcterms:created>
  <dcterms:modified xsi:type="dcterms:W3CDTF">2022-04-02T15:24:06Z</dcterms:modified>
</cp:coreProperties>
</file>