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9"/>
  </p:notesMasterIdLst>
  <p:sldIdLst>
    <p:sldId id="256" r:id="rId2"/>
    <p:sldId id="268" r:id="rId3"/>
    <p:sldId id="274" r:id="rId4"/>
    <p:sldId id="26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8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500" b="1" baseline="0" dirty="0"/>
              <a:t>Hall voltage </a:t>
            </a:r>
            <a:r>
              <a:rPr lang="en-GB" sz="1500" b="1" dirty="0"/>
              <a:t>behaviour under heating - transition between regimes</a:t>
            </a:r>
            <a:r>
              <a:rPr lang="en-GB" sz="1500" b="1" baseline="0" dirty="0"/>
              <a:t>   </a:t>
            </a:r>
            <a:r>
              <a:rPr lang="en-GB" sz="1500" b="1" dirty="0"/>
              <a:t> </a:t>
            </a:r>
          </a:p>
        </c:rich>
      </c:tx>
      <c:layout>
        <c:manualLayout>
          <c:xMode val="edge"/>
          <c:yMode val="edge"/>
          <c:x val="0.1882134179606007"/>
          <c:y val="2.9960138482048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91873744538091"/>
          <c:y val="8.4754631011565953E-2"/>
          <c:w val="0.85425586336591652"/>
          <c:h val="0.79848341472152773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'1.4'!$D$5:$D$141</c:f>
              <c:numCache>
                <c:formatCode>General</c:formatCode>
                <c:ptCount val="137"/>
                <c:pt idx="0">
                  <c:v>296</c:v>
                </c:pt>
                <c:pt idx="1">
                  <c:v>297</c:v>
                </c:pt>
                <c:pt idx="2">
                  <c:v>298</c:v>
                </c:pt>
                <c:pt idx="3">
                  <c:v>299</c:v>
                </c:pt>
                <c:pt idx="4">
                  <c:v>300</c:v>
                </c:pt>
                <c:pt idx="5">
                  <c:v>301</c:v>
                </c:pt>
                <c:pt idx="6">
                  <c:v>302</c:v>
                </c:pt>
                <c:pt idx="7">
                  <c:v>304</c:v>
                </c:pt>
                <c:pt idx="8">
                  <c:v>305</c:v>
                </c:pt>
                <c:pt idx="9">
                  <c:v>306</c:v>
                </c:pt>
                <c:pt idx="10">
                  <c:v>307</c:v>
                </c:pt>
                <c:pt idx="11">
                  <c:v>308</c:v>
                </c:pt>
                <c:pt idx="12">
                  <c:v>309</c:v>
                </c:pt>
                <c:pt idx="13">
                  <c:v>310</c:v>
                </c:pt>
                <c:pt idx="14">
                  <c:v>311</c:v>
                </c:pt>
                <c:pt idx="15">
                  <c:v>312</c:v>
                </c:pt>
                <c:pt idx="16">
                  <c:v>313</c:v>
                </c:pt>
                <c:pt idx="17">
                  <c:v>314</c:v>
                </c:pt>
                <c:pt idx="18">
                  <c:v>315</c:v>
                </c:pt>
                <c:pt idx="19">
                  <c:v>317</c:v>
                </c:pt>
                <c:pt idx="20">
                  <c:v>318</c:v>
                </c:pt>
                <c:pt idx="21">
                  <c:v>319</c:v>
                </c:pt>
                <c:pt idx="22">
                  <c:v>320</c:v>
                </c:pt>
                <c:pt idx="23">
                  <c:v>321</c:v>
                </c:pt>
                <c:pt idx="24">
                  <c:v>322</c:v>
                </c:pt>
                <c:pt idx="25">
                  <c:v>323</c:v>
                </c:pt>
                <c:pt idx="26">
                  <c:v>324</c:v>
                </c:pt>
                <c:pt idx="27">
                  <c:v>325</c:v>
                </c:pt>
                <c:pt idx="28">
                  <c:v>326</c:v>
                </c:pt>
                <c:pt idx="29">
                  <c:v>327</c:v>
                </c:pt>
                <c:pt idx="30">
                  <c:v>328</c:v>
                </c:pt>
                <c:pt idx="31">
                  <c:v>329</c:v>
                </c:pt>
                <c:pt idx="32">
                  <c:v>330</c:v>
                </c:pt>
                <c:pt idx="33">
                  <c:v>331</c:v>
                </c:pt>
                <c:pt idx="34">
                  <c:v>332</c:v>
                </c:pt>
                <c:pt idx="35">
                  <c:v>333</c:v>
                </c:pt>
                <c:pt idx="36">
                  <c:v>334</c:v>
                </c:pt>
                <c:pt idx="37">
                  <c:v>335</c:v>
                </c:pt>
                <c:pt idx="38">
                  <c:v>336</c:v>
                </c:pt>
                <c:pt idx="39">
                  <c:v>337</c:v>
                </c:pt>
                <c:pt idx="40">
                  <c:v>338</c:v>
                </c:pt>
                <c:pt idx="41">
                  <c:v>339</c:v>
                </c:pt>
                <c:pt idx="42">
                  <c:v>340</c:v>
                </c:pt>
                <c:pt idx="43">
                  <c:v>341</c:v>
                </c:pt>
                <c:pt idx="44">
                  <c:v>342</c:v>
                </c:pt>
                <c:pt idx="45">
                  <c:v>343</c:v>
                </c:pt>
                <c:pt idx="46">
                  <c:v>345</c:v>
                </c:pt>
                <c:pt idx="47">
                  <c:v>346</c:v>
                </c:pt>
                <c:pt idx="48">
                  <c:v>347</c:v>
                </c:pt>
                <c:pt idx="49">
                  <c:v>348</c:v>
                </c:pt>
                <c:pt idx="50">
                  <c:v>349</c:v>
                </c:pt>
                <c:pt idx="51">
                  <c:v>350</c:v>
                </c:pt>
                <c:pt idx="52">
                  <c:v>351</c:v>
                </c:pt>
                <c:pt idx="53">
                  <c:v>352</c:v>
                </c:pt>
                <c:pt idx="54">
                  <c:v>353</c:v>
                </c:pt>
                <c:pt idx="55">
                  <c:v>354</c:v>
                </c:pt>
                <c:pt idx="56">
                  <c:v>355</c:v>
                </c:pt>
                <c:pt idx="57">
                  <c:v>356</c:v>
                </c:pt>
                <c:pt idx="58">
                  <c:v>357</c:v>
                </c:pt>
                <c:pt idx="59">
                  <c:v>358</c:v>
                </c:pt>
                <c:pt idx="60">
                  <c:v>359</c:v>
                </c:pt>
                <c:pt idx="61">
                  <c:v>360</c:v>
                </c:pt>
                <c:pt idx="62">
                  <c:v>361</c:v>
                </c:pt>
                <c:pt idx="63">
                  <c:v>362</c:v>
                </c:pt>
                <c:pt idx="64">
                  <c:v>363</c:v>
                </c:pt>
                <c:pt idx="65">
                  <c:v>364</c:v>
                </c:pt>
                <c:pt idx="66">
                  <c:v>365</c:v>
                </c:pt>
                <c:pt idx="67">
                  <c:v>366</c:v>
                </c:pt>
                <c:pt idx="68">
                  <c:v>367</c:v>
                </c:pt>
                <c:pt idx="69">
                  <c:v>368</c:v>
                </c:pt>
                <c:pt idx="70">
                  <c:v>369</c:v>
                </c:pt>
                <c:pt idx="71">
                  <c:v>370</c:v>
                </c:pt>
                <c:pt idx="72">
                  <c:v>371</c:v>
                </c:pt>
                <c:pt idx="73">
                  <c:v>372</c:v>
                </c:pt>
                <c:pt idx="74">
                  <c:v>373</c:v>
                </c:pt>
                <c:pt idx="75">
                  <c:v>374</c:v>
                </c:pt>
                <c:pt idx="76">
                  <c:v>375</c:v>
                </c:pt>
                <c:pt idx="77">
                  <c:v>376</c:v>
                </c:pt>
                <c:pt idx="78">
                  <c:v>377</c:v>
                </c:pt>
                <c:pt idx="79">
                  <c:v>378</c:v>
                </c:pt>
                <c:pt idx="80">
                  <c:v>379</c:v>
                </c:pt>
                <c:pt idx="81">
                  <c:v>380</c:v>
                </c:pt>
                <c:pt idx="82">
                  <c:v>381</c:v>
                </c:pt>
                <c:pt idx="83">
                  <c:v>382</c:v>
                </c:pt>
                <c:pt idx="84">
                  <c:v>383</c:v>
                </c:pt>
                <c:pt idx="85">
                  <c:v>384</c:v>
                </c:pt>
                <c:pt idx="86">
                  <c:v>385</c:v>
                </c:pt>
                <c:pt idx="87">
                  <c:v>386</c:v>
                </c:pt>
                <c:pt idx="88">
                  <c:v>387</c:v>
                </c:pt>
                <c:pt idx="89">
                  <c:v>388</c:v>
                </c:pt>
                <c:pt idx="90">
                  <c:v>389</c:v>
                </c:pt>
                <c:pt idx="91">
                  <c:v>390</c:v>
                </c:pt>
                <c:pt idx="92">
                  <c:v>392</c:v>
                </c:pt>
                <c:pt idx="93">
                  <c:v>393</c:v>
                </c:pt>
                <c:pt idx="94">
                  <c:v>394</c:v>
                </c:pt>
                <c:pt idx="95">
                  <c:v>395</c:v>
                </c:pt>
                <c:pt idx="96">
                  <c:v>396</c:v>
                </c:pt>
                <c:pt idx="97">
                  <c:v>397</c:v>
                </c:pt>
                <c:pt idx="98">
                  <c:v>398</c:v>
                </c:pt>
                <c:pt idx="99">
                  <c:v>399</c:v>
                </c:pt>
                <c:pt idx="100">
                  <c:v>400</c:v>
                </c:pt>
                <c:pt idx="101">
                  <c:v>401</c:v>
                </c:pt>
                <c:pt idx="102">
                  <c:v>402</c:v>
                </c:pt>
                <c:pt idx="103">
                  <c:v>403</c:v>
                </c:pt>
                <c:pt idx="104">
                  <c:v>404</c:v>
                </c:pt>
                <c:pt idx="105">
                  <c:v>405</c:v>
                </c:pt>
                <c:pt idx="106">
                  <c:v>406</c:v>
                </c:pt>
                <c:pt idx="107">
                  <c:v>407</c:v>
                </c:pt>
                <c:pt idx="108">
                  <c:v>408</c:v>
                </c:pt>
                <c:pt idx="109">
                  <c:v>409</c:v>
                </c:pt>
                <c:pt idx="110">
                  <c:v>410</c:v>
                </c:pt>
                <c:pt idx="111">
                  <c:v>411</c:v>
                </c:pt>
                <c:pt idx="112">
                  <c:v>412</c:v>
                </c:pt>
                <c:pt idx="113">
                  <c:v>413</c:v>
                </c:pt>
                <c:pt idx="114">
                  <c:v>415</c:v>
                </c:pt>
                <c:pt idx="115">
                  <c:v>416</c:v>
                </c:pt>
                <c:pt idx="116">
                  <c:v>417</c:v>
                </c:pt>
                <c:pt idx="117">
                  <c:v>418</c:v>
                </c:pt>
                <c:pt idx="118">
                  <c:v>419</c:v>
                </c:pt>
                <c:pt idx="119">
                  <c:v>420</c:v>
                </c:pt>
                <c:pt idx="120">
                  <c:v>421</c:v>
                </c:pt>
                <c:pt idx="121">
                  <c:v>422</c:v>
                </c:pt>
                <c:pt idx="122">
                  <c:v>423</c:v>
                </c:pt>
                <c:pt idx="123">
                  <c:v>424</c:v>
                </c:pt>
                <c:pt idx="124">
                  <c:v>425</c:v>
                </c:pt>
                <c:pt idx="125">
                  <c:v>426</c:v>
                </c:pt>
                <c:pt idx="126">
                  <c:v>427</c:v>
                </c:pt>
                <c:pt idx="127">
                  <c:v>428</c:v>
                </c:pt>
                <c:pt idx="128">
                  <c:v>429</c:v>
                </c:pt>
                <c:pt idx="129">
                  <c:v>430</c:v>
                </c:pt>
                <c:pt idx="130">
                  <c:v>431</c:v>
                </c:pt>
                <c:pt idx="131">
                  <c:v>432</c:v>
                </c:pt>
                <c:pt idx="132">
                  <c:v>433</c:v>
                </c:pt>
                <c:pt idx="133">
                  <c:v>434</c:v>
                </c:pt>
                <c:pt idx="134">
                  <c:v>435</c:v>
                </c:pt>
                <c:pt idx="135">
                  <c:v>436</c:v>
                </c:pt>
                <c:pt idx="136">
                  <c:v>437</c:v>
                </c:pt>
              </c:numCache>
            </c:numRef>
          </c:xVal>
          <c:yVal>
            <c:numRef>
              <c:f>'1.4'!$F$5:$F$263</c:f>
              <c:numCache>
                <c:formatCode>General</c:formatCode>
                <c:ptCount val="259"/>
                <c:pt idx="0">
                  <c:v>2.3735340599999999</c:v>
                </c:pt>
                <c:pt idx="1">
                  <c:v>2.3735340599999999</c:v>
                </c:pt>
                <c:pt idx="2">
                  <c:v>2.3735340599999999</c:v>
                </c:pt>
                <c:pt idx="3">
                  <c:v>2.3735340599999999</c:v>
                </c:pt>
                <c:pt idx="4">
                  <c:v>2.3735340599999999</c:v>
                </c:pt>
                <c:pt idx="5">
                  <c:v>2.36376863</c:v>
                </c:pt>
                <c:pt idx="6">
                  <c:v>2.36376863</c:v>
                </c:pt>
                <c:pt idx="7">
                  <c:v>2.3540032000000002</c:v>
                </c:pt>
                <c:pt idx="8">
                  <c:v>2.3442377699999999</c:v>
                </c:pt>
                <c:pt idx="9">
                  <c:v>2.3442377699999999</c:v>
                </c:pt>
                <c:pt idx="10">
                  <c:v>2.33447234</c:v>
                </c:pt>
                <c:pt idx="11">
                  <c:v>2.33447234</c:v>
                </c:pt>
                <c:pt idx="12">
                  <c:v>2.3247069099999997</c:v>
                </c:pt>
                <c:pt idx="13">
                  <c:v>2.3149414799999999</c:v>
                </c:pt>
                <c:pt idx="14">
                  <c:v>2.3149414799999999</c:v>
                </c:pt>
                <c:pt idx="15">
                  <c:v>2.30517605</c:v>
                </c:pt>
                <c:pt idx="16">
                  <c:v>2.30517605</c:v>
                </c:pt>
                <c:pt idx="17">
                  <c:v>2.2954106199999997</c:v>
                </c:pt>
                <c:pt idx="18">
                  <c:v>2.2954106199999997</c:v>
                </c:pt>
                <c:pt idx="19">
                  <c:v>2.2758797599999996</c:v>
                </c:pt>
                <c:pt idx="20">
                  <c:v>2.2758797599999996</c:v>
                </c:pt>
                <c:pt idx="21">
                  <c:v>2.2661143299999997</c:v>
                </c:pt>
                <c:pt idx="22">
                  <c:v>2.2563488999999999</c:v>
                </c:pt>
                <c:pt idx="23">
                  <c:v>2.24658347</c:v>
                </c:pt>
                <c:pt idx="24">
                  <c:v>2.2368180400000002</c:v>
                </c:pt>
                <c:pt idx="25">
                  <c:v>2.2270526100000003</c:v>
                </c:pt>
                <c:pt idx="26">
                  <c:v>2.2172871799999996</c:v>
                </c:pt>
                <c:pt idx="27">
                  <c:v>2.2075217500000002</c:v>
                </c:pt>
                <c:pt idx="28">
                  <c:v>2.1977563199999999</c:v>
                </c:pt>
                <c:pt idx="29">
                  <c:v>2.18799089</c:v>
                </c:pt>
                <c:pt idx="30">
                  <c:v>2.1782254600000002</c:v>
                </c:pt>
                <c:pt idx="31">
                  <c:v>2.1586946</c:v>
                </c:pt>
                <c:pt idx="32">
                  <c:v>2.1489291699999997</c:v>
                </c:pt>
                <c:pt idx="33">
                  <c:v>2.1391637400000003</c:v>
                </c:pt>
                <c:pt idx="34">
                  <c:v>2.1196328800000002</c:v>
                </c:pt>
                <c:pt idx="35">
                  <c:v>2.10010202</c:v>
                </c:pt>
                <c:pt idx="36">
                  <c:v>2.0805711600000003</c:v>
                </c:pt>
                <c:pt idx="37">
                  <c:v>2.0610403000000002</c:v>
                </c:pt>
                <c:pt idx="38">
                  <c:v>2.0512748699999999</c:v>
                </c:pt>
                <c:pt idx="39">
                  <c:v>2.0219785799999999</c:v>
                </c:pt>
                <c:pt idx="40">
                  <c:v>2.0024477200000002</c:v>
                </c:pt>
                <c:pt idx="41">
                  <c:v>1.98291686</c:v>
                </c:pt>
                <c:pt idx="42">
                  <c:v>1.9633859999999999</c:v>
                </c:pt>
                <c:pt idx="43">
                  <c:v>1.9340897100000001</c:v>
                </c:pt>
                <c:pt idx="44">
                  <c:v>1.9047934200000001</c:v>
                </c:pt>
                <c:pt idx="45">
                  <c:v>1.8754971299999998</c:v>
                </c:pt>
                <c:pt idx="46">
                  <c:v>1.83643541</c:v>
                </c:pt>
                <c:pt idx="47">
                  <c:v>1.8071391200000002</c:v>
                </c:pt>
                <c:pt idx="48">
                  <c:v>1.7680773999999999</c:v>
                </c:pt>
                <c:pt idx="49">
                  <c:v>1.7387811099999999</c:v>
                </c:pt>
                <c:pt idx="50">
                  <c:v>1.6997193900000001</c:v>
                </c:pt>
                <c:pt idx="51">
                  <c:v>1.6606576699999998</c:v>
                </c:pt>
                <c:pt idx="52">
                  <c:v>1.63136138</c:v>
                </c:pt>
                <c:pt idx="53">
                  <c:v>1.5922996599999999</c:v>
                </c:pt>
                <c:pt idx="54">
                  <c:v>1.5532379400000003</c:v>
                </c:pt>
                <c:pt idx="55">
                  <c:v>1.5044107899999999</c:v>
                </c:pt>
                <c:pt idx="56">
                  <c:v>1.46534907</c:v>
                </c:pt>
                <c:pt idx="57">
                  <c:v>1.4165219200000001</c:v>
                </c:pt>
                <c:pt idx="58">
                  <c:v>1.3676947699999999</c:v>
                </c:pt>
                <c:pt idx="59">
                  <c:v>1.31886762</c:v>
                </c:pt>
                <c:pt idx="60">
                  <c:v>1.2798058999999999</c:v>
                </c:pt>
                <c:pt idx="61">
                  <c:v>1.2016824600000002</c:v>
                </c:pt>
                <c:pt idx="62">
                  <c:v>1.1528553100000001</c:v>
                </c:pt>
                <c:pt idx="63">
                  <c:v>1.11379359</c:v>
                </c:pt>
                <c:pt idx="64">
                  <c:v>1.0649664400000001</c:v>
                </c:pt>
                <c:pt idx="65">
                  <c:v>1.0161392899999999</c:v>
                </c:pt>
                <c:pt idx="66">
                  <c:v>0.97707757000000006</c:v>
                </c:pt>
                <c:pt idx="67">
                  <c:v>0.91848498999999995</c:v>
                </c:pt>
                <c:pt idx="68">
                  <c:v>0.87942326999999998</c:v>
                </c:pt>
                <c:pt idx="69">
                  <c:v>0.83059611999999994</c:v>
                </c:pt>
                <c:pt idx="70">
                  <c:v>0.78176897000000001</c:v>
                </c:pt>
                <c:pt idx="71">
                  <c:v>0.73294182000000008</c:v>
                </c:pt>
                <c:pt idx="72">
                  <c:v>0.6938801</c:v>
                </c:pt>
                <c:pt idx="73">
                  <c:v>0.65481837999999992</c:v>
                </c:pt>
                <c:pt idx="74">
                  <c:v>0.60599122999999999</c:v>
                </c:pt>
                <c:pt idx="75">
                  <c:v>0.56692951000000003</c:v>
                </c:pt>
                <c:pt idx="76">
                  <c:v>0.52786778999999995</c:v>
                </c:pt>
                <c:pt idx="77">
                  <c:v>0.4985715</c:v>
                </c:pt>
                <c:pt idx="78">
                  <c:v>0.45950977999999998</c:v>
                </c:pt>
                <c:pt idx="79">
                  <c:v>0.42044805999999996</c:v>
                </c:pt>
                <c:pt idx="80">
                  <c:v>0.40091720000000003</c:v>
                </c:pt>
                <c:pt idx="81">
                  <c:v>0.37162091000000003</c:v>
                </c:pt>
                <c:pt idx="82">
                  <c:v>0.33255919</c:v>
                </c:pt>
                <c:pt idx="83">
                  <c:v>0.31302832999999997</c:v>
                </c:pt>
                <c:pt idx="84">
                  <c:v>0.29349746999999998</c:v>
                </c:pt>
                <c:pt idx="85">
                  <c:v>0.27396661</c:v>
                </c:pt>
                <c:pt idx="86">
                  <c:v>0.24467032</c:v>
                </c:pt>
                <c:pt idx="87">
                  <c:v>0.22513946000000001</c:v>
                </c:pt>
                <c:pt idx="88">
                  <c:v>0.2056086</c:v>
                </c:pt>
                <c:pt idx="89">
                  <c:v>0.18607773999999999</c:v>
                </c:pt>
                <c:pt idx="90">
                  <c:v>0.17631230999999997</c:v>
                </c:pt>
                <c:pt idx="91">
                  <c:v>0.16654688000000001</c:v>
                </c:pt>
                <c:pt idx="92">
                  <c:v>0.13725059000000001</c:v>
                </c:pt>
                <c:pt idx="93">
                  <c:v>0.11771973000000001</c:v>
                </c:pt>
                <c:pt idx="94">
                  <c:v>0.11771973000000001</c:v>
                </c:pt>
                <c:pt idx="95">
                  <c:v>0.10795429999999999</c:v>
                </c:pt>
                <c:pt idx="96">
                  <c:v>9.8188869999999998E-2</c:v>
                </c:pt>
                <c:pt idx="97">
                  <c:v>8.8423440000000006E-2</c:v>
                </c:pt>
                <c:pt idx="98">
                  <c:v>7.865801E-2</c:v>
                </c:pt>
                <c:pt idx="99">
                  <c:v>7.865801E-2</c:v>
                </c:pt>
                <c:pt idx="100">
                  <c:v>6.8892579999999995E-2</c:v>
                </c:pt>
                <c:pt idx="101">
                  <c:v>6.8892579999999995E-2</c:v>
                </c:pt>
                <c:pt idx="102">
                  <c:v>6.8892579999999995E-2</c:v>
                </c:pt>
                <c:pt idx="103">
                  <c:v>5.9127149999999996E-2</c:v>
                </c:pt>
                <c:pt idx="104">
                  <c:v>5.9127149999999996E-2</c:v>
                </c:pt>
                <c:pt idx="105">
                  <c:v>5.9127149999999996E-2</c:v>
                </c:pt>
                <c:pt idx="106">
                  <c:v>5.9127149999999996E-2</c:v>
                </c:pt>
                <c:pt idx="107">
                  <c:v>4.9361720000000005E-2</c:v>
                </c:pt>
                <c:pt idx="108">
                  <c:v>4.9361720000000005E-2</c:v>
                </c:pt>
                <c:pt idx="109">
                  <c:v>4.9361720000000005E-2</c:v>
                </c:pt>
                <c:pt idx="110">
                  <c:v>4.9361720000000005E-2</c:v>
                </c:pt>
                <c:pt idx="111">
                  <c:v>4.9361720000000005E-2</c:v>
                </c:pt>
                <c:pt idx="112">
                  <c:v>4.9361720000000005E-2</c:v>
                </c:pt>
                <c:pt idx="113">
                  <c:v>3.9596289999999992E-2</c:v>
                </c:pt>
                <c:pt idx="114">
                  <c:v>3.9596289999999992E-2</c:v>
                </c:pt>
                <c:pt idx="115">
                  <c:v>3.9596289999999992E-2</c:v>
                </c:pt>
                <c:pt idx="116">
                  <c:v>3.9596289999999992E-2</c:v>
                </c:pt>
                <c:pt idx="117">
                  <c:v>3.9596289999999992E-2</c:v>
                </c:pt>
                <c:pt idx="118">
                  <c:v>3.9596289999999992E-2</c:v>
                </c:pt>
                <c:pt idx="119">
                  <c:v>3.9596289999999992E-2</c:v>
                </c:pt>
                <c:pt idx="120">
                  <c:v>3.9596289999999992E-2</c:v>
                </c:pt>
                <c:pt idx="121">
                  <c:v>3.9596289999999992E-2</c:v>
                </c:pt>
                <c:pt idx="122">
                  <c:v>3.9596289999999992E-2</c:v>
                </c:pt>
                <c:pt idx="123">
                  <c:v>3.9596289999999992E-2</c:v>
                </c:pt>
                <c:pt idx="124">
                  <c:v>3.9596289999999992E-2</c:v>
                </c:pt>
                <c:pt idx="125">
                  <c:v>2.9830859999999997E-2</c:v>
                </c:pt>
                <c:pt idx="126">
                  <c:v>3.9596289999999992E-2</c:v>
                </c:pt>
                <c:pt idx="127">
                  <c:v>3.9596289999999992E-2</c:v>
                </c:pt>
                <c:pt idx="128">
                  <c:v>3.9596289999999992E-2</c:v>
                </c:pt>
                <c:pt idx="129">
                  <c:v>3.9596289999999992E-2</c:v>
                </c:pt>
                <c:pt idx="130">
                  <c:v>3.9596289999999992E-2</c:v>
                </c:pt>
                <c:pt idx="131">
                  <c:v>3.9596289999999992E-2</c:v>
                </c:pt>
                <c:pt idx="132">
                  <c:v>3.9596289999999992E-2</c:v>
                </c:pt>
                <c:pt idx="133">
                  <c:v>3.9596289999999992E-2</c:v>
                </c:pt>
                <c:pt idx="134">
                  <c:v>3.9596289999999992E-2</c:v>
                </c:pt>
                <c:pt idx="135">
                  <c:v>3.9596289999999992E-2</c:v>
                </c:pt>
                <c:pt idx="136">
                  <c:v>3.9596289999999992E-2</c:v>
                </c:pt>
                <c:pt idx="137">
                  <c:v>3.9596289999999992E-2</c:v>
                </c:pt>
                <c:pt idx="138">
                  <c:v>3.9596289999999992E-2</c:v>
                </c:pt>
                <c:pt idx="139">
                  <c:v>3.9596289999999992E-2</c:v>
                </c:pt>
                <c:pt idx="140">
                  <c:v>3.9596289999999992E-2</c:v>
                </c:pt>
                <c:pt idx="141">
                  <c:v>3.9596289999999992E-2</c:v>
                </c:pt>
                <c:pt idx="142">
                  <c:v>3.9596289999999992E-2</c:v>
                </c:pt>
                <c:pt idx="143">
                  <c:v>3.9596289999999992E-2</c:v>
                </c:pt>
                <c:pt idx="144">
                  <c:v>3.9596289999999992E-2</c:v>
                </c:pt>
                <c:pt idx="145">
                  <c:v>3.9596289999999992E-2</c:v>
                </c:pt>
                <c:pt idx="146">
                  <c:v>2.9830859999999997E-2</c:v>
                </c:pt>
                <c:pt idx="147">
                  <c:v>2.9830859999999997E-2</c:v>
                </c:pt>
                <c:pt idx="148">
                  <c:v>2.9830859999999997E-2</c:v>
                </c:pt>
                <c:pt idx="149">
                  <c:v>2.9830859999999997E-2</c:v>
                </c:pt>
                <c:pt idx="150">
                  <c:v>2.9830859999999997E-2</c:v>
                </c:pt>
                <c:pt idx="151">
                  <c:v>2.9830859999999997E-2</c:v>
                </c:pt>
                <c:pt idx="152">
                  <c:v>2.9830859999999997E-2</c:v>
                </c:pt>
                <c:pt idx="153">
                  <c:v>2.9830859999999997E-2</c:v>
                </c:pt>
                <c:pt idx="154">
                  <c:v>2.9830859999999997E-2</c:v>
                </c:pt>
                <c:pt idx="155">
                  <c:v>2.9830859999999997E-2</c:v>
                </c:pt>
                <c:pt idx="156">
                  <c:v>2.9830859999999997E-2</c:v>
                </c:pt>
                <c:pt idx="157">
                  <c:v>2.9830859999999997E-2</c:v>
                </c:pt>
                <c:pt idx="158">
                  <c:v>2.9830859999999997E-2</c:v>
                </c:pt>
                <c:pt idx="159">
                  <c:v>2.9830859999999997E-2</c:v>
                </c:pt>
                <c:pt idx="160">
                  <c:v>2.9830859999999997E-2</c:v>
                </c:pt>
                <c:pt idx="161">
                  <c:v>2.0065430000000002E-2</c:v>
                </c:pt>
                <c:pt idx="162">
                  <c:v>2.9830859999999997E-2</c:v>
                </c:pt>
                <c:pt idx="163">
                  <c:v>2.0065430000000002E-2</c:v>
                </c:pt>
                <c:pt idx="164">
                  <c:v>2.9830859999999997E-2</c:v>
                </c:pt>
                <c:pt idx="165">
                  <c:v>2.0065430000000002E-2</c:v>
                </c:pt>
                <c:pt idx="166">
                  <c:v>2.9830859999999997E-2</c:v>
                </c:pt>
                <c:pt idx="167">
                  <c:v>2.0065430000000002E-2</c:v>
                </c:pt>
                <c:pt idx="168">
                  <c:v>2.9830859999999997E-2</c:v>
                </c:pt>
                <c:pt idx="169">
                  <c:v>2.9830859999999997E-2</c:v>
                </c:pt>
                <c:pt idx="170">
                  <c:v>2.9830859999999997E-2</c:v>
                </c:pt>
                <c:pt idx="171">
                  <c:v>2.9830859999999997E-2</c:v>
                </c:pt>
                <c:pt idx="172">
                  <c:v>2.9830859999999997E-2</c:v>
                </c:pt>
                <c:pt idx="173">
                  <c:v>3.9596289999999992E-2</c:v>
                </c:pt>
                <c:pt idx="174">
                  <c:v>2.9830859999999997E-2</c:v>
                </c:pt>
                <c:pt idx="175">
                  <c:v>4.9361720000000005E-2</c:v>
                </c:pt>
                <c:pt idx="176">
                  <c:v>4.9361720000000005E-2</c:v>
                </c:pt>
                <c:pt idx="177">
                  <c:v>3.9596289999999992E-2</c:v>
                </c:pt>
                <c:pt idx="178">
                  <c:v>3.9596289999999992E-2</c:v>
                </c:pt>
                <c:pt idx="179">
                  <c:v>4.9361720000000005E-2</c:v>
                </c:pt>
                <c:pt idx="180">
                  <c:v>5.9127149999999996E-2</c:v>
                </c:pt>
                <c:pt idx="181">
                  <c:v>6.8892579999999995E-2</c:v>
                </c:pt>
                <c:pt idx="182">
                  <c:v>7.865801E-2</c:v>
                </c:pt>
                <c:pt idx="183">
                  <c:v>8.8423440000000006E-2</c:v>
                </c:pt>
                <c:pt idx="184">
                  <c:v>9.8188869999999998E-2</c:v>
                </c:pt>
                <c:pt idx="185">
                  <c:v>0.10795429999999999</c:v>
                </c:pt>
                <c:pt idx="186">
                  <c:v>0.12748515999999999</c:v>
                </c:pt>
                <c:pt idx="187">
                  <c:v>0.12748515999999999</c:v>
                </c:pt>
                <c:pt idx="188">
                  <c:v>0.14701602</c:v>
                </c:pt>
                <c:pt idx="189">
                  <c:v>0.16654688000000001</c:v>
                </c:pt>
                <c:pt idx="190">
                  <c:v>0.17631230999999997</c:v>
                </c:pt>
                <c:pt idx="191">
                  <c:v>0.19584317000000001</c:v>
                </c:pt>
                <c:pt idx="192">
                  <c:v>0.2056086</c:v>
                </c:pt>
                <c:pt idx="193">
                  <c:v>0.23490489000000001</c:v>
                </c:pt>
                <c:pt idx="194">
                  <c:v>0.26420118000000004</c:v>
                </c:pt>
                <c:pt idx="195">
                  <c:v>0.29349746999999998</c:v>
                </c:pt>
                <c:pt idx="196">
                  <c:v>0.32279375999999999</c:v>
                </c:pt>
                <c:pt idx="197">
                  <c:v>0.36185548000000001</c:v>
                </c:pt>
                <c:pt idx="198">
                  <c:v>0.40091720000000003</c:v>
                </c:pt>
                <c:pt idx="199">
                  <c:v>0.43021349000000003</c:v>
                </c:pt>
                <c:pt idx="200">
                  <c:v>0.45950977999999998</c:v>
                </c:pt>
                <c:pt idx="201">
                  <c:v>0.4985715</c:v>
                </c:pt>
                <c:pt idx="202">
                  <c:v>0.53763322000000002</c:v>
                </c:pt>
                <c:pt idx="203">
                  <c:v>0.57669493999999999</c:v>
                </c:pt>
                <c:pt idx="204">
                  <c:v>0.61575665999999996</c:v>
                </c:pt>
                <c:pt idx="205">
                  <c:v>0.66458381</c:v>
                </c:pt>
                <c:pt idx="206">
                  <c:v>0.71341095999999993</c:v>
                </c:pt>
                <c:pt idx="207">
                  <c:v>0.76223810999999997</c:v>
                </c:pt>
                <c:pt idx="208">
                  <c:v>0.80129982999999994</c:v>
                </c:pt>
                <c:pt idx="209">
                  <c:v>0.85012697999999998</c:v>
                </c:pt>
                <c:pt idx="210">
                  <c:v>0.88918869999999983</c:v>
                </c:pt>
                <c:pt idx="211">
                  <c:v>0.94778127999999995</c:v>
                </c:pt>
                <c:pt idx="212">
                  <c:v>0.99660842999999999</c:v>
                </c:pt>
                <c:pt idx="213">
                  <c:v>1.0747318700000001</c:v>
                </c:pt>
                <c:pt idx="214">
                  <c:v>1.1235590200000001</c:v>
                </c:pt>
                <c:pt idx="215">
                  <c:v>1.17238617</c:v>
                </c:pt>
                <c:pt idx="216">
                  <c:v>1.23097875</c:v>
                </c:pt>
                <c:pt idx="217">
                  <c:v>1.2798058999999999</c:v>
                </c:pt>
                <c:pt idx="218">
                  <c:v>1.3383984799999999</c:v>
                </c:pt>
                <c:pt idx="219">
                  <c:v>1.3872256299999999</c:v>
                </c:pt>
                <c:pt idx="220">
                  <c:v>1.43605278</c:v>
                </c:pt>
                <c:pt idx="221">
                  <c:v>1.48487993</c:v>
                </c:pt>
                <c:pt idx="222">
                  <c:v>1.5337070800000001</c:v>
                </c:pt>
                <c:pt idx="223">
                  <c:v>1.5630033700000001</c:v>
                </c:pt>
                <c:pt idx="224">
                  <c:v>1.6020650899999997</c:v>
                </c:pt>
                <c:pt idx="225">
                  <c:v>1.6411268099999998</c:v>
                </c:pt>
                <c:pt idx="226">
                  <c:v>1.68995396</c:v>
                </c:pt>
                <c:pt idx="227">
                  <c:v>1.7192502500000002</c:v>
                </c:pt>
                <c:pt idx="228">
                  <c:v>1.7680773999999999</c:v>
                </c:pt>
                <c:pt idx="229">
                  <c:v>1.8071391200000002</c:v>
                </c:pt>
                <c:pt idx="230">
                  <c:v>1.8462008400000001</c:v>
                </c:pt>
                <c:pt idx="231">
                  <c:v>1.8754971299999998</c:v>
                </c:pt>
                <c:pt idx="232">
                  <c:v>1.9047934200000001</c:v>
                </c:pt>
                <c:pt idx="233">
                  <c:v>1.9340897100000001</c:v>
                </c:pt>
                <c:pt idx="234">
                  <c:v>1.9633859999999999</c:v>
                </c:pt>
                <c:pt idx="235">
                  <c:v>1.9926822899999999</c:v>
                </c:pt>
                <c:pt idx="236">
                  <c:v>2.0024477200000002</c:v>
                </c:pt>
                <c:pt idx="237">
                  <c:v>2.0317440100000002</c:v>
                </c:pt>
                <c:pt idx="238">
                  <c:v>2.0512748699999999</c:v>
                </c:pt>
                <c:pt idx="239">
                  <c:v>2.0805711600000003</c:v>
                </c:pt>
                <c:pt idx="240">
                  <c:v>2.10010202</c:v>
                </c:pt>
                <c:pt idx="241">
                  <c:v>2.1196328800000002</c:v>
                </c:pt>
                <c:pt idx="242">
                  <c:v>2.1391637400000003</c:v>
                </c:pt>
                <c:pt idx="243">
                  <c:v>2.1489291699999997</c:v>
                </c:pt>
                <c:pt idx="244">
                  <c:v>2.1586946</c:v>
                </c:pt>
                <c:pt idx="245">
                  <c:v>2.1782254600000002</c:v>
                </c:pt>
                <c:pt idx="246">
                  <c:v>2.18799089</c:v>
                </c:pt>
                <c:pt idx="247">
                  <c:v>2.1977563199999999</c:v>
                </c:pt>
                <c:pt idx="248">
                  <c:v>2.2172871799999996</c:v>
                </c:pt>
                <c:pt idx="249">
                  <c:v>2.2270526100000003</c:v>
                </c:pt>
                <c:pt idx="250">
                  <c:v>2.2368180400000002</c:v>
                </c:pt>
                <c:pt idx="251">
                  <c:v>2.24658347</c:v>
                </c:pt>
                <c:pt idx="252">
                  <c:v>2.2563488999999999</c:v>
                </c:pt>
                <c:pt idx="253">
                  <c:v>2.2661143299999997</c:v>
                </c:pt>
                <c:pt idx="254">
                  <c:v>2.2758797599999996</c:v>
                </c:pt>
                <c:pt idx="255">
                  <c:v>2.2758797599999996</c:v>
                </c:pt>
                <c:pt idx="256">
                  <c:v>2.2856451900000003</c:v>
                </c:pt>
                <c:pt idx="257">
                  <c:v>2.2954106199999997</c:v>
                </c:pt>
                <c:pt idx="258">
                  <c:v>2.30517605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22-46CB-9BA5-2308498F5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2604671"/>
        <c:axId val="1304765967"/>
      </c:scatterChart>
      <c:valAx>
        <c:axId val="1362604671"/>
        <c:scaling>
          <c:orientation val="minMax"/>
          <c:min val="27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T</a:t>
                </a:r>
                <a:r>
                  <a:rPr lang="en-GB" sz="1600" b="1" baseline="0"/>
                  <a:t> (K)</a:t>
                </a:r>
                <a:endParaRPr lang="en-GB" sz="16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765967"/>
        <c:crosses val="autoZero"/>
        <c:crossBetween val="midCat"/>
      </c:valAx>
      <c:valAx>
        <c:axId val="13047659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Hall</a:t>
                </a:r>
                <a:r>
                  <a:rPr lang="en-GB" sz="1600" b="1" baseline="0"/>
                  <a:t> voltage (mV)</a:t>
                </a:r>
              </a:p>
            </c:rich>
          </c:tx>
          <c:layout>
            <c:manualLayout>
              <c:xMode val="edge"/>
              <c:yMode val="edge"/>
              <c:x val="1.6611295681063124E-2"/>
              <c:y val="0.407167028824660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604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3904-32FD-4021-BE90-07A27D77031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4DC54-3802-4C86-920B-46A274DC0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4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0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2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25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4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65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8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4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963675-FF3A-4AB4-B2EB-B1A446FEA557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54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9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963675-FF3A-4AB4-B2EB-B1A446FEA557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2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ioffe.ru/SVA/NSM/Semicond/Ge/bandstr.html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://www.ioffe.ru/SVA/NSM/Semicond/Ge/bandstr.html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1FCBDC2F-F9BC-47F2-8555-55B62EFF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65" y="2483429"/>
            <a:ext cx="3412067" cy="3674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E77017-A885-4ADF-9DED-AA09CE3046DD}"/>
              </a:ext>
            </a:extLst>
          </p:cNvPr>
          <p:cNvSpPr txBox="1"/>
          <p:nvPr/>
        </p:nvSpPr>
        <p:spPr>
          <a:xfrm>
            <a:off x="193106" y="799352"/>
            <a:ext cx="118057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Arial" panose="020B0604020202020204" pitchFamily="34" charset="0"/>
              </a:rPr>
              <a:t>Investigation of the electronic transport properties of a p-type doped Ge semi-conductor, using the Hall effect.</a:t>
            </a:r>
          </a:p>
          <a:p>
            <a:pPr algn="ctr"/>
            <a:endParaRPr lang="en-GB" sz="4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688B-77CC-438F-AC06-58885483ED1D}"/>
              </a:ext>
            </a:extLst>
          </p:cNvPr>
          <p:cNvSpPr txBox="1"/>
          <p:nvPr/>
        </p:nvSpPr>
        <p:spPr>
          <a:xfrm>
            <a:off x="3854448" y="4858319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Brian Rogers</a:t>
            </a:r>
          </a:p>
          <a:p>
            <a:pPr algn="ctr"/>
            <a:r>
              <a:rPr lang="en-US" sz="2400" dirty="0"/>
              <a:t>Level 2 labs</a:t>
            </a:r>
          </a:p>
          <a:p>
            <a:pPr algn="ctr"/>
            <a:r>
              <a:rPr lang="en-US" sz="2400" b="1" dirty="0"/>
              <a:t>Queen’s university Belfast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12589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B90492A-0F10-42AD-9B3A-001BF4C61C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2395204"/>
                  </p:ext>
                </p:extLst>
              </p:nvPr>
            </p:nvGraphicFramePr>
            <p:xfrm>
              <a:off x="2000914" y="3103246"/>
              <a:ext cx="8128000" cy="8823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3779">
                      <a:extLst>
                        <a:ext uri="{9D8B030D-6E8A-4147-A177-3AD203B41FA5}">
                          <a16:colId xmlns:a16="http://schemas.microsoft.com/office/drawing/2014/main" val="4088861533"/>
                        </a:ext>
                      </a:extLst>
                    </a:gridCol>
                    <a:gridCol w="2724221">
                      <a:extLst>
                        <a:ext uri="{9D8B030D-6E8A-4147-A177-3AD203B41FA5}">
                          <a16:colId xmlns:a16="http://schemas.microsoft.com/office/drawing/2014/main" val="1638813790"/>
                        </a:ext>
                      </a:extLst>
                    </a:gridCol>
                  </a:tblGrid>
                  <a:tr h="8823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r>
                                          <a:rPr lang="en-US" sz="2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0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GB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equation (1)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669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B90492A-0F10-42AD-9B3A-001BF4C61C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2395204"/>
                  </p:ext>
                </p:extLst>
              </p:nvPr>
            </p:nvGraphicFramePr>
            <p:xfrm>
              <a:off x="2000914" y="3103246"/>
              <a:ext cx="8128000" cy="8823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3779">
                      <a:extLst>
                        <a:ext uri="{9D8B030D-6E8A-4147-A177-3AD203B41FA5}">
                          <a16:colId xmlns:a16="http://schemas.microsoft.com/office/drawing/2014/main" val="4088861533"/>
                        </a:ext>
                      </a:extLst>
                    </a:gridCol>
                    <a:gridCol w="2724221">
                      <a:extLst>
                        <a:ext uri="{9D8B030D-6E8A-4147-A177-3AD203B41FA5}">
                          <a16:colId xmlns:a16="http://schemas.microsoft.com/office/drawing/2014/main" val="1638813790"/>
                        </a:ext>
                      </a:extLst>
                    </a:gridCol>
                  </a:tblGrid>
                  <a:tr h="8823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" t="-3448" r="-50846" b="-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equation (1)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6690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B9E7054-60B2-4D44-A328-52C9286F109E}"/>
              </a:ext>
            </a:extLst>
          </p:cNvPr>
          <p:cNvSpPr txBox="1"/>
          <p:nvPr/>
        </p:nvSpPr>
        <p:spPr>
          <a:xfrm>
            <a:off x="160774" y="92333"/>
            <a:ext cx="835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Theory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156CD-A154-4832-8FB5-64DA8016CE1B}"/>
              </a:ext>
            </a:extLst>
          </p:cNvPr>
          <p:cNvCxnSpPr>
            <a:cxnSpLocks/>
          </p:cNvCxnSpPr>
          <p:nvPr/>
        </p:nvCxnSpPr>
        <p:spPr>
          <a:xfrm>
            <a:off x="160774" y="1015663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BF738-31B0-43F4-9636-49CE583B3B67}"/>
                  </a:ext>
                </a:extLst>
              </p:cNvPr>
              <p:cNvSpPr txBox="1"/>
              <p:nvPr/>
            </p:nvSpPr>
            <p:spPr>
              <a:xfrm>
                <a:off x="0" y="1225689"/>
                <a:ext cx="11838310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</a:rPr>
                  <a:t>Semi-conductors fall into two categories; </a:t>
                </a:r>
                <a:r>
                  <a:rPr lang="en-GB" b="1" dirty="0">
                    <a:latin typeface="Arial" panose="020B0604020202020204" pitchFamily="34" charset="0"/>
                  </a:rPr>
                  <a:t>intrinsic</a:t>
                </a:r>
                <a:r>
                  <a:rPr lang="en-GB" dirty="0">
                    <a:latin typeface="Arial" panose="020B0604020202020204" pitchFamily="34" charset="0"/>
                  </a:rPr>
                  <a:t> and </a:t>
                </a:r>
                <a:r>
                  <a:rPr lang="en-GB" b="1" dirty="0">
                    <a:latin typeface="Arial" panose="020B0604020202020204" pitchFamily="34" charset="0"/>
                  </a:rPr>
                  <a:t>extrinsic</a:t>
                </a:r>
                <a:r>
                  <a:rPr lang="en-GB" dirty="0">
                    <a:latin typeface="Arial" panose="020B0604020202020204" pitchFamily="34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</a:rPr>
                  <a:t>The electrical properties of intrinsic semiconductors are modelled by Fermi-Dirac statistics, however at sufficiently high temperatures we can approximate this model to a one described by a Maxwell-Boltzmann distribution: </a:t>
                </a: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  <a:p>
                <a:pPr lvl="1"/>
                <a:endParaRPr lang="en-US" sz="2400" b="0" dirty="0">
                  <a:latin typeface="Arial" panose="020B0604020202020204" pitchFamily="34" charset="0"/>
                </a:endParaRPr>
              </a:p>
              <a:p>
                <a:pPr lvl="1" algn="ctr"/>
                <a:endParaRPr lang="en-GB" sz="2400" dirty="0">
                  <a:latin typeface="Arial" panose="020B0604020202020204" pitchFamily="34" charset="0"/>
                </a:endParaRPr>
              </a:p>
              <a:p>
                <a:pPr lvl="1" algn="ctr"/>
                <a:endParaRPr lang="en-GB" sz="2400" dirty="0">
                  <a:latin typeface="Arial" panose="020B0604020202020204" pitchFamily="34" charset="0"/>
                </a:endParaRPr>
              </a:p>
              <a:p>
                <a:pPr lvl="1" algn="ctr"/>
                <a:endParaRPr lang="en-GB" sz="2400" dirty="0">
                  <a:latin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</a:rPr>
                  <a:t> As the charge carriers in the conduction band are proportional to the conductivity,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</a:rPr>
                  <a:t>  then it follows that the resistance, R(T) is inversely proportional to the number of charge carriers so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GB" dirty="0">
                    <a:latin typeface="Arial" panose="020B0604020202020204" pitchFamily="34" charset="0"/>
                  </a:rPr>
                  <a:t>        </a:t>
                </a:r>
              </a:p>
              <a:p>
                <a:pPr marL="800100" lvl="1" indent="-342900" algn="ctr">
                  <a:buFont typeface="Arial" panose="020B0604020202020204" pitchFamily="34" charset="0"/>
                  <a:buChar char="•"/>
                </a:pPr>
                <a:endParaRPr lang="en-GB" sz="2400" b="0" dirty="0">
                  <a:latin typeface="Arial" panose="020B0604020202020204" pitchFamily="34" charset="0"/>
                </a:endParaRPr>
              </a:p>
              <a:p>
                <a:pPr lvl="1" algn="ctr"/>
                <a:endParaRPr lang="en-GB" sz="2400" dirty="0">
                  <a:latin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BF738-31B0-43F4-9636-49CE583B3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5689"/>
                <a:ext cx="11838310" cy="5355312"/>
              </a:xfrm>
              <a:prstGeom prst="rect">
                <a:avLst/>
              </a:prstGeom>
              <a:blipFill>
                <a:blip r:embed="rId3"/>
                <a:stretch>
                  <a:fillRect t="-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589C29C-4626-4AD6-AEA5-E9799FD2C01B}"/>
              </a:ext>
            </a:extLst>
          </p:cNvPr>
          <p:cNvSpPr/>
          <p:nvPr/>
        </p:nvSpPr>
        <p:spPr>
          <a:xfrm>
            <a:off x="3677697" y="3103246"/>
            <a:ext cx="2080008" cy="77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018A6637-4072-47FB-ACE4-A921C341E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0199439"/>
                  </p:ext>
                </p:extLst>
              </p:nvPr>
            </p:nvGraphicFramePr>
            <p:xfrm>
              <a:off x="2413191" y="5118888"/>
              <a:ext cx="6689028" cy="1114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9930">
                      <a:extLst>
                        <a:ext uri="{9D8B030D-6E8A-4147-A177-3AD203B41FA5}">
                          <a16:colId xmlns:a16="http://schemas.microsoft.com/office/drawing/2014/main" val="2412058021"/>
                        </a:ext>
                      </a:extLst>
                    </a:gridCol>
                    <a:gridCol w="2219098">
                      <a:extLst>
                        <a:ext uri="{9D8B030D-6E8A-4147-A177-3AD203B41FA5}">
                          <a16:colId xmlns:a16="http://schemas.microsoft.com/office/drawing/2014/main" val="1432443356"/>
                        </a:ext>
                      </a:extLst>
                    </a:gridCol>
                  </a:tblGrid>
                  <a:tr h="1051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endParaRPr lang="en-GB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dirty="0">
                            <a:latin typeface="Arial" panose="020B0604020202020204" pitchFamily="34" charset="0"/>
                          </a:endParaRPr>
                        </a:p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equation (2)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357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018A6637-4072-47FB-ACE4-A921C341E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0199439"/>
                  </p:ext>
                </p:extLst>
              </p:nvPr>
            </p:nvGraphicFramePr>
            <p:xfrm>
              <a:off x="2413191" y="5118888"/>
              <a:ext cx="6689028" cy="1114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9930">
                      <a:extLst>
                        <a:ext uri="{9D8B030D-6E8A-4147-A177-3AD203B41FA5}">
                          <a16:colId xmlns:a16="http://schemas.microsoft.com/office/drawing/2014/main" val="2412058021"/>
                        </a:ext>
                      </a:extLst>
                    </a:gridCol>
                    <a:gridCol w="2219098">
                      <a:extLst>
                        <a:ext uri="{9D8B030D-6E8A-4147-A177-3AD203B41FA5}">
                          <a16:colId xmlns:a16="http://schemas.microsoft.com/office/drawing/2014/main" val="1432443356"/>
                        </a:ext>
                      </a:extLst>
                    </a:gridCol>
                  </a:tblGrid>
                  <a:tr h="11146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6" t="-2717" r="-50272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equation (2)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3572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F4A6664-250C-4F64-8F08-75354296CD18}"/>
              </a:ext>
            </a:extLst>
          </p:cNvPr>
          <p:cNvSpPr/>
          <p:nvPr/>
        </p:nvSpPr>
        <p:spPr>
          <a:xfrm>
            <a:off x="3677697" y="5137211"/>
            <a:ext cx="2080008" cy="77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5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9E7054-60B2-4D44-A328-52C9286F109E}"/>
              </a:ext>
            </a:extLst>
          </p:cNvPr>
          <p:cNvSpPr txBox="1"/>
          <p:nvPr/>
        </p:nvSpPr>
        <p:spPr>
          <a:xfrm>
            <a:off x="145759" y="92333"/>
            <a:ext cx="835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Theory – continued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156CD-A154-4832-8FB5-64DA8016CE1B}"/>
              </a:ext>
            </a:extLst>
          </p:cNvPr>
          <p:cNvCxnSpPr>
            <a:cxnSpLocks/>
          </p:cNvCxnSpPr>
          <p:nvPr/>
        </p:nvCxnSpPr>
        <p:spPr>
          <a:xfrm>
            <a:off x="160774" y="1015663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DBF738-31B0-43F4-9636-49CE583B3B67}"/>
              </a:ext>
            </a:extLst>
          </p:cNvPr>
          <p:cNvSpPr txBox="1"/>
          <p:nvPr/>
        </p:nvSpPr>
        <p:spPr>
          <a:xfrm>
            <a:off x="0" y="1259253"/>
            <a:ext cx="118383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Whilst in the extrinsic regime, a doped semiconductor electrical behaviour depends primarily on the dopant – an acceptor or donor species.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We will limit our consideration to p-type semiconductors. Impurity atoms create vacant energy levels that ‘accept’ electrons, leaving ‘holes’ in the valence band which are source of conduction.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endParaRPr lang="en-GB" sz="2400" b="0" dirty="0">
              <a:latin typeface="Arial" panose="020B0604020202020204" pitchFamily="34" charset="0"/>
            </a:endParaRPr>
          </a:p>
          <a:p>
            <a:pPr lvl="1" algn="ctr"/>
            <a:endParaRPr lang="en-GB" sz="2400" dirty="0">
              <a:latin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8EC8A5-5348-4901-91D7-5373ADD0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07" y="2742559"/>
            <a:ext cx="4100551" cy="2856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70A37A-7BEB-4CB6-8645-908EE941D535}"/>
              </a:ext>
            </a:extLst>
          </p:cNvPr>
          <p:cNvSpPr txBox="1"/>
          <p:nvPr/>
        </p:nvSpPr>
        <p:spPr>
          <a:xfrm>
            <a:off x="7433457" y="5679517"/>
            <a:ext cx="40329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Figure 1.2 - P-type semi conductor</a:t>
            </a:r>
          </a:p>
          <a:p>
            <a:pPr algn="ctr"/>
            <a:r>
              <a:rPr lang="en-US" sz="1000" b="1" dirty="0"/>
              <a:t>http://www.raulstutorial.com/wp-content/uploads/2019/07/drawit-diagram-11.png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3045B34-3D02-43A6-8181-5C9E56368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7"/>
          <a:stretch/>
        </p:blipFill>
        <p:spPr>
          <a:xfrm>
            <a:off x="725606" y="2800174"/>
            <a:ext cx="3638179" cy="27985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B6DC4B-352D-450C-9B43-C7BFD66E57C7}"/>
              </a:ext>
            </a:extLst>
          </p:cNvPr>
          <p:cNvSpPr txBox="1"/>
          <p:nvPr/>
        </p:nvSpPr>
        <p:spPr>
          <a:xfrm>
            <a:off x="528226" y="5739843"/>
            <a:ext cx="403293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Figure 1.1 – Schematic diagram Hall effect</a:t>
            </a:r>
          </a:p>
          <a:p>
            <a:pPr algn="ctr"/>
            <a:r>
              <a:rPr lang="en-GB" sz="1000" b="1" dirty="0"/>
              <a:t>https://electronicspani.com/hall-effect-hall-effect-derivation/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D460E9-B811-4497-B482-0867A50A93A7}"/>
              </a:ext>
            </a:extLst>
          </p:cNvPr>
          <p:cNvCxnSpPr>
            <a:cxnSpLocks/>
          </p:cNvCxnSpPr>
          <p:nvPr/>
        </p:nvCxnSpPr>
        <p:spPr>
          <a:xfrm flipV="1">
            <a:off x="3328932" y="4199460"/>
            <a:ext cx="3589700" cy="43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9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975EF-1C07-45DB-9E87-814768786990}"/>
                  </a:ext>
                </a:extLst>
              </p:cNvPr>
              <p:cNvSpPr txBox="1"/>
              <p:nvPr/>
            </p:nvSpPr>
            <p:spPr>
              <a:xfrm>
                <a:off x="122674" y="0"/>
                <a:ext cx="1162906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latin typeface="+mj-lt"/>
                  </a:rPr>
                  <a:t>Determination of hole carrier mobility,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sz="4800" b="0" dirty="0">
                  <a:latin typeface="+mj-lt"/>
                </a:endParaRPr>
              </a:p>
              <a:p>
                <a:endParaRPr lang="en-GB" sz="48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975EF-1C07-45DB-9E87-81476878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4" y="0"/>
                <a:ext cx="11629061" cy="1569660"/>
              </a:xfrm>
              <a:prstGeom prst="rect">
                <a:avLst/>
              </a:prstGeom>
              <a:blipFill>
                <a:blip r:embed="rId2"/>
                <a:stretch>
                  <a:fillRect l="-2358" t="-85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7BB41-5905-46D2-A7FE-B0789E3D91D2}"/>
              </a:ext>
            </a:extLst>
          </p:cNvPr>
          <p:cNvCxnSpPr>
            <a:cxnSpLocks/>
          </p:cNvCxnSpPr>
          <p:nvPr/>
        </p:nvCxnSpPr>
        <p:spPr>
          <a:xfrm>
            <a:off x="154075" y="935276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47ADAD4-CFB4-413F-B2A6-3B8DFBE62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9"/>
          <a:stretch/>
        </p:blipFill>
        <p:spPr>
          <a:xfrm>
            <a:off x="5430139" y="1385516"/>
            <a:ext cx="6461341" cy="40869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D4E4B-2D05-4153-A8EE-9A0B68B4C894}"/>
                  </a:ext>
                </a:extLst>
              </p:cNvPr>
              <p:cNvSpPr txBox="1"/>
              <p:nvPr/>
            </p:nvSpPr>
            <p:spPr>
              <a:xfrm>
                <a:off x="277510" y="1415565"/>
                <a:ext cx="5012884" cy="5011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Manipulation of the gradient gives a hole carrier mobility of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ctr"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800" dirty="0"/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𝟑𝟒𝟖𝟔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sz="2000" b="1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hole mobility in pure germanium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𝟏𝟗𝟎𝟎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sz="2000" dirty="0"/>
                  <a:t> [1].  This is evidence for the presence of a p-type dopant. </a:t>
                </a:r>
              </a:p>
              <a:p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D4E4B-2D05-4153-A8EE-9A0B68B4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10" y="1415565"/>
                <a:ext cx="5012884" cy="5011437"/>
              </a:xfrm>
              <a:prstGeom prst="rect">
                <a:avLst/>
              </a:prstGeom>
              <a:blipFill>
                <a:blip r:embed="rId4"/>
                <a:stretch>
                  <a:fillRect l="-1095" t="-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1EEA71D-B479-4D82-83F5-56FE771F9AF4}"/>
              </a:ext>
            </a:extLst>
          </p:cNvPr>
          <p:cNvSpPr txBox="1"/>
          <p:nvPr/>
        </p:nvSpPr>
        <p:spPr>
          <a:xfrm>
            <a:off x="440265" y="5717512"/>
            <a:ext cx="55634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</a:t>
            </a:r>
            <a:r>
              <a:rPr lang="en-GB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http://www.ioffe.ru/SVA/NSM/Semicond/Ge/bandstr.html</a:t>
            </a:r>
            <a:endParaRPr lang="en-GB" sz="1600" dirty="0"/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3124E2-2BF0-4C00-ADA9-8344FBB872E8}"/>
              </a:ext>
            </a:extLst>
          </p:cNvPr>
          <p:cNvSpPr/>
          <p:nvPr/>
        </p:nvSpPr>
        <p:spPr>
          <a:xfrm>
            <a:off x="1929284" y="2267426"/>
            <a:ext cx="2331217" cy="88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A0FFDB-4BB2-48DF-AD51-4782CEC28CB8}"/>
              </a:ext>
            </a:extLst>
          </p:cNvPr>
          <p:cNvSpPr txBox="1"/>
          <p:nvPr/>
        </p:nvSpPr>
        <p:spPr>
          <a:xfrm>
            <a:off x="6092649" y="5596337"/>
            <a:ext cx="549309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Figure 2 – Drift velocity measurements across currents for fixed magnetic field values.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72168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975EF-1C07-45DB-9E87-814768786990}"/>
                  </a:ext>
                </a:extLst>
              </p:cNvPr>
              <p:cNvSpPr txBox="1"/>
              <p:nvPr/>
            </p:nvSpPr>
            <p:spPr>
              <a:xfrm>
                <a:off x="122674" y="0"/>
                <a:ext cx="11629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latin typeface="+mj-lt"/>
                  </a:rPr>
                  <a:t>Estimation the density of hole carriers,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GB" sz="48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975EF-1C07-45DB-9E87-81476878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4" y="0"/>
                <a:ext cx="11629061" cy="830997"/>
              </a:xfrm>
              <a:prstGeom prst="rect">
                <a:avLst/>
              </a:prstGeom>
              <a:blipFill>
                <a:blip r:embed="rId2"/>
                <a:stretch>
                  <a:fillRect l="-2358" t="-16176" b="-38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7BB41-5905-46D2-A7FE-B0789E3D91D2}"/>
              </a:ext>
            </a:extLst>
          </p:cNvPr>
          <p:cNvCxnSpPr>
            <a:cxnSpLocks/>
          </p:cNvCxnSpPr>
          <p:nvPr/>
        </p:nvCxnSpPr>
        <p:spPr>
          <a:xfrm>
            <a:off x="154075" y="935276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585EA66-BE85-4ADA-BC5E-5CE3D7B7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60" y="1039556"/>
            <a:ext cx="6949840" cy="4718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9B47E8-92FE-430D-918A-37E206E1902F}"/>
                  </a:ext>
                </a:extLst>
              </p:cNvPr>
              <p:cNvSpPr txBox="1"/>
              <p:nvPr/>
            </p:nvSpPr>
            <p:spPr>
              <a:xfrm>
                <a:off x="252210" y="1039556"/>
                <a:ext cx="4746877" cy="544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Density of the hole carriers can be estimated from the gradient of figure 2: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Uncertainty estimated from standard deviation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from each curve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±0.24%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Taking the atomic surface density of Ge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=4.5×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we can estimate that the </a:t>
                </a:r>
                <a:r>
                  <a:rPr lang="en-US" b="1" dirty="0"/>
                  <a:t>doping concentration </a:t>
                </a:r>
                <a:r>
                  <a:rPr lang="en-US" dirty="0"/>
                  <a:t>is of the order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:r>
                  <a:rPr lang="en-US" b="1" dirty="0"/>
                  <a:t>(0.02%)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9B47E8-92FE-430D-918A-37E206E19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10" y="1039556"/>
                <a:ext cx="4746877" cy="5441939"/>
              </a:xfrm>
              <a:prstGeom prst="rect">
                <a:avLst/>
              </a:prstGeom>
              <a:blipFill>
                <a:blip r:embed="rId4"/>
                <a:stretch>
                  <a:fillRect l="-770" t="-673" r="-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FB79A66-1776-4A73-81D8-FFD0FB8C727D}"/>
              </a:ext>
            </a:extLst>
          </p:cNvPr>
          <p:cNvSpPr/>
          <p:nvPr/>
        </p:nvSpPr>
        <p:spPr>
          <a:xfrm>
            <a:off x="1811732" y="1838849"/>
            <a:ext cx="1627834" cy="864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AB21D-9515-421C-A715-14A39D23B94B}"/>
              </a:ext>
            </a:extLst>
          </p:cNvPr>
          <p:cNvSpPr txBox="1"/>
          <p:nvPr/>
        </p:nvSpPr>
        <p:spPr>
          <a:xfrm>
            <a:off x="5937204" y="5630336"/>
            <a:ext cx="584379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Figure 3 – Hall voltage values as a function of magnetic field across current values.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26246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5A52B94-B204-4143-B88C-80E8D51EF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055985"/>
              </p:ext>
            </p:extLst>
          </p:nvPr>
        </p:nvGraphicFramePr>
        <p:xfrm>
          <a:off x="939846" y="1058286"/>
          <a:ext cx="8990217" cy="5246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0975EF-1C07-45DB-9E87-814768786990}"/>
              </a:ext>
            </a:extLst>
          </p:cNvPr>
          <p:cNvSpPr txBox="1"/>
          <p:nvPr/>
        </p:nvSpPr>
        <p:spPr>
          <a:xfrm>
            <a:off x="122674" y="0"/>
            <a:ext cx="1162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Extrinsic-intrinsic transition temperature</a:t>
            </a:r>
            <a:endParaRPr lang="en-GB" sz="48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7BB41-5905-46D2-A7FE-B0789E3D91D2}"/>
              </a:ext>
            </a:extLst>
          </p:cNvPr>
          <p:cNvCxnSpPr>
            <a:cxnSpLocks/>
          </p:cNvCxnSpPr>
          <p:nvPr/>
        </p:nvCxnSpPr>
        <p:spPr>
          <a:xfrm>
            <a:off x="154075" y="935276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D3671B-DED0-4CA5-83DB-04DB63338839}"/>
              </a:ext>
            </a:extLst>
          </p:cNvPr>
          <p:cNvCxnSpPr/>
          <p:nvPr/>
        </p:nvCxnSpPr>
        <p:spPr>
          <a:xfrm>
            <a:off x="7260375" y="1666722"/>
            <a:ext cx="0" cy="402938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9C76B7-4A48-4BA1-87D7-4BC0BB9AD73E}"/>
              </a:ext>
            </a:extLst>
          </p:cNvPr>
          <p:cNvSpPr txBox="1"/>
          <p:nvPr/>
        </p:nvSpPr>
        <p:spPr>
          <a:xfrm>
            <a:off x="7918100" y="4072147"/>
            <a:ext cx="16430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Intrinsic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3247D-F803-4336-BB25-58F2DCB2F9EC}"/>
              </a:ext>
            </a:extLst>
          </p:cNvPr>
          <p:cNvSpPr txBox="1"/>
          <p:nvPr/>
        </p:nvSpPr>
        <p:spPr>
          <a:xfrm>
            <a:off x="2630816" y="4072147"/>
            <a:ext cx="16430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Extrinsic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2FB774-5EE6-4757-BE9E-57BD4E59E061}"/>
                  </a:ext>
                </a:extLst>
              </p:cNvPr>
              <p:cNvSpPr txBox="1"/>
              <p:nvPr/>
            </p:nvSpPr>
            <p:spPr>
              <a:xfrm>
                <a:off x="7622840" y="1682150"/>
                <a:ext cx="2233604" cy="3693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𝟑𝟗𝟖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2FB774-5EE6-4757-BE9E-57BD4E59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40" y="1682150"/>
                <a:ext cx="2233604" cy="369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B1A1F06-48D7-4624-96FC-B37FD8EE8E30}"/>
              </a:ext>
            </a:extLst>
          </p:cNvPr>
          <p:cNvSpPr txBox="1"/>
          <p:nvPr/>
        </p:nvSpPr>
        <p:spPr>
          <a:xfrm>
            <a:off x="10074442" y="4441479"/>
            <a:ext cx="1956784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Figure 4:</a:t>
            </a:r>
          </a:p>
          <a:p>
            <a:endParaRPr lang="en-US" b="1" dirty="0"/>
          </a:p>
          <a:p>
            <a:r>
              <a:rPr lang="en-US" b="1" dirty="0"/>
              <a:t>Behavior of the hall voltage as a function of temperature.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5804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975EF-1C07-45DB-9E87-814768786990}"/>
                  </a:ext>
                </a:extLst>
              </p:cNvPr>
              <p:cNvSpPr txBox="1"/>
              <p:nvPr/>
            </p:nvSpPr>
            <p:spPr>
              <a:xfrm>
                <a:off x="122674" y="0"/>
                <a:ext cx="11629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latin typeface="+mj-lt"/>
                  </a:rPr>
                  <a:t>Determination of the band gap of Ge,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GB" sz="48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975EF-1C07-45DB-9E87-81476878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4" y="0"/>
                <a:ext cx="11629061" cy="830997"/>
              </a:xfrm>
              <a:prstGeom prst="rect">
                <a:avLst/>
              </a:prstGeom>
              <a:blipFill>
                <a:blip r:embed="rId2"/>
                <a:stretch>
                  <a:fillRect l="-2358" t="-16176" b="-38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7BB41-5905-46D2-A7FE-B0789E3D91D2}"/>
              </a:ext>
            </a:extLst>
          </p:cNvPr>
          <p:cNvCxnSpPr>
            <a:cxnSpLocks/>
          </p:cNvCxnSpPr>
          <p:nvPr/>
        </p:nvCxnSpPr>
        <p:spPr>
          <a:xfrm>
            <a:off x="154075" y="935276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DDD246-9CC7-4D27-96CD-D7A297B2AFB1}"/>
                  </a:ext>
                </a:extLst>
              </p:cNvPr>
              <p:cNvSpPr txBox="1"/>
              <p:nvPr/>
            </p:nvSpPr>
            <p:spPr>
              <a:xfrm>
                <a:off x="383192" y="1465869"/>
                <a:ext cx="4397742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Above the critical temperature, the germanium transitions to the intrinsic regime.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By observing changes in the conductivity, we can estimate the band gap,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2000" dirty="0"/>
                  <a:t> of germanium;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𝒆𝑽</m:t>
                      </m:r>
                    </m:oMath>
                  </m:oMathPara>
                </a14:m>
                <a:endParaRPr lang="en-GB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literature value for pure geranium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𝟔𝟕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𝒆𝑽</m:t>
                    </m:r>
                  </m:oMath>
                </a14:m>
                <a:r>
                  <a:rPr lang="en-GB" sz="2000" b="1" dirty="0"/>
                  <a:t> </a:t>
                </a:r>
                <a:r>
                  <a:rPr lang="en-GB" sz="2000" dirty="0"/>
                  <a:t>at 300K</a:t>
                </a:r>
                <a:r>
                  <a:rPr lang="en-GB" sz="2000" b="1" dirty="0"/>
                  <a:t>. 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DDD246-9CC7-4D27-96CD-D7A297B2A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92" y="1465869"/>
                <a:ext cx="4397742" cy="4339650"/>
              </a:xfrm>
              <a:prstGeom prst="rect">
                <a:avLst/>
              </a:prstGeom>
              <a:blipFill>
                <a:blip r:embed="rId3"/>
                <a:stretch>
                  <a:fillRect l="-1248" t="-702" r="-20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65B6B3-2056-4D32-9C4A-8D90333FE9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1"/>
          <a:stretch/>
        </p:blipFill>
        <p:spPr>
          <a:xfrm>
            <a:off x="5041452" y="988083"/>
            <a:ext cx="6989774" cy="488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9831A-D481-4C91-AAB7-C3D90C56F44B}"/>
              </a:ext>
            </a:extLst>
          </p:cNvPr>
          <p:cNvSpPr txBox="1"/>
          <p:nvPr/>
        </p:nvSpPr>
        <p:spPr>
          <a:xfrm>
            <a:off x="221311" y="5451357"/>
            <a:ext cx="55062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</a:t>
            </a:r>
            <a:r>
              <a:rPr lang="en-GB" sz="16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http://www.ioffe.ru/SVA/NSM/Semicond/Ge/bandstr.html</a:t>
            </a:r>
            <a:endParaRPr lang="en-GB" sz="1600" b="1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6D4B5A-9288-40BE-B97A-96D3B2229D80}"/>
                  </a:ext>
                </a:extLst>
              </p:cNvPr>
              <p:cNvSpPr txBox="1"/>
              <p:nvPr/>
            </p:nvSpPr>
            <p:spPr>
              <a:xfrm>
                <a:off x="6133688" y="5817111"/>
                <a:ext cx="5668642" cy="446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Figure 5 – plot of the natural logarithm of resistance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6D4B5A-9288-40BE-B97A-96D3B2229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688" y="5817111"/>
                <a:ext cx="5668642" cy="446789"/>
              </a:xfrm>
              <a:prstGeom prst="rect">
                <a:avLst/>
              </a:prstGeom>
              <a:blipFill>
                <a:blip r:embed="rId6"/>
                <a:stretch>
                  <a:fillRect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996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566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24</cp:revision>
  <dcterms:created xsi:type="dcterms:W3CDTF">2021-12-10T14:33:25Z</dcterms:created>
  <dcterms:modified xsi:type="dcterms:W3CDTF">2022-03-04T20:12:35Z</dcterms:modified>
</cp:coreProperties>
</file>