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65" r:id="rId3"/>
    <p:sldId id="257" r:id="rId4"/>
    <p:sldId id="268" r:id="rId5"/>
    <p:sldId id="269" r:id="rId6"/>
    <p:sldId id="259" r:id="rId7"/>
    <p:sldId id="260" r:id="rId8"/>
    <p:sldId id="261" r:id="rId9"/>
    <p:sldId id="267"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5" autoAdjust="0"/>
  </p:normalViewPr>
  <p:slideViewPr>
    <p:cSldViewPr snapToGrid="0">
      <p:cViewPr varScale="1">
        <p:scale>
          <a:sx n="44" d="100"/>
          <a:sy n="44" d="100"/>
        </p:scale>
        <p:origin x="67"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DFD7F-135E-4B73-BEED-15BDD979AAD7}" type="datetimeFigureOut">
              <a:rPr lang="en-GB" smtClean="0"/>
              <a:t>25/11/2021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B8B77-669A-42D9-845A-B58D1671ED2A}" type="slidenum">
              <a:rPr lang="en-GB" smtClean="0"/>
              <a:t>‹#›</a:t>
            </a:fld>
            <a:endParaRPr lang="en-GB"/>
          </a:p>
        </p:txBody>
      </p:sp>
    </p:spTree>
    <p:extLst>
      <p:ext uri="{BB962C8B-B14F-4D97-AF65-F5344CB8AC3E}">
        <p14:creationId xmlns:p14="http://schemas.microsoft.com/office/powerpoint/2010/main" val="3489609939"/>
      </p:ext>
    </p:extLst>
  </p:cSld>
  <p:clrMap bg1="lt1" tx1="dk1" bg2="lt2" tx2="dk2" accent1="accent1" accent2="accent2" accent3="accent3" accent4="accent4" accent5="accent5" accent6="accent6" hlink="hlink" folHlink="folHlink"/>
  <p:notesStyle>
    <a:lvl1pPr marL="0" algn="l" defTabSz="914358" rtl="0" eaLnBrk="1" latinLnBrk="0" hangingPunct="1">
      <a:defRPr sz="1200" kern="1200">
        <a:solidFill>
          <a:schemeClr val="tx1"/>
        </a:solidFill>
        <a:latin typeface="+mn-lt"/>
        <a:ea typeface="+mn-ea"/>
        <a:cs typeface="+mn-cs"/>
      </a:defRPr>
    </a:lvl1pPr>
    <a:lvl2pPr marL="457179" algn="l" defTabSz="914358" rtl="0" eaLnBrk="1" latinLnBrk="0" hangingPunct="1">
      <a:defRPr sz="1200" kern="1200">
        <a:solidFill>
          <a:schemeClr val="tx1"/>
        </a:solidFill>
        <a:latin typeface="+mn-lt"/>
        <a:ea typeface="+mn-ea"/>
        <a:cs typeface="+mn-cs"/>
      </a:defRPr>
    </a:lvl2pPr>
    <a:lvl3pPr marL="914358" algn="l" defTabSz="914358" rtl="0" eaLnBrk="1" latinLnBrk="0" hangingPunct="1">
      <a:defRPr sz="1200" kern="1200">
        <a:solidFill>
          <a:schemeClr val="tx1"/>
        </a:solidFill>
        <a:latin typeface="+mn-lt"/>
        <a:ea typeface="+mn-ea"/>
        <a:cs typeface="+mn-cs"/>
      </a:defRPr>
    </a:lvl3pPr>
    <a:lvl4pPr marL="1371537" algn="l" defTabSz="914358" rtl="0" eaLnBrk="1" latinLnBrk="0" hangingPunct="1">
      <a:defRPr sz="1200" kern="1200">
        <a:solidFill>
          <a:schemeClr val="tx1"/>
        </a:solidFill>
        <a:latin typeface="+mn-lt"/>
        <a:ea typeface="+mn-ea"/>
        <a:cs typeface="+mn-cs"/>
      </a:defRPr>
    </a:lvl4pPr>
    <a:lvl5pPr marL="1828715" algn="l" defTabSz="914358" rtl="0" eaLnBrk="1" latinLnBrk="0" hangingPunct="1">
      <a:defRPr sz="1200" kern="1200">
        <a:solidFill>
          <a:schemeClr val="tx1"/>
        </a:solidFill>
        <a:latin typeface="+mn-lt"/>
        <a:ea typeface="+mn-ea"/>
        <a:cs typeface="+mn-cs"/>
      </a:defRPr>
    </a:lvl5pPr>
    <a:lvl6pPr marL="2285894" algn="l" defTabSz="914358" rtl="0" eaLnBrk="1" latinLnBrk="0" hangingPunct="1">
      <a:defRPr sz="1200" kern="1200">
        <a:solidFill>
          <a:schemeClr val="tx1"/>
        </a:solidFill>
        <a:latin typeface="+mn-lt"/>
        <a:ea typeface="+mn-ea"/>
        <a:cs typeface="+mn-cs"/>
      </a:defRPr>
    </a:lvl6pPr>
    <a:lvl7pPr marL="2743074" algn="l" defTabSz="914358" rtl="0" eaLnBrk="1" latinLnBrk="0" hangingPunct="1">
      <a:defRPr sz="1200" kern="1200">
        <a:solidFill>
          <a:schemeClr val="tx1"/>
        </a:solidFill>
        <a:latin typeface="+mn-lt"/>
        <a:ea typeface="+mn-ea"/>
        <a:cs typeface="+mn-cs"/>
      </a:defRPr>
    </a:lvl7pPr>
    <a:lvl8pPr marL="3200252" algn="l" defTabSz="914358" rtl="0" eaLnBrk="1" latinLnBrk="0" hangingPunct="1">
      <a:defRPr sz="1200" kern="1200">
        <a:solidFill>
          <a:schemeClr val="tx1"/>
        </a:solidFill>
        <a:latin typeface="+mn-lt"/>
        <a:ea typeface="+mn-ea"/>
        <a:cs typeface="+mn-cs"/>
      </a:defRPr>
    </a:lvl8pPr>
    <a:lvl9pPr marL="3657431" algn="l" defTabSz="91435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F23168-A0D2-4A91-9DD4-7B8B4CAE4B3E}" type="datetime1">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29313-D37B-4832-98FD-D14DEBCE46F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63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CCE70-D62B-4FB7-90E5-AFD130C779C2}" type="datetime1">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401775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4AB04-FD60-4ECF-8596-111C6F4D4F04}" type="datetime1">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414620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8321A-D8B6-4E41-BF80-C815FABC6AE9}" type="datetime1">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371050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D86B4-A7B1-4843-80BA-181FDE178375}" type="datetime1">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29313-D37B-4832-98FD-D14DEBCE46F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15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94A8B-C75B-4D1D-8002-1BF4A912C61F}" type="datetime1">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342022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9FC3F-45EA-4A32-B94E-85C7B4A967C6}" type="datetime1">
              <a:rPr lang="en-GB" smtClean="0"/>
              <a:t>25/11/2021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100926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318DC-4998-4E44-BA81-76A92EE15770}" type="datetime1">
              <a:rPr lang="en-GB" smtClean="0"/>
              <a:t>25/11/2021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330080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DDB959-2369-443A-9136-539668486947}" type="datetime1">
              <a:rPr lang="en-GB" smtClean="0"/>
              <a:t>25/11/2021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35017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64DFF0-5FFF-42DD-9E63-F9A91F61665A}" type="datetime1">
              <a:rPr lang="en-GB" smtClean="0"/>
              <a:t>25/11/2021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129313-D37B-4832-98FD-D14DEBCE46FD}" type="slidenum">
              <a:rPr lang="en-GB" smtClean="0"/>
              <a:t>‹#›</a:t>
            </a:fld>
            <a:endParaRPr lang="en-GB"/>
          </a:p>
        </p:txBody>
      </p:sp>
    </p:spTree>
    <p:extLst>
      <p:ext uri="{BB962C8B-B14F-4D97-AF65-F5344CB8AC3E}">
        <p14:creationId xmlns:p14="http://schemas.microsoft.com/office/powerpoint/2010/main" val="128014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803418-8456-45A9-81CE-2D464AF546F9}" type="datetime1">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29313-D37B-4832-98FD-D14DEBCE46FD}" type="slidenum">
              <a:rPr lang="en-GB" smtClean="0"/>
              <a:t>‹#›</a:t>
            </a:fld>
            <a:endParaRPr lang="en-GB"/>
          </a:p>
        </p:txBody>
      </p:sp>
    </p:spTree>
    <p:extLst>
      <p:ext uri="{BB962C8B-B14F-4D97-AF65-F5344CB8AC3E}">
        <p14:creationId xmlns:p14="http://schemas.microsoft.com/office/powerpoint/2010/main" val="177207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BCF4A5-542B-40F8-8D95-78B5094F93FD}" type="datetime1">
              <a:rPr lang="en-GB" smtClean="0"/>
              <a:t>25/11/2021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129313-D37B-4832-98FD-D14DEBCE46F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3964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1154-7AF2-419A-B728-DB630EE53FBE}"/>
              </a:ext>
            </a:extLst>
          </p:cNvPr>
          <p:cNvSpPr>
            <a:spLocks noGrp="1"/>
          </p:cNvSpPr>
          <p:nvPr>
            <p:ph type="ctrTitle"/>
          </p:nvPr>
        </p:nvSpPr>
        <p:spPr>
          <a:xfrm>
            <a:off x="1197979" y="502001"/>
            <a:ext cx="9796040" cy="2387600"/>
          </a:xfrm>
        </p:spPr>
        <p:txBody>
          <a:bodyPr>
            <a:normAutofit/>
          </a:bodyPr>
          <a:lstStyle/>
          <a:p>
            <a:pPr algn="ctr"/>
            <a:r>
              <a:rPr lang="en-US" sz="5400" b="1" dirty="0"/>
              <a:t>Modelling the expansion of the universe.</a:t>
            </a:r>
            <a:endParaRPr lang="en-GB" sz="5400" b="1" dirty="0"/>
          </a:p>
        </p:txBody>
      </p:sp>
      <p:sp>
        <p:nvSpPr>
          <p:cNvPr id="3" name="Subtitle 2">
            <a:extLst>
              <a:ext uri="{FF2B5EF4-FFF2-40B4-BE49-F238E27FC236}">
                <a16:creationId xmlns:a16="http://schemas.microsoft.com/office/drawing/2014/main" id="{F956FB13-8852-4ADB-812E-8114FB5D333C}"/>
              </a:ext>
            </a:extLst>
          </p:cNvPr>
          <p:cNvSpPr>
            <a:spLocks noGrp="1"/>
          </p:cNvSpPr>
          <p:nvPr>
            <p:ph type="subTitle" idx="1"/>
          </p:nvPr>
        </p:nvSpPr>
        <p:spPr>
          <a:xfrm>
            <a:off x="1197979" y="4539986"/>
            <a:ext cx="9796041" cy="867755"/>
          </a:xfrm>
        </p:spPr>
        <p:txBody>
          <a:bodyPr/>
          <a:lstStyle/>
          <a:p>
            <a:pPr algn="ctr"/>
            <a:r>
              <a:rPr lang="en-US" dirty="0"/>
              <a:t>Investigating the redshift of type </a:t>
            </a:r>
            <a:r>
              <a:rPr lang="en-GB" dirty="0"/>
              <a:t>I</a:t>
            </a:r>
            <a:r>
              <a:rPr lang="en-US" dirty="0"/>
              <a:t>a supernovae through spectroscopic datasets.</a:t>
            </a:r>
            <a:endParaRPr lang="en-GB" dirty="0"/>
          </a:p>
        </p:txBody>
      </p:sp>
    </p:spTree>
    <p:extLst>
      <p:ext uri="{BB962C8B-B14F-4D97-AF65-F5344CB8AC3E}">
        <p14:creationId xmlns:p14="http://schemas.microsoft.com/office/powerpoint/2010/main" val="299924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91F5-E682-4309-BD40-5B190B8B09F3}"/>
              </a:ext>
            </a:extLst>
          </p:cNvPr>
          <p:cNvSpPr>
            <a:spLocks noGrp="1"/>
          </p:cNvSpPr>
          <p:nvPr>
            <p:ph type="title" idx="4294967295"/>
          </p:nvPr>
        </p:nvSpPr>
        <p:spPr>
          <a:xfrm>
            <a:off x="201561" y="196952"/>
            <a:ext cx="11172825" cy="923925"/>
          </a:xfrm>
        </p:spPr>
        <p:txBody>
          <a:bodyPr/>
          <a:lstStyle/>
          <a:p>
            <a:r>
              <a:rPr lang="en-US" b="1" dirty="0"/>
              <a:t>Matter and dark energy dominated universe</a:t>
            </a:r>
            <a:endParaRPr lang="en-GB" b="1"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EE90091-5360-4E51-A059-CB5878B6F3CF}"/>
                  </a:ext>
                </a:extLst>
              </p:cNvPr>
              <p:cNvSpPr txBox="1"/>
              <p:nvPr/>
            </p:nvSpPr>
            <p:spPr>
              <a:xfrm>
                <a:off x="7065406" y="1667445"/>
                <a:ext cx="4491447" cy="3976538"/>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incorporating the cosmological constant provides a much-improved fit for both our measured data and the Reiss data.</a:t>
                </a:r>
              </a:p>
              <a:p>
                <a:endParaRPr lang="en-US" dirty="0"/>
              </a:p>
              <a:p>
                <a:pPr marL="285750" indent="-285750">
                  <a:buFont typeface="Arial" panose="020B0604020202020204" pitchFamily="34" charset="0"/>
                  <a:buChar char="•"/>
                </a:pP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𝝌</m:t>
                        </m:r>
                      </m:e>
                      <m:sub>
                        <m:r>
                          <a:rPr lang="en-US" b="1" i="1" smtClean="0">
                            <a:latin typeface="Cambria Math" panose="02040503050406030204" pitchFamily="18" charset="0"/>
                          </a:rPr>
                          <m:t>𝒗</m:t>
                        </m:r>
                      </m:sub>
                      <m:sup>
                        <m:r>
                          <a:rPr lang="en-US" b="1" i="1">
                            <a:latin typeface="Cambria Math" panose="02040503050406030204" pitchFamily="18" charset="0"/>
                          </a:rPr>
                          <m:t>𝟐</m:t>
                        </m:r>
                      </m:sup>
                    </m:sSubSup>
                  </m:oMath>
                </a14:m>
                <a:r>
                  <a:rPr lang="en-US" b="1" dirty="0"/>
                  <a:t> </a:t>
                </a:r>
                <a14:m>
                  <m:oMath xmlns:m="http://schemas.openxmlformats.org/officeDocument/2006/math">
                    <m:r>
                      <a:rPr lang="en-US" b="1" i="1">
                        <a:latin typeface="Cambria Math" panose="02040503050406030204" pitchFamily="18" charset="0"/>
                      </a:rPr>
                      <m:t>=</m:t>
                    </m:r>
                    <m:r>
                      <a:rPr lang="en-US" b="1" i="1" smtClean="0">
                        <a:latin typeface="Cambria Math" panose="02040503050406030204" pitchFamily="18" charset="0"/>
                      </a:rPr>
                      <m:t> </m:t>
                    </m:r>
                  </m:oMath>
                </a14:m>
                <a:r>
                  <a:rPr lang="en-US" b="1" dirty="0"/>
                  <a:t>1.25. </a:t>
                </a:r>
                <a:r>
                  <a:rPr lang="en-US" dirty="0"/>
                  <a:t>The best fit compared to equations </a:t>
                </a:r>
                <a:r>
                  <a:rPr lang="en-US" b="1" dirty="0"/>
                  <a:t>(3) </a:t>
                </a:r>
                <a:r>
                  <a:rPr lang="en-US" dirty="0"/>
                  <a:t>and </a:t>
                </a:r>
                <a:r>
                  <a:rPr lang="en-US" b="1" dirty="0"/>
                  <a:t>(4)</a:t>
                </a:r>
                <a:r>
                  <a:rPr lang="en-US" dirty="0"/>
                  <a:t>.</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 surprising result if we consider the universe to be ‘cold matter dominant’. It also allows us to speculate the role of dark energy in the expansion of the universe.</a:t>
                </a:r>
              </a:p>
              <a:p>
                <a:pPr marL="285750" indent="-285750">
                  <a:buFont typeface="Arial" panose="020B0604020202020204" pitchFamily="34" charset="0"/>
                  <a:buChar char="•"/>
                </a:pPr>
                <a:endParaRPr lang="en-US" dirty="0"/>
              </a:p>
              <a:p>
                <a:endParaRPr lang="en-GB" dirty="0"/>
              </a:p>
            </p:txBody>
          </p:sp>
        </mc:Choice>
        <mc:Fallback>
          <p:sp>
            <p:nvSpPr>
              <p:cNvPr id="13" name="TextBox 12">
                <a:extLst>
                  <a:ext uri="{FF2B5EF4-FFF2-40B4-BE49-F238E27FC236}">
                    <a16:creationId xmlns:a16="http://schemas.microsoft.com/office/drawing/2014/main" id="{5EE90091-5360-4E51-A059-CB5878B6F3CF}"/>
                  </a:ext>
                </a:extLst>
              </p:cNvPr>
              <p:cNvSpPr txBox="1">
                <a:spLocks noRot="1" noChangeAspect="1" noMove="1" noResize="1" noEditPoints="1" noAdjustHandles="1" noChangeArrowheads="1" noChangeShapeType="1" noTextEdit="1"/>
              </p:cNvSpPr>
              <p:nvPr/>
            </p:nvSpPr>
            <p:spPr>
              <a:xfrm>
                <a:off x="7065406" y="1667445"/>
                <a:ext cx="4491447" cy="3976538"/>
              </a:xfrm>
              <a:prstGeom prst="rect">
                <a:avLst/>
              </a:prstGeom>
              <a:blipFill>
                <a:blip r:embed="rId2"/>
                <a:stretch>
                  <a:fillRect l="-814" t="-920" r="-1493"/>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63A13C0D-BA17-4B67-B6C5-DBB3A080C695}"/>
              </a:ext>
            </a:extLst>
          </p:cNvPr>
          <p:cNvSpPr txBox="1"/>
          <p:nvPr/>
        </p:nvSpPr>
        <p:spPr>
          <a:xfrm>
            <a:off x="244073" y="5329987"/>
            <a:ext cx="6184696" cy="584775"/>
          </a:xfrm>
          <a:prstGeom prst="rect">
            <a:avLst/>
          </a:prstGeom>
          <a:noFill/>
        </p:spPr>
        <p:txBody>
          <a:bodyPr wrap="square" rtlCol="0">
            <a:spAutoFit/>
          </a:bodyPr>
          <a:lstStyle/>
          <a:p>
            <a:r>
              <a:rPr lang="en-US" sz="1600" b="1" dirty="0"/>
              <a:t>Figure 5 – The Reiss and measured data plotted against the theoretical model including the cosmological constant. </a:t>
            </a:r>
            <a:endParaRPr lang="en-GB" sz="1600" b="1" dirty="0"/>
          </a:p>
        </p:txBody>
      </p:sp>
      <p:cxnSp>
        <p:nvCxnSpPr>
          <p:cNvPr id="6" name="Straight Connector 5">
            <a:extLst>
              <a:ext uri="{FF2B5EF4-FFF2-40B4-BE49-F238E27FC236}">
                <a16:creationId xmlns:a16="http://schemas.microsoft.com/office/drawing/2014/main" id="{A1D0C0FC-C03F-4FAB-A498-BFFFD41094E0}"/>
              </a:ext>
            </a:extLst>
          </p:cNvPr>
          <p:cNvCxnSpPr/>
          <p:nvPr/>
        </p:nvCxnSpPr>
        <p:spPr>
          <a:xfrm>
            <a:off x="201561" y="1120877"/>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909E700E-44A8-456C-BA5E-777A9A85F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73" y="810773"/>
            <a:ext cx="6778821" cy="4519214"/>
          </a:xfrm>
          <a:prstGeom prst="rect">
            <a:avLst/>
          </a:prstGeom>
        </p:spPr>
      </p:pic>
    </p:spTree>
    <p:extLst>
      <p:ext uri="{BB962C8B-B14F-4D97-AF65-F5344CB8AC3E}">
        <p14:creationId xmlns:p14="http://schemas.microsoft.com/office/powerpoint/2010/main" val="297436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62D5-537C-4E86-A0F4-C62C18934739}"/>
              </a:ext>
            </a:extLst>
          </p:cNvPr>
          <p:cNvSpPr>
            <a:spLocks noGrp="1"/>
          </p:cNvSpPr>
          <p:nvPr>
            <p:ph type="title" idx="4294967295"/>
          </p:nvPr>
        </p:nvSpPr>
        <p:spPr>
          <a:xfrm>
            <a:off x="201561" y="0"/>
            <a:ext cx="10058400" cy="771525"/>
          </a:xfrm>
        </p:spPr>
        <p:txBody>
          <a:bodyPr/>
          <a:lstStyle/>
          <a:p>
            <a:r>
              <a:rPr lang="en-US" b="1" dirty="0"/>
              <a:t>Summary</a:t>
            </a:r>
            <a:endParaRPr lang="en-GB" b="1" dirty="0"/>
          </a:p>
        </p:txBody>
      </p:sp>
      <p:cxnSp>
        <p:nvCxnSpPr>
          <p:cNvPr id="4" name="Straight Connector 3">
            <a:extLst>
              <a:ext uri="{FF2B5EF4-FFF2-40B4-BE49-F238E27FC236}">
                <a16:creationId xmlns:a16="http://schemas.microsoft.com/office/drawing/2014/main" id="{29207DEA-130A-47E8-B8E7-BB099AC30006}"/>
              </a:ext>
            </a:extLst>
          </p:cNvPr>
          <p:cNvCxnSpPr/>
          <p:nvPr/>
        </p:nvCxnSpPr>
        <p:spPr>
          <a:xfrm>
            <a:off x="201562" y="694136"/>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D3CE02F-8DF5-49A7-A1F9-EA6E04E92549}"/>
                  </a:ext>
                </a:extLst>
              </p:cNvPr>
              <p:cNvSpPr txBox="1"/>
              <p:nvPr/>
            </p:nvSpPr>
            <p:spPr>
              <a:xfrm>
                <a:off x="201561" y="929787"/>
                <a:ext cx="11514817" cy="5470728"/>
              </a:xfrm>
              <a:prstGeom prst="rect">
                <a:avLst/>
              </a:prstGeom>
              <a:noFill/>
            </p:spPr>
            <p:txBody>
              <a:bodyPr wrap="square" rtlCol="0">
                <a:spAutoFit/>
              </a:bodyPr>
              <a:lstStyle/>
              <a:p>
                <a:pPr marL="285750" indent="-285750">
                  <a:buFont typeface="Arial" panose="020B0604020202020204" pitchFamily="34" charset="0"/>
                  <a:buChar char="•"/>
                </a:pPr>
                <a:r>
                  <a:rPr lang="en-US" sz="2200" dirty="0"/>
                  <a:t>Initial estimates of the Hubble constant give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𝑯</m:t>
                        </m:r>
                      </m:e>
                      <m:sub>
                        <m:r>
                          <a:rPr lang="en-US" sz="2200" b="1" i="1" smtClean="0">
                            <a:latin typeface="Cambria Math" panose="02040503050406030204" pitchFamily="18" charset="0"/>
                          </a:rPr>
                          <m:t>𝟎</m:t>
                        </m:r>
                      </m:sub>
                    </m:sSub>
                    <m:r>
                      <a:rPr lang="en-US" sz="2200" b="1" i="1" smtClean="0">
                        <a:latin typeface="Cambria Math" panose="02040503050406030204" pitchFamily="18" charset="0"/>
                      </a:rPr>
                      <m:t>=</m:t>
                    </m:r>
                    <m:r>
                      <m:rPr>
                        <m:nor/>
                      </m:rPr>
                      <a:rPr lang="en-US" sz="2200" b="1" dirty="0"/>
                      <m:t> </m:t>
                    </m:r>
                    <m:r>
                      <m:rPr>
                        <m:nor/>
                      </m:rPr>
                      <a:rPr lang="en-US" sz="2200" b="1" i="0" dirty="0" smtClean="0"/>
                      <m:t>(</m:t>
                    </m:r>
                    <m:r>
                      <a:rPr lang="en-US" sz="2200" b="1" i="1">
                        <a:latin typeface="Cambria Math" panose="02040503050406030204" pitchFamily="18" charset="0"/>
                      </a:rPr>
                      <m:t>𝟔𝟔</m:t>
                    </m:r>
                    <m:r>
                      <a:rPr lang="en-US" sz="2200" b="1" i="1">
                        <a:latin typeface="Cambria Math" panose="02040503050406030204" pitchFamily="18" charset="0"/>
                      </a:rPr>
                      <m:t>.</m:t>
                    </m:r>
                    <m:r>
                      <a:rPr lang="en-US" sz="2200" b="1" i="1">
                        <a:latin typeface="Cambria Math" panose="02040503050406030204" pitchFamily="18" charset="0"/>
                      </a:rPr>
                      <m:t>𝟎𝟓</m:t>
                    </m:r>
                    <m:r>
                      <a:rPr lang="en-US" sz="2200" b="1" i="1">
                        <a:latin typeface="Cambria Math" panose="02040503050406030204" pitchFamily="18" charset="0"/>
                      </a:rPr>
                      <m:t>±</m:t>
                    </m:r>
                    <m:r>
                      <a:rPr lang="en-US" sz="2200" b="1" i="1">
                        <a:latin typeface="Cambria Math" panose="02040503050406030204" pitchFamily="18" charset="0"/>
                      </a:rPr>
                      <m:t>𝟑</m:t>
                    </m:r>
                    <m:r>
                      <a:rPr lang="en-US" sz="2200" b="1" i="1">
                        <a:latin typeface="Cambria Math" panose="02040503050406030204" pitchFamily="18" charset="0"/>
                      </a:rPr>
                      <m:t>.</m:t>
                    </m:r>
                    <m:r>
                      <a:rPr lang="en-US" sz="2200" b="1" i="1">
                        <a:latin typeface="Cambria Math" panose="02040503050406030204" pitchFamily="18" charset="0"/>
                      </a:rPr>
                      <m:t>𝟏𝟏</m:t>
                    </m:r>
                    <m:r>
                      <a:rPr lang="en-US" sz="2200" b="1" i="1" smtClean="0">
                        <a:latin typeface="Cambria Math" panose="02040503050406030204" pitchFamily="18" charset="0"/>
                      </a:rPr>
                      <m:t>)</m:t>
                    </m:r>
                    <m:r>
                      <a:rPr lang="en-US" sz="2200" b="1" i="1">
                        <a:latin typeface="Cambria Math" panose="02040503050406030204" pitchFamily="18" charset="0"/>
                      </a:rPr>
                      <m:t> </m:t>
                    </m:r>
                    <m:r>
                      <a:rPr lang="en-US" sz="2200" b="1" i="1">
                        <a:latin typeface="Cambria Math" panose="02040503050406030204" pitchFamily="18" charset="0"/>
                      </a:rPr>
                      <m:t>𝒌𝒎</m:t>
                    </m:r>
                    <m:sSup>
                      <m:sSupPr>
                        <m:ctrlPr>
                          <a:rPr lang="en-US" sz="2200" b="1" i="1">
                            <a:latin typeface="Cambria Math" panose="02040503050406030204" pitchFamily="18" charset="0"/>
                          </a:rPr>
                        </m:ctrlPr>
                      </m:sSupPr>
                      <m:e>
                        <m:r>
                          <a:rPr lang="en-US" sz="2200" b="1" i="1">
                            <a:latin typeface="Cambria Math" panose="02040503050406030204" pitchFamily="18" charset="0"/>
                          </a:rPr>
                          <m:t>𝒔</m:t>
                        </m:r>
                      </m:e>
                      <m:sup>
                        <m:r>
                          <a:rPr lang="en-US" sz="2200" b="1" i="1">
                            <a:latin typeface="Cambria Math" panose="02040503050406030204" pitchFamily="18" charset="0"/>
                          </a:rPr>
                          <m:t>−</m:t>
                        </m:r>
                        <m:r>
                          <a:rPr lang="en-US" sz="2200" b="1" i="1">
                            <a:latin typeface="Cambria Math" panose="02040503050406030204" pitchFamily="18" charset="0"/>
                          </a:rPr>
                          <m:t>𝟏</m:t>
                        </m:r>
                      </m:sup>
                    </m:sSup>
                    <m:r>
                      <a:rPr lang="en-US" sz="2200" b="1" i="1">
                        <a:latin typeface="Cambria Math" panose="02040503050406030204" pitchFamily="18" charset="0"/>
                      </a:rPr>
                      <m:t>𝑴𝑷</m:t>
                    </m:r>
                    <m:sSup>
                      <m:sSupPr>
                        <m:ctrlPr>
                          <a:rPr lang="en-US" sz="2200" b="1" i="1">
                            <a:latin typeface="Cambria Math" panose="02040503050406030204" pitchFamily="18" charset="0"/>
                          </a:rPr>
                        </m:ctrlPr>
                      </m:sSupPr>
                      <m:e>
                        <m:r>
                          <a:rPr lang="en-US" sz="2200" b="1" i="1">
                            <a:latin typeface="Cambria Math" panose="02040503050406030204" pitchFamily="18" charset="0"/>
                          </a:rPr>
                          <m:t>𝒄</m:t>
                        </m:r>
                      </m:e>
                      <m:sup>
                        <m:r>
                          <a:rPr lang="en-US" sz="2200" b="1" i="1">
                            <a:latin typeface="Cambria Math" panose="02040503050406030204" pitchFamily="18" charset="0"/>
                          </a:rPr>
                          <m:t>−</m:t>
                        </m:r>
                        <m:r>
                          <a:rPr lang="en-US" sz="2200" b="1" i="1">
                            <a:latin typeface="Cambria Math" panose="02040503050406030204" pitchFamily="18" charset="0"/>
                          </a:rPr>
                          <m:t>𝟏</m:t>
                        </m:r>
                      </m:sup>
                    </m:sSup>
                  </m:oMath>
                </a14:m>
                <a:r>
                  <a:rPr lang="en-GB" sz="2200" dirty="0"/>
                  <a:t> using an ordinary least squares method on low redshift data.</a:t>
                </a:r>
              </a:p>
              <a:p>
                <a:endParaRPr lang="en-GB" sz="2200" dirty="0"/>
              </a:p>
              <a:p>
                <a:pPr marL="285750" indent="-285750">
                  <a:buFont typeface="Arial" panose="020B0604020202020204" pitchFamily="34" charset="0"/>
                  <a:buChar char="•"/>
                </a:pPr>
                <a:r>
                  <a:rPr lang="en-GB" sz="2200" dirty="0"/>
                  <a:t>For the combined dataset of 2016 supernovae and the Reiss data show equation </a:t>
                </a:r>
                <a:r>
                  <a:rPr lang="en-GB" sz="2200" b="1" dirty="0"/>
                  <a:t>(3)</a:t>
                </a:r>
                <a:r>
                  <a:rPr lang="en-GB" sz="2200" dirty="0"/>
                  <a:t>, the </a:t>
                </a:r>
                <a:r>
                  <a:rPr lang="en-GB" sz="2200" b="1" dirty="0"/>
                  <a:t>massless universe </a:t>
                </a:r>
                <a:r>
                  <a:rPr lang="en-GB" sz="2200" dirty="0"/>
                  <a:t>as the best fit with </a:t>
                </a:r>
                <a14:m>
                  <m:oMath xmlns:m="http://schemas.openxmlformats.org/officeDocument/2006/math">
                    <m:sSubSup>
                      <m:sSubSupPr>
                        <m:ctrlPr>
                          <a:rPr lang="en-US" sz="2200" b="1" i="1" smtClean="0">
                            <a:latin typeface="Cambria Math" panose="02040503050406030204" pitchFamily="18" charset="0"/>
                          </a:rPr>
                        </m:ctrlPr>
                      </m:sSubSupPr>
                      <m:e>
                        <m:r>
                          <a:rPr lang="en-US" sz="2200" b="1" i="1" smtClean="0">
                            <a:latin typeface="Cambria Math" panose="02040503050406030204" pitchFamily="18" charset="0"/>
                          </a:rPr>
                          <m:t>𝝌</m:t>
                        </m:r>
                      </m:e>
                      <m:sub>
                        <m:r>
                          <a:rPr lang="en-US" sz="2200" b="1" i="1" smtClean="0">
                            <a:latin typeface="Cambria Math" panose="02040503050406030204" pitchFamily="18" charset="0"/>
                          </a:rPr>
                          <m:t>𝒗</m:t>
                        </m:r>
                      </m:sub>
                      <m:sup>
                        <m:r>
                          <a:rPr lang="en-US" sz="2200" b="1" i="1" smtClean="0">
                            <a:latin typeface="Cambria Math" panose="02040503050406030204" pitchFamily="18" charset="0"/>
                          </a:rPr>
                          <m:t>𝟐</m:t>
                        </m:r>
                      </m:sup>
                    </m:sSubSup>
                    <m:r>
                      <a:rPr lang="en-US" sz="2200" b="1" i="1" smtClean="0">
                        <a:latin typeface="Cambria Math" panose="02040503050406030204" pitchFamily="18" charset="0"/>
                      </a:rPr>
                      <m:t>= </m:t>
                    </m:r>
                  </m:oMath>
                </a14:m>
                <a:r>
                  <a:rPr lang="en-GB" sz="2200" b="1" dirty="0"/>
                  <a:t>1.57</a:t>
                </a:r>
                <a:r>
                  <a:rPr lang="en-GB" sz="2200" dirty="0"/>
                  <a:t>, with </a:t>
                </a:r>
                <a14:m>
                  <m:oMath xmlns:m="http://schemas.openxmlformats.org/officeDocument/2006/math">
                    <m:sSub>
                      <m:sSubPr>
                        <m:ctrlPr>
                          <a:rPr lang="en-US" sz="2200" b="1" i="1">
                            <a:latin typeface="Cambria Math" panose="02040503050406030204" pitchFamily="18" charset="0"/>
                          </a:rPr>
                        </m:ctrlPr>
                      </m:sSubPr>
                      <m:e>
                        <m:r>
                          <a:rPr lang="en-US" sz="2200" b="1" i="1">
                            <a:latin typeface="Cambria Math" panose="02040503050406030204" pitchFamily="18" charset="0"/>
                          </a:rPr>
                          <m:t>𝑯</m:t>
                        </m:r>
                      </m:e>
                      <m:sub>
                        <m:r>
                          <a:rPr lang="en-US" sz="2200" b="1" i="1">
                            <a:latin typeface="Cambria Math" panose="02040503050406030204" pitchFamily="18" charset="0"/>
                          </a:rPr>
                          <m:t>𝟎</m:t>
                        </m:r>
                      </m:sub>
                    </m:sSub>
                    <m:r>
                      <a:rPr lang="en-US" sz="2200" b="1" i="1">
                        <a:latin typeface="Cambria Math" panose="02040503050406030204" pitchFamily="18" charset="0"/>
                      </a:rPr>
                      <m:t>=</m:t>
                    </m:r>
                    <m:r>
                      <a:rPr lang="en-US" sz="2200" b="1" i="1" smtClean="0">
                        <a:latin typeface="Cambria Math" panose="02040503050406030204" pitchFamily="18" charset="0"/>
                      </a:rPr>
                      <m:t>(</m:t>
                    </m:r>
                    <m:r>
                      <a:rPr lang="en-US" sz="2200" b="1" i="1">
                        <a:latin typeface="Cambria Math" panose="02040503050406030204" pitchFamily="18" charset="0"/>
                      </a:rPr>
                      <m:t>𝟔𝟖</m:t>
                    </m:r>
                    <m:r>
                      <a:rPr lang="en-US" sz="2200" b="1" i="1">
                        <a:latin typeface="Cambria Math" panose="02040503050406030204" pitchFamily="18" charset="0"/>
                      </a:rPr>
                      <m:t>.</m:t>
                    </m:r>
                    <m:r>
                      <a:rPr lang="en-US" sz="2200" b="1" i="1">
                        <a:latin typeface="Cambria Math" panose="02040503050406030204" pitchFamily="18" charset="0"/>
                      </a:rPr>
                      <m:t>𝟓</m:t>
                    </m:r>
                    <m:r>
                      <a:rPr lang="en-US" sz="2200" b="1" i="1">
                        <a:latin typeface="Cambria Math" panose="02040503050406030204" pitchFamily="18" charset="0"/>
                      </a:rPr>
                      <m:t>±</m:t>
                    </m:r>
                    <m:r>
                      <a:rPr lang="en-US" sz="2200" b="1" i="1">
                        <a:latin typeface="Cambria Math" panose="02040503050406030204" pitchFamily="18" charset="0"/>
                      </a:rPr>
                      <m:t>𝟏</m:t>
                    </m:r>
                    <m:r>
                      <a:rPr lang="en-US" sz="2200" b="1" i="1">
                        <a:latin typeface="Cambria Math" panose="02040503050406030204" pitchFamily="18" charset="0"/>
                      </a:rPr>
                      <m:t>.</m:t>
                    </m:r>
                    <m:r>
                      <a:rPr lang="en-US" sz="2200" b="1" i="1">
                        <a:latin typeface="Cambria Math" panose="02040503050406030204" pitchFamily="18" charset="0"/>
                      </a:rPr>
                      <m:t>𝟓</m:t>
                    </m:r>
                    <m:r>
                      <a:rPr lang="en-US" sz="2200" b="1" i="1" smtClean="0">
                        <a:latin typeface="Cambria Math" panose="02040503050406030204" pitchFamily="18" charset="0"/>
                      </a:rPr>
                      <m:t>)</m:t>
                    </m:r>
                    <m:r>
                      <a:rPr lang="en-US" sz="2200" b="1" i="1">
                        <a:latin typeface="Cambria Math" panose="02040503050406030204" pitchFamily="18" charset="0"/>
                      </a:rPr>
                      <m:t> </m:t>
                    </m:r>
                    <m:r>
                      <a:rPr lang="en-US" sz="2200" b="1" i="1">
                        <a:latin typeface="Cambria Math" panose="02040503050406030204" pitchFamily="18" charset="0"/>
                      </a:rPr>
                      <m:t>𝒌𝒎</m:t>
                    </m:r>
                    <m:sSup>
                      <m:sSupPr>
                        <m:ctrlPr>
                          <a:rPr lang="en-US" sz="2200" b="1" i="1">
                            <a:latin typeface="Cambria Math" panose="02040503050406030204" pitchFamily="18" charset="0"/>
                          </a:rPr>
                        </m:ctrlPr>
                      </m:sSupPr>
                      <m:e>
                        <m:r>
                          <a:rPr lang="en-US" sz="2200" b="1" i="1">
                            <a:latin typeface="Cambria Math" panose="02040503050406030204" pitchFamily="18" charset="0"/>
                          </a:rPr>
                          <m:t>𝒔</m:t>
                        </m:r>
                      </m:e>
                      <m:sup>
                        <m:r>
                          <a:rPr lang="en-US" sz="2200" b="1" i="1">
                            <a:latin typeface="Cambria Math" panose="02040503050406030204" pitchFamily="18" charset="0"/>
                          </a:rPr>
                          <m:t>−</m:t>
                        </m:r>
                        <m:r>
                          <a:rPr lang="en-US" sz="2200" b="1" i="1">
                            <a:latin typeface="Cambria Math" panose="02040503050406030204" pitchFamily="18" charset="0"/>
                          </a:rPr>
                          <m:t>𝟏</m:t>
                        </m:r>
                      </m:sup>
                    </m:sSup>
                    <m:r>
                      <a:rPr lang="en-US" sz="2200" b="1" i="1">
                        <a:latin typeface="Cambria Math" panose="02040503050406030204" pitchFamily="18" charset="0"/>
                      </a:rPr>
                      <m:t>𝑴𝑷</m:t>
                    </m:r>
                    <m:sSup>
                      <m:sSupPr>
                        <m:ctrlPr>
                          <a:rPr lang="en-US" sz="2200" b="1" i="1">
                            <a:latin typeface="Cambria Math" panose="02040503050406030204" pitchFamily="18" charset="0"/>
                          </a:rPr>
                        </m:ctrlPr>
                      </m:sSupPr>
                      <m:e>
                        <m:r>
                          <a:rPr lang="en-US" sz="2200" b="1" i="1">
                            <a:latin typeface="Cambria Math" panose="02040503050406030204" pitchFamily="18" charset="0"/>
                          </a:rPr>
                          <m:t>𝒄</m:t>
                        </m:r>
                      </m:e>
                      <m:sup>
                        <m:r>
                          <a:rPr lang="en-US" sz="2200" b="1" i="1">
                            <a:latin typeface="Cambria Math" panose="02040503050406030204" pitchFamily="18" charset="0"/>
                          </a:rPr>
                          <m:t>−</m:t>
                        </m:r>
                        <m:r>
                          <a:rPr lang="en-US" sz="2200" b="1" i="1">
                            <a:latin typeface="Cambria Math" panose="02040503050406030204" pitchFamily="18" charset="0"/>
                          </a:rPr>
                          <m:t>𝟏</m:t>
                        </m:r>
                      </m:sup>
                    </m:sSup>
                  </m:oMath>
                </a14:m>
                <a:r>
                  <a:rPr lang="en-GB" sz="2200" b="1" dirty="0"/>
                  <a:t>.</a:t>
                </a:r>
              </a:p>
              <a:p>
                <a:endParaRPr lang="en-GB" sz="2200" b="1" dirty="0"/>
              </a:p>
              <a:p>
                <a:pPr marL="285750" indent="-285750">
                  <a:buFont typeface="Arial" panose="020B0604020202020204" pitchFamily="34" charset="0"/>
                  <a:buChar char="•"/>
                </a:pPr>
                <a:r>
                  <a:rPr lang="en-GB" sz="2200" dirty="0"/>
                  <a:t>However, the theoretical model using the cosmological constant is the best overall fit to the data with </a:t>
                </a:r>
                <a14:m>
                  <m:oMath xmlns:m="http://schemas.openxmlformats.org/officeDocument/2006/math">
                    <m:sSubSup>
                      <m:sSubSupPr>
                        <m:ctrlPr>
                          <a:rPr lang="en-US" sz="2200" b="1" i="1" smtClean="0">
                            <a:latin typeface="Cambria Math" panose="02040503050406030204" pitchFamily="18" charset="0"/>
                          </a:rPr>
                        </m:ctrlPr>
                      </m:sSubSupPr>
                      <m:e>
                        <m:r>
                          <a:rPr lang="en-US" sz="2200" b="1" i="1" smtClean="0">
                            <a:latin typeface="Cambria Math" panose="02040503050406030204" pitchFamily="18" charset="0"/>
                          </a:rPr>
                          <m:t>𝝌</m:t>
                        </m:r>
                      </m:e>
                      <m:sub>
                        <m:r>
                          <a:rPr lang="en-US" sz="2200" b="1" i="1" smtClean="0">
                            <a:latin typeface="Cambria Math" panose="02040503050406030204" pitchFamily="18" charset="0"/>
                          </a:rPr>
                          <m:t>𝒗</m:t>
                        </m:r>
                      </m:sub>
                      <m:sup>
                        <m:r>
                          <a:rPr lang="en-US" sz="2200" b="1" i="1" smtClean="0">
                            <a:latin typeface="Cambria Math" panose="02040503050406030204" pitchFamily="18" charset="0"/>
                          </a:rPr>
                          <m:t>𝟐</m:t>
                        </m:r>
                      </m:sup>
                    </m:sSubSup>
                    <m:r>
                      <a:rPr lang="en-US" sz="2200" b="1" i="1" smtClean="0">
                        <a:latin typeface="Cambria Math" panose="02040503050406030204" pitchFamily="18" charset="0"/>
                      </a:rPr>
                      <m:t>= </m:t>
                    </m:r>
                  </m:oMath>
                </a14:m>
                <a:r>
                  <a:rPr lang="en-GB" sz="2200" b="1" dirty="0"/>
                  <a:t>1.25</a:t>
                </a:r>
                <a:r>
                  <a:rPr lang="en-GB" sz="2200" dirty="0"/>
                  <a:t>.</a:t>
                </a:r>
              </a:p>
              <a:p>
                <a:endParaRPr lang="en-GB" sz="2200" dirty="0"/>
              </a:p>
              <a:p>
                <a:pPr marL="285750" indent="-285750">
                  <a:buFont typeface="Arial" panose="020B0604020202020204" pitchFamily="34" charset="0"/>
                  <a:buChar char="•"/>
                </a:pPr>
                <a:r>
                  <a:rPr lang="en-GB" sz="2200" dirty="0"/>
                  <a:t>The limitations of the models </a:t>
                </a:r>
                <a:r>
                  <a:rPr lang="en-GB" sz="2200" b="1" dirty="0"/>
                  <a:t>(2)</a:t>
                </a:r>
                <a:r>
                  <a:rPr lang="en-GB" sz="2200" dirty="0"/>
                  <a:t>, </a:t>
                </a:r>
                <a:r>
                  <a:rPr lang="en-GB" sz="2200" b="1" dirty="0"/>
                  <a:t>(3)</a:t>
                </a:r>
                <a:r>
                  <a:rPr lang="en-GB" sz="2200" dirty="0"/>
                  <a:t> and </a:t>
                </a:r>
                <a:r>
                  <a:rPr lang="en-GB" sz="2200" b="1" dirty="0"/>
                  <a:t>(4)</a:t>
                </a:r>
                <a:r>
                  <a:rPr lang="en-GB" sz="2200" dirty="0"/>
                  <a:t> at higher redshifts indicate that the rate of expansion is accelerating.</a:t>
                </a:r>
              </a:p>
              <a:p>
                <a:endParaRPr lang="en-GB" sz="2200" dirty="0"/>
              </a:p>
              <a:p>
                <a:pPr marL="285750" indent="-285750">
                  <a:buFont typeface="Arial" panose="020B0604020202020204" pitchFamily="34" charset="0"/>
                  <a:buChar char="•"/>
                </a:pPr>
                <a:r>
                  <a:rPr lang="en-GB" sz="2200" dirty="0"/>
                  <a:t>Superiority of the theoretical ‘cosmological constant’ model gives weight to the hypothesis that universe is not ‘cold’ or baryonic matter dominant. Rather, the universe is probably matter and dark energy dominated.</a:t>
                </a:r>
              </a:p>
              <a:p>
                <a:pPr marL="285750" indent="-285750">
                  <a:buFont typeface="Arial" panose="020B0604020202020204" pitchFamily="34" charset="0"/>
                  <a:buChar char="•"/>
                </a:pPr>
                <a:endParaRPr lang="en-GB" dirty="0"/>
              </a:p>
            </p:txBody>
          </p:sp>
        </mc:Choice>
        <mc:Fallback>
          <p:sp>
            <p:nvSpPr>
              <p:cNvPr id="5" name="TextBox 4">
                <a:extLst>
                  <a:ext uri="{FF2B5EF4-FFF2-40B4-BE49-F238E27FC236}">
                    <a16:creationId xmlns:a16="http://schemas.microsoft.com/office/drawing/2014/main" id="{FD3CE02F-8DF5-49A7-A1F9-EA6E04E92549}"/>
                  </a:ext>
                </a:extLst>
              </p:cNvPr>
              <p:cNvSpPr txBox="1">
                <a:spLocks noRot="1" noChangeAspect="1" noMove="1" noResize="1" noEditPoints="1" noAdjustHandles="1" noChangeArrowheads="1" noChangeShapeType="1" noTextEdit="1"/>
              </p:cNvSpPr>
              <p:nvPr/>
            </p:nvSpPr>
            <p:spPr>
              <a:xfrm>
                <a:off x="201561" y="929787"/>
                <a:ext cx="11514817" cy="5470728"/>
              </a:xfrm>
              <a:prstGeom prst="rect">
                <a:avLst/>
              </a:prstGeom>
              <a:blipFill>
                <a:blip r:embed="rId2"/>
                <a:stretch>
                  <a:fillRect l="-582" t="-557" r="-106"/>
                </a:stretch>
              </a:blipFill>
            </p:spPr>
            <p:txBody>
              <a:bodyPr/>
              <a:lstStyle/>
              <a:p>
                <a:r>
                  <a:rPr lang="en-GB">
                    <a:noFill/>
                  </a:rPr>
                  <a:t> </a:t>
                </a:r>
              </a:p>
            </p:txBody>
          </p:sp>
        </mc:Fallback>
      </mc:AlternateContent>
    </p:spTree>
    <p:extLst>
      <p:ext uri="{BB962C8B-B14F-4D97-AF65-F5344CB8AC3E}">
        <p14:creationId xmlns:p14="http://schemas.microsoft.com/office/powerpoint/2010/main" val="32547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D11-CF21-42FE-BE1A-1F227ED5C3DF}"/>
              </a:ext>
            </a:extLst>
          </p:cNvPr>
          <p:cNvSpPr>
            <a:spLocks noGrp="1"/>
          </p:cNvSpPr>
          <p:nvPr>
            <p:ph type="title" idx="4294967295"/>
          </p:nvPr>
        </p:nvSpPr>
        <p:spPr>
          <a:xfrm>
            <a:off x="201561" y="275311"/>
            <a:ext cx="9974826" cy="916337"/>
          </a:xfrm>
        </p:spPr>
        <p:txBody>
          <a:bodyPr/>
          <a:lstStyle/>
          <a:p>
            <a:r>
              <a:rPr lang="en-US" b="1" dirty="0"/>
              <a:t>Motivation</a:t>
            </a:r>
            <a:endParaRPr lang="en-GB"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1EB7DC-3FC9-451D-A234-B6651CB51308}"/>
                  </a:ext>
                </a:extLst>
              </p:cNvPr>
              <p:cNvSpPr>
                <a:spLocks noGrp="1"/>
              </p:cNvSpPr>
              <p:nvPr>
                <p:ph idx="4294967295"/>
              </p:nvPr>
            </p:nvSpPr>
            <p:spPr>
              <a:xfrm>
                <a:off x="201561" y="1451128"/>
                <a:ext cx="11788876" cy="3475037"/>
              </a:xfrm>
            </p:spPr>
            <p:txBody>
              <a:bodyPr>
                <a:normAutofit/>
              </a:bodyPr>
              <a:lstStyle/>
              <a:p>
                <a:r>
                  <a:rPr lang="en-US" sz="2400" b="0" dirty="0"/>
                  <a:t>Type Ia supernovae make ideal opportunities to measure distances and redshifts of nearby stellar objects</a:t>
                </a:r>
                <a:r>
                  <a:rPr lang="en-US" sz="2400" dirty="0"/>
                  <a:t>.</a:t>
                </a:r>
                <a:r>
                  <a:rPr lang="en-US" sz="2400" b="0" dirty="0"/>
                  <a:t> </a:t>
                </a:r>
              </a:p>
              <a:p>
                <a:endParaRPr lang="en-US" sz="2400" b="0" dirty="0"/>
              </a:p>
              <a:p>
                <a:r>
                  <a:rPr lang="en-US" sz="2400" b="0" dirty="0"/>
                  <a:t>From these measurements we can understand the positional relationship between stellar objects and make an estimation of the Hubble constant,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b="0" dirty="0"/>
                  <a:t> </a:t>
                </a:r>
                <a:r>
                  <a:rPr lang="en-US" sz="2400" b="1" dirty="0"/>
                  <a:t>[1][2]</a:t>
                </a:r>
              </a:p>
              <a:p>
                <a:endParaRPr lang="en-US" sz="2400" b="0" dirty="0"/>
              </a:p>
              <a:p>
                <a:r>
                  <a:rPr lang="en-US" sz="2400" b="0" dirty="0"/>
                  <a:t>Further, by investigating non-local supernovae events we can demonstrate that the universe is expanding at an accelerating rate.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AD1EB7DC-3FC9-451D-A234-B6651CB51308}"/>
                  </a:ext>
                </a:extLst>
              </p:cNvPr>
              <p:cNvSpPr>
                <a:spLocks noGrp="1" noRot="1" noChangeAspect="1" noMove="1" noResize="1" noEditPoints="1" noAdjustHandles="1" noChangeArrowheads="1" noChangeShapeType="1" noTextEdit="1"/>
              </p:cNvSpPr>
              <p:nvPr>
                <p:ph idx="4294967295"/>
              </p:nvPr>
            </p:nvSpPr>
            <p:spPr>
              <a:xfrm>
                <a:off x="201561" y="1451128"/>
                <a:ext cx="11788876" cy="3475037"/>
              </a:xfrm>
              <a:blipFill>
                <a:blip r:embed="rId2"/>
                <a:stretch>
                  <a:fillRect l="-776" t="-2456" r="-1448" b="-2807"/>
                </a:stretch>
              </a:blipFill>
            </p:spPr>
            <p:txBody>
              <a:bodyPr/>
              <a:lstStyle/>
              <a:p>
                <a:r>
                  <a:rPr lang="en-GB">
                    <a:noFill/>
                  </a:rPr>
                  <a:t> </a:t>
                </a:r>
              </a:p>
            </p:txBody>
          </p:sp>
        </mc:Fallback>
      </mc:AlternateContent>
      <p:cxnSp>
        <p:nvCxnSpPr>
          <p:cNvPr id="4" name="Straight Connector 3">
            <a:extLst>
              <a:ext uri="{FF2B5EF4-FFF2-40B4-BE49-F238E27FC236}">
                <a16:creationId xmlns:a16="http://schemas.microsoft.com/office/drawing/2014/main" id="{C17CDC43-7470-4180-B719-0889BDF819AD}"/>
              </a:ext>
            </a:extLst>
          </p:cNvPr>
          <p:cNvCxnSpPr/>
          <p:nvPr/>
        </p:nvCxnSpPr>
        <p:spPr>
          <a:xfrm>
            <a:off x="201561" y="1191648"/>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A161017C-A98A-4EFD-B070-3855EB62A20D}"/>
              </a:ext>
            </a:extLst>
          </p:cNvPr>
          <p:cNvSpPr txBox="1"/>
          <p:nvPr/>
        </p:nvSpPr>
        <p:spPr>
          <a:xfrm>
            <a:off x="201561" y="5406872"/>
            <a:ext cx="11133574" cy="923330"/>
          </a:xfrm>
          <a:prstGeom prst="rect">
            <a:avLst/>
          </a:prstGeom>
          <a:noFill/>
        </p:spPr>
        <p:txBody>
          <a:bodyPr wrap="square" rtlCol="0">
            <a:spAutoFit/>
          </a:bodyPr>
          <a:lstStyle/>
          <a:p>
            <a:r>
              <a:rPr lang="en-US" i="1" dirty="0"/>
              <a:t>[1]  A 2.4% DETERMINATION OF THE LOCAL VALUE OF THE HUBBLE CONSTANT, Reiss et. al 2016.</a:t>
            </a:r>
          </a:p>
          <a:p>
            <a:r>
              <a:rPr lang="en-US" i="1" dirty="0"/>
              <a:t>[2] The effects of peculiar velocities in SN Ia environments on the local H</a:t>
            </a:r>
            <a:r>
              <a:rPr lang="en-US" i="1" baseline="-25000" dirty="0"/>
              <a:t>0</a:t>
            </a:r>
            <a:r>
              <a:rPr lang="en-US" i="1" dirty="0"/>
              <a:t> measurement, T. Sedgwick et. al 2020</a:t>
            </a:r>
          </a:p>
          <a:p>
            <a:endParaRPr lang="en-US" dirty="0"/>
          </a:p>
        </p:txBody>
      </p:sp>
    </p:spTree>
    <p:extLst>
      <p:ext uri="{BB962C8B-B14F-4D97-AF65-F5344CB8AC3E}">
        <p14:creationId xmlns:p14="http://schemas.microsoft.com/office/powerpoint/2010/main" val="331108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D11-CF21-42FE-BE1A-1F227ED5C3DF}"/>
              </a:ext>
            </a:extLst>
          </p:cNvPr>
          <p:cNvSpPr>
            <a:spLocks noGrp="1"/>
          </p:cNvSpPr>
          <p:nvPr>
            <p:ph type="title" idx="4294967295"/>
          </p:nvPr>
        </p:nvSpPr>
        <p:spPr>
          <a:xfrm>
            <a:off x="201561" y="148584"/>
            <a:ext cx="9936163" cy="839788"/>
          </a:xfrm>
        </p:spPr>
        <p:txBody>
          <a:bodyPr/>
          <a:lstStyle/>
          <a:p>
            <a:r>
              <a:rPr lang="en-US" b="1" dirty="0"/>
              <a:t>Theoretical background</a:t>
            </a:r>
            <a:endParaRPr lang="en-GB" b="1" dirty="0"/>
          </a:p>
        </p:txBody>
      </p:sp>
      <p:sp>
        <p:nvSpPr>
          <p:cNvPr id="3" name="Content Placeholder 2">
            <a:extLst>
              <a:ext uri="{FF2B5EF4-FFF2-40B4-BE49-F238E27FC236}">
                <a16:creationId xmlns:a16="http://schemas.microsoft.com/office/drawing/2014/main" id="{AD1EB7DC-3FC9-451D-A234-B6651CB51308}"/>
              </a:ext>
            </a:extLst>
          </p:cNvPr>
          <p:cNvSpPr>
            <a:spLocks noGrp="1"/>
          </p:cNvSpPr>
          <p:nvPr>
            <p:ph idx="4294967295"/>
          </p:nvPr>
        </p:nvSpPr>
        <p:spPr>
          <a:xfrm>
            <a:off x="201561" y="1447749"/>
            <a:ext cx="10515600" cy="4351337"/>
          </a:xfrm>
        </p:spPr>
        <p:txBody>
          <a:bodyPr>
            <a:normAutofit/>
          </a:bodyPr>
          <a:lstStyle/>
          <a:p>
            <a:r>
              <a:rPr lang="en-US" sz="2400" i="1" dirty="0"/>
              <a:t>For the type Ia classified supernovae under investigation, we can determine their distance, d using the apparent and absolute magnitudes, m and M:</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We will consider three models for the distance to these planets in terms of their redshift, z. Firstly the simple Hubble equation:</a:t>
            </a:r>
          </a:p>
          <a:p>
            <a:pPr marL="0" indent="0">
              <a:buNone/>
            </a:pPr>
            <a:endParaRPr lang="en-US" sz="9600" dirty="0"/>
          </a:p>
          <a:p>
            <a:pPr marL="0" indent="0" algn="r">
              <a:buNone/>
            </a:pPr>
            <a:endParaRPr lang="en-US" sz="9600" b="1" dirty="0"/>
          </a:p>
          <a:p>
            <a:pPr marL="0" indent="0">
              <a:buNone/>
            </a:pPr>
            <a:endParaRPr lang="en-US" sz="9600" dirty="0"/>
          </a:p>
          <a:p>
            <a:endParaRPr lang="en-US" dirty="0"/>
          </a:p>
          <a:p>
            <a:pPr marL="0" indent="0">
              <a:buNone/>
            </a:pPr>
            <a:endParaRPr lang="en-US" dirty="0"/>
          </a:p>
        </p:txBody>
      </p:sp>
      <p:cxnSp>
        <p:nvCxnSpPr>
          <p:cNvPr id="7" name="Straight Connector 6">
            <a:extLst>
              <a:ext uri="{FF2B5EF4-FFF2-40B4-BE49-F238E27FC236}">
                <a16:creationId xmlns:a16="http://schemas.microsoft.com/office/drawing/2014/main" id="{774DC5D8-FB86-45EF-B0F4-4641A2F27AA7}"/>
              </a:ext>
            </a:extLst>
          </p:cNvPr>
          <p:cNvCxnSpPr/>
          <p:nvPr/>
        </p:nvCxnSpPr>
        <p:spPr>
          <a:xfrm>
            <a:off x="201561" y="1120877"/>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BECBECF5-3437-4555-8C07-F6F43D744102}"/>
                  </a:ext>
                </a:extLst>
              </p:cNvPr>
              <p:cNvGraphicFramePr>
                <a:graphicFrameLocks noGrp="1"/>
              </p:cNvGraphicFramePr>
              <p:nvPr>
                <p:extLst>
                  <p:ext uri="{D42A27DB-BD31-4B8C-83A1-F6EECF244321}">
                    <p14:modId xmlns:p14="http://schemas.microsoft.com/office/powerpoint/2010/main" val="2915790371"/>
                  </p:ext>
                </p:extLst>
              </p:nvPr>
            </p:nvGraphicFramePr>
            <p:xfrm>
              <a:off x="1727199" y="2697480"/>
              <a:ext cx="8128000" cy="731520"/>
            </p:xfrm>
            <a:graphic>
              <a:graphicData uri="http://schemas.openxmlformats.org/drawingml/2006/table">
                <a:tbl>
                  <a:tblPr firstRow="1" bandRow="1">
                    <a:tableStyleId>{5C22544A-7EE6-4342-B048-85BDC9FD1C3A}</a:tableStyleId>
                  </a:tblPr>
                  <a:tblGrid>
                    <a:gridCol w="6203463">
                      <a:extLst>
                        <a:ext uri="{9D8B030D-6E8A-4147-A177-3AD203B41FA5}">
                          <a16:colId xmlns:a16="http://schemas.microsoft.com/office/drawing/2014/main" val="3232114748"/>
                        </a:ext>
                      </a:extLst>
                    </a:gridCol>
                    <a:gridCol w="1924537">
                      <a:extLst>
                        <a:ext uri="{9D8B030D-6E8A-4147-A177-3AD203B41FA5}">
                          <a16:colId xmlns:a16="http://schemas.microsoft.com/office/drawing/2014/main" val="42787767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1" i="1" smtClean="0">
                                  <a:solidFill>
                                    <a:schemeClr val="tx1"/>
                                  </a:solidFill>
                                  <a:latin typeface="Cambria Math" panose="02040503050406030204" pitchFamily="18" charset="0"/>
                                </a:rPr>
                                <m:t>𝒎</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𝑴</m:t>
                              </m:r>
                              <m:r>
                                <a:rPr lang="en-US" sz="2400" b="1" i="1" smtClean="0">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𝟓</m:t>
                              </m:r>
                              <m:r>
                                <a:rPr lang="en-US" sz="2400" b="1" i="1">
                                  <a:solidFill>
                                    <a:schemeClr val="tx1"/>
                                  </a:solidFill>
                                  <a:latin typeface="Cambria Math" panose="02040503050406030204" pitchFamily="18" charset="0"/>
                                </a:rPr>
                                <m:t>𝒍𝒐𝒈</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𝒅</m:t>
                              </m:r>
                              <m:r>
                                <a:rPr lang="en-US" sz="2400" b="1" i="1">
                                  <a:solidFill>
                                    <a:schemeClr val="tx1"/>
                                  </a:solidFill>
                                  <a:latin typeface="Cambria Math" panose="02040503050406030204" pitchFamily="18" charset="0"/>
                                </a:rPr>
                                <m:t>)</m:t>
                              </m:r>
                            </m:oMath>
                          </a14:m>
                          <a:r>
                            <a:rPr lang="en-US" sz="2400" b="1" dirty="0">
                              <a:solidFill>
                                <a:schemeClr val="tx1"/>
                              </a:solidFill>
                            </a:rPr>
                            <a:t> – 5 </a:t>
                          </a:r>
                        </a:p>
                        <a:p>
                          <a:endParaRPr lang="en-GB" dirty="0"/>
                        </a:p>
                      </a:txBody>
                      <a:tcPr>
                        <a:noFill/>
                      </a:tcPr>
                    </a:tc>
                    <a:tc>
                      <a:txBody>
                        <a:bodyPr/>
                        <a:lstStyle/>
                        <a:p>
                          <a:pPr algn="r"/>
                          <a:r>
                            <a:rPr lang="en-US" sz="2400" dirty="0">
                              <a:solidFill>
                                <a:schemeClr val="tx1"/>
                              </a:solidFill>
                            </a:rPr>
                            <a:t>Equation (1)</a:t>
                          </a:r>
                          <a:endParaRPr lang="en-GB" sz="2400" dirty="0">
                            <a:solidFill>
                              <a:schemeClr val="tx1"/>
                            </a:solidFill>
                          </a:endParaRPr>
                        </a:p>
                      </a:txBody>
                      <a:tcPr>
                        <a:noFill/>
                      </a:tcPr>
                    </a:tc>
                    <a:extLst>
                      <a:ext uri="{0D108BD9-81ED-4DB2-BD59-A6C34878D82A}">
                        <a16:rowId xmlns:a16="http://schemas.microsoft.com/office/drawing/2014/main" val="3339688028"/>
                      </a:ext>
                    </a:extLst>
                  </a:tr>
                </a:tbl>
              </a:graphicData>
            </a:graphic>
          </p:graphicFrame>
        </mc:Choice>
        <mc:Fallback>
          <p:graphicFrame>
            <p:nvGraphicFramePr>
              <p:cNvPr id="8" name="Table 8">
                <a:extLst>
                  <a:ext uri="{FF2B5EF4-FFF2-40B4-BE49-F238E27FC236}">
                    <a16:creationId xmlns:a16="http://schemas.microsoft.com/office/drawing/2014/main" id="{BECBECF5-3437-4555-8C07-F6F43D744102}"/>
                  </a:ext>
                </a:extLst>
              </p:cNvPr>
              <p:cNvGraphicFramePr>
                <a:graphicFrameLocks noGrp="1"/>
              </p:cNvGraphicFramePr>
              <p:nvPr>
                <p:extLst>
                  <p:ext uri="{D42A27DB-BD31-4B8C-83A1-F6EECF244321}">
                    <p14:modId xmlns:p14="http://schemas.microsoft.com/office/powerpoint/2010/main" val="2915790371"/>
                  </p:ext>
                </p:extLst>
              </p:nvPr>
            </p:nvGraphicFramePr>
            <p:xfrm>
              <a:off x="1727199" y="2697480"/>
              <a:ext cx="8128000" cy="731520"/>
            </p:xfrm>
            <a:graphic>
              <a:graphicData uri="http://schemas.openxmlformats.org/drawingml/2006/table">
                <a:tbl>
                  <a:tblPr firstRow="1" bandRow="1">
                    <a:tableStyleId>{5C22544A-7EE6-4342-B048-85BDC9FD1C3A}</a:tableStyleId>
                  </a:tblPr>
                  <a:tblGrid>
                    <a:gridCol w="6203463">
                      <a:extLst>
                        <a:ext uri="{9D8B030D-6E8A-4147-A177-3AD203B41FA5}">
                          <a16:colId xmlns:a16="http://schemas.microsoft.com/office/drawing/2014/main" val="3232114748"/>
                        </a:ext>
                      </a:extLst>
                    </a:gridCol>
                    <a:gridCol w="1924537">
                      <a:extLst>
                        <a:ext uri="{9D8B030D-6E8A-4147-A177-3AD203B41FA5}">
                          <a16:colId xmlns:a16="http://schemas.microsoft.com/office/drawing/2014/main" val="4278776727"/>
                        </a:ext>
                      </a:extLst>
                    </a:gridCol>
                  </a:tblGrid>
                  <a:tr h="731520">
                    <a:tc>
                      <a:txBody>
                        <a:bodyPr/>
                        <a:lstStyle/>
                        <a:p>
                          <a:endParaRPr lang="en-US"/>
                        </a:p>
                      </a:txBody>
                      <a:tcPr>
                        <a:blipFill>
                          <a:blip r:embed="rId2"/>
                          <a:stretch>
                            <a:fillRect l="-98" t="-5785" r="-31434" b="-3306"/>
                          </a:stretch>
                        </a:blipFill>
                      </a:tcPr>
                    </a:tc>
                    <a:tc>
                      <a:txBody>
                        <a:bodyPr/>
                        <a:lstStyle/>
                        <a:p>
                          <a:pPr algn="r"/>
                          <a:r>
                            <a:rPr lang="en-US" sz="2400" dirty="0">
                              <a:solidFill>
                                <a:schemeClr val="tx1"/>
                              </a:solidFill>
                            </a:rPr>
                            <a:t>Equation (1)</a:t>
                          </a:r>
                          <a:endParaRPr lang="en-GB" sz="2400" dirty="0">
                            <a:solidFill>
                              <a:schemeClr val="tx1"/>
                            </a:solidFill>
                          </a:endParaRPr>
                        </a:p>
                      </a:txBody>
                      <a:tcPr>
                        <a:noFill/>
                      </a:tcPr>
                    </a:tc>
                    <a:extLst>
                      <a:ext uri="{0D108BD9-81ED-4DB2-BD59-A6C34878D82A}">
                        <a16:rowId xmlns:a16="http://schemas.microsoft.com/office/drawing/2014/main" val="333968802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9">
                <a:extLst>
                  <a:ext uri="{FF2B5EF4-FFF2-40B4-BE49-F238E27FC236}">
                    <a16:creationId xmlns:a16="http://schemas.microsoft.com/office/drawing/2014/main" id="{EE403CB9-646D-4AAF-978C-9741CC8EE0E9}"/>
                  </a:ext>
                </a:extLst>
              </p:cNvPr>
              <p:cNvGraphicFramePr>
                <a:graphicFrameLocks noGrp="1"/>
              </p:cNvGraphicFramePr>
              <p:nvPr>
                <p:extLst>
                  <p:ext uri="{D42A27DB-BD31-4B8C-83A1-F6EECF244321}">
                    <p14:modId xmlns:p14="http://schemas.microsoft.com/office/powerpoint/2010/main" val="3429786169"/>
                  </p:ext>
                </p:extLst>
              </p:nvPr>
            </p:nvGraphicFramePr>
            <p:xfrm>
              <a:off x="1727199" y="5079879"/>
              <a:ext cx="8128000" cy="78467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88983595"/>
                        </a:ext>
                      </a:extLst>
                    </a:gridCol>
                    <a:gridCol w="4064000">
                      <a:extLst>
                        <a:ext uri="{9D8B030D-6E8A-4147-A177-3AD203B41FA5}">
                          <a16:colId xmlns:a16="http://schemas.microsoft.com/office/drawing/2014/main" val="3627898827"/>
                        </a:ext>
                      </a:extLst>
                    </a:gridCol>
                  </a:tblGrid>
                  <a:tr h="370840">
                    <a:tc>
                      <a:txBody>
                        <a:bodyPr/>
                        <a:lstStyle/>
                        <a:p>
                          <a14:m>
                            <m:oMathPara xmlns:m="http://schemas.openxmlformats.org/officeDocument/2006/math">
                              <m:oMathParaPr>
                                <m:jc m:val="centerGroup"/>
                              </m:oMathParaPr>
                              <m:oMath xmlns:m="http://schemas.openxmlformats.org/officeDocument/2006/math">
                                <m:r>
                                  <a:rPr lang="en-US" sz="2400" b="1" i="1">
                                    <a:solidFill>
                                      <a:schemeClr val="tx1"/>
                                    </a:solidFill>
                                    <a:latin typeface="Cambria Math" panose="02040503050406030204" pitchFamily="18" charset="0"/>
                                  </a:rPr>
                                  <m:t>𝒅</m:t>
                                </m:r>
                                <m:r>
                                  <a:rPr lang="en-US" sz="2400" b="1" i="1">
                                    <a:solidFill>
                                      <a:schemeClr val="tx1"/>
                                    </a:solidFill>
                                    <a:latin typeface="Cambria Math" panose="02040503050406030204" pitchFamily="18" charset="0"/>
                                  </a:rPr>
                                  <m:t>= </m:t>
                                </m:r>
                                <m:f>
                                  <m:fPr>
                                    <m:ctrlPr>
                                      <a:rPr lang="en-US" sz="2400" b="1" i="1">
                                        <a:solidFill>
                                          <a:schemeClr val="tx1"/>
                                        </a:solidFill>
                                        <a:latin typeface="Cambria Math" panose="02040503050406030204" pitchFamily="18" charset="0"/>
                                      </a:rPr>
                                    </m:ctrlPr>
                                  </m:fPr>
                                  <m:num>
                                    <m:r>
                                      <a:rPr lang="en-US" sz="2400" b="1" i="1">
                                        <a:solidFill>
                                          <a:schemeClr val="tx1"/>
                                        </a:solidFill>
                                        <a:latin typeface="Cambria Math" panose="02040503050406030204" pitchFamily="18" charset="0"/>
                                      </a:rPr>
                                      <m:t>𝒄𝒛</m:t>
                                    </m:r>
                                  </m:num>
                                  <m:den>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𝑯</m:t>
                                        </m:r>
                                      </m:e>
                                      <m:sub>
                                        <m:r>
                                          <a:rPr lang="en-US" sz="2400" b="1" i="1">
                                            <a:solidFill>
                                              <a:schemeClr val="tx1"/>
                                            </a:solidFill>
                                            <a:latin typeface="Cambria Math" panose="02040503050406030204" pitchFamily="18" charset="0"/>
                                          </a:rPr>
                                          <m:t>𝟎</m:t>
                                        </m:r>
                                      </m:sub>
                                    </m:sSub>
                                  </m:den>
                                </m:f>
                              </m:oMath>
                            </m:oMathPara>
                          </a14:m>
                          <a:endParaRPr lang="en-GB" sz="2400" b="1" dirty="0">
                            <a:solidFill>
                              <a:schemeClr val="tx1"/>
                            </a:solidFill>
                          </a:endParaRPr>
                        </a:p>
                      </a:txBody>
                      <a:tcPr>
                        <a:noFill/>
                      </a:tcPr>
                    </a:tc>
                    <a:tc>
                      <a:txBody>
                        <a:bodyPr/>
                        <a:lstStyle/>
                        <a:p>
                          <a:pPr algn="r"/>
                          <a:r>
                            <a:rPr lang="en-US" sz="2400" b="1" dirty="0">
                              <a:solidFill>
                                <a:schemeClr val="tx1"/>
                              </a:solidFill>
                            </a:rPr>
                            <a:t>Equation (2)</a:t>
                          </a:r>
                          <a:endParaRPr lang="en-GB" sz="2400" b="1" dirty="0">
                            <a:solidFill>
                              <a:schemeClr val="tx1"/>
                            </a:solidFill>
                          </a:endParaRPr>
                        </a:p>
                      </a:txBody>
                      <a:tcPr>
                        <a:noFill/>
                      </a:tcPr>
                    </a:tc>
                    <a:extLst>
                      <a:ext uri="{0D108BD9-81ED-4DB2-BD59-A6C34878D82A}">
                        <a16:rowId xmlns:a16="http://schemas.microsoft.com/office/drawing/2014/main" val="793234379"/>
                      </a:ext>
                    </a:extLst>
                  </a:tr>
                </a:tbl>
              </a:graphicData>
            </a:graphic>
          </p:graphicFrame>
        </mc:Choice>
        <mc:Fallback>
          <p:graphicFrame>
            <p:nvGraphicFramePr>
              <p:cNvPr id="9" name="Table 9">
                <a:extLst>
                  <a:ext uri="{FF2B5EF4-FFF2-40B4-BE49-F238E27FC236}">
                    <a16:creationId xmlns:a16="http://schemas.microsoft.com/office/drawing/2014/main" id="{EE403CB9-646D-4AAF-978C-9741CC8EE0E9}"/>
                  </a:ext>
                </a:extLst>
              </p:cNvPr>
              <p:cNvGraphicFramePr>
                <a:graphicFrameLocks noGrp="1"/>
              </p:cNvGraphicFramePr>
              <p:nvPr>
                <p:extLst>
                  <p:ext uri="{D42A27DB-BD31-4B8C-83A1-F6EECF244321}">
                    <p14:modId xmlns:p14="http://schemas.microsoft.com/office/powerpoint/2010/main" val="3429786169"/>
                  </p:ext>
                </p:extLst>
              </p:nvPr>
            </p:nvGraphicFramePr>
            <p:xfrm>
              <a:off x="1727199" y="5079879"/>
              <a:ext cx="8128000" cy="78467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88983595"/>
                        </a:ext>
                      </a:extLst>
                    </a:gridCol>
                    <a:gridCol w="4064000">
                      <a:extLst>
                        <a:ext uri="{9D8B030D-6E8A-4147-A177-3AD203B41FA5}">
                          <a16:colId xmlns:a16="http://schemas.microsoft.com/office/drawing/2014/main" val="3627898827"/>
                        </a:ext>
                      </a:extLst>
                    </a:gridCol>
                  </a:tblGrid>
                  <a:tr h="784670">
                    <a:tc>
                      <a:txBody>
                        <a:bodyPr/>
                        <a:lstStyle/>
                        <a:p>
                          <a:endParaRPr lang="en-US"/>
                        </a:p>
                      </a:txBody>
                      <a:tcPr>
                        <a:blipFill>
                          <a:blip r:embed="rId3"/>
                          <a:stretch>
                            <a:fillRect l="-150" t="-6154" r="-100600" b="-3077"/>
                          </a:stretch>
                        </a:blipFill>
                      </a:tcPr>
                    </a:tc>
                    <a:tc>
                      <a:txBody>
                        <a:bodyPr/>
                        <a:lstStyle/>
                        <a:p>
                          <a:pPr algn="r"/>
                          <a:r>
                            <a:rPr lang="en-US" sz="2400" b="1" dirty="0">
                              <a:solidFill>
                                <a:schemeClr val="tx1"/>
                              </a:solidFill>
                            </a:rPr>
                            <a:t>Equation (2)</a:t>
                          </a:r>
                          <a:endParaRPr lang="en-GB" sz="2400" b="1" dirty="0">
                            <a:solidFill>
                              <a:schemeClr val="tx1"/>
                            </a:solidFill>
                          </a:endParaRPr>
                        </a:p>
                      </a:txBody>
                      <a:tcPr>
                        <a:noFill/>
                      </a:tcPr>
                    </a:tc>
                    <a:extLst>
                      <a:ext uri="{0D108BD9-81ED-4DB2-BD59-A6C34878D82A}">
                        <a16:rowId xmlns:a16="http://schemas.microsoft.com/office/drawing/2014/main" val="793234379"/>
                      </a:ext>
                    </a:extLst>
                  </a:tr>
                </a:tbl>
              </a:graphicData>
            </a:graphic>
          </p:graphicFrame>
        </mc:Fallback>
      </mc:AlternateContent>
      <p:sp>
        <p:nvSpPr>
          <p:cNvPr id="10" name="Rectangle 9">
            <a:extLst>
              <a:ext uri="{FF2B5EF4-FFF2-40B4-BE49-F238E27FC236}">
                <a16:creationId xmlns:a16="http://schemas.microsoft.com/office/drawing/2014/main" id="{294A173F-6345-43A6-9947-4161A243E420}"/>
              </a:ext>
            </a:extLst>
          </p:cNvPr>
          <p:cNvSpPr/>
          <p:nvPr/>
        </p:nvSpPr>
        <p:spPr>
          <a:xfrm>
            <a:off x="2458720" y="4897120"/>
            <a:ext cx="2621280" cy="1228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20F8DDA-4CEB-49A8-BEEB-016D557845F5}"/>
              </a:ext>
            </a:extLst>
          </p:cNvPr>
          <p:cNvSpPr/>
          <p:nvPr/>
        </p:nvSpPr>
        <p:spPr>
          <a:xfrm>
            <a:off x="1625598" y="2411184"/>
            <a:ext cx="3352801" cy="1228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9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D11-CF21-42FE-BE1A-1F227ED5C3DF}"/>
              </a:ext>
            </a:extLst>
          </p:cNvPr>
          <p:cNvSpPr>
            <a:spLocks noGrp="1"/>
          </p:cNvSpPr>
          <p:nvPr>
            <p:ph type="title" idx="4294967295"/>
          </p:nvPr>
        </p:nvSpPr>
        <p:spPr>
          <a:xfrm>
            <a:off x="201561" y="148584"/>
            <a:ext cx="9936163" cy="839788"/>
          </a:xfrm>
        </p:spPr>
        <p:txBody>
          <a:bodyPr/>
          <a:lstStyle/>
          <a:p>
            <a:r>
              <a:rPr lang="en-US" b="1" dirty="0"/>
              <a:t>Theoretical background</a:t>
            </a:r>
            <a:endParaRPr lang="en-GB" b="1" dirty="0"/>
          </a:p>
        </p:txBody>
      </p:sp>
      <p:sp>
        <p:nvSpPr>
          <p:cNvPr id="3" name="Content Placeholder 2">
            <a:extLst>
              <a:ext uri="{FF2B5EF4-FFF2-40B4-BE49-F238E27FC236}">
                <a16:creationId xmlns:a16="http://schemas.microsoft.com/office/drawing/2014/main" id="{AD1EB7DC-3FC9-451D-A234-B6651CB51308}"/>
              </a:ext>
            </a:extLst>
          </p:cNvPr>
          <p:cNvSpPr>
            <a:spLocks noGrp="1"/>
          </p:cNvSpPr>
          <p:nvPr>
            <p:ph idx="4294967295"/>
          </p:nvPr>
        </p:nvSpPr>
        <p:spPr>
          <a:xfrm>
            <a:off x="201561" y="1385786"/>
            <a:ext cx="10515600" cy="4351337"/>
          </a:xfrm>
        </p:spPr>
        <p:txBody>
          <a:bodyPr>
            <a:normAutofit/>
          </a:bodyPr>
          <a:lstStyle/>
          <a:p>
            <a:pPr marL="0" indent="0">
              <a:buNone/>
            </a:pPr>
            <a:r>
              <a:rPr lang="en-US" sz="2400" i="1" dirty="0"/>
              <a:t>The second model is the massless universe</a:t>
            </a:r>
          </a:p>
          <a:p>
            <a:pPr marL="0" indent="0">
              <a:buNone/>
            </a:pPr>
            <a:endParaRPr lang="en-US" sz="9600" b="1" dirty="0"/>
          </a:p>
          <a:p>
            <a:pPr marL="0" indent="0">
              <a:buNone/>
            </a:pPr>
            <a:r>
              <a:rPr lang="en-US" sz="2400" dirty="0"/>
              <a:t>The third model under consideration is the matter dominant universe modelled by the following</a:t>
            </a:r>
          </a:p>
          <a:p>
            <a:pPr marL="0" indent="0">
              <a:buNone/>
            </a:pPr>
            <a:endParaRPr lang="en-US" dirty="0"/>
          </a:p>
          <a:p>
            <a:endParaRPr lang="en-US" sz="9600" dirty="0"/>
          </a:p>
          <a:p>
            <a:endParaRPr lang="en-US" dirty="0"/>
          </a:p>
          <a:p>
            <a:pPr marL="0" indent="0">
              <a:buNone/>
            </a:pPr>
            <a:endParaRPr lang="en-US" dirty="0"/>
          </a:p>
        </p:txBody>
      </p:sp>
      <p:cxnSp>
        <p:nvCxnSpPr>
          <p:cNvPr id="7" name="Straight Connector 6">
            <a:extLst>
              <a:ext uri="{FF2B5EF4-FFF2-40B4-BE49-F238E27FC236}">
                <a16:creationId xmlns:a16="http://schemas.microsoft.com/office/drawing/2014/main" id="{774DC5D8-FB86-45EF-B0F4-4641A2F27AA7}"/>
              </a:ext>
            </a:extLst>
          </p:cNvPr>
          <p:cNvCxnSpPr/>
          <p:nvPr/>
        </p:nvCxnSpPr>
        <p:spPr>
          <a:xfrm>
            <a:off x="201561" y="1120877"/>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9F6EBEB6-52F8-4409-B85C-D8ECBAAC08B6}"/>
                  </a:ext>
                </a:extLst>
              </p:cNvPr>
              <p:cNvGraphicFramePr>
                <a:graphicFrameLocks noGrp="1"/>
              </p:cNvGraphicFramePr>
              <p:nvPr>
                <p:extLst>
                  <p:ext uri="{D42A27DB-BD31-4B8C-83A1-F6EECF244321}">
                    <p14:modId xmlns:p14="http://schemas.microsoft.com/office/powerpoint/2010/main" val="4106053476"/>
                  </p:ext>
                </p:extLst>
              </p:nvPr>
            </p:nvGraphicFramePr>
            <p:xfrm>
              <a:off x="2031999" y="2174932"/>
              <a:ext cx="8128000" cy="900113"/>
            </p:xfrm>
            <a:graphic>
              <a:graphicData uri="http://schemas.openxmlformats.org/drawingml/2006/table">
                <a:tbl>
                  <a:tblPr firstRow="1" bandRow="1">
                    <a:tableStyleId>{5C22544A-7EE6-4342-B048-85BDC9FD1C3A}</a:tableStyleId>
                  </a:tblPr>
                  <a:tblGrid>
                    <a:gridCol w="6250355">
                      <a:extLst>
                        <a:ext uri="{9D8B030D-6E8A-4147-A177-3AD203B41FA5}">
                          <a16:colId xmlns:a16="http://schemas.microsoft.com/office/drawing/2014/main" val="2273565944"/>
                        </a:ext>
                      </a:extLst>
                    </a:gridCol>
                    <a:gridCol w="1877645">
                      <a:extLst>
                        <a:ext uri="{9D8B030D-6E8A-4147-A177-3AD203B41FA5}">
                          <a16:colId xmlns:a16="http://schemas.microsoft.com/office/drawing/2014/main" val="1252871408"/>
                        </a:ext>
                      </a:extLst>
                    </a:gridCol>
                  </a:tblGrid>
                  <a:tr h="0">
                    <a:tc>
                      <a:txBody>
                        <a:bodyPr/>
                        <a:lstStyle/>
                        <a:p>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𝒅</m:t>
                                </m:r>
                                <m:r>
                                  <a:rPr lang="en-US" sz="2800" b="1" i="0" smtClean="0">
                                    <a:solidFill>
                                      <a:schemeClr val="tx1"/>
                                    </a:solidFill>
                                    <a:latin typeface="Cambria Math" panose="02040503050406030204" pitchFamily="18" charset="0"/>
                                  </a:rPr>
                                  <m:t>=</m:t>
                                </m:r>
                                <m:f>
                                  <m:fPr>
                                    <m:ctrlPr>
                                      <a:rPr lang="en-US" sz="2800" b="1" i="0" smtClean="0">
                                        <a:solidFill>
                                          <a:schemeClr val="tx1"/>
                                        </a:solidFill>
                                        <a:latin typeface="Cambria Math" panose="02040503050406030204" pitchFamily="18" charset="0"/>
                                      </a:rPr>
                                    </m:ctrlPr>
                                  </m:fPr>
                                  <m:num>
                                    <m:r>
                                      <a:rPr lang="en-US" sz="2800" b="1" i="1" smtClean="0">
                                        <a:solidFill>
                                          <a:schemeClr val="tx1"/>
                                        </a:solidFill>
                                        <a:latin typeface="Cambria Math" panose="02040503050406030204" pitchFamily="18" charset="0"/>
                                      </a:rPr>
                                      <m:t>𝒄𝒛</m:t>
                                    </m:r>
                                  </m:num>
                                  <m:den>
                                    <m:sSub>
                                      <m:sSubPr>
                                        <m:ctrlPr>
                                          <a:rPr lang="en-US" sz="2800" b="1" i="0" smtClean="0">
                                            <a:solidFill>
                                              <a:schemeClr val="tx1"/>
                                            </a:solidFill>
                                            <a:latin typeface="Cambria Math" panose="02040503050406030204" pitchFamily="18" charset="0"/>
                                          </a:rPr>
                                        </m:ctrlPr>
                                      </m:sSubPr>
                                      <m:e>
                                        <m:r>
                                          <a:rPr lang="en-US" sz="2800" b="1" i="0" smtClean="0">
                                            <a:solidFill>
                                              <a:schemeClr val="tx1"/>
                                            </a:solidFill>
                                            <a:latin typeface="Cambria Math" panose="02040503050406030204" pitchFamily="18" charset="0"/>
                                          </a:rPr>
                                          <m:t>𝐇</m:t>
                                        </m:r>
                                      </m:e>
                                      <m:sub>
                                        <m:r>
                                          <a:rPr lang="en-US" sz="2800" b="1" i="0" smtClean="0">
                                            <a:solidFill>
                                              <a:schemeClr val="tx1"/>
                                            </a:solidFill>
                                            <a:latin typeface="Cambria Math" panose="02040503050406030204" pitchFamily="18" charset="0"/>
                                          </a:rPr>
                                          <m:t>𝟎</m:t>
                                        </m:r>
                                      </m:sub>
                                    </m:sSub>
                                  </m:den>
                                </m:f>
                                <m:r>
                                  <a:rPr lang="en-US" sz="2800" b="1" i="0" smtClean="0">
                                    <a:solidFill>
                                      <a:schemeClr val="tx1"/>
                                    </a:solidFill>
                                    <a:latin typeface="Cambria Math" panose="02040503050406030204" pitchFamily="18" charset="0"/>
                                  </a:rPr>
                                  <m:t>( </m:t>
                                </m:r>
                                <m:r>
                                  <a:rPr lang="en-US" sz="2800" b="1" i="0" smtClean="0">
                                    <a:solidFill>
                                      <a:schemeClr val="tx1"/>
                                    </a:solidFill>
                                    <a:latin typeface="Cambria Math" panose="02040503050406030204" pitchFamily="18" charset="0"/>
                                  </a:rPr>
                                  <m:t>𝟏</m:t>
                                </m:r>
                                <m:r>
                                  <a:rPr lang="en-US" sz="2800" b="1" i="0" smtClean="0">
                                    <a:solidFill>
                                      <a:schemeClr val="tx1"/>
                                    </a:solidFill>
                                    <a:latin typeface="Cambria Math" panose="02040503050406030204" pitchFamily="18" charset="0"/>
                                  </a:rPr>
                                  <m:t>+</m:t>
                                </m:r>
                                <m:f>
                                  <m:fPr>
                                    <m:ctrlPr>
                                      <a:rPr lang="en-US" sz="2800" b="1" i="0" smtClean="0">
                                        <a:solidFill>
                                          <a:schemeClr val="tx1"/>
                                        </a:solidFill>
                                        <a:latin typeface="Cambria Math" panose="02040503050406030204" pitchFamily="18" charset="0"/>
                                      </a:rPr>
                                    </m:ctrlPr>
                                  </m:fPr>
                                  <m:num>
                                    <m:r>
                                      <a:rPr lang="en-US" sz="2800" b="1" i="0" smtClean="0">
                                        <a:solidFill>
                                          <a:schemeClr val="tx1"/>
                                        </a:solidFill>
                                        <a:latin typeface="Cambria Math" panose="02040503050406030204" pitchFamily="18" charset="0"/>
                                      </a:rPr>
                                      <m:t>𝐳</m:t>
                                    </m:r>
                                  </m:num>
                                  <m:den>
                                    <m:r>
                                      <a:rPr lang="en-US" sz="2800" b="1" i="0" smtClean="0">
                                        <a:solidFill>
                                          <a:schemeClr val="tx1"/>
                                        </a:solidFill>
                                        <a:latin typeface="Cambria Math" panose="02040503050406030204" pitchFamily="18" charset="0"/>
                                      </a:rPr>
                                      <m:t>𝟐</m:t>
                                    </m:r>
                                  </m:den>
                                </m:f>
                                <m:r>
                                  <a:rPr lang="en-US" sz="2800" b="1" i="0" smtClean="0">
                                    <a:solidFill>
                                      <a:schemeClr val="tx1"/>
                                    </a:solidFill>
                                    <a:latin typeface="Cambria Math" panose="02040503050406030204" pitchFamily="18" charset="0"/>
                                  </a:rPr>
                                  <m:t> )</m:t>
                                </m:r>
                              </m:oMath>
                            </m:oMathPara>
                          </a14:m>
                          <a:endParaRPr lang="en-GB" sz="2800" dirty="0">
                            <a:solidFill>
                              <a:schemeClr val="tx1"/>
                            </a:solidFill>
                          </a:endParaRPr>
                        </a:p>
                      </a:txBody>
                      <a:tcPr>
                        <a:solidFill>
                          <a:schemeClr val="bg1"/>
                        </a:solidFill>
                      </a:tcPr>
                    </a:tc>
                    <a:tc>
                      <a:txBody>
                        <a:bodyPr/>
                        <a:lstStyle/>
                        <a:p>
                          <a:pPr algn="r"/>
                          <a:r>
                            <a:rPr lang="en-US" sz="2400" dirty="0">
                              <a:solidFill>
                                <a:schemeClr val="tx1"/>
                              </a:solidFill>
                            </a:rPr>
                            <a:t>Equation (3)</a:t>
                          </a:r>
                          <a:endParaRPr lang="en-GB" sz="2400" dirty="0"/>
                        </a:p>
                      </a:txBody>
                      <a:tcPr>
                        <a:solidFill>
                          <a:schemeClr val="bg1"/>
                        </a:solidFill>
                      </a:tcPr>
                    </a:tc>
                    <a:extLst>
                      <a:ext uri="{0D108BD9-81ED-4DB2-BD59-A6C34878D82A}">
                        <a16:rowId xmlns:a16="http://schemas.microsoft.com/office/drawing/2014/main" val="538492104"/>
                      </a:ext>
                    </a:extLst>
                  </a:tr>
                </a:tbl>
              </a:graphicData>
            </a:graphic>
          </p:graphicFrame>
        </mc:Choice>
        <mc:Fallback>
          <p:graphicFrame>
            <p:nvGraphicFramePr>
              <p:cNvPr id="5" name="Table 5">
                <a:extLst>
                  <a:ext uri="{FF2B5EF4-FFF2-40B4-BE49-F238E27FC236}">
                    <a16:creationId xmlns:a16="http://schemas.microsoft.com/office/drawing/2014/main" id="{9F6EBEB6-52F8-4409-B85C-D8ECBAAC08B6}"/>
                  </a:ext>
                </a:extLst>
              </p:cNvPr>
              <p:cNvGraphicFramePr>
                <a:graphicFrameLocks noGrp="1"/>
              </p:cNvGraphicFramePr>
              <p:nvPr>
                <p:extLst>
                  <p:ext uri="{D42A27DB-BD31-4B8C-83A1-F6EECF244321}">
                    <p14:modId xmlns:p14="http://schemas.microsoft.com/office/powerpoint/2010/main" val="4106053476"/>
                  </p:ext>
                </p:extLst>
              </p:nvPr>
            </p:nvGraphicFramePr>
            <p:xfrm>
              <a:off x="2031999" y="2174932"/>
              <a:ext cx="8128000" cy="900113"/>
            </p:xfrm>
            <a:graphic>
              <a:graphicData uri="http://schemas.openxmlformats.org/drawingml/2006/table">
                <a:tbl>
                  <a:tblPr firstRow="1" bandRow="1">
                    <a:tableStyleId>{5C22544A-7EE6-4342-B048-85BDC9FD1C3A}</a:tableStyleId>
                  </a:tblPr>
                  <a:tblGrid>
                    <a:gridCol w="6250355">
                      <a:extLst>
                        <a:ext uri="{9D8B030D-6E8A-4147-A177-3AD203B41FA5}">
                          <a16:colId xmlns:a16="http://schemas.microsoft.com/office/drawing/2014/main" val="2273565944"/>
                        </a:ext>
                      </a:extLst>
                    </a:gridCol>
                    <a:gridCol w="1877645">
                      <a:extLst>
                        <a:ext uri="{9D8B030D-6E8A-4147-A177-3AD203B41FA5}">
                          <a16:colId xmlns:a16="http://schemas.microsoft.com/office/drawing/2014/main" val="1252871408"/>
                        </a:ext>
                      </a:extLst>
                    </a:gridCol>
                  </a:tblGrid>
                  <a:tr h="900113">
                    <a:tc>
                      <a:txBody>
                        <a:bodyPr/>
                        <a:lstStyle/>
                        <a:p>
                          <a:endParaRPr lang="en-US"/>
                        </a:p>
                      </a:txBody>
                      <a:tcPr>
                        <a:blipFill>
                          <a:blip r:embed="rId2"/>
                          <a:stretch>
                            <a:fillRect l="-97" t="-4698" r="-30409" b="-2685"/>
                          </a:stretch>
                        </a:blipFill>
                      </a:tcPr>
                    </a:tc>
                    <a:tc>
                      <a:txBody>
                        <a:bodyPr/>
                        <a:lstStyle/>
                        <a:p>
                          <a:pPr algn="r"/>
                          <a:r>
                            <a:rPr lang="en-US" sz="2400" dirty="0">
                              <a:solidFill>
                                <a:schemeClr val="tx1"/>
                              </a:solidFill>
                            </a:rPr>
                            <a:t>Equation (3)</a:t>
                          </a:r>
                          <a:endParaRPr lang="en-GB" sz="2400" dirty="0"/>
                        </a:p>
                      </a:txBody>
                      <a:tcPr>
                        <a:solidFill>
                          <a:schemeClr val="bg1"/>
                        </a:solidFill>
                      </a:tcPr>
                    </a:tc>
                    <a:extLst>
                      <a:ext uri="{0D108BD9-81ED-4DB2-BD59-A6C34878D82A}">
                        <a16:rowId xmlns:a16="http://schemas.microsoft.com/office/drawing/2014/main" val="53849210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424794A3-4107-4E91-98A7-AEC220D2C556}"/>
                  </a:ext>
                </a:extLst>
              </p:cNvPr>
              <p:cNvGraphicFramePr>
                <a:graphicFrameLocks noGrp="1"/>
              </p:cNvGraphicFramePr>
              <p:nvPr>
                <p:extLst>
                  <p:ext uri="{D42A27DB-BD31-4B8C-83A1-F6EECF244321}">
                    <p14:modId xmlns:p14="http://schemas.microsoft.com/office/powerpoint/2010/main" val="3575769989"/>
                  </p:ext>
                </p:extLst>
              </p:nvPr>
            </p:nvGraphicFramePr>
            <p:xfrm>
              <a:off x="1497536" y="4233011"/>
              <a:ext cx="8640188" cy="1239203"/>
            </p:xfrm>
            <a:graphic>
              <a:graphicData uri="http://schemas.openxmlformats.org/drawingml/2006/table">
                <a:tbl>
                  <a:tblPr firstRow="1" bandRow="1">
                    <a:tableStyleId>{5C22544A-7EE6-4342-B048-85BDC9FD1C3A}</a:tableStyleId>
                  </a:tblPr>
                  <a:tblGrid>
                    <a:gridCol w="6865816">
                      <a:extLst>
                        <a:ext uri="{9D8B030D-6E8A-4147-A177-3AD203B41FA5}">
                          <a16:colId xmlns:a16="http://schemas.microsoft.com/office/drawing/2014/main" val="364810534"/>
                        </a:ext>
                      </a:extLst>
                    </a:gridCol>
                    <a:gridCol w="1774372">
                      <a:extLst>
                        <a:ext uri="{9D8B030D-6E8A-4147-A177-3AD203B41FA5}">
                          <a16:colId xmlns:a16="http://schemas.microsoft.com/office/drawing/2014/main" val="2396594823"/>
                        </a:ext>
                      </a:extLst>
                    </a:gridCol>
                  </a:tblGrid>
                  <a:tr h="370840">
                    <a:tc>
                      <a:txBody>
                        <a:bodyPr/>
                        <a:lstStyle/>
                        <a:p>
                          <a14:m>
                            <m:oMathPara xmlns:m="http://schemas.openxmlformats.org/officeDocument/2006/math">
                              <m:oMathParaPr>
                                <m:jc m:val="centerGroup"/>
                              </m:oMathParaPr>
                              <m:oMath xmlns:m="http://schemas.openxmlformats.org/officeDocument/2006/math">
                                <m:r>
                                  <a:rPr lang="en-US" sz="2800" b="1" i="0" smtClean="0">
                                    <a:solidFill>
                                      <a:schemeClr val="tx1"/>
                                    </a:solidFill>
                                    <a:latin typeface="Cambria Math" panose="02040503050406030204" pitchFamily="18" charset="0"/>
                                  </a:rPr>
                                  <m:t>𝐝</m:t>
                                </m:r>
                                <m:r>
                                  <a:rPr lang="en-US" sz="2800" b="1" i="1" smtClean="0">
                                    <a:solidFill>
                                      <a:schemeClr val="tx1"/>
                                    </a:solidFill>
                                    <a:latin typeface="Cambria Math" panose="02040503050406030204" pitchFamily="18" charset="0"/>
                                  </a:rPr>
                                  <m:t>=</m:t>
                                </m:r>
                                <m:f>
                                  <m:fPr>
                                    <m:ctrlPr>
                                      <a:rPr lang="en-US" sz="2800" b="1" i="1" smtClean="0">
                                        <a:solidFill>
                                          <a:schemeClr val="tx1"/>
                                        </a:solidFill>
                                        <a:latin typeface="Cambria Math" panose="02040503050406030204" pitchFamily="18" charset="0"/>
                                      </a:rPr>
                                    </m:ctrlPr>
                                  </m:fPr>
                                  <m:num>
                                    <m:r>
                                      <a:rPr lang="en-US" sz="2800" b="1" i="1" smtClean="0">
                                        <a:solidFill>
                                          <a:schemeClr val="tx1"/>
                                        </a:solidFill>
                                        <a:latin typeface="Cambria Math" panose="02040503050406030204" pitchFamily="18" charset="0"/>
                                      </a:rPr>
                                      <m:t>𝟐</m:t>
                                    </m:r>
                                    <m:r>
                                      <a:rPr lang="en-US" sz="2800" b="1" i="1" smtClean="0">
                                        <a:solidFill>
                                          <a:schemeClr val="tx1"/>
                                        </a:solidFill>
                                        <a:latin typeface="Cambria Math" panose="02040503050406030204" pitchFamily="18" charset="0"/>
                                      </a:rPr>
                                      <m:t>𝒄</m:t>
                                    </m:r>
                                  </m:num>
                                  <m:den>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𝑯</m:t>
                                        </m:r>
                                      </m:e>
                                      <m:sub>
                                        <m:r>
                                          <a:rPr lang="en-US" sz="2800" b="1" i="1" smtClean="0">
                                            <a:solidFill>
                                              <a:schemeClr val="tx1"/>
                                            </a:solidFill>
                                            <a:latin typeface="Cambria Math" panose="02040503050406030204" pitchFamily="18" charset="0"/>
                                          </a:rPr>
                                          <m:t>𝟎</m:t>
                                        </m:r>
                                      </m:sub>
                                    </m:sSub>
                                  </m:den>
                                </m:f>
                                <m:r>
                                  <a:rPr lang="en-US" sz="2800" b="1" i="1" smtClean="0">
                                    <a:solidFill>
                                      <a:schemeClr val="tx1"/>
                                    </a:solidFill>
                                    <a:latin typeface="Cambria Math" panose="02040503050406030204" pitchFamily="18" charset="0"/>
                                  </a:rPr>
                                  <m:t>( </m:t>
                                </m:r>
                                <m:r>
                                  <a:rPr lang="en-US" sz="2800" b="1" i="1" smtClean="0">
                                    <a:solidFill>
                                      <a:schemeClr val="tx1"/>
                                    </a:solidFill>
                                    <a:latin typeface="Cambria Math" panose="02040503050406030204" pitchFamily="18" charset="0"/>
                                  </a:rPr>
                                  <m:t>𝟏</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𝒛</m:t>
                                </m:r>
                                <m:r>
                                  <a:rPr lang="en-US" sz="2800" b="1" i="1" smtClean="0">
                                    <a:solidFill>
                                      <a:schemeClr val="tx1"/>
                                    </a:solidFill>
                                    <a:latin typeface="Cambria Math" panose="02040503050406030204" pitchFamily="18" charset="0"/>
                                  </a:rPr>
                                  <m:t> −</m:t>
                                </m:r>
                                <m:rad>
                                  <m:radPr>
                                    <m:degHide m:val="on"/>
                                    <m:ctrlPr>
                                      <a:rPr lang="en-US" sz="2800" b="1" i="1" smtClean="0">
                                        <a:solidFill>
                                          <a:schemeClr val="tx1"/>
                                        </a:solidFill>
                                        <a:latin typeface="Cambria Math" panose="02040503050406030204" pitchFamily="18" charset="0"/>
                                      </a:rPr>
                                    </m:ctrlPr>
                                  </m:radPr>
                                  <m:deg/>
                                  <m:e>
                                    <m:r>
                                      <a:rPr lang="en-US" sz="2800" b="1" i="1" smtClean="0">
                                        <a:solidFill>
                                          <a:schemeClr val="tx1"/>
                                        </a:solidFill>
                                        <a:latin typeface="Cambria Math" panose="02040503050406030204" pitchFamily="18" charset="0"/>
                                      </a:rPr>
                                      <m:t>𝟏</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𝒛</m:t>
                                    </m:r>
                                    <m:r>
                                      <a:rPr lang="en-US" sz="2800" b="1" i="1" smtClean="0">
                                        <a:solidFill>
                                          <a:schemeClr val="tx1"/>
                                        </a:solidFill>
                                        <a:latin typeface="Cambria Math" panose="02040503050406030204" pitchFamily="18" charset="0"/>
                                      </a:rPr>
                                      <m:t> </m:t>
                                    </m:r>
                                  </m:e>
                                </m:rad>
                                <m:r>
                                  <a:rPr lang="en-US" sz="2800" b="1" i="1" smtClean="0">
                                    <a:solidFill>
                                      <a:schemeClr val="tx1"/>
                                    </a:solidFill>
                                    <a:latin typeface="Cambria Math" panose="02040503050406030204" pitchFamily="18" charset="0"/>
                                  </a:rPr>
                                  <m:t> )</m:t>
                                </m:r>
                              </m:oMath>
                            </m:oMathPara>
                          </a14:m>
                          <a:endParaRPr lang="en-US" sz="2800" b="1" i="1" dirty="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oMath>
                            </m:oMathPara>
                          </a14:m>
                          <a:endParaRPr lang="en-GB" dirty="0">
                            <a:solidFill>
                              <a:schemeClr val="tx1"/>
                            </a:solidFill>
                          </a:endParaRPr>
                        </a:p>
                      </a:txBody>
                      <a:tcPr>
                        <a:solidFill>
                          <a:schemeClr val="bg1"/>
                        </a:solidFill>
                      </a:tcPr>
                    </a:tc>
                    <a:tc>
                      <a:txBody>
                        <a:bodyPr/>
                        <a:lstStyle/>
                        <a:p>
                          <a:pPr algn="r"/>
                          <a:r>
                            <a:rPr lang="en-US" sz="2400" dirty="0">
                              <a:solidFill>
                                <a:schemeClr val="tx1"/>
                              </a:solidFill>
                            </a:rPr>
                            <a:t>Equation (4)</a:t>
                          </a:r>
                          <a:endParaRPr lang="en-GB" sz="2400" dirty="0">
                            <a:solidFill>
                              <a:schemeClr val="tx1"/>
                            </a:solidFill>
                          </a:endParaRPr>
                        </a:p>
                      </a:txBody>
                      <a:tcPr>
                        <a:solidFill>
                          <a:schemeClr val="bg1"/>
                        </a:solidFill>
                      </a:tcPr>
                    </a:tc>
                    <a:extLst>
                      <a:ext uri="{0D108BD9-81ED-4DB2-BD59-A6C34878D82A}">
                        <a16:rowId xmlns:a16="http://schemas.microsoft.com/office/drawing/2014/main" val="2050709680"/>
                      </a:ext>
                    </a:extLst>
                  </a:tr>
                </a:tbl>
              </a:graphicData>
            </a:graphic>
          </p:graphicFrame>
        </mc:Choice>
        <mc:Fallback>
          <p:graphicFrame>
            <p:nvGraphicFramePr>
              <p:cNvPr id="6" name="Table 7">
                <a:extLst>
                  <a:ext uri="{FF2B5EF4-FFF2-40B4-BE49-F238E27FC236}">
                    <a16:creationId xmlns:a16="http://schemas.microsoft.com/office/drawing/2014/main" id="{424794A3-4107-4E91-98A7-AEC220D2C556}"/>
                  </a:ext>
                </a:extLst>
              </p:cNvPr>
              <p:cNvGraphicFramePr>
                <a:graphicFrameLocks noGrp="1"/>
              </p:cNvGraphicFramePr>
              <p:nvPr>
                <p:extLst>
                  <p:ext uri="{D42A27DB-BD31-4B8C-83A1-F6EECF244321}">
                    <p14:modId xmlns:p14="http://schemas.microsoft.com/office/powerpoint/2010/main" val="3575769989"/>
                  </p:ext>
                </p:extLst>
              </p:nvPr>
            </p:nvGraphicFramePr>
            <p:xfrm>
              <a:off x="1497536" y="4233011"/>
              <a:ext cx="8640188" cy="1239203"/>
            </p:xfrm>
            <a:graphic>
              <a:graphicData uri="http://schemas.openxmlformats.org/drawingml/2006/table">
                <a:tbl>
                  <a:tblPr firstRow="1" bandRow="1">
                    <a:tableStyleId>{5C22544A-7EE6-4342-B048-85BDC9FD1C3A}</a:tableStyleId>
                  </a:tblPr>
                  <a:tblGrid>
                    <a:gridCol w="6865816">
                      <a:extLst>
                        <a:ext uri="{9D8B030D-6E8A-4147-A177-3AD203B41FA5}">
                          <a16:colId xmlns:a16="http://schemas.microsoft.com/office/drawing/2014/main" val="364810534"/>
                        </a:ext>
                      </a:extLst>
                    </a:gridCol>
                    <a:gridCol w="1774372">
                      <a:extLst>
                        <a:ext uri="{9D8B030D-6E8A-4147-A177-3AD203B41FA5}">
                          <a16:colId xmlns:a16="http://schemas.microsoft.com/office/drawing/2014/main" val="2396594823"/>
                        </a:ext>
                      </a:extLst>
                    </a:gridCol>
                  </a:tblGrid>
                  <a:tr h="1239203">
                    <a:tc>
                      <a:txBody>
                        <a:bodyPr/>
                        <a:lstStyle/>
                        <a:p>
                          <a:endParaRPr lang="en-US"/>
                        </a:p>
                      </a:txBody>
                      <a:tcPr>
                        <a:blipFill>
                          <a:blip r:embed="rId3"/>
                          <a:stretch>
                            <a:fillRect l="-89" t="-3922" r="-26152" b="-1961"/>
                          </a:stretch>
                        </a:blipFill>
                      </a:tcPr>
                    </a:tc>
                    <a:tc>
                      <a:txBody>
                        <a:bodyPr/>
                        <a:lstStyle/>
                        <a:p>
                          <a:pPr algn="r"/>
                          <a:r>
                            <a:rPr lang="en-US" sz="2400" dirty="0">
                              <a:solidFill>
                                <a:schemeClr val="tx1"/>
                              </a:solidFill>
                            </a:rPr>
                            <a:t>Equation (4)</a:t>
                          </a:r>
                          <a:endParaRPr lang="en-GB" sz="2400" dirty="0">
                            <a:solidFill>
                              <a:schemeClr val="tx1"/>
                            </a:solidFill>
                          </a:endParaRPr>
                        </a:p>
                      </a:txBody>
                      <a:tcPr>
                        <a:solidFill>
                          <a:schemeClr val="bg1"/>
                        </a:solidFill>
                      </a:tcPr>
                    </a:tc>
                    <a:extLst>
                      <a:ext uri="{0D108BD9-81ED-4DB2-BD59-A6C34878D82A}">
                        <a16:rowId xmlns:a16="http://schemas.microsoft.com/office/drawing/2014/main" val="2050709680"/>
                      </a:ext>
                    </a:extLst>
                  </a:tr>
                </a:tbl>
              </a:graphicData>
            </a:graphic>
          </p:graphicFrame>
        </mc:Fallback>
      </mc:AlternateContent>
      <p:sp>
        <p:nvSpPr>
          <p:cNvPr id="8" name="Rectangle 7">
            <a:extLst>
              <a:ext uri="{FF2B5EF4-FFF2-40B4-BE49-F238E27FC236}">
                <a16:creationId xmlns:a16="http://schemas.microsoft.com/office/drawing/2014/main" id="{8341D90F-D3B5-4C90-BC69-DE3537BE2FA4}"/>
              </a:ext>
            </a:extLst>
          </p:cNvPr>
          <p:cNvSpPr/>
          <p:nvPr/>
        </p:nvSpPr>
        <p:spPr>
          <a:xfrm>
            <a:off x="3688080" y="1960880"/>
            <a:ext cx="3048000" cy="1376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728049-616B-4E92-9506-F3BE38DFA08C}"/>
              </a:ext>
            </a:extLst>
          </p:cNvPr>
          <p:cNvSpPr/>
          <p:nvPr/>
        </p:nvSpPr>
        <p:spPr>
          <a:xfrm>
            <a:off x="2590800" y="4126363"/>
            <a:ext cx="4765040" cy="1335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921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424794A3-4107-4E91-98A7-AEC220D2C556}"/>
                  </a:ext>
                </a:extLst>
              </p:cNvPr>
              <p:cNvGraphicFramePr>
                <a:graphicFrameLocks noGrp="1"/>
              </p:cNvGraphicFramePr>
              <p:nvPr>
                <p:extLst>
                  <p:ext uri="{D42A27DB-BD31-4B8C-83A1-F6EECF244321}">
                    <p14:modId xmlns:p14="http://schemas.microsoft.com/office/powerpoint/2010/main" val="3730703017"/>
                  </p:ext>
                </p:extLst>
              </p:nvPr>
            </p:nvGraphicFramePr>
            <p:xfrm>
              <a:off x="1497536" y="2934003"/>
              <a:ext cx="8640188" cy="3243136"/>
            </p:xfrm>
            <a:graphic>
              <a:graphicData uri="http://schemas.openxmlformats.org/drawingml/2006/table">
                <a:tbl>
                  <a:tblPr firstRow="1" bandRow="1">
                    <a:tableStyleId>{5C22544A-7EE6-4342-B048-85BDC9FD1C3A}</a:tableStyleId>
                  </a:tblPr>
                  <a:tblGrid>
                    <a:gridCol w="3731671">
                      <a:extLst>
                        <a:ext uri="{9D8B030D-6E8A-4147-A177-3AD203B41FA5}">
                          <a16:colId xmlns:a16="http://schemas.microsoft.com/office/drawing/2014/main" val="364810534"/>
                        </a:ext>
                      </a:extLst>
                    </a:gridCol>
                    <a:gridCol w="4908517">
                      <a:extLst>
                        <a:ext uri="{9D8B030D-6E8A-4147-A177-3AD203B41FA5}">
                          <a16:colId xmlns:a16="http://schemas.microsoft.com/office/drawing/2014/main" val="2396594823"/>
                        </a:ext>
                      </a:extLst>
                    </a:gridCol>
                  </a:tblGrid>
                  <a:tr h="2039816">
                    <a:tc>
                      <a:txBody>
                        <a:bodyPr/>
                        <a:lstStyle/>
                        <a:p>
                          <a:pPr/>
                          <a:endParaRPr lang="en-US" sz="2400" b="1" i="1" dirty="0">
                            <a:solidFill>
                              <a:schemeClr val="tx1"/>
                            </a:solidFill>
                            <a:latin typeface="Cambria Math" panose="02040503050406030204" pitchFamily="18" charset="0"/>
                          </a:endParaRPr>
                        </a:p>
                        <a:p>
                          <a:pPr/>
                          <a:endParaRPr lang="en-US" sz="2400" b="1" i="1" dirty="0">
                            <a:solidFill>
                              <a:schemeClr val="tx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Sup>
                                  <m:sSubSupPr>
                                    <m:ctrlPr>
                                      <a:rPr lang="en-US" sz="2400" b="1" i="1" smtClean="0">
                                        <a:solidFill>
                                          <a:schemeClr val="tx1"/>
                                        </a:solidFill>
                                        <a:latin typeface="Cambria Math" panose="02040503050406030204" pitchFamily="18" charset="0"/>
                                      </a:rPr>
                                    </m:ctrlPr>
                                  </m:sSubSupPr>
                                  <m:e>
                                    <m:r>
                                      <a:rPr lang="en-US" sz="2400" b="1" i="1" smtClean="0">
                                        <a:solidFill>
                                          <a:schemeClr val="tx1"/>
                                        </a:solidFill>
                                        <a:latin typeface="Cambria Math" panose="02040503050406030204" pitchFamily="18" charset="0"/>
                                      </a:rPr>
                                      <m:t>𝝌</m:t>
                                    </m:r>
                                  </m:e>
                                  <m:sub>
                                    <m:r>
                                      <a:rPr lang="en-US" sz="2400" b="1" i="1" smtClean="0">
                                        <a:solidFill>
                                          <a:schemeClr val="tx1"/>
                                        </a:solidFill>
                                        <a:latin typeface="Cambria Math" panose="02040503050406030204" pitchFamily="18" charset="0"/>
                                      </a:rPr>
                                      <m:t>𝒗</m:t>
                                    </m:r>
                                  </m:sub>
                                  <m:sup>
                                    <m:r>
                                      <a:rPr lang="en-US" sz="2400" b="1" i="1" smtClean="0">
                                        <a:solidFill>
                                          <a:schemeClr val="tx1"/>
                                        </a:solidFill>
                                        <a:latin typeface="Cambria Math" panose="02040503050406030204" pitchFamily="18" charset="0"/>
                                      </a:rPr>
                                      <m:t>𝟐</m:t>
                                    </m:r>
                                  </m:sup>
                                </m:sSubSup>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sSubSup>
                                      <m:sSubSupPr>
                                        <m:ctrlPr>
                                          <a:rPr lang="en-US" sz="2400" b="1" i="1" smtClean="0">
                                            <a:solidFill>
                                              <a:schemeClr val="tx1"/>
                                            </a:solidFill>
                                            <a:latin typeface="Cambria Math" panose="02040503050406030204" pitchFamily="18" charset="0"/>
                                          </a:rPr>
                                        </m:ctrlPr>
                                      </m:sSubSupPr>
                                      <m:e>
                                        <m:r>
                                          <a:rPr lang="en-US" sz="2400" b="1" i="1" smtClean="0">
                                            <a:solidFill>
                                              <a:schemeClr val="tx1"/>
                                            </a:solidFill>
                                            <a:latin typeface="Cambria Math" panose="02040503050406030204" pitchFamily="18" charset="0"/>
                                          </a:rPr>
                                          <m:t>𝑿</m:t>
                                        </m:r>
                                      </m:e>
                                      <m:sub>
                                        <m:r>
                                          <a:rPr lang="en-US" sz="2400" b="1" i="1" smtClean="0">
                                            <a:solidFill>
                                              <a:schemeClr val="tx1"/>
                                            </a:solidFill>
                                            <a:latin typeface="Cambria Math" panose="02040503050406030204" pitchFamily="18" charset="0"/>
                                          </a:rPr>
                                          <m:t>𝒎𝒊𝒏</m:t>
                                        </m:r>
                                      </m:sub>
                                      <m:sup>
                                        <m:r>
                                          <a:rPr lang="en-US" sz="2400" b="1" i="1" smtClean="0">
                                            <a:solidFill>
                                              <a:schemeClr val="tx1"/>
                                            </a:solidFill>
                                            <a:latin typeface="Cambria Math" panose="02040503050406030204" pitchFamily="18" charset="0"/>
                                          </a:rPr>
                                          <m:t>𝟐</m:t>
                                        </m:r>
                                      </m:sup>
                                    </m:sSubSup>
                                  </m:num>
                                  <m:den>
                                    <m:r>
                                      <a:rPr lang="en-US" sz="2400" b="1" i="1" smtClean="0">
                                        <a:solidFill>
                                          <a:schemeClr val="tx1"/>
                                        </a:solidFill>
                                        <a:latin typeface="Cambria Math" panose="02040503050406030204" pitchFamily="18" charset="0"/>
                                      </a:rPr>
                                      <m:t>𝒗</m:t>
                                    </m:r>
                                  </m:den>
                                </m:f>
                              </m:oMath>
                            </m:oMathPara>
                          </a14:m>
                          <a:endParaRPr lang="en-US" sz="2400" b="1" dirty="0">
                            <a:solidFill>
                              <a:schemeClr val="tx1"/>
                            </a:solidFill>
                          </a:endParaRPr>
                        </a:p>
                      </a:txBody>
                      <a:tcPr>
                        <a:solidFill>
                          <a:schemeClr val="bg1"/>
                        </a:solidFill>
                      </a:tcPr>
                    </a:tc>
                    <a:tc>
                      <a:txBody>
                        <a:bodyPr/>
                        <a:lstStyle/>
                        <a:p>
                          <a:pPr algn="l"/>
                          <a:endParaRPr lang="en-GB" sz="2400" b="0" dirty="0">
                            <a:solidFill>
                              <a:schemeClr val="tx1"/>
                            </a:solidFill>
                          </a:endParaRPr>
                        </a:p>
                        <a:p>
                          <a:pPr algn="ctr"/>
                          <a14:m>
                            <m:oMath xmlns:m="http://schemas.openxmlformats.org/officeDocument/2006/math">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𝝌</m:t>
                                  </m:r>
                                </m:e>
                                <m:sup>
                                  <m:r>
                                    <a:rPr lang="en-US" sz="2400" b="1" i="1" smtClean="0">
                                      <a:solidFill>
                                        <a:schemeClr val="tx1"/>
                                      </a:solidFill>
                                      <a:latin typeface="Cambria Math" panose="02040503050406030204" pitchFamily="18" charset="0"/>
                                    </a:rPr>
                                    <m:t>𝟐</m:t>
                                  </m:r>
                                </m:sup>
                              </m:sSup>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𝒗</m:t>
                              </m:r>
                            </m:oMath>
                          </a14:m>
                          <a:r>
                            <a:rPr lang="en-US" sz="2400" b="1" dirty="0">
                              <a:solidFill>
                                <a:schemeClr val="tx1"/>
                              </a:solidFill>
                            </a:rPr>
                            <a:t> </a:t>
                          </a:r>
                          <a:r>
                            <a:rPr lang="en-US" sz="2400" b="0" dirty="0">
                              <a:solidFill>
                                <a:schemeClr val="tx1"/>
                              </a:solidFill>
                            </a:rPr>
                            <a:t>or</a:t>
                          </a:r>
                          <a:r>
                            <a:rPr lang="en-US" sz="2400" b="1" dirty="0">
                              <a:solidFill>
                                <a:schemeClr val="tx1"/>
                              </a:solidFill>
                            </a:rPr>
                            <a:t> </a:t>
                          </a:r>
                          <a14:m>
                            <m:oMath xmlns:m="http://schemas.openxmlformats.org/officeDocument/2006/math">
                              <m:sSubSup>
                                <m:sSubSupPr>
                                  <m:ctrlPr>
                                    <a:rPr lang="en-US" sz="2400" b="1" i="1" smtClean="0">
                                      <a:solidFill>
                                        <a:schemeClr val="tx1"/>
                                      </a:solidFill>
                                      <a:latin typeface="Cambria Math" panose="02040503050406030204" pitchFamily="18" charset="0"/>
                                    </a:rPr>
                                  </m:ctrlPr>
                                </m:sSubSupPr>
                                <m:e>
                                  <m:r>
                                    <a:rPr lang="en-US" sz="2400" b="1" i="1" smtClean="0">
                                      <a:solidFill>
                                        <a:schemeClr val="tx1"/>
                                      </a:solidFill>
                                      <a:latin typeface="Cambria Math" panose="02040503050406030204" pitchFamily="18" charset="0"/>
                                    </a:rPr>
                                    <m:t>𝝌</m:t>
                                  </m:r>
                                </m:e>
                                <m:sub>
                                  <m:r>
                                    <a:rPr lang="en-US" sz="2400" b="1" i="1" smtClean="0">
                                      <a:solidFill>
                                        <a:schemeClr val="tx1"/>
                                      </a:solidFill>
                                      <a:latin typeface="Cambria Math" panose="02040503050406030204" pitchFamily="18" charset="0"/>
                                    </a:rPr>
                                    <m:t>𝒗</m:t>
                                  </m:r>
                                </m:sub>
                                <m:sup>
                                  <m:r>
                                    <a:rPr lang="en-US" sz="2400" b="1" i="1" smtClean="0">
                                      <a:solidFill>
                                        <a:schemeClr val="tx1"/>
                                      </a:solidFill>
                                      <a:latin typeface="Cambria Math" panose="02040503050406030204" pitchFamily="18" charset="0"/>
                                    </a:rPr>
                                    <m:t>𝟐</m:t>
                                  </m:r>
                                </m:sup>
                              </m:sSubSup>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𝟏</m:t>
                              </m:r>
                            </m:oMath>
                          </a14:m>
                          <a:r>
                            <a:rPr lang="en-US" sz="2400" b="1" dirty="0">
                              <a:solidFill>
                                <a:schemeClr val="tx1"/>
                              </a:solidFill>
                            </a:rPr>
                            <a:t> (good fit)</a:t>
                          </a:r>
                        </a:p>
                        <a:p>
                          <a:pPr algn="ctr"/>
                          <a:endParaRPr lang="en-US" sz="2400" b="1" dirty="0">
                            <a:solidFill>
                              <a:schemeClr val="tx1"/>
                            </a:solidFill>
                          </a:endParaRPr>
                        </a:p>
                        <a:p>
                          <a:pPr algn="ctr"/>
                          <a14:m>
                            <m:oMath xmlns:m="http://schemas.openxmlformats.org/officeDocument/2006/math">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𝝌</m:t>
                                  </m:r>
                                </m:e>
                                <m:sup>
                                  <m:r>
                                    <a:rPr lang="en-US" sz="2400" b="1" i="1" smtClean="0">
                                      <a:solidFill>
                                        <a:schemeClr val="tx1"/>
                                      </a:solidFill>
                                      <a:latin typeface="Cambria Math" panose="02040503050406030204" pitchFamily="18" charset="0"/>
                                    </a:rPr>
                                    <m:t>𝟐</m:t>
                                  </m:r>
                                </m:sup>
                              </m:sSup>
                              <m:r>
                                <a:rPr lang="en-US" sz="2400" b="1" i="0" smtClean="0">
                                  <a:solidFill>
                                    <a:schemeClr val="tx1"/>
                                  </a:solidFill>
                                  <a:latin typeface="Cambria Math" panose="02040503050406030204" pitchFamily="18" charset="0"/>
                                </a:rPr>
                                <m:t>&gt;</m:t>
                              </m:r>
                              <m:r>
                                <a:rPr lang="en-US" sz="2400" b="1" i="0" smtClean="0">
                                  <a:solidFill>
                                    <a:schemeClr val="tx1"/>
                                  </a:solidFill>
                                  <a:latin typeface="Cambria Math" panose="02040503050406030204" pitchFamily="18" charset="0"/>
                                </a:rPr>
                                <m:t>𝐯</m:t>
                              </m:r>
                              <m:r>
                                <a:rPr lang="en-US" sz="2400" b="1" i="0"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𝟑</m:t>
                              </m:r>
                              <m:rad>
                                <m:radPr>
                                  <m:degHide m:val="on"/>
                                  <m:ctrlPr>
                                    <a:rPr lang="en-US" sz="2400" b="1" i="1" smtClean="0">
                                      <a:solidFill>
                                        <a:schemeClr val="tx1"/>
                                      </a:solidFill>
                                      <a:latin typeface="Cambria Math" panose="02040503050406030204" pitchFamily="18" charset="0"/>
                                    </a:rPr>
                                  </m:ctrlPr>
                                </m:radPr>
                                <m:deg/>
                                <m:e>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𝒗</m:t>
                                  </m:r>
                                </m:e>
                              </m:rad>
                              <m:r>
                                <a:rPr lang="en-US" sz="2400" b="1" i="1" smtClean="0">
                                  <a:solidFill>
                                    <a:schemeClr val="tx1"/>
                                  </a:solidFill>
                                  <a:latin typeface="Cambria Math" panose="02040503050406030204" pitchFamily="18" charset="0"/>
                                </a:rPr>
                                <m:t> </m:t>
                              </m:r>
                            </m:oMath>
                          </a14:m>
                          <a:r>
                            <a:rPr lang="en-US" sz="2400" b="1" dirty="0">
                              <a:solidFill>
                                <a:schemeClr val="tx1"/>
                              </a:solidFill>
                            </a:rPr>
                            <a:t> </a:t>
                          </a:r>
                          <a:r>
                            <a:rPr lang="en-US" sz="1800" b="1" dirty="0">
                              <a:solidFill>
                                <a:schemeClr val="tx1"/>
                              </a:solidFill>
                            </a:rPr>
                            <a:t>(Null hypothesis is  rejected)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a:t>
                          </a:r>
                          <a:r>
                            <a:rPr lang="en-US" sz="2000" b="0" dirty="0">
                              <a:solidFill>
                                <a:schemeClr val="tx1"/>
                              </a:solidFill>
                            </a:rPr>
                            <a:t>Where </a:t>
                          </a:r>
                          <a14:m>
                            <m:oMath xmlns:m="http://schemas.openxmlformats.org/officeDocument/2006/math">
                              <m:r>
                                <a:rPr lang="en-US" sz="2000" b="0" i="1" smtClean="0">
                                  <a:solidFill>
                                    <a:schemeClr val="tx1"/>
                                  </a:solidFill>
                                  <a:latin typeface="Cambria Math" panose="02040503050406030204" pitchFamily="18" charset="0"/>
                                </a:rPr>
                                <m:t>𝑣</m:t>
                              </m:r>
                              <m:r>
                                <a:rPr lang="en-US" sz="2000" b="0" i="1" smtClean="0">
                                  <a:solidFill>
                                    <a:schemeClr val="tx1"/>
                                  </a:solidFill>
                                  <a:latin typeface="Cambria Math" panose="02040503050406030204" pitchFamily="18" charset="0"/>
                                </a:rPr>
                                <m:t> </m:t>
                              </m:r>
                            </m:oMath>
                          </a14:m>
                          <a:r>
                            <a:rPr lang="en-GB" sz="2000" b="0" dirty="0">
                              <a:solidFill>
                                <a:schemeClr val="tx1"/>
                              </a:solidFill>
                            </a:rPr>
                            <a:t>is the number of degrees of freedom.</a:t>
                          </a:r>
                          <a:r>
                            <a:rPr lang="en-US" sz="2000" b="1" dirty="0">
                              <a:solidFill>
                                <a:schemeClr val="tx1"/>
                              </a:solidFill>
                            </a:rPr>
                            <a:t>)</a:t>
                          </a:r>
                          <a:endParaRPr lang="en-GB" sz="2000" b="0" dirty="0">
                            <a:solidFill>
                              <a:schemeClr val="tx1"/>
                            </a:solidFill>
                          </a:endParaRPr>
                        </a:p>
                      </a:txBody>
                      <a:tcPr>
                        <a:solidFill>
                          <a:schemeClr val="bg1"/>
                        </a:solidFill>
                      </a:tcPr>
                    </a:tc>
                    <a:extLst>
                      <a:ext uri="{0D108BD9-81ED-4DB2-BD59-A6C34878D82A}">
                        <a16:rowId xmlns:a16="http://schemas.microsoft.com/office/drawing/2014/main" val="2050709680"/>
                      </a:ext>
                    </a:extLst>
                  </a:tr>
                  <a:tr h="309637">
                    <a:tc>
                      <a:txBody>
                        <a:bodyPr/>
                        <a:lstStyle/>
                        <a:p>
                          <a:pPr/>
                          <a:endParaRPr lang="en-GB" dirty="0">
                            <a:solidFill>
                              <a:schemeClr val="tx1"/>
                            </a:solidFill>
                          </a:endParaRPr>
                        </a:p>
                      </a:txBody>
                      <a:tcPr>
                        <a:solidFill>
                          <a:schemeClr val="bg1"/>
                        </a:solidFill>
                      </a:tcPr>
                    </a:tc>
                    <a:tc>
                      <a:txBody>
                        <a:bodyPr/>
                        <a:lstStyle/>
                        <a:p>
                          <a:pPr algn="l"/>
                          <a:endParaRPr lang="en-GB" sz="2400" b="0" dirty="0">
                            <a:solidFill>
                              <a:schemeClr val="tx1"/>
                            </a:solidFill>
                          </a:endParaRPr>
                        </a:p>
                      </a:txBody>
                      <a:tcPr>
                        <a:solidFill>
                          <a:schemeClr val="bg1"/>
                        </a:solidFill>
                      </a:tcPr>
                    </a:tc>
                    <a:extLst>
                      <a:ext uri="{0D108BD9-81ED-4DB2-BD59-A6C34878D82A}">
                        <a16:rowId xmlns:a16="http://schemas.microsoft.com/office/drawing/2014/main" val="2383869284"/>
                      </a:ext>
                    </a:extLst>
                  </a:tr>
                </a:tbl>
              </a:graphicData>
            </a:graphic>
          </p:graphicFrame>
        </mc:Choice>
        <mc:Fallback>
          <p:graphicFrame>
            <p:nvGraphicFramePr>
              <p:cNvPr id="6" name="Table 7">
                <a:extLst>
                  <a:ext uri="{FF2B5EF4-FFF2-40B4-BE49-F238E27FC236}">
                    <a16:creationId xmlns:a16="http://schemas.microsoft.com/office/drawing/2014/main" id="{424794A3-4107-4E91-98A7-AEC220D2C556}"/>
                  </a:ext>
                </a:extLst>
              </p:cNvPr>
              <p:cNvGraphicFramePr>
                <a:graphicFrameLocks noGrp="1"/>
              </p:cNvGraphicFramePr>
              <p:nvPr>
                <p:extLst>
                  <p:ext uri="{D42A27DB-BD31-4B8C-83A1-F6EECF244321}">
                    <p14:modId xmlns:p14="http://schemas.microsoft.com/office/powerpoint/2010/main" val="3730703017"/>
                  </p:ext>
                </p:extLst>
              </p:nvPr>
            </p:nvGraphicFramePr>
            <p:xfrm>
              <a:off x="1497536" y="2934003"/>
              <a:ext cx="8640188" cy="3243136"/>
            </p:xfrm>
            <a:graphic>
              <a:graphicData uri="http://schemas.openxmlformats.org/drawingml/2006/table">
                <a:tbl>
                  <a:tblPr firstRow="1" bandRow="1">
                    <a:tableStyleId>{5C22544A-7EE6-4342-B048-85BDC9FD1C3A}</a:tableStyleId>
                  </a:tblPr>
                  <a:tblGrid>
                    <a:gridCol w="3731671">
                      <a:extLst>
                        <a:ext uri="{9D8B030D-6E8A-4147-A177-3AD203B41FA5}">
                          <a16:colId xmlns:a16="http://schemas.microsoft.com/office/drawing/2014/main" val="364810534"/>
                        </a:ext>
                      </a:extLst>
                    </a:gridCol>
                    <a:gridCol w="4908517">
                      <a:extLst>
                        <a:ext uri="{9D8B030D-6E8A-4147-A177-3AD203B41FA5}">
                          <a16:colId xmlns:a16="http://schemas.microsoft.com/office/drawing/2014/main" val="2396594823"/>
                        </a:ext>
                      </a:extLst>
                    </a:gridCol>
                  </a:tblGrid>
                  <a:tr h="2785936">
                    <a:tc>
                      <a:txBody>
                        <a:bodyPr/>
                        <a:lstStyle/>
                        <a:p>
                          <a:endParaRPr lang="en-US"/>
                        </a:p>
                      </a:txBody>
                      <a:tcPr>
                        <a:blipFill>
                          <a:blip r:embed="rId2"/>
                          <a:stretch>
                            <a:fillRect l="-163" t="-218" r="-132137" b="-16812"/>
                          </a:stretch>
                        </a:blipFill>
                      </a:tcPr>
                    </a:tc>
                    <a:tc>
                      <a:txBody>
                        <a:bodyPr/>
                        <a:lstStyle/>
                        <a:p>
                          <a:endParaRPr lang="en-US"/>
                        </a:p>
                      </a:txBody>
                      <a:tcPr>
                        <a:blipFill>
                          <a:blip r:embed="rId2"/>
                          <a:stretch>
                            <a:fillRect l="-76179" t="-218" r="-496" b="-16812"/>
                          </a:stretch>
                        </a:blipFill>
                      </a:tcPr>
                    </a:tc>
                    <a:extLst>
                      <a:ext uri="{0D108BD9-81ED-4DB2-BD59-A6C34878D82A}">
                        <a16:rowId xmlns:a16="http://schemas.microsoft.com/office/drawing/2014/main" val="2050709680"/>
                      </a:ext>
                    </a:extLst>
                  </a:tr>
                  <a:tr h="457200">
                    <a:tc>
                      <a:txBody>
                        <a:bodyPr/>
                        <a:lstStyle/>
                        <a:p>
                          <a:pPr/>
                          <a:endParaRPr lang="en-GB" dirty="0">
                            <a:solidFill>
                              <a:schemeClr val="tx1"/>
                            </a:solidFill>
                          </a:endParaRPr>
                        </a:p>
                      </a:txBody>
                      <a:tcPr>
                        <a:solidFill>
                          <a:schemeClr val="bg1"/>
                        </a:solidFill>
                      </a:tcPr>
                    </a:tc>
                    <a:tc>
                      <a:txBody>
                        <a:bodyPr/>
                        <a:lstStyle/>
                        <a:p>
                          <a:pPr algn="l"/>
                          <a:endParaRPr lang="en-GB" sz="2400" b="0" dirty="0">
                            <a:solidFill>
                              <a:schemeClr val="tx1"/>
                            </a:solidFill>
                          </a:endParaRPr>
                        </a:p>
                      </a:txBody>
                      <a:tcPr>
                        <a:solidFill>
                          <a:schemeClr val="bg1"/>
                        </a:solidFill>
                      </a:tcPr>
                    </a:tc>
                    <a:extLst>
                      <a:ext uri="{0D108BD9-81ED-4DB2-BD59-A6C34878D82A}">
                        <a16:rowId xmlns:a16="http://schemas.microsoft.com/office/drawing/2014/main" val="238386928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9F6EBEB6-52F8-4409-B85C-D8ECBAAC08B6}"/>
                  </a:ext>
                </a:extLst>
              </p:cNvPr>
              <p:cNvGraphicFramePr>
                <a:graphicFrameLocks noGrp="1"/>
              </p:cNvGraphicFramePr>
              <p:nvPr>
                <p:extLst>
                  <p:ext uri="{D42A27DB-BD31-4B8C-83A1-F6EECF244321}">
                    <p14:modId xmlns:p14="http://schemas.microsoft.com/office/powerpoint/2010/main" val="3132105672"/>
                  </p:ext>
                </p:extLst>
              </p:nvPr>
            </p:nvGraphicFramePr>
            <p:xfrm>
              <a:off x="0" y="2114478"/>
              <a:ext cx="9000625" cy="1109028"/>
            </p:xfrm>
            <a:graphic>
              <a:graphicData uri="http://schemas.openxmlformats.org/drawingml/2006/table">
                <a:tbl>
                  <a:tblPr firstRow="1" bandRow="1">
                    <a:tableStyleId>{5C22544A-7EE6-4342-B048-85BDC9FD1C3A}</a:tableStyleId>
                  </a:tblPr>
                  <a:tblGrid>
                    <a:gridCol w="6885268">
                      <a:extLst>
                        <a:ext uri="{9D8B030D-6E8A-4147-A177-3AD203B41FA5}">
                          <a16:colId xmlns:a16="http://schemas.microsoft.com/office/drawing/2014/main" val="2273565944"/>
                        </a:ext>
                      </a:extLst>
                    </a:gridCol>
                    <a:gridCol w="2115357">
                      <a:extLst>
                        <a:ext uri="{9D8B030D-6E8A-4147-A177-3AD203B41FA5}">
                          <a16:colId xmlns:a16="http://schemas.microsoft.com/office/drawing/2014/main" val="1252871408"/>
                        </a:ext>
                      </a:extLst>
                    </a:gridCol>
                  </a:tblGrid>
                  <a:tr h="1109028">
                    <a:tc>
                      <a:txBody>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𝝌</m:t>
                                    </m:r>
                                  </m:e>
                                  <m:sup>
                                    <m:r>
                                      <a:rPr lang="en-US" sz="2400" b="1" i="1" smtClean="0">
                                        <a:solidFill>
                                          <a:schemeClr val="tx1"/>
                                        </a:solidFill>
                                        <a:latin typeface="Cambria Math" panose="02040503050406030204" pitchFamily="18" charset="0"/>
                                      </a:rPr>
                                      <m:t>𝟐</m:t>
                                    </m:r>
                                  </m:sup>
                                </m:sSup>
                                <m:r>
                                  <a:rPr lang="en-US" sz="2400" b="1" i="1" smtClean="0">
                                    <a:solidFill>
                                      <a:schemeClr val="tx1"/>
                                    </a:solidFill>
                                    <a:latin typeface="Cambria Math" panose="02040503050406030204" pitchFamily="18" charset="0"/>
                                  </a:rPr>
                                  <m:t>=</m:t>
                                </m:r>
                                <m:nary>
                                  <m:naryPr>
                                    <m:chr m:val="∑"/>
                                    <m:supHide m:val="on"/>
                                    <m:ctrlPr>
                                      <a:rPr lang="en-US" sz="2400" b="1" i="1" smtClean="0">
                                        <a:solidFill>
                                          <a:schemeClr val="tx1"/>
                                        </a:solidFill>
                                        <a:latin typeface="Cambria Math" panose="02040503050406030204" pitchFamily="18" charset="0"/>
                                      </a:rPr>
                                    </m:ctrlPr>
                                  </m:naryPr>
                                  <m:sub>
                                    <m:r>
                                      <a:rPr lang="en-US" sz="2400" b="1" i="1" smtClean="0">
                                        <a:solidFill>
                                          <a:schemeClr val="tx1"/>
                                        </a:solidFill>
                                        <a:latin typeface="Cambria Math" panose="02040503050406030204" pitchFamily="18" charset="0"/>
                                      </a:rPr>
                                      <m:t>𝒊</m:t>
                                    </m:r>
                                  </m:sub>
                                  <m:sup/>
                                  <m:e>
                                    <m:f>
                                      <m:fPr>
                                        <m:ctrlPr>
                                          <a:rPr lang="en-US" sz="2400" b="1" i="1" smtClean="0">
                                            <a:solidFill>
                                              <a:schemeClr val="tx1"/>
                                            </a:solidFill>
                                            <a:latin typeface="Cambria Math" panose="02040503050406030204" pitchFamily="18" charset="0"/>
                                          </a:rPr>
                                        </m:ctrlPr>
                                      </m:fPr>
                                      <m:num>
                                        <m:sSup>
                                          <m:sSupPr>
                                            <m:ctrlPr>
                                              <a:rPr lang="en-US" sz="2400" b="1" i="1" smtClean="0">
                                                <a:solidFill>
                                                  <a:schemeClr val="tx1"/>
                                                </a:solidFill>
                                                <a:latin typeface="Cambria Math" panose="02040503050406030204" pitchFamily="18" charset="0"/>
                                              </a:rPr>
                                            </m:ctrlPr>
                                          </m:sSupPr>
                                          <m:e>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𝑶</m:t>
                                                    </m:r>
                                                  </m:e>
                                                  <m:sub>
                                                    <m:r>
                                                      <a:rPr lang="en-US" sz="2400" b="1" i="1" smtClean="0">
                                                        <a:solidFill>
                                                          <a:schemeClr val="tx1"/>
                                                        </a:solidFill>
                                                        <a:latin typeface="Cambria Math" panose="02040503050406030204" pitchFamily="18" charset="0"/>
                                                      </a:rPr>
                                                      <m:t>𝒊</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𝒊</m:t>
                                                    </m:r>
                                                  </m:sub>
                                                </m:sSub>
                                              </m:e>
                                            </m:d>
                                          </m:e>
                                          <m:sup>
                                            <m:r>
                                              <a:rPr lang="en-US" sz="2400" b="1" i="1" smtClean="0">
                                                <a:solidFill>
                                                  <a:schemeClr val="tx1"/>
                                                </a:solidFill>
                                                <a:latin typeface="Cambria Math" panose="02040503050406030204" pitchFamily="18" charset="0"/>
                                              </a:rPr>
                                              <m:t>𝟐</m:t>
                                            </m:r>
                                          </m:sup>
                                        </m:sSup>
                                      </m:num>
                                      <m:den>
                                        <m:sSubSup>
                                          <m:sSubSupPr>
                                            <m:ctrlPr>
                                              <a:rPr lang="en-US" sz="2400" b="1" i="1" smtClean="0">
                                                <a:solidFill>
                                                  <a:schemeClr val="tx1"/>
                                                </a:solidFill>
                                                <a:latin typeface="Cambria Math" panose="02040503050406030204" pitchFamily="18" charset="0"/>
                                              </a:rPr>
                                            </m:ctrlPr>
                                          </m:sSubSupPr>
                                          <m:e>
                                            <m:r>
                                              <a:rPr lang="en-US" sz="2400" b="1" i="1" smtClean="0">
                                                <a:solidFill>
                                                  <a:schemeClr val="tx1"/>
                                                </a:solidFill>
                                                <a:latin typeface="Cambria Math" panose="02040503050406030204" pitchFamily="18" charset="0"/>
                                              </a:rPr>
                                              <m:t>𝝈</m:t>
                                            </m:r>
                                          </m:e>
                                          <m:sub>
                                            <m:r>
                                              <a:rPr lang="en-US" sz="2400" b="1" i="1" smtClean="0">
                                                <a:solidFill>
                                                  <a:schemeClr val="tx1"/>
                                                </a:solidFill>
                                                <a:latin typeface="Cambria Math" panose="02040503050406030204" pitchFamily="18" charset="0"/>
                                              </a:rPr>
                                              <m:t>𝒊</m:t>
                                            </m:r>
                                          </m:sub>
                                          <m:sup>
                                            <m:r>
                                              <a:rPr lang="en-US" sz="2400" b="1" i="1" smtClean="0">
                                                <a:solidFill>
                                                  <a:schemeClr val="tx1"/>
                                                </a:solidFill>
                                                <a:latin typeface="Cambria Math" panose="02040503050406030204" pitchFamily="18" charset="0"/>
                                              </a:rPr>
                                              <m:t>𝟐</m:t>
                                            </m:r>
                                          </m:sup>
                                        </m:sSubSup>
                                      </m:den>
                                    </m:f>
                                  </m:e>
                                </m:nary>
                              </m:oMath>
                            </m:oMathPara>
                          </a14:m>
                          <a:endParaRPr lang="en-US" sz="2800" b="1" dirty="0">
                            <a:solidFill>
                              <a:schemeClr val="tx1"/>
                            </a:solidFill>
                          </a:endParaRPr>
                        </a:p>
                      </a:txBody>
                      <a:tcPr>
                        <a:solidFill>
                          <a:schemeClr val="bg1"/>
                        </a:solidFill>
                      </a:tcPr>
                    </a:tc>
                    <a:tc>
                      <a:txBody>
                        <a:bodyPr/>
                        <a:lstStyle/>
                        <a:p>
                          <a:pPr algn="r"/>
                          <a:r>
                            <a:rPr lang="en-US" sz="2400" dirty="0">
                              <a:solidFill>
                                <a:schemeClr val="tx1"/>
                              </a:solidFill>
                            </a:rPr>
                            <a:t>Equation (5)</a:t>
                          </a:r>
                          <a:endParaRPr lang="en-GB" sz="2400" dirty="0"/>
                        </a:p>
                      </a:txBody>
                      <a:tcPr>
                        <a:solidFill>
                          <a:schemeClr val="bg1"/>
                        </a:solidFill>
                      </a:tcPr>
                    </a:tc>
                    <a:extLst>
                      <a:ext uri="{0D108BD9-81ED-4DB2-BD59-A6C34878D82A}">
                        <a16:rowId xmlns:a16="http://schemas.microsoft.com/office/drawing/2014/main" val="538492104"/>
                      </a:ext>
                    </a:extLst>
                  </a:tr>
                </a:tbl>
              </a:graphicData>
            </a:graphic>
          </p:graphicFrame>
        </mc:Choice>
        <mc:Fallback>
          <p:graphicFrame>
            <p:nvGraphicFramePr>
              <p:cNvPr id="5" name="Table 5">
                <a:extLst>
                  <a:ext uri="{FF2B5EF4-FFF2-40B4-BE49-F238E27FC236}">
                    <a16:creationId xmlns:a16="http://schemas.microsoft.com/office/drawing/2014/main" id="{9F6EBEB6-52F8-4409-B85C-D8ECBAAC08B6}"/>
                  </a:ext>
                </a:extLst>
              </p:cNvPr>
              <p:cNvGraphicFramePr>
                <a:graphicFrameLocks noGrp="1"/>
              </p:cNvGraphicFramePr>
              <p:nvPr>
                <p:extLst>
                  <p:ext uri="{D42A27DB-BD31-4B8C-83A1-F6EECF244321}">
                    <p14:modId xmlns:p14="http://schemas.microsoft.com/office/powerpoint/2010/main" val="3132105672"/>
                  </p:ext>
                </p:extLst>
              </p:nvPr>
            </p:nvGraphicFramePr>
            <p:xfrm>
              <a:off x="0" y="2114478"/>
              <a:ext cx="9000625" cy="1109028"/>
            </p:xfrm>
            <a:graphic>
              <a:graphicData uri="http://schemas.openxmlformats.org/drawingml/2006/table">
                <a:tbl>
                  <a:tblPr firstRow="1" bandRow="1">
                    <a:tableStyleId>{5C22544A-7EE6-4342-B048-85BDC9FD1C3A}</a:tableStyleId>
                  </a:tblPr>
                  <a:tblGrid>
                    <a:gridCol w="6885268">
                      <a:extLst>
                        <a:ext uri="{9D8B030D-6E8A-4147-A177-3AD203B41FA5}">
                          <a16:colId xmlns:a16="http://schemas.microsoft.com/office/drawing/2014/main" val="2273565944"/>
                        </a:ext>
                      </a:extLst>
                    </a:gridCol>
                    <a:gridCol w="2115357">
                      <a:extLst>
                        <a:ext uri="{9D8B030D-6E8A-4147-A177-3AD203B41FA5}">
                          <a16:colId xmlns:a16="http://schemas.microsoft.com/office/drawing/2014/main" val="1252871408"/>
                        </a:ext>
                      </a:extLst>
                    </a:gridCol>
                  </a:tblGrid>
                  <a:tr h="1109028">
                    <a:tc>
                      <a:txBody>
                        <a:bodyPr/>
                        <a:lstStyle/>
                        <a:p>
                          <a:endParaRPr lang="en-US"/>
                        </a:p>
                      </a:txBody>
                      <a:tcPr>
                        <a:blipFill>
                          <a:blip r:embed="rId3"/>
                          <a:stretch>
                            <a:fillRect l="-177" t="-3825" r="-31062" b="-2186"/>
                          </a:stretch>
                        </a:blipFill>
                      </a:tcPr>
                    </a:tc>
                    <a:tc>
                      <a:txBody>
                        <a:bodyPr/>
                        <a:lstStyle/>
                        <a:p>
                          <a:pPr algn="r"/>
                          <a:r>
                            <a:rPr lang="en-US" sz="2400" dirty="0">
                              <a:solidFill>
                                <a:schemeClr val="tx1"/>
                              </a:solidFill>
                            </a:rPr>
                            <a:t>Equation (5)</a:t>
                          </a:r>
                          <a:endParaRPr lang="en-GB" sz="2400" dirty="0"/>
                        </a:p>
                      </a:txBody>
                      <a:tcPr>
                        <a:solidFill>
                          <a:schemeClr val="bg1"/>
                        </a:solidFill>
                      </a:tcPr>
                    </a:tc>
                    <a:extLst>
                      <a:ext uri="{0D108BD9-81ED-4DB2-BD59-A6C34878D82A}">
                        <a16:rowId xmlns:a16="http://schemas.microsoft.com/office/drawing/2014/main" val="538492104"/>
                      </a:ext>
                    </a:extLst>
                  </a:tr>
                </a:tbl>
              </a:graphicData>
            </a:graphic>
          </p:graphicFrame>
        </mc:Fallback>
      </mc:AlternateContent>
      <p:sp>
        <p:nvSpPr>
          <p:cNvPr id="2" name="Title 1">
            <a:extLst>
              <a:ext uri="{FF2B5EF4-FFF2-40B4-BE49-F238E27FC236}">
                <a16:creationId xmlns:a16="http://schemas.microsoft.com/office/drawing/2014/main" id="{277C9D11-CF21-42FE-BE1A-1F227ED5C3DF}"/>
              </a:ext>
            </a:extLst>
          </p:cNvPr>
          <p:cNvSpPr>
            <a:spLocks noGrp="1"/>
          </p:cNvSpPr>
          <p:nvPr>
            <p:ph type="title" idx="4294967295"/>
          </p:nvPr>
        </p:nvSpPr>
        <p:spPr>
          <a:xfrm>
            <a:off x="201561" y="148584"/>
            <a:ext cx="9936163" cy="839788"/>
          </a:xfrm>
        </p:spPr>
        <p:txBody>
          <a:bodyPr/>
          <a:lstStyle/>
          <a:p>
            <a:r>
              <a:rPr lang="en-US" b="1" dirty="0"/>
              <a:t>Theoretical background</a:t>
            </a:r>
            <a:endParaRPr lang="en-GB" b="1" dirty="0"/>
          </a:p>
        </p:txBody>
      </p:sp>
      <p:sp>
        <p:nvSpPr>
          <p:cNvPr id="3" name="Content Placeholder 2">
            <a:extLst>
              <a:ext uri="{FF2B5EF4-FFF2-40B4-BE49-F238E27FC236}">
                <a16:creationId xmlns:a16="http://schemas.microsoft.com/office/drawing/2014/main" id="{AD1EB7DC-3FC9-451D-A234-B6651CB51308}"/>
              </a:ext>
            </a:extLst>
          </p:cNvPr>
          <p:cNvSpPr>
            <a:spLocks noGrp="1"/>
          </p:cNvSpPr>
          <p:nvPr>
            <p:ph idx="4294967295"/>
          </p:nvPr>
        </p:nvSpPr>
        <p:spPr>
          <a:xfrm>
            <a:off x="201561" y="1253383"/>
            <a:ext cx="10515600" cy="4351337"/>
          </a:xfrm>
        </p:spPr>
        <p:txBody>
          <a:bodyPr>
            <a:normAutofit/>
          </a:bodyPr>
          <a:lstStyle/>
          <a:p>
            <a:pPr marL="0" indent="0">
              <a:buNone/>
            </a:pPr>
            <a:r>
              <a:rPr lang="en-US" sz="2400" dirty="0"/>
              <a:t>We will derive the Hubble constant from an iterative process using python to perform a least squares fit, given by:</a:t>
            </a:r>
          </a:p>
        </p:txBody>
      </p:sp>
      <p:cxnSp>
        <p:nvCxnSpPr>
          <p:cNvPr id="7" name="Straight Connector 6">
            <a:extLst>
              <a:ext uri="{FF2B5EF4-FFF2-40B4-BE49-F238E27FC236}">
                <a16:creationId xmlns:a16="http://schemas.microsoft.com/office/drawing/2014/main" id="{774DC5D8-FB86-45EF-B0F4-4641A2F27AA7}"/>
              </a:ext>
            </a:extLst>
          </p:cNvPr>
          <p:cNvCxnSpPr/>
          <p:nvPr/>
        </p:nvCxnSpPr>
        <p:spPr>
          <a:xfrm>
            <a:off x="201561" y="1120877"/>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88378408-C356-415C-9D21-7C6D594671BB}"/>
              </a:ext>
            </a:extLst>
          </p:cNvPr>
          <p:cNvSpPr/>
          <p:nvPr/>
        </p:nvSpPr>
        <p:spPr>
          <a:xfrm>
            <a:off x="5476241" y="3084844"/>
            <a:ext cx="4661484" cy="2903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F95D5ACE-F51A-4559-9017-F844D79FF029}"/>
              </a:ext>
            </a:extLst>
          </p:cNvPr>
          <p:cNvSpPr/>
          <p:nvPr/>
        </p:nvSpPr>
        <p:spPr>
          <a:xfrm>
            <a:off x="2054275" y="3602687"/>
            <a:ext cx="2621280" cy="1228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52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E722B6DB-2D8E-43F9-B42E-DCFEC46D8BC4}"/>
              </a:ext>
            </a:extLst>
          </p:cNvPr>
          <p:cNvSpPr>
            <a:spLocks noGrp="1"/>
          </p:cNvSpPr>
          <p:nvPr>
            <p:ph type="ftr" sz="quarter" idx="11"/>
          </p:nvPr>
        </p:nvSpPr>
        <p:spPr>
          <a:xfrm>
            <a:off x="2870562" y="6416922"/>
            <a:ext cx="6450873" cy="365125"/>
          </a:xfrm>
        </p:spPr>
        <p:txBody>
          <a:bodyPr/>
          <a:lstStyle/>
          <a:p>
            <a:r>
              <a:rPr lang="en-US" sz="1100" b="1" dirty="0"/>
              <a:t>[1] https://www.cosmos.esa.int/documents/387566/387653/Planck_2018_results_L06.pdf</a:t>
            </a:r>
            <a:endParaRPr lang="en-GB" sz="1100" b="1" dirty="0"/>
          </a:p>
        </p:txBody>
      </p:sp>
      <p:sp>
        <p:nvSpPr>
          <p:cNvPr id="2" name="Title 1">
            <a:extLst>
              <a:ext uri="{FF2B5EF4-FFF2-40B4-BE49-F238E27FC236}">
                <a16:creationId xmlns:a16="http://schemas.microsoft.com/office/drawing/2014/main" id="{BC3D07E9-B49F-4B17-91F8-EEE079206DDD}"/>
              </a:ext>
            </a:extLst>
          </p:cNvPr>
          <p:cNvSpPr>
            <a:spLocks noGrp="1"/>
          </p:cNvSpPr>
          <p:nvPr>
            <p:ph type="title" idx="4294967295"/>
          </p:nvPr>
        </p:nvSpPr>
        <p:spPr>
          <a:xfrm>
            <a:off x="201559" y="107343"/>
            <a:ext cx="9262174" cy="675975"/>
          </a:xfrm>
        </p:spPr>
        <p:txBody>
          <a:bodyPr>
            <a:noAutofit/>
          </a:bodyPr>
          <a:lstStyle/>
          <a:p>
            <a:r>
              <a:rPr lang="en-US" b="1" dirty="0"/>
              <a:t>Determination of the Hubble constant</a:t>
            </a:r>
            <a:endParaRPr lang="en-GB" b="1"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E17548-A272-4926-9D42-07F9CB8946E4}"/>
                  </a:ext>
                </a:extLst>
              </p:cNvPr>
              <p:cNvSpPr txBox="1"/>
              <p:nvPr/>
            </p:nvSpPr>
            <p:spPr>
              <a:xfrm>
                <a:off x="7435561" y="1460836"/>
                <a:ext cx="4168036" cy="4253537"/>
              </a:xfrm>
              <a:prstGeom prst="rect">
                <a:avLst/>
              </a:prstGeom>
              <a:noFill/>
            </p:spPr>
            <p:txBody>
              <a:bodyPr wrap="square" rtlCol="0">
                <a:spAutoFit/>
              </a:bodyPr>
              <a:lstStyle/>
              <a:p>
                <a:pPr marL="285750" indent="-285750">
                  <a:buFont typeface="Arial" panose="020B0604020202020204" pitchFamily="34" charset="0"/>
                  <a:buChar char="•"/>
                </a:pPr>
                <a:r>
                  <a:rPr lang="en-US" dirty="0"/>
                  <a:t>A linear regression model used to determine a Hubble constant of  :</a:t>
                </a:r>
              </a:p>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𝑯</m:t>
                          </m:r>
                        </m:e>
                        <m:sub>
                          <m:r>
                            <a:rPr lang="en-US" b="1" i="1">
                              <a:latin typeface="Cambria Math" panose="02040503050406030204" pitchFamily="18" charset="0"/>
                            </a:rPr>
                            <m:t>𝟎</m:t>
                          </m:r>
                        </m:sub>
                      </m:sSub>
                      <m:r>
                        <a:rPr lang="en-US" b="1" i="1">
                          <a:latin typeface="Cambria Math" panose="02040503050406030204" pitchFamily="18" charset="0"/>
                        </a:rPr>
                        <m:t>=</m:t>
                      </m:r>
                      <m:r>
                        <a:rPr lang="en-US" b="1" i="1">
                          <a:latin typeface="Cambria Math" panose="02040503050406030204" pitchFamily="18" charset="0"/>
                        </a:rPr>
                        <m:t>𝟔𝟔</m:t>
                      </m:r>
                      <m:r>
                        <a:rPr lang="en-US" b="1" i="1">
                          <a:latin typeface="Cambria Math" panose="02040503050406030204" pitchFamily="18" charset="0"/>
                        </a:rPr>
                        <m:t>.</m:t>
                      </m:r>
                      <m:r>
                        <a:rPr lang="en-US" b="1" i="1">
                          <a:latin typeface="Cambria Math" panose="02040503050406030204" pitchFamily="18" charset="0"/>
                        </a:rPr>
                        <m:t>𝟎𝟓</m:t>
                      </m:r>
                      <m:r>
                        <a:rPr lang="en-US" b="1" i="1">
                          <a:latin typeface="Cambria Math" panose="02040503050406030204" pitchFamily="18" charset="0"/>
                        </a:rPr>
                        <m:t>±</m:t>
                      </m:r>
                      <m:r>
                        <a:rPr lang="en-US" b="1" i="1">
                          <a:latin typeface="Cambria Math" panose="02040503050406030204" pitchFamily="18" charset="0"/>
                        </a:rPr>
                        <m:t>𝟑</m:t>
                      </m:r>
                      <m:r>
                        <a:rPr lang="en-US" b="1" i="1">
                          <a:latin typeface="Cambria Math" panose="02040503050406030204" pitchFamily="18" charset="0"/>
                        </a:rPr>
                        <m:t>.</m:t>
                      </m:r>
                      <m:r>
                        <a:rPr lang="en-US" b="1" i="1">
                          <a:latin typeface="Cambria Math" panose="02040503050406030204" pitchFamily="18" charset="0"/>
                        </a:rPr>
                        <m:t>𝟏𝟏</m:t>
                      </m:r>
                      <m:r>
                        <a:rPr lang="en-US" b="1" i="1">
                          <a:latin typeface="Cambria Math" panose="02040503050406030204" pitchFamily="18" charset="0"/>
                        </a:rPr>
                        <m:t> </m:t>
                      </m:r>
                      <m:r>
                        <a:rPr lang="en-US" b="1" i="1">
                          <a:latin typeface="Cambria Math" panose="02040503050406030204" pitchFamily="18" charset="0"/>
                        </a:rPr>
                        <m:t>𝒌𝒎</m:t>
                      </m:r>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𝑴𝑷</m:t>
                      </m:r>
                      <m:sSup>
                        <m:sSupPr>
                          <m:ctrlPr>
                            <a:rPr lang="en-US" b="1" i="1">
                              <a:latin typeface="Cambria Math" panose="02040503050406030204" pitchFamily="18" charset="0"/>
                            </a:rPr>
                          </m:ctrlPr>
                        </m:sSupPr>
                        <m:e>
                          <m:r>
                            <a:rPr lang="en-US" b="1" i="1">
                              <a:latin typeface="Cambria Math" panose="02040503050406030204" pitchFamily="18" charset="0"/>
                            </a:rPr>
                            <m:t>𝒄</m:t>
                          </m:r>
                        </m:e>
                        <m:sup>
                          <m:r>
                            <a:rPr lang="en-US" b="1" i="1">
                              <a:latin typeface="Cambria Math" panose="02040503050406030204" pitchFamily="18" charset="0"/>
                            </a:rPr>
                            <m:t>−</m:t>
                          </m:r>
                          <m:r>
                            <a:rPr lang="en-US" b="1" i="1">
                              <a:latin typeface="Cambria Math" panose="02040503050406030204" pitchFamily="18" charset="0"/>
                            </a:rPr>
                            <m:t>𝟏</m:t>
                          </m:r>
                        </m:sup>
                      </m:sSup>
                    </m:oMath>
                  </m:oMathPara>
                </a14:m>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=0.99</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Uncertainty estimated by a max/min fit of the data points.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measurement agrees with the current scientific consensus. </a:t>
                </a:r>
                <a:r>
                  <a:rPr lang="en-US" b="1" dirty="0"/>
                  <a:t>[1]</a:t>
                </a:r>
              </a:p>
              <a:p>
                <a:endParaRPr lang="en-US" dirty="0"/>
              </a:p>
              <a:p>
                <a:pPr marL="285750" indent="-285750">
                  <a:buFont typeface="Arial" panose="020B0604020202020204" pitchFamily="34" charset="0"/>
                  <a:buChar char="•"/>
                </a:pPr>
                <a:r>
                  <a:rPr lang="en-US" dirty="0"/>
                  <a:t>Good estimation for succeeding sections of our analysis.</a:t>
                </a:r>
                <a:br>
                  <a:rPr lang="en-US" dirty="0"/>
                </a:br>
                <a:endParaRPr lang="en-US" dirty="0"/>
              </a:p>
            </p:txBody>
          </p:sp>
        </mc:Choice>
        <mc:Fallback>
          <p:sp>
            <p:nvSpPr>
              <p:cNvPr id="6" name="TextBox 5">
                <a:extLst>
                  <a:ext uri="{FF2B5EF4-FFF2-40B4-BE49-F238E27FC236}">
                    <a16:creationId xmlns:a16="http://schemas.microsoft.com/office/drawing/2014/main" id="{94E17548-A272-4926-9D42-07F9CB8946E4}"/>
                  </a:ext>
                </a:extLst>
              </p:cNvPr>
              <p:cNvSpPr txBox="1">
                <a:spLocks noRot="1" noChangeAspect="1" noMove="1" noResize="1" noEditPoints="1" noAdjustHandles="1" noChangeArrowheads="1" noChangeShapeType="1" noTextEdit="1"/>
              </p:cNvSpPr>
              <p:nvPr/>
            </p:nvSpPr>
            <p:spPr>
              <a:xfrm>
                <a:off x="7435561" y="1460836"/>
                <a:ext cx="4168036" cy="4253537"/>
              </a:xfrm>
              <a:prstGeom prst="rect">
                <a:avLst/>
              </a:prstGeom>
              <a:blipFill>
                <a:blip r:embed="rId2"/>
                <a:stretch>
                  <a:fillRect l="-1025" t="-861" r="-1171"/>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7425AF2E-A39A-429D-A8C7-6EC82DC0517F}"/>
              </a:ext>
            </a:extLst>
          </p:cNvPr>
          <p:cNvSpPr txBox="1"/>
          <p:nvPr/>
        </p:nvSpPr>
        <p:spPr>
          <a:xfrm>
            <a:off x="840040" y="5545096"/>
            <a:ext cx="5659609" cy="338554"/>
          </a:xfrm>
          <a:prstGeom prst="rect">
            <a:avLst/>
          </a:prstGeom>
          <a:noFill/>
        </p:spPr>
        <p:txBody>
          <a:bodyPr wrap="square" rtlCol="0">
            <a:spAutoFit/>
          </a:bodyPr>
          <a:lstStyle/>
          <a:p>
            <a:r>
              <a:rPr lang="en-US" sz="1600" b="1" dirty="0"/>
              <a:t>Figure 1 – Redshift versus distance from our low redshift dataset.</a:t>
            </a:r>
            <a:endParaRPr lang="en-GB" sz="1600" b="1" dirty="0"/>
          </a:p>
        </p:txBody>
      </p:sp>
      <p:cxnSp>
        <p:nvCxnSpPr>
          <p:cNvPr id="9" name="Straight Connector 8">
            <a:extLst>
              <a:ext uri="{FF2B5EF4-FFF2-40B4-BE49-F238E27FC236}">
                <a16:creationId xmlns:a16="http://schemas.microsoft.com/office/drawing/2014/main" id="{27074878-95DA-42EF-BEED-7F2859939692}"/>
              </a:ext>
            </a:extLst>
          </p:cNvPr>
          <p:cNvCxnSpPr/>
          <p:nvPr/>
        </p:nvCxnSpPr>
        <p:spPr>
          <a:xfrm>
            <a:off x="201559" y="913786"/>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965ED485-153A-4D07-A242-420A14631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2356"/>
            <a:ext cx="7339691" cy="4893128"/>
          </a:xfrm>
          <a:prstGeom prst="rect">
            <a:avLst/>
          </a:prstGeom>
        </p:spPr>
      </p:pic>
    </p:spTree>
    <p:extLst>
      <p:ext uri="{BB962C8B-B14F-4D97-AF65-F5344CB8AC3E}">
        <p14:creationId xmlns:p14="http://schemas.microsoft.com/office/powerpoint/2010/main" val="361117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graphical user interface&#10;&#10;Description automatically generated">
            <a:extLst>
              <a:ext uri="{FF2B5EF4-FFF2-40B4-BE49-F238E27FC236}">
                <a16:creationId xmlns:a16="http://schemas.microsoft.com/office/drawing/2014/main" id="{189BB3C3-083D-4C17-A377-3A5238BB4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9" y="656932"/>
            <a:ext cx="6987023" cy="4658016"/>
          </a:xfrm>
          <a:prstGeom prst="rect">
            <a:avLst/>
          </a:prstGeom>
        </p:spPr>
      </p:pic>
      <p:sp>
        <p:nvSpPr>
          <p:cNvPr id="2" name="Title 1">
            <a:extLst>
              <a:ext uri="{FF2B5EF4-FFF2-40B4-BE49-F238E27FC236}">
                <a16:creationId xmlns:a16="http://schemas.microsoft.com/office/drawing/2014/main" id="{50493137-344E-46DE-83AF-F5B91946DABF}"/>
              </a:ext>
            </a:extLst>
          </p:cNvPr>
          <p:cNvSpPr>
            <a:spLocks noGrp="1"/>
          </p:cNvSpPr>
          <p:nvPr>
            <p:ph type="title" idx="4294967295"/>
          </p:nvPr>
        </p:nvSpPr>
        <p:spPr>
          <a:xfrm>
            <a:off x="242531" y="274543"/>
            <a:ext cx="10515600" cy="715963"/>
          </a:xfrm>
        </p:spPr>
        <p:txBody>
          <a:bodyPr>
            <a:noAutofit/>
          </a:bodyPr>
          <a:lstStyle/>
          <a:p>
            <a:r>
              <a:rPr lang="en-US" b="1" dirty="0"/>
              <a:t>Modelling the low redshift region</a:t>
            </a:r>
            <a:endParaRPr lang="en-GB" b="1" dirty="0"/>
          </a:p>
        </p:txBody>
      </p:sp>
      <p:cxnSp>
        <p:nvCxnSpPr>
          <p:cNvPr id="9" name="Straight Arrow Connector 8">
            <a:extLst>
              <a:ext uri="{FF2B5EF4-FFF2-40B4-BE49-F238E27FC236}">
                <a16:creationId xmlns:a16="http://schemas.microsoft.com/office/drawing/2014/main" id="{28078A7D-5A2D-4FC8-8F64-EC85F286BDEB}"/>
              </a:ext>
            </a:extLst>
          </p:cNvPr>
          <p:cNvCxnSpPr>
            <a:cxnSpLocks/>
          </p:cNvCxnSpPr>
          <p:nvPr/>
        </p:nvCxnSpPr>
        <p:spPr>
          <a:xfrm flipV="1">
            <a:off x="3623558" y="3428999"/>
            <a:ext cx="3362960" cy="1245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0BF2F6E-D279-4FC9-9644-EE598D7F28E2}"/>
                  </a:ext>
                </a:extLst>
              </p:cNvPr>
              <p:cNvSpPr txBox="1"/>
              <p:nvPr/>
            </p:nvSpPr>
            <p:spPr>
              <a:xfrm>
                <a:off x="6679642" y="4966181"/>
                <a:ext cx="5264708" cy="935769"/>
              </a:xfrm>
              <a:prstGeom prst="rect">
                <a:avLst/>
              </a:prstGeom>
              <a:noFill/>
            </p:spPr>
            <p:txBody>
              <a:bodyPr wrap="square" rtlCol="0">
                <a:spAutoFit/>
              </a:bodyPr>
              <a:lstStyle/>
              <a:p>
                <a:pPr marL="285750" indent="-285750">
                  <a:buFont typeface="Arial" panose="020B0604020202020204" pitchFamily="34" charset="0"/>
                  <a:buChar char="•"/>
                </a:pPr>
                <a:r>
                  <a:rPr lang="en-US" dirty="0"/>
                  <a:t>The massless universe provides the ‘best fit’ with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𝑯</m:t>
                        </m:r>
                      </m:e>
                      <m:sub>
                        <m:r>
                          <a:rPr lang="en-US" b="1" i="1">
                            <a:latin typeface="Cambria Math" panose="02040503050406030204" pitchFamily="18" charset="0"/>
                          </a:rPr>
                          <m:t>𝟎</m:t>
                        </m:r>
                      </m:sub>
                    </m:sSub>
                    <m:r>
                      <a:rPr lang="en-US" b="1" i="1">
                        <a:latin typeface="Cambria Math" panose="02040503050406030204" pitchFamily="18" charset="0"/>
                      </a:rPr>
                      <m:t>=</m:t>
                    </m:r>
                    <m:r>
                      <a:rPr lang="en-US" b="1" i="1">
                        <a:latin typeface="Cambria Math" panose="02040503050406030204" pitchFamily="18" charset="0"/>
                      </a:rPr>
                      <m:t>𝟕𝟎</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r>
                      <a:rPr lang="en-US" b="1" i="1">
                        <a:latin typeface="Cambria Math" panose="02040503050406030204" pitchFamily="18" charset="0"/>
                      </a:rPr>
                      <m:t>𝒌𝒎</m:t>
                    </m:r>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𝑴𝑷</m:t>
                    </m:r>
                    <m:sSup>
                      <m:sSupPr>
                        <m:ctrlPr>
                          <a:rPr lang="en-US" b="1" i="1">
                            <a:latin typeface="Cambria Math" panose="02040503050406030204" pitchFamily="18" charset="0"/>
                          </a:rPr>
                        </m:ctrlPr>
                      </m:sSupPr>
                      <m:e>
                        <m:r>
                          <a:rPr lang="en-US" b="1" i="1">
                            <a:latin typeface="Cambria Math" panose="02040503050406030204" pitchFamily="18" charset="0"/>
                          </a:rPr>
                          <m:t>𝒄</m:t>
                        </m:r>
                      </m:e>
                      <m:sup>
                        <m:r>
                          <a:rPr lang="en-US" b="1" i="1">
                            <a:latin typeface="Cambria Math" panose="02040503050406030204" pitchFamily="18" charset="0"/>
                          </a:rPr>
                          <m:t>−</m:t>
                        </m:r>
                        <m:r>
                          <a:rPr lang="en-US" b="1" i="1">
                            <a:latin typeface="Cambria Math" panose="02040503050406030204" pitchFamily="18" charset="0"/>
                          </a:rPr>
                          <m:t>𝟏</m:t>
                        </m:r>
                      </m:sup>
                    </m:sSup>
                    <m:r>
                      <a:rPr lang="en-US" b="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 ( </m:t>
                        </m:r>
                        <m:r>
                          <a:rPr lang="en-US" i="1">
                            <a:latin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=15.9)</m:t>
                    </m:r>
                  </m:oMath>
                </a14:m>
                <a:endParaRPr lang="en-GB" dirty="0"/>
              </a:p>
              <a:p>
                <a:pPr marL="285750" indent="-285750">
                  <a:buFont typeface="Arial" panose="020B0604020202020204" pitchFamily="34" charset="0"/>
                  <a:buChar char="•"/>
                </a:pP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𝝌</m:t>
                        </m:r>
                      </m:e>
                      <m:sub>
                        <m:r>
                          <a:rPr lang="en-US" b="1" i="1" smtClean="0">
                            <a:latin typeface="Cambria Math" panose="02040503050406030204" pitchFamily="18" charset="0"/>
                          </a:rPr>
                          <m:t>𝒗</m:t>
                        </m:r>
                      </m:sub>
                      <m:sup>
                        <m:r>
                          <a:rPr lang="en-US" b="1" i="1" smtClean="0">
                            <a:latin typeface="Cambria Math" panose="02040503050406030204" pitchFamily="18" charset="0"/>
                          </a:rPr>
                          <m:t>𝟐</m:t>
                        </m:r>
                      </m:sup>
                    </m:sSubSup>
                    <m:r>
                      <a:rPr lang="en-US" b="1" i="1" smtClean="0">
                        <a:latin typeface="Cambria Math" panose="02040503050406030204" pitchFamily="18" charset="0"/>
                      </a:rPr>
                      <m:t>= </m:t>
                    </m:r>
                  </m:oMath>
                </a14:m>
                <a:r>
                  <a:rPr lang="en-GB" b="1" dirty="0"/>
                  <a:t>1.14</a:t>
                </a:r>
              </a:p>
            </p:txBody>
          </p:sp>
        </mc:Choice>
        <mc:Fallback>
          <p:sp>
            <p:nvSpPr>
              <p:cNvPr id="21" name="TextBox 20">
                <a:extLst>
                  <a:ext uri="{FF2B5EF4-FFF2-40B4-BE49-F238E27FC236}">
                    <a16:creationId xmlns:a16="http://schemas.microsoft.com/office/drawing/2014/main" id="{B0BF2F6E-D279-4FC9-9644-EE598D7F28E2}"/>
                  </a:ext>
                </a:extLst>
              </p:cNvPr>
              <p:cNvSpPr txBox="1">
                <a:spLocks noRot="1" noChangeAspect="1" noMove="1" noResize="1" noEditPoints="1" noAdjustHandles="1" noChangeArrowheads="1" noChangeShapeType="1" noTextEdit="1"/>
              </p:cNvSpPr>
              <p:nvPr/>
            </p:nvSpPr>
            <p:spPr>
              <a:xfrm>
                <a:off x="6679642" y="4966181"/>
                <a:ext cx="5264708" cy="935769"/>
              </a:xfrm>
              <a:prstGeom prst="rect">
                <a:avLst/>
              </a:prstGeom>
              <a:blipFill>
                <a:blip r:embed="rId3"/>
                <a:stretch>
                  <a:fillRect l="-811" t="-3922" b="-9804"/>
                </a:stretch>
              </a:blipFill>
            </p:spPr>
            <p:txBody>
              <a:bodyPr/>
              <a:lstStyle/>
              <a:p>
                <a:r>
                  <a:rPr lang="en-GB">
                    <a:noFill/>
                  </a:rPr>
                  <a:t> </a:t>
                </a:r>
              </a:p>
            </p:txBody>
          </p:sp>
        </mc:Fallback>
      </mc:AlternateContent>
      <p:sp>
        <p:nvSpPr>
          <p:cNvPr id="24" name="TextBox 23">
            <a:extLst>
              <a:ext uri="{FF2B5EF4-FFF2-40B4-BE49-F238E27FC236}">
                <a16:creationId xmlns:a16="http://schemas.microsoft.com/office/drawing/2014/main" id="{6FF50F5E-9FD0-41E4-9C8E-434769812346}"/>
              </a:ext>
            </a:extLst>
          </p:cNvPr>
          <p:cNvSpPr txBox="1"/>
          <p:nvPr/>
        </p:nvSpPr>
        <p:spPr>
          <a:xfrm>
            <a:off x="909639" y="5306353"/>
            <a:ext cx="4932781" cy="338554"/>
          </a:xfrm>
          <a:prstGeom prst="rect">
            <a:avLst/>
          </a:prstGeom>
          <a:noFill/>
        </p:spPr>
        <p:txBody>
          <a:bodyPr wrap="square" rtlCol="0">
            <a:spAutoFit/>
          </a:bodyPr>
          <a:lstStyle/>
          <a:p>
            <a:r>
              <a:rPr lang="en-US" sz="1600" b="1" dirty="0"/>
              <a:t>Figure 2(a) – Iterations over each model using python.</a:t>
            </a:r>
            <a:endParaRPr lang="en-GB" sz="1600" b="1" dirty="0"/>
          </a:p>
        </p:txBody>
      </p:sp>
      <p:sp>
        <p:nvSpPr>
          <p:cNvPr id="25" name="TextBox 24">
            <a:extLst>
              <a:ext uri="{FF2B5EF4-FFF2-40B4-BE49-F238E27FC236}">
                <a16:creationId xmlns:a16="http://schemas.microsoft.com/office/drawing/2014/main" id="{9C929428-FF9A-4BAD-B35A-5368EE3D3F01}"/>
              </a:ext>
            </a:extLst>
          </p:cNvPr>
          <p:cNvSpPr txBox="1"/>
          <p:nvPr/>
        </p:nvSpPr>
        <p:spPr>
          <a:xfrm>
            <a:off x="7238176" y="4350894"/>
            <a:ext cx="4847968" cy="307777"/>
          </a:xfrm>
          <a:prstGeom prst="rect">
            <a:avLst/>
          </a:prstGeom>
          <a:noFill/>
        </p:spPr>
        <p:txBody>
          <a:bodyPr wrap="square" rtlCol="0">
            <a:spAutoFit/>
          </a:bodyPr>
          <a:lstStyle/>
          <a:p>
            <a:r>
              <a:rPr lang="en-US" sz="1400" b="1" dirty="0"/>
              <a:t>Figure 2(b) – ‘Zoomed in’ image of the minima from figure 2(a) </a:t>
            </a:r>
            <a:endParaRPr lang="en-GB" sz="1400" b="1" dirty="0"/>
          </a:p>
        </p:txBody>
      </p:sp>
      <p:cxnSp>
        <p:nvCxnSpPr>
          <p:cNvPr id="4" name="Straight Connector 3">
            <a:extLst>
              <a:ext uri="{FF2B5EF4-FFF2-40B4-BE49-F238E27FC236}">
                <a16:creationId xmlns:a16="http://schemas.microsoft.com/office/drawing/2014/main" id="{7D444E6C-CB76-4534-955D-F19EB967FA11}"/>
              </a:ext>
            </a:extLst>
          </p:cNvPr>
          <p:cNvCxnSpPr/>
          <p:nvPr/>
        </p:nvCxnSpPr>
        <p:spPr>
          <a:xfrm>
            <a:off x="244237" y="976312"/>
            <a:ext cx="11700113" cy="14194"/>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75597D9-6B27-4F02-A154-DD3BD097091A}"/>
              </a:ext>
            </a:extLst>
          </p:cNvPr>
          <p:cNvCxnSpPr/>
          <p:nvPr/>
        </p:nvCxnSpPr>
        <p:spPr>
          <a:xfrm>
            <a:off x="245943" y="974256"/>
            <a:ext cx="11700113" cy="14194"/>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A74E4C58-893C-42E0-AFD2-4DA774571431}"/>
              </a:ext>
            </a:extLst>
          </p:cNvPr>
          <p:cNvSpPr/>
          <p:nvPr/>
        </p:nvSpPr>
        <p:spPr>
          <a:xfrm>
            <a:off x="2529840" y="4365834"/>
            <a:ext cx="1016000" cy="313893"/>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Chart, line chart&#10;&#10;Description automatically generated">
            <a:extLst>
              <a:ext uri="{FF2B5EF4-FFF2-40B4-BE49-F238E27FC236}">
                <a16:creationId xmlns:a16="http://schemas.microsoft.com/office/drawing/2014/main" id="{37C6B8AC-E1DD-439A-806A-72A7BCF1B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210" y="718205"/>
            <a:ext cx="5295790" cy="3530527"/>
          </a:xfrm>
          <a:prstGeom prst="rect">
            <a:avLst/>
          </a:prstGeom>
        </p:spPr>
      </p:pic>
    </p:spTree>
    <p:extLst>
      <p:ext uri="{BB962C8B-B14F-4D97-AF65-F5344CB8AC3E}">
        <p14:creationId xmlns:p14="http://schemas.microsoft.com/office/powerpoint/2010/main" val="278625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5B6E-AD2F-4487-A012-F48E34D92A43}"/>
              </a:ext>
            </a:extLst>
          </p:cNvPr>
          <p:cNvSpPr>
            <a:spLocks noGrp="1"/>
          </p:cNvSpPr>
          <p:nvPr>
            <p:ph type="title" idx="4294967295"/>
          </p:nvPr>
        </p:nvSpPr>
        <p:spPr>
          <a:xfrm>
            <a:off x="201561" y="284214"/>
            <a:ext cx="8848725" cy="836612"/>
          </a:xfrm>
        </p:spPr>
        <p:txBody>
          <a:bodyPr/>
          <a:lstStyle/>
          <a:p>
            <a:r>
              <a:rPr lang="en-US" b="1" dirty="0"/>
              <a:t>Modelling the high redshift regime</a:t>
            </a:r>
            <a:endParaRPr lang="en-GB" b="1"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900C2D1-1076-4178-A5F3-43E0D20E96A8}"/>
                  </a:ext>
                </a:extLst>
              </p:cNvPr>
              <p:cNvSpPr txBox="1"/>
              <p:nvPr/>
            </p:nvSpPr>
            <p:spPr>
              <a:xfrm>
                <a:off x="7085806" y="1505195"/>
                <a:ext cx="4114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For </a:t>
                </a:r>
                <a14:m>
                  <m:oMath xmlns:m="http://schemas.openxmlformats.org/officeDocument/2006/math">
                    <m:r>
                      <a:rPr lang="en-US" b="1" i="1">
                        <a:latin typeface="Cambria Math" panose="02040503050406030204" pitchFamily="18" charset="0"/>
                      </a:rPr>
                      <m:t>𝒛</m:t>
                    </m:r>
                    <m:r>
                      <a:rPr lang="en-US" b="1" i="1">
                        <a:latin typeface="Cambria Math" panose="02040503050406030204" pitchFamily="18" charset="0"/>
                      </a:rPr>
                      <m:t>&gt;</m:t>
                    </m:r>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 </m:t>
                    </m:r>
                  </m:oMath>
                </a14:m>
                <a:r>
                  <a:rPr lang="en-US" dirty="0"/>
                  <a:t>, linear fit is no longer appropriate.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mass dominant model is poor in describing </a:t>
                </a:r>
                <a14:m>
                  <m:oMath xmlns:m="http://schemas.openxmlformats.org/officeDocument/2006/math">
                    <m:r>
                      <a:rPr lang="en-US" b="1" i="1" smtClean="0">
                        <a:latin typeface="Cambria Math" panose="02040503050406030204" pitchFamily="18" charset="0"/>
                      </a:rPr>
                      <m:t>𝒅</m:t>
                    </m:r>
                    <m:r>
                      <a:rPr lang="en-US" b="1" i="1" smtClean="0">
                        <a:latin typeface="Cambria Math" panose="02040503050406030204" pitchFamily="18" charset="0"/>
                      </a:rPr>
                      <m:t>&gt;</m:t>
                    </m:r>
                    <m:r>
                      <a:rPr lang="en-US" b="1" i="1" smtClean="0">
                        <a:latin typeface="Cambria Math" panose="02040503050406030204" pitchFamily="18" charset="0"/>
                      </a:rPr>
                      <m:t>𝟐𝟎𝟎𝟎</m:t>
                    </m:r>
                    <m:r>
                      <a:rPr lang="en-US" b="1" i="1" smtClean="0">
                        <a:latin typeface="Cambria Math" panose="02040503050406030204" pitchFamily="18" charset="0"/>
                      </a:rPr>
                      <m:t>𝑴𝑷𝒄</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massless model gives a better approximation towards lower end of the higher redshifts. However, it systematically underestimates the data for </a:t>
                </a:r>
                <a14:m>
                  <m:oMath xmlns:m="http://schemas.openxmlformats.org/officeDocument/2006/math">
                    <m:r>
                      <a:rPr lang="en-US" b="1" i="1">
                        <a:latin typeface="Cambria Math" panose="02040503050406030204" pitchFamily="18" charset="0"/>
                      </a:rPr>
                      <m:t>𝒛</m:t>
                    </m:r>
                    <m:r>
                      <a:rPr lang="en-US" b="1" i="1">
                        <a:latin typeface="Cambria Math" panose="02040503050406030204" pitchFamily="18" charset="0"/>
                      </a:rPr>
                      <m:t>&gt;</m:t>
                    </m:r>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𝟒</m:t>
                    </m:r>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t>
                </a:r>
                <a14:m>
                  <m:oMath xmlns:m="http://schemas.openxmlformats.org/officeDocument/2006/math">
                    <m:r>
                      <a:rPr lang="en-US" b="1" i="1">
                        <a:latin typeface="Cambria Math" panose="02040503050406030204" pitchFamily="18" charset="0"/>
                      </a:rPr>
                      <m:t>𝒛</m:t>
                    </m:r>
                    <m:r>
                      <a:rPr lang="en-US" b="1" i="1">
                        <a:latin typeface="Cambria Math" panose="02040503050406030204" pitchFamily="18" charset="0"/>
                      </a:rPr>
                      <m:t> ∝</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𝒗</m:t>
                        </m:r>
                      </m:e>
                      <m:sub>
                        <m:r>
                          <a:rPr lang="en-US" b="1" i="1">
                            <a:latin typeface="Cambria Math" panose="02040503050406030204" pitchFamily="18" charset="0"/>
                            <a:ea typeface="Cambria Math" panose="02040503050406030204" pitchFamily="18" charset="0"/>
                          </a:rPr>
                          <m:t>𝒓𝒆𝒄𝒆𝒔𝒔𝒊𝒐𝒏</m:t>
                        </m:r>
                      </m:sub>
                    </m:sSub>
                  </m:oMath>
                </a14:m>
                <a:r>
                  <a:rPr lang="en-US" dirty="0">
                    <a:ea typeface="Cambria Math" panose="02040503050406030204" pitchFamily="18" charset="0"/>
                  </a:rPr>
                  <a:t> , we can conclude that these distant objects are moving away at an </a:t>
                </a:r>
                <a:r>
                  <a:rPr lang="en-US" b="1" dirty="0">
                    <a:ea typeface="Cambria Math" panose="02040503050406030204" pitchFamily="18" charset="0"/>
                  </a:rPr>
                  <a:t>increasing</a:t>
                </a:r>
                <a:r>
                  <a:rPr lang="en-US" dirty="0">
                    <a:ea typeface="Cambria Math" panose="02040503050406030204" pitchFamily="18" charset="0"/>
                  </a:rPr>
                  <a:t> rate.</a:t>
                </a:r>
                <a:br>
                  <a:rPr lang="en-US" dirty="0">
                    <a:ea typeface="Cambria Math" panose="02040503050406030204" pitchFamily="18" charset="0"/>
                  </a:rPr>
                </a:br>
                <a:endParaRPr lang="en-US" dirty="0"/>
              </a:p>
            </p:txBody>
          </p:sp>
        </mc:Choice>
        <mc:Fallback>
          <p:sp>
            <p:nvSpPr>
              <p:cNvPr id="11" name="TextBox 10">
                <a:extLst>
                  <a:ext uri="{FF2B5EF4-FFF2-40B4-BE49-F238E27FC236}">
                    <a16:creationId xmlns:a16="http://schemas.microsoft.com/office/drawing/2014/main" id="{4900C2D1-1076-4178-A5F3-43E0D20E96A8}"/>
                  </a:ext>
                </a:extLst>
              </p:cNvPr>
              <p:cNvSpPr txBox="1">
                <a:spLocks noRot="1" noChangeAspect="1" noMove="1" noResize="1" noEditPoints="1" noAdjustHandles="1" noChangeArrowheads="1" noChangeShapeType="1" noTextEdit="1"/>
              </p:cNvSpPr>
              <p:nvPr/>
            </p:nvSpPr>
            <p:spPr>
              <a:xfrm>
                <a:off x="7085806" y="1505195"/>
                <a:ext cx="4114800" cy="4524315"/>
              </a:xfrm>
              <a:prstGeom prst="rect">
                <a:avLst/>
              </a:prstGeom>
              <a:blipFill>
                <a:blip r:embed="rId2"/>
                <a:stretch>
                  <a:fillRect l="-889" t="-809" r="-1926"/>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3A332587-193F-4207-9111-E52360D96049}"/>
              </a:ext>
            </a:extLst>
          </p:cNvPr>
          <p:cNvSpPr txBox="1"/>
          <p:nvPr/>
        </p:nvSpPr>
        <p:spPr>
          <a:xfrm>
            <a:off x="201561" y="5444735"/>
            <a:ext cx="6229842" cy="584775"/>
          </a:xfrm>
          <a:prstGeom prst="rect">
            <a:avLst/>
          </a:prstGeom>
          <a:noFill/>
        </p:spPr>
        <p:txBody>
          <a:bodyPr wrap="square" rtlCol="0">
            <a:spAutoFit/>
          </a:bodyPr>
          <a:lstStyle/>
          <a:p>
            <a:r>
              <a:rPr lang="en-US" sz="1600" b="1" dirty="0"/>
              <a:t>Figure 3 – The Reiss data plotted with the theoretical models described in equation 2, 3, 4 .</a:t>
            </a:r>
            <a:endParaRPr lang="en-GB" sz="1600" b="1" dirty="0"/>
          </a:p>
        </p:txBody>
      </p:sp>
      <p:cxnSp>
        <p:nvCxnSpPr>
          <p:cNvPr id="7" name="Straight Connector 6">
            <a:extLst>
              <a:ext uri="{FF2B5EF4-FFF2-40B4-BE49-F238E27FC236}">
                <a16:creationId xmlns:a16="http://schemas.microsoft.com/office/drawing/2014/main" id="{D1A087EB-124E-40F2-9953-0E3162CFF455}"/>
              </a:ext>
            </a:extLst>
          </p:cNvPr>
          <p:cNvCxnSpPr/>
          <p:nvPr/>
        </p:nvCxnSpPr>
        <p:spPr>
          <a:xfrm>
            <a:off x="201561" y="1120877"/>
            <a:ext cx="1178887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8" name="Picture 7" descr="Chart, scatter chart&#10;&#10;Description automatically generated">
            <a:extLst>
              <a:ext uri="{FF2B5EF4-FFF2-40B4-BE49-F238E27FC236}">
                <a16:creationId xmlns:a16="http://schemas.microsoft.com/office/drawing/2014/main" id="{3E6E96B3-C94F-4877-8E2D-AA0E19B41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5" y="1076020"/>
            <a:ext cx="6686920" cy="4457947"/>
          </a:xfrm>
          <a:prstGeom prst="rect">
            <a:avLst/>
          </a:prstGeom>
        </p:spPr>
      </p:pic>
    </p:spTree>
    <p:extLst>
      <p:ext uri="{BB962C8B-B14F-4D97-AF65-F5344CB8AC3E}">
        <p14:creationId xmlns:p14="http://schemas.microsoft.com/office/powerpoint/2010/main" val="49301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10;&#10;Description automatically generated">
            <a:extLst>
              <a:ext uri="{FF2B5EF4-FFF2-40B4-BE49-F238E27FC236}">
                <a16:creationId xmlns:a16="http://schemas.microsoft.com/office/drawing/2014/main" id="{D9535A90-4021-4CA8-AED1-4218A60CA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86" y="21882"/>
            <a:ext cx="7585096" cy="5688822"/>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A3898C9-7E44-4F5D-A8F8-B555043E5E40}"/>
                  </a:ext>
                </a:extLst>
              </p:cNvPr>
              <p:cNvSpPr txBox="1"/>
              <p:nvPr/>
            </p:nvSpPr>
            <p:spPr>
              <a:xfrm>
                <a:off x="6725920" y="996409"/>
                <a:ext cx="5303520" cy="4328621"/>
              </a:xfrm>
              <a:prstGeom prst="rect">
                <a:avLst/>
              </a:prstGeom>
              <a:noFill/>
            </p:spPr>
            <p:txBody>
              <a:bodyPr wrap="square" rtlCol="0">
                <a:spAutoFit/>
              </a:bodyPr>
              <a:lstStyle/>
              <a:p>
                <a:pPr marL="285750" indent="-285750">
                  <a:buFont typeface="Arial" panose="020B0604020202020204" pitchFamily="34" charset="0"/>
                  <a:buChar char="•"/>
                </a:pPr>
                <a:r>
                  <a:rPr lang="en-US" dirty="0"/>
                  <a:t>The massless universe gives a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𝑚𝑖𝑛</m:t>
                        </m:r>
                      </m:sub>
                      <m:sup>
                        <m:r>
                          <a:rPr lang="en-US" b="0" i="1" smtClean="0">
                            <a:latin typeface="Cambria Math" panose="02040503050406030204" pitchFamily="18" charset="0"/>
                          </a:rPr>
                          <m:t>2</m:t>
                        </m:r>
                      </m:sup>
                    </m:sSubSup>
                    <m:r>
                      <a:rPr lang="en-US" b="0" i="1" smtClean="0">
                        <a:latin typeface="Cambria Math" panose="02040503050406030204" pitchFamily="18" charset="0"/>
                      </a:rPr>
                      <m:t>=37.7</m:t>
                    </m:r>
                  </m:oMath>
                </a14:m>
                <a:r>
                  <a:rPr lang="en-US" dirty="0"/>
                  <a:t>, corresponding to a best fit Hubble parameter of </a:t>
                </a:r>
              </a:p>
              <a:p>
                <a:pPr marL="285750" indent="-285750">
                  <a:buFont typeface="Arial" panose="020B0604020202020204" pitchFamily="34" charset="0"/>
                  <a:buChar char="•"/>
                </a:pPr>
                <a:endParaRPr lang="en-US" dirty="0"/>
              </a:p>
              <a:p>
                <a:pPr algn="ctr"/>
                <a:r>
                  <a:rPr lang="en-US" b="0"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r>
                      <a:rPr lang="en-US" b="1" i="1" smtClean="0">
                        <a:latin typeface="Cambria Math" panose="02040503050406030204" pitchFamily="18" charset="0"/>
                      </a:rPr>
                      <m:t>=</m:t>
                    </m:r>
                    <m:r>
                      <a:rPr lang="en-US" b="1" i="1" smtClean="0">
                        <a:latin typeface="Cambria Math" panose="02040503050406030204" pitchFamily="18" charset="0"/>
                      </a:rPr>
                      <m:t>𝟔𝟖</m:t>
                    </m:r>
                    <m:r>
                      <a:rPr lang="en-US" b="1" i="1" smtClean="0">
                        <a:latin typeface="Cambria Math" panose="02040503050406030204" pitchFamily="18" charset="0"/>
                      </a:rPr>
                      <m:t>.</m:t>
                    </m:r>
                    <m:r>
                      <a:rPr lang="en-US" b="1" i="1" smtClean="0">
                        <a:latin typeface="Cambria Math" panose="02040503050406030204" pitchFamily="18" charset="0"/>
                      </a:rPr>
                      <m:t>𝟓</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𝟓</m:t>
                    </m:r>
                    <m:r>
                      <a:rPr lang="en-US" b="1" i="1" smtClean="0">
                        <a:latin typeface="Cambria Math" panose="02040503050406030204" pitchFamily="18" charset="0"/>
                      </a:rPr>
                      <m:t> </m:t>
                    </m:r>
                    <m:r>
                      <a:rPr lang="en-US" b="1" i="1" smtClean="0">
                        <a:latin typeface="Cambria Math" panose="02040503050406030204" pitchFamily="18" charset="0"/>
                      </a:rPr>
                      <m:t>𝒌𝒎</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𝒔</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𝑴𝑷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𝒄</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pPr algn="ctr"/>
                <a:endParaRPr lang="en-US" b="0" dirty="0"/>
              </a:p>
              <a:p>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𝝌</m:t>
                          </m:r>
                        </m:e>
                        <m:sub>
                          <m:r>
                            <a:rPr lang="en-US" b="1" i="1" smtClean="0">
                              <a:latin typeface="Cambria Math" panose="02040503050406030204" pitchFamily="18" charset="0"/>
                            </a:rPr>
                            <m:t>𝒗</m:t>
                          </m:r>
                        </m:sub>
                        <m:sup>
                          <m:r>
                            <a:rPr lang="en-US" b="1" i="1" smtClean="0">
                              <a:latin typeface="Cambria Math" panose="02040503050406030204" pitchFamily="18" charset="0"/>
                            </a:rPr>
                            <m:t>𝟐</m:t>
                          </m:r>
                        </m:sup>
                      </m:sSubSup>
                      <m:r>
                        <a:rPr lang="en-US" b="1" i="0" smtClean="0">
                          <a:latin typeface="Cambria Math" panose="02040503050406030204" pitchFamily="18" charset="0"/>
                        </a:rPr>
                        <m:t>=</m:t>
                      </m:r>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𝟓𝟕</m:t>
                      </m:r>
                    </m:oMath>
                  </m:oMathPara>
                </a14:m>
                <a:endParaRPr lang="en-US" b="1"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dirty="0"/>
                  <a:t>The mass dominant universe gives a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𝑚𝑖𝑛</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69.8</m:t>
                    </m:r>
                  </m:oMath>
                </a14:m>
                <a:r>
                  <a:rPr lang="en-US" dirty="0"/>
                  <a:t> with a Hubble parameter of </a:t>
                </a:r>
              </a:p>
              <a:p>
                <a:endParaRPr lang="en-US" dirty="0"/>
              </a:p>
              <a:p>
                <a:pPr algn="ct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r>
                      <a:rPr lang="en-US" b="1" i="1" smtClean="0">
                        <a:latin typeface="Cambria Math" panose="02040503050406030204" pitchFamily="18" charset="0"/>
                      </a:rPr>
                      <m:t>=</m:t>
                    </m:r>
                    <m:r>
                      <a:rPr lang="en-US" b="1" i="1" smtClean="0">
                        <a:latin typeface="Cambria Math" panose="02040503050406030204" pitchFamily="18" charset="0"/>
                      </a:rPr>
                      <m:t>𝟔𝟕</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a:latin typeface="Cambria Math" panose="02040503050406030204" pitchFamily="18" charset="0"/>
                      </a:rPr>
                      <m:t>𝒌𝒎</m:t>
                    </m:r>
                    <m:sSup>
                      <m:sSupPr>
                        <m:ctrlPr>
                          <a:rPr lang="en-US" b="1" i="1">
                            <a:latin typeface="Cambria Math" panose="02040503050406030204" pitchFamily="18" charset="0"/>
                          </a:rPr>
                        </m:ctrlPr>
                      </m:sSupPr>
                      <m:e>
                        <m:r>
                          <a:rPr lang="en-US" b="1" i="1">
                            <a:latin typeface="Cambria Math" panose="02040503050406030204" pitchFamily="18" charset="0"/>
                          </a:rPr>
                          <m:t>𝒔</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𝑴𝑷</m:t>
                    </m:r>
                    <m:sSup>
                      <m:sSupPr>
                        <m:ctrlPr>
                          <a:rPr lang="en-US" b="1" i="1">
                            <a:latin typeface="Cambria Math" panose="02040503050406030204" pitchFamily="18" charset="0"/>
                          </a:rPr>
                        </m:ctrlPr>
                      </m:sSupPr>
                      <m:e>
                        <m:r>
                          <a:rPr lang="en-US" b="1" i="1">
                            <a:latin typeface="Cambria Math" panose="02040503050406030204" pitchFamily="18" charset="0"/>
                          </a:rPr>
                          <m:t>𝒄</m:t>
                        </m:r>
                      </m:e>
                      <m:sup>
                        <m:r>
                          <a:rPr lang="en-US" b="1" i="1">
                            <a:latin typeface="Cambria Math" panose="02040503050406030204" pitchFamily="18" charset="0"/>
                          </a:rPr>
                          <m:t>−</m:t>
                        </m:r>
                        <m:r>
                          <a:rPr lang="en-US" b="1" i="1">
                            <a:latin typeface="Cambria Math" panose="02040503050406030204" pitchFamily="18" charset="0"/>
                          </a:rPr>
                          <m:t>𝟏</m:t>
                        </m:r>
                      </m:sup>
                    </m:sSup>
                  </m:oMath>
                </a14:m>
                <a:endParaRPr lang="en-US" b="1" dirty="0"/>
              </a:p>
              <a:p>
                <a:pPr algn="ctr"/>
                <a:endParaRPr lang="en-US" b="0" dirty="0"/>
              </a:p>
              <a:p>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𝝌</m:t>
                          </m:r>
                        </m:e>
                        <m:sub>
                          <m:r>
                            <a:rPr lang="en-US" b="1" i="1" smtClean="0">
                              <a:latin typeface="Cambria Math" panose="02040503050406030204" pitchFamily="18" charset="0"/>
                            </a:rPr>
                            <m:t>𝒗</m:t>
                          </m:r>
                        </m:sub>
                        <m:sup>
                          <m:r>
                            <a:rPr lang="en-US" b="1" i="1" smtClean="0">
                              <a:latin typeface="Cambria Math" panose="02040503050406030204" pitchFamily="18" charset="0"/>
                            </a:rPr>
                            <m:t>𝟐</m:t>
                          </m:r>
                        </m:sup>
                      </m:sSubSup>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m:t>
                      </m:r>
                      <m:r>
                        <a:rPr lang="en-US" b="1" i="0" smtClean="0">
                          <a:latin typeface="Cambria Math" panose="02040503050406030204" pitchFamily="18" charset="0"/>
                        </a:rPr>
                        <m:t>𝟗𝟏</m:t>
                      </m:r>
                    </m:oMath>
                  </m:oMathPara>
                </a14:m>
                <a:endParaRPr lang="en-US" b="1" dirty="0"/>
              </a:p>
              <a:p>
                <a:pPr marL="285750" indent="-285750">
                  <a:buFont typeface="Arial" panose="020B0604020202020204" pitchFamily="34" charset="0"/>
                  <a:buChar char="•"/>
                </a:pPr>
                <a:endParaRPr lang="en-GB" dirty="0"/>
              </a:p>
            </p:txBody>
          </p:sp>
        </mc:Choice>
        <mc:Fallback>
          <p:sp>
            <p:nvSpPr>
              <p:cNvPr id="11" name="TextBox 10">
                <a:extLst>
                  <a:ext uri="{FF2B5EF4-FFF2-40B4-BE49-F238E27FC236}">
                    <a16:creationId xmlns:a16="http://schemas.microsoft.com/office/drawing/2014/main" id="{6A3898C9-7E44-4F5D-A8F8-B555043E5E40}"/>
                  </a:ext>
                </a:extLst>
              </p:cNvPr>
              <p:cNvSpPr txBox="1">
                <a:spLocks noRot="1" noChangeAspect="1" noMove="1" noResize="1" noEditPoints="1" noAdjustHandles="1" noChangeArrowheads="1" noChangeShapeType="1" noTextEdit="1"/>
              </p:cNvSpPr>
              <p:nvPr/>
            </p:nvSpPr>
            <p:spPr>
              <a:xfrm>
                <a:off x="6725920" y="996409"/>
                <a:ext cx="5303520" cy="4328621"/>
              </a:xfrm>
              <a:prstGeom prst="rect">
                <a:avLst/>
              </a:prstGeom>
              <a:blipFill>
                <a:blip r:embed="rId3"/>
                <a:stretch>
                  <a:fillRect l="-690" t="-281"/>
                </a:stretch>
              </a:blipFill>
            </p:spPr>
            <p:txBody>
              <a:bodyPr/>
              <a:lstStyle/>
              <a:p>
                <a:r>
                  <a:rPr lang="en-GB">
                    <a:noFill/>
                  </a:rPr>
                  <a:t> </a:t>
                </a:r>
              </a:p>
            </p:txBody>
          </p:sp>
        </mc:Fallback>
      </mc:AlternateContent>
      <p:sp>
        <p:nvSpPr>
          <p:cNvPr id="12" name="Rectangle 11">
            <a:extLst>
              <a:ext uri="{FF2B5EF4-FFF2-40B4-BE49-F238E27FC236}">
                <a16:creationId xmlns:a16="http://schemas.microsoft.com/office/drawing/2014/main" id="{904E0BCD-C5EE-4089-B0B3-55B37DC3430E}"/>
              </a:ext>
            </a:extLst>
          </p:cNvPr>
          <p:cNvSpPr/>
          <p:nvPr/>
        </p:nvSpPr>
        <p:spPr>
          <a:xfrm>
            <a:off x="7918100" y="1723293"/>
            <a:ext cx="3326005"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7A86E8-2E08-476B-89A1-15D3EB6EDDD3}"/>
                  </a:ext>
                </a:extLst>
              </p:cNvPr>
              <p:cNvSpPr txBox="1"/>
              <p:nvPr/>
            </p:nvSpPr>
            <p:spPr>
              <a:xfrm>
                <a:off x="288422" y="5689524"/>
                <a:ext cx="6482080" cy="344133"/>
              </a:xfrm>
              <a:prstGeom prst="rect">
                <a:avLst/>
              </a:prstGeom>
              <a:noFill/>
            </p:spPr>
            <p:txBody>
              <a:bodyPr wrap="square" rtlCol="0">
                <a:spAutoFit/>
              </a:bodyPr>
              <a:lstStyle/>
              <a:p>
                <a:r>
                  <a:rPr lang="en-US" sz="1600" b="1" dirty="0"/>
                  <a:t>Figure 4 – Comparison on </a:t>
                </a:r>
                <a14:m>
                  <m:oMath xmlns:m="http://schemas.openxmlformats.org/officeDocument/2006/math">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𝝌</m:t>
                        </m:r>
                      </m:e>
                      <m:sup>
                        <m:r>
                          <a:rPr lang="en-US" sz="1600" b="1" i="1" smtClean="0">
                            <a:latin typeface="Cambria Math" panose="02040503050406030204" pitchFamily="18" charset="0"/>
                          </a:rPr>
                          <m:t>𝟐</m:t>
                        </m:r>
                      </m:sup>
                    </m:sSup>
                  </m:oMath>
                </a14:m>
                <a:r>
                  <a:rPr lang="en-GB" sz="1600" b="1" dirty="0"/>
                  <a:t> for iterations of potential Hubble constants</a:t>
                </a:r>
              </a:p>
            </p:txBody>
          </p:sp>
        </mc:Choice>
        <mc:Fallback>
          <p:sp>
            <p:nvSpPr>
              <p:cNvPr id="13" name="TextBox 12">
                <a:extLst>
                  <a:ext uri="{FF2B5EF4-FFF2-40B4-BE49-F238E27FC236}">
                    <a16:creationId xmlns:a16="http://schemas.microsoft.com/office/drawing/2014/main" id="{F47A86E8-2E08-476B-89A1-15D3EB6EDDD3}"/>
                  </a:ext>
                </a:extLst>
              </p:cNvPr>
              <p:cNvSpPr txBox="1">
                <a:spLocks noRot="1" noChangeAspect="1" noMove="1" noResize="1" noEditPoints="1" noAdjustHandles="1" noChangeArrowheads="1" noChangeShapeType="1" noTextEdit="1"/>
              </p:cNvSpPr>
              <p:nvPr/>
            </p:nvSpPr>
            <p:spPr>
              <a:xfrm>
                <a:off x="288422" y="5689524"/>
                <a:ext cx="6482080" cy="344133"/>
              </a:xfrm>
              <a:prstGeom prst="rect">
                <a:avLst/>
              </a:prstGeom>
              <a:blipFill>
                <a:blip r:embed="rId4"/>
                <a:stretch>
                  <a:fillRect l="-470" t="-3509" b="-21053"/>
                </a:stretch>
              </a:blipFill>
            </p:spPr>
            <p:txBody>
              <a:bodyPr/>
              <a:lstStyle/>
              <a:p>
                <a:r>
                  <a:rPr lang="en-GB">
                    <a:noFill/>
                  </a:rPr>
                  <a:t> </a:t>
                </a:r>
              </a:p>
            </p:txBody>
          </p:sp>
        </mc:Fallback>
      </mc:AlternateContent>
    </p:spTree>
    <p:extLst>
      <p:ext uri="{BB962C8B-B14F-4D97-AF65-F5344CB8AC3E}">
        <p14:creationId xmlns:p14="http://schemas.microsoft.com/office/powerpoint/2010/main" val="25242016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936</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Retrospect</vt:lpstr>
      <vt:lpstr>Modelling the expansion of the universe.</vt:lpstr>
      <vt:lpstr>Motivation</vt:lpstr>
      <vt:lpstr>Theoretical background</vt:lpstr>
      <vt:lpstr>Theoretical background</vt:lpstr>
      <vt:lpstr>Theoretical background</vt:lpstr>
      <vt:lpstr>Determination of the Hubble constant</vt:lpstr>
      <vt:lpstr>Modelling the low redshift region</vt:lpstr>
      <vt:lpstr>Modelling the high redshift regime</vt:lpstr>
      <vt:lpstr>PowerPoint Presentation</vt:lpstr>
      <vt:lpstr>Matter and dark energy dominated universe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the expansion of the universe.</dc:title>
  <dc:creator>Brian Rogers</dc:creator>
  <cp:lastModifiedBy>Brian Rogers</cp:lastModifiedBy>
  <cp:revision>28</cp:revision>
  <dcterms:created xsi:type="dcterms:W3CDTF">2021-11-18T09:37:09Z</dcterms:created>
  <dcterms:modified xsi:type="dcterms:W3CDTF">2021-11-25T19:05:48Z</dcterms:modified>
</cp:coreProperties>
</file>