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3"/>
  </p:notesMasterIdLst>
  <p:sldIdLst>
    <p:sldId id="256" r:id="rId2"/>
    <p:sldId id="268" r:id="rId3"/>
    <p:sldId id="270" r:id="rId4"/>
    <p:sldId id="269" r:id="rId5"/>
    <p:sldId id="260" r:id="rId6"/>
    <p:sldId id="263" r:id="rId7"/>
    <p:sldId id="264" r:id="rId8"/>
    <p:sldId id="266" r:id="rId9"/>
    <p:sldId id="265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8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3904-32FD-4021-BE90-07A27D77031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4DC54-3802-4C86-920B-46A274DC0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4DC54-3802-4C86-920B-46A274DC0F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93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2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2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4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65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4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9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963675-FF3A-4AB4-B2EB-B1A446FEA55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pecial:BookSources/978-90-5699-228-6" TargetMode="External"/><Relationship Id="rId5" Type="http://schemas.openxmlformats.org/officeDocument/2006/relationships/hyperlink" Target="https://en.wikipedia.org/wiki/ISBN_(identifier)" TargetMode="External"/><Relationship Id="rId4" Type="http://schemas.openxmlformats.org/officeDocument/2006/relationships/hyperlink" Target="https://books.google.com/books?id=7p2pgNOWPbEC&amp;pg=PA1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pecial:BookSources/978-90-5699-228-6" TargetMode="External"/><Relationship Id="rId5" Type="http://schemas.openxmlformats.org/officeDocument/2006/relationships/hyperlink" Target="https://en.wikipedia.org/wiki/ISBN_(identifier)" TargetMode="External"/><Relationship Id="rId4" Type="http://schemas.openxmlformats.org/officeDocument/2006/relationships/hyperlink" Target="https://books.google.com/books?id=7p2pgNOWPbEC&amp;pg=PA14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1FCBDC2F-F9BC-47F2-8555-55B62EFF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31" y="2266017"/>
            <a:ext cx="3412067" cy="367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77017-A885-4ADF-9DED-AA09CE3046DD}"/>
              </a:ext>
            </a:extLst>
          </p:cNvPr>
          <p:cNvSpPr txBox="1"/>
          <p:nvPr/>
        </p:nvSpPr>
        <p:spPr>
          <a:xfrm>
            <a:off x="193106" y="296934"/>
            <a:ext cx="11805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  <a:cs typeface="Arial" panose="020B0604020202020204" pitchFamily="34" charset="0"/>
              </a:rPr>
              <a:t>Investigating the surface properties of monoatomic samples using scanning tunnelling microscopy.</a:t>
            </a:r>
            <a:endParaRPr lang="en-GB" sz="4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688B-77CC-438F-AC06-58885483ED1D}"/>
              </a:ext>
            </a:extLst>
          </p:cNvPr>
          <p:cNvSpPr txBox="1"/>
          <p:nvPr/>
        </p:nvSpPr>
        <p:spPr>
          <a:xfrm>
            <a:off x="6936315" y="4740222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Brian Rogers</a:t>
            </a:r>
          </a:p>
          <a:p>
            <a:pPr algn="ctr"/>
            <a:r>
              <a:rPr lang="en-US" sz="2400" dirty="0"/>
              <a:t>Level 2 labs</a:t>
            </a:r>
          </a:p>
          <a:p>
            <a:pPr algn="ctr"/>
            <a:r>
              <a:rPr lang="en-US" sz="2400" b="1" dirty="0"/>
              <a:t>Queen’s university Belfast</a:t>
            </a:r>
            <a:endParaRPr lang="en-GB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E7A25-017D-42CA-97BB-A83904C2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8" y="3187171"/>
            <a:ext cx="3311590" cy="31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9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/>
              <p:nvPr/>
            </p:nvSpPr>
            <p:spPr>
              <a:xfrm>
                <a:off x="317982" y="99955"/>
                <a:ext cx="1162906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latin typeface="+mj-lt"/>
                  </a:rPr>
                  <a:t>Gold – work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b="0" i="1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6000" b="0" dirty="0">
                  <a:latin typeface="+mj-lt"/>
                </a:endParaRPr>
              </a:p>
              <a:p>
                <a:endParaRPr lang="en-GB" sz="6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2" y="99955"/>
                <a:ext cx="11629061" cy="1938992"/>
              </a:xfrm>
              <a:prstGeom prst="rect">
                <a:avLst/>
              </a:prstGeom>
              <a:blipFill>
                <a:blip r:embed="rId2"/>
                <a:stretch>
                  <a:fillRect l="-3145" t="-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7424" y="1069451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BCBA90-09E6-431E-80EB-98B0BC34276D}"/>
                  </a:ext>
                </a:extLst>
              </p:cNvPr>
              <p:cNvSpPr txBox="1"/>
              <p:nvPr/>
            </p:nvSpPr>
            <p:spPr>
              <a:xfrm>
                <a:off x="6132512" y="1663397"/>
                <a:ext cx="5660571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Using the identical procedure from the graphite experiment </a:t>
                </a:r>
                <a:r>
                  <a:rPr lang="en-US" sz="2000" b="1" dirty="0"/>
                  <a:t>with a new tip</a:t>
                </a:r>
                <a:r>
                  <a:rPr lang="en-US" sz="2000" dirty="0"/>
                  <a:t> it was possible to calculate the work function,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000" b="1" dirty="0"/>
                  <a:t>V.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is lower than the work function of gold since the Pt-</a:t>
                </a:r>
                <a:r>
                  <a:rPr lang="en-US" sz="2000" dirty="0" err="1"/>
                  <a:t>Ir</a:t>
                </a:r>
                <a:r>
                  <a:rPr lang="en-US" sz="2000" dirty="0"/>
                  <a:t> tip is part of the system that we are measuring and the lack of a vacuum.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Relative uncertainty is half compared to the graphite experiment.  Adds weight to the limitations of the tip sharpness hypothesis.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Estimated depth resolution of </a:t>
                </a:r>
                <a:r>
                  <a:rPr lang="en-US" sz="2000" b="1" dirty="0"/>
                  <a:t>0.05nm</a:t>
                </a:r>
                <a:r>
                  <a:rPr lang="en-US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BCBA90-09E6-431E-80EB-98B0BC342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2" y="1663397"/>
                <a:ext cx="5660571" cy="4678204"/>
              </a:xfrm>
              <a:prstGeom prst="rect">
                <a:avLst/>
              </a:prstGeom>
              <a:blipFill>
                <a:blip r:embed="rId3"/>
                <a:stretch>
                  <a:fillRect l="-969" t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EA63FE4-8EDE-4169-96BA-05CDB643D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649"/>
            <a:ext cx="6055634" cy="4037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2A90D4-7552-42CE-8354-2583DD165CC6}"/>
              </a:ext>
            </a:extLst>
          </p:cNvPr>
          <p:cNvSpPr txBox="1"/>
          <p:nvPr/>
        </p:nvSpPr>
        <p:spPr>
          <a:xfrm>
            <a:off x="317982" y="5526937"/>
            <a:ext cx="593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 8 – a plot of natural log of tunneling current on the distance to surface for the gold sample.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770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F4040-56A6-4661-BA54-D8FE720E2848}"/>
              </a:ext>
            </a:extLst>
          </p:cNvPr>
          <p:cNvSpPr txBox="1"/>
          <p:nvPr/>
        </p:nvSpPr>
        <p:spPr>
          <a:xfrm>
            <a:off x="393700" y="0"/>
            <a:ext cx="3382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Summary</a:t>
            </a:r>
            <a:endParaRPr lang="en-GB" sz="60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9EB182-A2A0-49C4-97DB-205C2F474C45}"/>
              </a:ext>
            </a:extLst>
          </p:cNvPr>
          <p:cNvCxnSpPr/>
          <p:nvPr/>
        </p:nvCxnSpPr>
        <p:spPr>
          <a:xfrm>
            <a:off x="202641" y="1015663"/>
            <a:ext cx="117867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06D5ED-9095-4F0D-9ECF-48BADCEB242F}"/>
                  </a:ext>
                </a:extLst>
              </p:cNvPr>
              <p:cNvSpPr txBox="1"/>
              <p:nvPr/>
            </p:nvSpPr>
            <p:spPr>
              <a:xfrm>
                <a:off x="202641" y="1306285"/>
                <a:ext cx="11786717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During the exploration of single width terrace structures, I have replicated the literature values for the layer width of graphite at </a:t>
                </a:r>
                <a:r>
                  <a:rPr lang="en-GB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367.2 </a:t>
                </a:r>
                <a14:m>
                  <m:oMath xmlns:m="http://schemas.openxmlformats.org/officeDocument/2006/math"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± </m:t>
                    </m:r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𝟖𝟔</m:t>
                    </m:r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𝟕𝟓</m:t>
                    </m:r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have provided estimates for the work function of the graphite – STM tip system and have explained the experimental weaknesses used in obtaining the result.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was able to obtain atomic resolution of the graphite sample and obtain a value close that described in the literature. I measured the width between rows of carbon atoms to be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r>
                  <a:rPr lang="en-US" sz="2400" b="1" dirty="0"/>
                  <a:t>. </a:t>
                </a:r>
                <a:endParaRPr lang="en-GB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have replicated this experiment for a gold sample and found evidence for the importance of the tip sharpness in our experimental error.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06D5ED-9095-4F0D-9ECF-48BADCEB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1" y="1306285"/>
                <a:ext cx="11786717" cy="6186309"/>
              </a:xfrm>
              <a:prstGeom prst="rect">
                <a:avLst/>
              </a:prstGeom>
              <a:blipFill>
                <a:blip r:embed="rId2"/>
                <a:stretch>
                  <a:fillRect l="-672" t="-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9E7054-60B2-4D44-A328-52C9286F109E}"/>
              </a:ext>
            </a:extLst>
          </p:cNvPr>
          <p:cNvSpPr txBox="1"/>
          <p:nvPr/>
        </p:nvSpPr>
        <p:spPr>
          <a:xfrm>
            <a:off x="160774" y="92333"/>
            <a:ext cx="83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Theory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156CD-A154-4832-8FB5-64DA8016CE1B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DBF738-31B0-43F4-9636-49CE583B3B67}"/>
              </a:ext>
            </a:extLst>
          </p:cNvPr>
          <p:cNvSpPr txBox="1"/>
          <p:nvPr/>
        </p:nvSpPr>
        <p:spPr>
          <a:xfrm>
            <a:off x="199615" y="1767334"/>
            <a:ext cx="70049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Tunnelling is a concept that arises from </a:t>
            </a:r>
            <a:r>
              <a:rPr lang="en-GB" sz="2400" dirty="0">
                <a:effectLst/>
              </a:rPr>
              <a:t>Schrödinger's equation.</a:t>
            </a:r>
          </a:p>
          <a:p>
            <a:endParaRPr lang="en-GB" sz="2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 Particles have a non-zero probability of passing through a potential greater than its total energy. This is referred to as </a:t>
            </a:r>
            <a:r>
              <a:rPr lang="en-GB" sz="2400" b="1" dirty="0">
                <a:effectLst/>
              </a:rPr>
              <a:t>energy borrowing</a:t>
            </a:r>
            <a:r>
              <a:rPr lang="en-GB" sz="240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scanning tunnelling microscope exploits this idea by measuring the tunnelling current from escaped electrons on the surface of the material.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GB" dirty="0">
              <a:latin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C3DF04F-3161-4787-8D64-62AAB09F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82" y="1080270"/>
            <a:ext cx="3529482" cy="2836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28637-A018-4C86-910B-EC4026419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68023" y="4957633"/>
            <a:ext cx="1418530" cy="880172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EB14C43-6554-4541-BD1F-F68A9BC2C3AC}"/>
              </a:ext>
            </a:extLst>
          </p:cNvPr>
          <p:cNvSpPr/>
          <p:nvPr/>
        </p:nvSpPr>
        <p:spPr>
          <a:xfrm>
            <a:off x="7348782" y="4688452"/>
            <a:ext cx="1559675" cy="15113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970D9-3EB4-4326-8E32-EAF8319D333F}"/>
              </a:ext>
            </a:extLst>
          </p:cNvPr>
          <p:cNvCxnSpPr>
            <a:cxnSpLocks/>
          </p:cNvCxnSpPr>
          <p:nvPr/>
        </p:nvCxnSpPr>
        <p:spPr>
          <a:xfrm flipH="1">
            <a:off x="8269793" y="3802349"/>
            <a:ext cx="638665" cy="88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4C6E02-4173-40AA-86D7-0981785795EE}"/>
              </a:ext>
            </a:extLst>
          </p:cNvPr>
          <p:cNvSpPr txBox="1"/>
          <p:nvPr/>
        </p:nvSpPr>
        <p:spPr>
          <a:xfrm>
            <a:off x="8988845" y="4071870"/>
            <a:ext cx="280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 – schematic diagram of the scanning tunnelling microscope</a:t>
            </a:r>
            <a:endParaRPr lang="en-GB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FF1DA-3CE5-46E4-9EDA-B41DEE016D6A}"/>
              </a:ext>
            </a:extLst>
          </p:cNvPr>
          <p:cNvSpPr txBox="1"/>
          <p:nvPr/>
        </p:nvSpPr>
        <p:spPr>
          <a:xfrm>
            <a:off x="8988845" y="5167614"/>
            <a:ext cx="280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2 – diagram of the probability amplitude decaying as the distance from the surface increases.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0825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9E7054-60B2-4D44-A328-52C9286F109E}"/>
              </a:ext>
            </a:extLst>
          </p:cNvPr>
          <p:cNvSpPr txBox="1"/>
          <p:nvPr/>
        </p:nvSpPr>
        <p:spPr>
          <a:xfrm>
            <a:off x="160774" y="92333"/>
            <a:ext cx="83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Theory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156CD-A154-4832-8FB5-64DA8016CE1B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/>
              <p:nvPr/>
            </p:nvSpPr>
            <p:spPr>
              <a:xfrm>
                <a:off x="80387" y="1627838"/>
                <a:ext cx="12031226" cy="407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From the </a:t>
                </a:r>
                <a:r>
                  <a:rPr lang="en-GB" sz="2400" dirty="0">
                    <a:effectLst/>
                  </a:rPr>
                  <a:t>Schrödinger equation we can state that the tunnelling current </a:t>
                </a:r>
                <a:r>
                  <a:rPr lang="en-GB" sz="2400" dirty="0"/>
                  <a:t>as function of distance from the surface as: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</a:endParaRPr>
              </a:p>
              <a:p>
                <a:pPr lvl="1"/>
                <a:endParaRPr lang="en-US" b="0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GB" dirty="0">
                    <a:latin typeface="Arial" panose="020B0604020202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We can linearize </a:t>
                </a:r>
                <a:r>
                  <a:rPr lang="en-GB" sz="2400" b="1" dirty="0"/>
                  <a:t>equation (1) </a:t>
                </a:r>
                <a:r>
                  <a:rPr lang="en-GB" sz="2400" dirty="0"/>
                  <a:t>using logarithms:</a:t>
                </a:r>
              </a:p>
              <a:p>
                <a:pPr lvl="1"/>
                <a:endParaRPr lang="en-GB" sz="2400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" y="1627838"/>
                <a:ext cx="12031226" cy="4071627"/>
              </a:xfrm>
              <a:prstGeom prst="rect">
                <a:avLst/>
              </a:prstGeom>
              <a:blipFill>
                <a:blip r:embed="rId2"/>
                <a:stretch>
                  <a:fillRect t="-1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EFDAC95-C3BC-4924-AE68-567B45CCE524}"/>
              </a:ext>
            </a:extLst>
          </p:cNvPr>
          <p:cNvSpPr txBox="1"/>
          <p:nvPr/>
        </p:nvSpPr>
        <p:spPr>
          <a:xfrm>
            <a:off x="9214337" y="2641370"/>
            <a:ext cx="192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equation (1)</a:t>
            </a:r>
            <a:endParaRPr lang="en-GB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22DD6-574C-4794-9803-B6A5F7E42767}"/>
              </a:ext>
            </a:extLst>
          </p:cNvPr>
          <p:cNvSpPr txBox="1"/>
          <p:nvPr/>
        </p:nvSpPr>
        <p:spPr>
          <a:xfrm>
            <a:off x="9214337" y="4930759"/>
            <a:ext cx="192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equation (2)</a:t>
            </a:r>
            <a:endParaRPr lang="en-GB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C9908-B6E2-4E60-8B81-0ECBD4A70D81}"/>
              </a:ext>
            </a:extLst>
          </p:cNvPr>
          <p:cNvSpPr/>
          <p:nvPr/>
        </p:nvSpPr>
        <p:spPr>
          <a:xfrm>
            <a:off x="3547068" y="2570333"/>
            <a:ext cx="4572000" cy="1065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073D8-8A8A-4788-B0CF-EF7656F855A0}"/>
              </a:ext>
            </a:extLst>
          </p:cNvPr>
          <p:cNvSpPr/>
          <p:nvPr/>
        </p:nvSpPr>
        <p:spPr>
          <a:xfrm>
            <a:off x="3547068" y="4628890"/>
            <a:ext cx="4572000" cy="1065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9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9E7054-60B2-4D44-A328-52C9286F109E}"/>
              </a:ext>
            </a:extLst>
          </p:cNvPr>
          <p:cNvSpPr txBox="1"/>
          <p:nvPr/>
        </p:nvSpPr>
        <p:spPr>
          <a:xfrm>
            <a:off x="160774" y="92333"/>
            <a:ext cx="83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Methodology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156CD-A154-4832-8FB5-64DA8016CE1B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close-up of a computer mouse&#10;&#10;Description automatically generated with low confidence">
            <a:extLst>
              <a:ext uri="{FF2B5EF4-FFF2-40B4-BE49-F238E27FC236}">
                <a16:creationId xmlns:a16="http://schemas.microsoft.com/office/drawing/2014/main" id="{E6992797-C40E-4E4E-8DA7-9FE7F1AD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87" y="1338945"/>
            <a:ext cx="4445138" cy="2688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FB3CC-B0A2-43A6-ADA5-E4458AC92674}"/>
              </a:ext>
            </a:extLst>
          </p:cNvPr>
          <p:cNvSpPr txBox="1"/>
          <p:nvPr/>
        </p:nvSpPr>
        <p:spPr>
          <a:xfrm>
            <a:off x="7592787" y="4213830"/>
            <a:ext cx="369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 – magnified view of the piezo crystals driving the movement of the Pt-</a:t>
            </a:r>
            <a:r>
              <a:rPr lang="en-US" b="1" dirty="0" err="1"/>
              <a:t>Ir</a:t>
            </a:r>
            <a:r>
              <a:rPr lang="en-US" b="1" dirty="0"/>
              <a:t> tip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0FDEA-4388-4CA4-BF98-BA61F06F0A2D}"/>
                  </a:ext>
                </a:extLst>
              </p:cNvPr>
              <p:cNvSpPr txBox="1"/>
              <p:nvPr/>
            </p:nvSpPr>
            <p:spPr>
              <a:xfrm>
                <a:off x="160774" y="1585532"/>
                <a:ext cx="707278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Utilizing the </a:t>
                </a:r>
                <a:r>
                  <a:rPr lang="en-US" sz="2000" b="1" dirty="0"/>
                  <a:t>‘constant current mode’, </a:t>
                </a:r>
                <a:r>
                  <a:rPr lang="en-US" sz="2000" dirty="0"/>
                  <a:t>we can examine the relationship expression in equation (2) of </a:t>
                </a:r>
                <a:r>
                  <a:rPr lang="en-US" sz="2000" b="1" dirty="0"/>
                  <a:t>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:r>
                  <a:rPr lang="en-GB" sz="2000" b="1" dirty="0"/>
                  <a:t>current, I</a:t>
                </a:r>
                <a:r>
                  <a:rPr lang="en-GB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Taking this data from the measure nano software, we can calculate the </a:t>
                </a:r>
                <a:r>
                  <a:rPr lang="en-GB" sz="2000" b="1" dirty="0"/>
                  <a:t>work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sz="2000" dirty="0"/>
                  <a:t> and its uncertainty from the resulting plot of our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Further, we can examine the topography of the sample at specific points and make measurements on these features.</a:t>
                </a:r>
                <a:endParaRPr lang="en-GB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It may also be possible to examine some defects on the surface from scans and the calculation of the work function.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0FDEA-4388-4CA4-BF98-BA61F06F0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4" y="1585532"/>
                <a:ext cx="7072783" cy="4093428"/>
              </a:xfrm>
              <a:prstGeom prst="rect">
                <a:avLst/>
              </a:prstGeom>
              <a:blipFill>
                <a:blip r:embed="rId3"/>
                <a:stretch>
                  <a:fillRect l="-775" t="-744" r="-258" b="-1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0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75EF-1C07-45DB-9E87-814768786990}"/>
              </a:ext>
            </a:extLst>
          </p:cNvPr>
          <p:cNvSpPr txBox="1"/>
          <p:nvPr/>
        </p:nvSpPr>
        <p:spPr>
          <a:xfrm>
            <a:off x="122674" y="0"/>
            <a:ext cx="1162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Graphite – investigation of terrace structures</a:t>
            </a:r>
            <a:endParaRPr lang="en-GB" sz="48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4075" y="935276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6F2E06C-61BE-45D2-B875-C56B1982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4" y="1025261"/>
            <a:ext cx="5135035" cy="48170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C82859-D7AC-4E01-9317-51A64169A7B1}"/>
              </a:ext>
            </a:extLst>
          </p:cNvPr>
          <p:cNvSpPr/>
          <p:nvPr/>
        </p:nvSpPr>
        <p:spPr>
          <a:xfrm>
            <a:off x="3717890" y="2666704"/>
            <a:ext cx="773723" cy="80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AFD76C-E6E9-42BA-A4C1-142C5F3A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76" y="1025261"/>
            <a:ext cx="5135035" cy="48170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E38415-4467-42CD-8997-1161CB390405}"/>
              </a:ext>
            </a:extLst>
          </p:cNvPr>
          <p:cNvCxnSpPr>
            <a:cxnSpLocks/>
          </p:cNvCxnSpPr>
          <p:nvPr/>
        </p:nvCxnSpPr>
        <p:spPr>
          <a:xfrm>
            <a:off x="4462101" y="3072529"/>
            <a:ext cx="2209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CAF507-1283-415F-BE92-6BD54640A781}"/>
              </a:ext>
            </a:extLst>
          </p:cNvPr>
          <p:cNvCxnSpPr>
            <a:cxnSpLocks/>
          </p:cNvCxnSpPr>
          <p:nvPr/>
        </p:nvCxnSpPr>
        <p:spPr>
          <a:xfrm flipH="1">
            <a:off x="10440238" y="4180114"/>
            <a:ext cx="452176" cy="8440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5E4786-C9A4-4613-9BF8-3D1DFACC85AA}"/>
              </a:ext>
            </a:extLst>
          </p:cNvPr>
          <p:cNvSpPr txBox="1"/>
          <p:nvPr/>
        </p:nvSpPr>
        <p:spPr>
          <a:xfrm>
            <a:off x="122674" y="5971163"/>
            <a:ext cx="513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3.1 – photograph of 510nm section of the graphite sample. 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E5DBF-431E-4B60-89A0-6B0D0E00A62E}"/>
              </a:ext>
            </a:extLst>
          </p:cNvPr>
          <p:cNvSpPr txBox="1"/>
          <p:nvPr/>
        </p:nvSpPr>
        <p:spPr>
          <a:xfrm>
            <a:off x="6671775" y="5989328"/>
            <a:ext cx="513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3.2 –inspection of subregion of figure 3.1.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72168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75EF-1C07-45DB-9E87-814768786990}"/>
              </a:ext>
            </a:extLst>
          </p:cNvPr>
          <p:cNvSpPr txBox="1"/>
          <p:nvPr/>
        </p:nvSpPr>
        <p:spPr>
          <a:xfrm>
            <a:off x="160774" y="65314"/>
            <a:ext cx="11629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Graphite – investigation of terrace structures</a:t>
            </a:r>
            <a:endParaRPr lang="en-GB" sz="4800" dirty="0">
              <a:latin typeface="+mj-lt"/>
            </a:endParaRPr>
          </a:p>
          <a:p>
            <a:endParaRPr lang="en-GB" sz="60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BFF96FC-62C9-4068-9E27-5B26F1B2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4" y="1542861"/>
            <a:ext cx="5935226" cy="42185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C257B6-C109-40B0-B11A-8FEF95DC9C89}"/>
              </a:ext>
            </a:extLst>
          </p:cNvPr>
          <p:cNvCxnSpPr>
            <a:cxnSpLocks/>
          </p:cNvCxnSpPr>
          <p:nvPr/>
        </p:nvCxnSpPr>
        <p:spPr>
          <a:xfrm>
            <a:off x="523351" y="2200588"/>
            <a:ext cx="47319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4C11DC-8F75-4630-9C99-461CF5AFCF3B}"/>
              </a:ext>
            </a:extLst>
          </p:cNvPr>
          <p:cNvCxnSpPr>
            <a:cxnSpLocks/>
          </p:cNvCxnSpPr>
          <p:nvPr/>
        </p:nvCxnSpPr>
        <p:spPr>
          <a:xfrm>
            <a:off x="523351" y="5206720"/>
            <a:ext cx="4781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9662F-A602-4B85-822F-049C8F9D61B7}"/>
                  </a:ext>
                </a:extLst>
              </p:cNvPr>
              <p:cNvSpPr txBox="1"/>
              <p:nvPr/>
            </p:nvSpPr>
            <p:spPr>
              <a:xfrm>
                <a:off x="6458577" y="1369877"/>
                <a:ext cx="529548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‘create cross section’ tool on measure nano I estimate the width of the terrace structure as </a:t>
                </a:r>
                <a:r>
                  <a:rPr lang="en-GB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367.2 </a:t>
                </a:r>
                <a14:m>
                  <m:oMath xmlns:m="http://schemas.openxmlformats.org/officeDocument/2006/math"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± 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𝟖𝟔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𝟖</m:t>
                    </m:r>
                  </m:oMath>
                </a14:m>
                <a:r>
                  <a:rPr lang="en-GB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This corresponds to a terrace of approximately one atomic width.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The result agrees with purported values in the literature of </a:t>
                </a:r>
                <a:r>
                  <a:rPr lang="en-GB" sz="2800" b="1" dirty="0"/>
                  <a:t>335 pm</a:t>
                </a:r>
                <a:r>
                  <a:rPr lang="en-GB" sz="2800" dirty="0"/>
                  <a:t>. </a:t>
                </a:r>
                <a:r>
                  <a:rPr lang="en-GB" sz="2800" b="1" dirty="0"/>
                  <a:t>[1]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9662F-A602-4B85-822F-049C8F9D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577" y="1369877"/>
                <a:ext cx="5295481" cy="4832092"/>
              </a:xfrm>
              <a:prstGeom prst="rect">
                <a:avLst/>
              </a:prstGeom>
              <a:blipFill>
                <a:blip r:embed="rId3"/>
                <a:stretch>
                  <a:fillRect l="-2071" t="-1263" r="-2417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4FB36E-EDB7-4D16-9EB8-A5543EAFBF21}"/>
              </a:ext>
            </a:extLst>
          </p:cNvPr>
          <p:cNvSpPr txBox="1"/>
          <p:nvPr/>
        </p:nvSpPr>
        <p:spPr>
          <a:xfrm>
            <a:off x="40078" y="5777092"/>
            <a:ext cx="593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 4 – results from the section of the terrace structure. Red lines indicate maximum and minimum depth of the structure. </a:t>
            </a:r>
            <a:endParaRPr lang="en-GB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28F32-C77B-42DE-8001-F5357BB3FF0F}"/>
              </a:ext>
            </a:extLst>
          </p:cNvPr>
          <p:cNvSpPr txBox="1"/>
          <p:nvPr/>
        </p:nvSpPr>
        <p:spPr>
          <a:xfrm>
            <a:off x="194038" y="6427179"/>
            <a:ext cx="7908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[1] </a:t>
            </a:r>
            <a:r>
              <a:rPr lang="en-US" sz="1400" i="1" dirty="0" err="1">
                <a:solidFill>
                  <a:schemeClr val="bg1"/>
                </a:solidFill>
              </a:rPr>
              <a:t>Delhaes</a:t>
            </a:r>
            <a:r>
              <a:rPr lang="en-US" sz="1400" i="1" dirty="0">
                <a:solidFill>
                  <a:schemeClr val="bg1"/>
                </a:solidFill>
              </a:rPr>
              <a:t>, P. (2001). </a:t>
            </a:r>
            <a:r>
              <a:rPr lang="en-US" sz="1400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Graphite and Precursors</a:t>
            </a:r>
            <a:r>
              <a:rPr lang="en-US" sz="1400" i="1" dirty="0">
                <a:solidFill>
                  <a:schemeClr val="bg1"/>
                </a:solidFill>
              </a:rPr>
              <a:t>. CRC Press. </a:t>
            </a:r>
            <a:r>
              <a:rPr lang="en-US" sz="1400" i="1" dirty="0">
                <a:solidFill>
                  <a:schemeClr val="bg1"/>
                </a:solidFill>
                <a:hlinkClick r:id="rId5" tooltip="ISBN (identifi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ISBN</a:t>
            </a:r>
            <a:r>
              <a:rPr lang="en-US" sz="1400" i="1" dirty="0">
                <a:solidFill>
                  <a:schemeClr val="bg1"/>
                </a:solidFill>
              </a:rPr>
              <a:t> </a:t>
            </a:r>
            <a:r>
              <a:rPr lang="en-US" sz="1400" i="1" dirty="0">
                <a:solidFill>
                  <a:schemeClr val="bg1"/>
                </a:solidFill>
                <a:hlinkClick r:id="rId6" tooltip="Special:BookSources/978-90-5699-228-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978-90-5699-228-6</a:t>
            </a:r>
            <a:r>
              <a:rPr lang="en-US" sz="1400" i="1" dirty="0">
                <a:solidFill>
                  <a:schemeClr val="bg1"/>
                </a:solidFill>
              </a:rPr>
              <a:t>.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1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/>
              <p:nvPr/>
            </p:nvSpPr>
            <p:spPr>
              <a:xfrm>
                <a:off x="317982" y="0"/>
                <a:ext cx="116290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latin typeface="+mj-lt"/>
                  </a:rPr>
                  <a:t>Graphite – Work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GB" sz="6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975EF-1C07-45DB-9E87-81476878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2" y="0"/>
                <a:ext cx="11629061" cy="1015663"/>
              </a:xfrm>
              <a:prstGeom prst="rect">
                <a:avLst/>
              </a:prstGeom>
              <a:blipFill>
                <a:blip r:embed="rId3"/>
                <a:stretch>
                  <a:fillRect l="-3145" t="-17964" b="-39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D4D9F-9E8C-4787-A566-98680FA01EDA}"/>
                  </a:ext>
                </a:extLst>
              </p:cNvPr>
              <p:cNvSpPr txBox="1"/>
              <p:nvPr/>
            </p:nvSpPr>
            <p:spPr>
              <a:xfrm>
                <a:off x="5787404" y="1473453"/>
                <a:ext cx="6159639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Using the derivation from equation (2), we can extract the current – z distance data from the software for this region.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Figure 5 illustrates the plot of the subsequent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Using linear regression implementing the least ordinary squares method, the work function is given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Estimated depth resolution of </a:t>
                </a:r>
                <a:r>
                  <a:rPr lang="en-GB" b="1" dirty="0"/>
                  <a:t>0.7nm</a:t>
                </a:r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 have identified sources of weakness in this experimental result that may help explain the low value and high uncertainty.</a:t>
                </a:r>
              </a:p>
              <a:p>
                <a:r>
                  <a:rPr lang="en-GB" dirty="0"/>
                  <a:t>	1) Tip has lost ‘sharpness’ after preceding experiments.</a:t>
                </a:r>
              </a:p>
              <a:p>
                <a:r>
                  <a:rPr lang="en-GB" dirty="0"/>
                  <a:t>	2) Defects in surface structure.</a:t>
                </a:r>
              </a:p>
              <a:p>
                <a:r>
                  <a:rPr lang="en-GB" dirty="0"/>
                  <a:t>	3) Lack of a vacuum – lowers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D4D9F-9E8C-4787-A566-98680FA0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404" y="1473453"/>
                <a:ext cx="6159639" cy="5078313"/>
              </a:xfrm>
              <a:prstGeom prst="rect">
                <a:avLst/>
              </a:prstGeom>
              <a:blipFill>
                <a:blip r:embed="rId4"/>
                <a:stretch>
                  <a:fillRect l="-593" t="-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2D5CCB0-53AB-4658-A1C2-1BAD27A32D48}"/>
              </a:ext>
            </a:extLst>
          </p:cNvPr>
          <p:cNvSpPr txBox="1"/>
          <p:nvPr/>
        </p:nvSpPr>
        <p:spPr>
          <a:xfrm>
            <a:off x="160774" y="5417202"/>
            <a:ext cx="593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 5 – a plot of natural log of tunneling current on the distance to surface. </a:t>
            </a:r>
            <a:endParaRPr lang="en-GB" b="1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B52F6304-4977-4B55-B67E-9F58C3109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18" y="1228233"/>
            <a:ext cx="5964604" cy="39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0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75EF-1C07-45DB-9E87-814768786990}"/>
              </a:ext>
            </a:extLst>
          </p:cNvPr>
          <p:cNvSpPr txBox="1"/>
          <p:nvPr/>
        </p:nvSpPr>
        <p:spPr>
          <a:xfrm>
            <a:off x="317982" y="0"/>
            <a:ext cx="11629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Graphite – atomic surface structure</a:t>
            </a:r>
            <a:endParaRPr lang="en-GB" sz="60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EA07C6-A43B-42E1-A2B2-57B10966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4" y="1178906"/>
            <a:ext cx="5049884" cy="4500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15388-E55E-443A-A617-4E0FB9DD4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15" y="1176839"/>
            <a:ext cx="3180820" cy="1949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28511C-1169-4CFF-A6E2-A1CD17C47C4E}"/>
                  </a:ext>
                </a:extLst>
              </p:cNvPr>
              <p:cNvSpPr txBox="1"/>
              <p:nvPr/>
            </p:nvSpPr>
            <p:spPr>
              <a:xfrm>
                <a:off x="6205462" y="3287792"/>
                <a:ext cx="5646726" cy="357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Atomic resolution reveals apparent hexagonal structure on the surface.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measure the distance between rows of atoms to be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compares to a literature value of </a:t>
                </a:r>
                <a:r>
                  <a:rPr lang="en-US" b="1" dirty="0"/>
                  <a:t>0.246nm</a:t>
                </a:r>
                <a:r>
                  <a:rPr lang="en-US" dirty="0"/>
                  <a:t> </a:t>
                </a:r>
                <a:r>
                  <a:rPr lang="en-US" b="1" dirty="0"/>
                  <a:t>[1]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r>
                  <a:rPr lang="en-US" sz="1400" b="1" dirty="0"/>
                  <a:t>[1]</a:t>
                </a:r>
                <a:r>
                  <a:rPr lang="en-US" sz="1400" b="1" i="1" dirty="0"/>
                  <a:t> </a:t>
                </a:r>
                <a:r>
                  <a:rPr lang="en-US" sz="1400" b="1" i="1" dirty="0" err="1"/>
                  <a:t>Delhaes</a:t>
                </a:r>
                <a:r>
                  <a:rPr lang="en-US" sz="1400" b="1" i="1" dirty="0"/>
                  <a:t>, P. (2001). </a:t>
                </a:r>
                <a:r>
                  <a:rPr lang="en-US" sz="1400" b="1" i="1" dirty="0"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Graphite and Precursors</a:t>
                </a:r>
                <a:r>
                  <a:rPr lang="en-US" sz="1400" b="1" i="1" dirty="0"/>
                  <a:t>. CRC Press. </a:t>
                </a:r>
                <a:r>
                  <a:rPr lang="en-US" sz="1400" b="1" i="1" dirty="0">
                    <a:hlinkClick r:id="rId5" tooltip="ISBN (identifier)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ISBN</a:t>
                </a:r>
                <a:r>
                  <a:rPr lang="en-US" sz="1400" b="1" i="1" dirty="0"/>
                  <a:t> </a:t>
                </a:r>
                <a:r>
                  <a:rPr lang="en-US" sz="1400" b="1" i="1" dirty="0">
                    <a:hlinkClick r:id="rId6" tooltip="Special:BookSources/978-90-5699-228-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978-90-5699-228-6</a:t>
                </a:r>
                <a:r>
                  <a:rPr lang="en-US" sz="1400" b="1" i="1" dirty="0"/>
                  <a:t>.</a:t>
                </a:r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28511C-1169-4CFF-A6E2-A1CD17C47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462" y="3287792"/>
                <a:ext cx="5646726" cy="3570208"/>
              </a:xfrm>
              <a:prstGeom prst="rect">
                <a:avLst/>
              </a:prstGeom>
              <a:blipFill>
                <a:blip r:embed="rId7"/>
                <a:stretch>
                  <a:fillRect l="-756" t="-853" r="-1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9E9F978-B261-40D4-A32F-79CAE63363FC}"/>
              </a:ext>
            </a:extLst>
          </p:cNvPr>
          <p:cNvSpPr txBox="1"/>
          <p:nvPr/>
        </p:nvSpPr>
        <p:spPr>
          <a:xfrm>
            <a:off x="516374" y="5842336"/>
            <a:ext cx="504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 6 – atomic resolution image of graphite.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01693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75EF-1C07-45DB-9E87-814768786990}"/>
              </a:ext>
            </a:extLst>
          </p:cNvPr>
          <p:cNvSpPr txBox="1"/>
          <p:nvPr/>
        </p:nvSpPr>
        <p:spPr>
          <a:xfrm>
            <a:off x="317982" y="0"/>
            <a:ext cx="11629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Gold – atomic surface structure</a:t>
            </a:r>
            <a:endParaRPr lang="en-GB" sz="60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855A719-C2EC-4CCD-BAFB-850C1BA3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1" y="1232217"/>
            <a:ext cx="4914418" cy="4610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61642-7062-4AEB-BA19-CC5607E7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3" y="1232217"/>
            <a:ext cx="4914416" cy="4610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DE7D9-DEBC-4733-AFDD-DB42C65FBEEA}"/>
              </a:ext>
            </a:extLst>
          </p:cNvPr>
          <p:cNvSpPr txBox="1"/>
          <p:nvPr/>
        </p:nvSpPr>
        <p:spPr>
          <a:xfrm>
            <a:off x="371559" y="5904998"/>
            <a:ext cx="504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 7.1 – imaging of gold sample at 53.3 nm.</a:t>
            </a:r>
            <a:endParaRPr lang="en-GB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63B65-CB85-4640-B216-481C06A56951}"/>
              </a:ext>
            </a:extLst>
          </p:cNvPr>
          <p:cNvSpPr txBox="1"/>
          <p:nvPr/>
        </p:nvSpPr>
        <p:spPr>
          <a:xfrm>
            <a:off x="6739469" y="5904999"/>
            <a:ext cx="504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 7.2 – further imaging of gold sample at 4.17 nm.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182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885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</cp:revision>
  <dcterms:created xsi:type="dcterms:W3CDTF">2021-12-10T14:33:25Z</dcterms:created>
  <dcterms:modified xsi:type="dcterms:W3CDTF">2021-12-17T10:50:21Z</dcterms:modified>
</cp:coreProperties>
</file>