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8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1" r:id="rId16"/>
    <p:sldId id="272" r:id="rId17"/>
    <p:sldId id="275" r:id="rId18"/>
    <p:sldId id="282" r:id="rId19"/>
    <p:sldId id="276" r:id="rId20"/>
    <p:sldId id="278" r:id="rId21"/>
    <p:sldId id="284" r:id="rId22"/>
    <p:sldId id="286" r:id="rId23"/>
    <p:sldId id="285" r:id="rId24"/>
    <p:sldId id="279" r:id="rId25"/>
    <p:sldId id="283" r:id="rId26"/>
    <p:sldId id="280" r:id="rId27"/>
    <p:sldId id="288" r:id="rId28"/>
    <p:sldId id="289" r:id="rId29"/>
    <p:sldId id="290" r:id="rId30"/>
    <p:sldId id="294" r:id="rId31"/>
    <p:sldId id="291" r:id="rId32"/>
    <p:sldId id="292" r:id="rId33"/>
    <p:sldId id="293" r:id="rId34"/>
    <p:sldId id="29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5887-0B4D-4565-B00B-5604E203813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E435-7DF9-4C28-ADE7-8D219DF5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1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5887-0B4D-4565-B00B-5604E203813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E435-7DF9-4C28-ADE7-8D219DF5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5887-0B4D-4565-B00B-5604E203813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E435-7DF9-4C28-ADE7-8D219DF5D15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8006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5887-0B4D-4565-B00B-5604E203813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E435-7DF9-4C28-ADE7-8D219DF5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75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5887-0B4D-4565-B00B-5604E203813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E435-7DF9-4C28-ADE7-8D219DF5D15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8364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5887-0B4D-4565-B00B-5604E203813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E435-7DF9-4C28-ADE7-8D219DF5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75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5887-0B4D-4565-B00B-5604E203813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E435-7DF9-4C28-ADE7-8D219DF5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8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5887-0B4D-4565-B00B-5604E203813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E435-7DF9-4C28-ADE7-8D219DF5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5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5887-0B4D-4565-B00B-5604E203813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E435-7DF9-4C28-ADE7-8D219DF5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8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5887-0B4D-4565-B00B-5604E203813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E435-7DF9-4C28-ADE7-8D219DF5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0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5887-0B4D-4565-B00B-5604E203813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E435-7DF9-4C28-ADE7-8D219DF5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4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5887-0B4D-4565-B00B-5604E203813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E435-7DF9-4C28-ADE7-8D219DF5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8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5887-0B4D-4565-B00B-5604E203813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E435-7DF9-4C28-ADE7-8D219DF5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5887-0B4D-4565-B00B-5604E203813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E435-7DF9-4C28-ADE7-8D219DF5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2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5887-0B4D-4565-B00B-5604E203813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E435-7DF9-4C28-ADE7-8D219DF5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3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E435-7DF9-4C28-ADE7-8D219DF5D15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5887-0B4D-4565-B00B-5604E203813C}" type="datetimeFigureOut">
              <a:rPr lang="en-US" smtClean="0"/>
              <a:t>10/30/2018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9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B5887-0B4D-4565-B00B-5604E203813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B8E435-7DF9-4C28-ADE7-8D219DF5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7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D884Dl-kLc" TargetMode="External"/><Relationship Id="rId2" Type="http://schemas.openxmlformats.org/officeDocument/2006/relationships/hyperlink" Target="https://www.youtube.com/watch?v=yCyA13YRlU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com.pk/search?q=activities+to+gain+confidence&amp;rlz=1C1CHBF_enPK757PK757&amp;source=lnms&amp;tbm=isch&amp;sa=X&amp;ved=0ahUKEwjk0e7EyIjeAhVaXCsKHeqOCNMQ_AUIDigB&amp;biw=1422&amp;bih=685&amp;dpr=0.9#imgrc=w9IYrZsGxhqHYM" TargetMode="External"/><Relationship Id="rId4" Type="http://schemas.openxmlformats.org/officeDocument/2006/relationships/hyperlink" Target="https://www.google.com.pk/search?q=activities+to+gain+confidence&amp;rlz=1C1CHBF_enPK757PK757&amp;oq=activities+to+gain+confidence&amp;aqs=chrome..69i57.21435j0j1&amp;sourceid=chrome&amp;ie=UTF-8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DF269A-A845-4AC2-8C42-1BE7FE7FF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cs typeface="Arial" panose="020B0604020202020204" pitchFamily="34" charset="0"/>
              </a:rPr>
              <a:t>IMAGE MANAGEMENT:</a:t>
            </a:r>
            <a:b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cs typeface="Arial" panose="020B0604020202020204" pitchFamily="34" charset="0"/>
              </a:rPr>
            </a:b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cs typeface="Arial" panose="020B0604020202020204" pitchFamily="34" charset="0"/>
              </a:rPr>
              <a:t>IMPRESSION &amp;</a:t>
            </a:r>
            <a:b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cs typeface="Arial" panose="020B0604020202020204" pitchFamily="34" charset="0"/>
              </a:rPr>
            </a:b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cs typeface="Arial" panose="020B0604020202020204" pitchFamily="34" charset="0"/>
              </a:rPr>
              <a:t>SELF-GROOMING</a:t>
            </a:r>
            <a:b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cs typeface="Arial" panose="020B0604020202020204" pitchFamily="34" charset="0"/>
              </a:rPr>
            </a:b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391" y="3187337"/>
            <a:ext cx="7023218" cy="31402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5290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Confidence Building Through Motivation</a:t>
            </a:r>
            <a:endParaRPr lang="en-US" b="1" u="sng" dirty="0"/>
          </a:p>
        </p:txBody>
      </p:sp>
      <p:pic>
        <p:nvPicPr>
          <p:cNvPr id="4" name="Picture 3" descr="Image result for activities to gain confidenc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234" y="1930400"/>
            <a:ext cx="7456868" cy="4283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378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Appearance: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534" y="1558345"/>
            <a:ext cx="6502756" cy="437392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second important factor to impress someone is our appearance</a:t>
            </a:r>
            <a:r>
              <a:rPr lang="en-US" sz="2400" dirty="0" smtClean="0"/>
              <a:t>.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How to overcome fear of </a:t>
            </a:r>
            <a:r>
              <a:rPr lang="en-US" sz="2400" b="1" dirty="0">
                <a:solidFill>
                  <a:schemeClr val="accent2"/>
                </a:solidFill>
              </a:rPr>
              <a:t>poor Appearance</a:t>
            </a:r>
            <a:r>
              <a:rPr lang="en-US" sz="2400" dirty="0" smtClean="0">
                <a:solidFill>
                  <a:schemeClr val="accent2"/>
                </a:solidFill>
              </a:rPr>
              <a:t>?</a:t>
            </a:r>
          </a:p>
          <a:p>
            <a:r>
              <a:rPr lang="en-US" sz="2400" dirty="0"/>
              <a:t>Give a decent look</a:t>
            </a:r>
          </a:p>
          <a:p>
            <a:r>
              <a:rPr lang="en-US" sz="2400" dirty="0"/>
              <a:t>wear comfortable clothes</a:t>
            </a:r>
          </a:p>
          <a:p>
            <a:r>
              <a:rPr lang="en-US" sz="2400" dirty="0"/>
              <a:t>Work on your body-language</a:t>
            </a:r>
          </a:p>
          <a:p>
            <a:r>
              <a:rPr lang="en-US" sz="2400" dirty="0"/>
              <a:t>Know the occasion </a:t>
            </a:r>
          </a:p>
          <a:p>
            <a:r>
              <a:rPr lang="en-US" sz="2400" dirty="0"/>
              <a:t>Feel Confident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26" name="Picture 2" descr="Image result for appear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490" y="1558345"/>
            <a:ext cx="4443211" cy="4018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57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Formal Way To Appear In Interview</a:t>
            </a:r>
            <a:endParaRPr lang="en-US" b="1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599" y="1930400"/>
            <a:ext cx="4170138" cy="38814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016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74" y="365125"/>
            <a:ext cx="10683026" cy="1061255"/>
          </a:xfrm>
        </p:spPr>
        <p:txBody>
          <a:bodyPr/>
          <a:lstStyle/>
          <a:p>
            <a:r>
              <a:rPr lang="en-US" b="1" dirty="0" smtClean="0"/>
              <a:t>3. Being Genuine: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2" y="1426380"/>
            <a:ext cx="6432727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 </a:t>
            </a:r>
            <a:r>
              <a:rPr lang="en-US" sz="2400" dirty="0"/>
              <a:t>our busy world, there's a lot of fakery, deception, and contrived perfection. 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is possible to be true to yourself and the people around </a:t>
            </a:r>
            <a:r>
              <a:rPr lang="en-US" sz="2400" dirty="0" smtClean="0"/>
              <a:t>you.</a:t>
            </a:r>
          </a:p>
          <a:p>
            <a:pPr marL="0" indent="0">
              <a:buNone/>
            </a:pPr>
            <a:endParaRPr lang="en-US" sz="24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How to overcome fear of being </a:t>
            </a:r>
            <a:r>
              <a:rPr lang="en-US" sz="2400" b="1" dirty="0">
                <a:solidFill>
                  <a:schemeClr val="accent2"/>
                </a:solidFill>
              </a:rPr>
              <a:t>genuine</a:t>
            </a:r>
            <a:r>
              <a:rPr lang="en-US" sz="2400" dirty="0">
                <a:solidFill>
                  <a:schemeClr val="accent2"/>
                </a:solidFill>
              </a:rPr>
              <a:t>?</a:t>
            </a:r>
          </a:p>
          <a:p>
            <a:pPr lvl="0"/>
            <a:r>
              <a:rPr lang="en-US" sz="2400" dirty="0"/>
              <a:t>Be Real and never feel shy</a:t>
            </a:r>
          </a:p>
          <a:p>
            <a:pPr lvl="0"/>
            <a:r>
              <a:rPr lang="en-US" sz="2400" dirty="0"/>
              <a:t>Stop being attention seeker</a:t>
            </a:r>
          </a:p>
          <a:p>
            <a:pPr lvl="0"/>
            <a:r>
              <a:rPr lang="en-US" sz="2400" dirty="0"/>
              <a:t>Love what you are because people prefers a genuine man than the fake one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89" y="2487635"/>
            <a:ext cx="5209773" cy="28715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4408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</a:t>
            </a:r>
            <a:r>
              <a:rPr lang="en-US" b="1" dirty="0" smtClean="0"/>
              <a:t>Speaking Skills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030"/>
            <a:ext cx="5498206" cy="473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How to overcome fear of </a:t>
            </a:r>
            <a:r>
              <a:rPr lang="en-US" sz="2400" b="1" dirty="0">
                <a:solidFill>
                  <a:schemeClr val="accent2"/>
                </a:solidFill>
              </a:rPr>
              <a:t>Speaking</a:t>
            </a:r>
            <a:r>
              <a:rPr lang="en-US" sz="2400" dirty="0" smtClean="0">
                <a:solidFill>
                  <a:schemeClr val="accent2"/>
                </a:solidFill>
              </a:rPr>
              <a:t>?</a:t>
            </a:r>
          </a:p>
          <a:p>
            <a:pPr lvl="0"/>
            <a:r>
              <a:rPr lang="en-US" sz="2400" dirty="0" smtClean="0"/>
              <a:t>Know </a:t>
            </a:r>
            <a:r>
              <a:rPr lang="en-US" sz="2400" dirty="0"/>
              <a:t>your </a:t>
            </a:r>
            <a:r>
              <a:rPr lang="en-US" sz="2400" dirty="0" smtClean="0"/>
              <a:t>material</a:t>
            </a:r>
          </a:p>
          <a:p>
            <a:r>
              <a:rPr lang="en-US" sz="2400" dirty="0"/>
              <a:t>Know your audience interest</a:t>
            </a:r>
          </a:p>
          <a:p>
            <a:r>
              <a:rPr lang="en-US" sz="2400" dirty="0" smtClean="0"/>
              <a:t>Think once before speaking</a:t>
            </a:r>
          </a:p>
          <a:p>
            <a:r>
              <a:rPr lang="en-US" sz="2400" dirty="0" smtClean="0"/>
              <a:t>Observe </a:t>
            </a:r>
            <a:r>
              <a:rPr lang="en-US" sz="2400" dirty="0"/>
              <a:t>yourself in </a:t>
            </a:r>
            <a:r>
              <a:rPr lang="en-US" sz="2400" dirty="0" smtClean="0"/>
              <a:t>mirror</a:t>
            </a:r>
          </a:p>
          <a:p>
            <a:r>
              <a:rPr lang="en-US" sz="2400" dirty="0"/>
              <a:t>Be loud and </a:t>
            </a:r>
            <a:r>
              <a:rPr lang="en-US" sz="2400" dirty="0" smtClean="0"/>
              <a:t>clear</a:t>
            </a:r>
            <a:endParaRPr lang="en-US" sz="2400" dirty="0"/>
          </a:p>
          <a:p>
            <a:pPr lvl="0"/>
            <a:endParaRPr lang="en-US" sz="2400" dirty="0"/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Practice</a:t>
            </a:r>
            <a:r>
              <a:rPr lang="en-US" sz="2400" dirty="0">
                <a:solidFill>
                  <a:schemeClr val="accent1"/>
                </a:solidFill>
              </a:rPr>
              <a:t>, practice, practice!</a:t>
            </a:r>
          </a:p>
          <a:p>
            <a:pPr marL="0" lvl="0" indent="0">
              <a:buNone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676" y="1440030"/>
            <a:ext cx="5267459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705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975"/>
          </a:xfrm>
        </p:spPr>
        <p:txBody>
          <a:bodyPr/>
          <a:lstStyle/>
          <a:p>
            <a:r>
              <a:rPr lang="en-US" b="1" dirty="0" smtClean="0"/>
              <a:t>5.Listening Skills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59100"/>
            <a:ext cx="10920211" cy="535761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Follow this process Sequentially:</a:t>
            </a:r>
          </a:p>
          <a:p>
            <a:pPr marL="0" lvl="0" indent="0">
              <a:buNone/>
            </a:pPr>
            <a:endParaRPr lang="en-US" sz="2400" dirty="0"/>
          </a:p>
          <a:p>
            <a:pPr lvl="0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33375" y="1521116"/>
            <a:ext cx="4479701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767" y="1953075"/>
            <a:ext cx="7226465" cy="4681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416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4" y="218942"/>
            <a:ext cx="10825766" cy="5958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How </a:t>
            </a:r>
            <a:r>
              <a:rPr lang="en-US" sz="2000" b="1" dirty="0">
                <a:solidFill>
                  <a:schemeClr val="accent2"/>
                </a:solidFill>
              </a:rPr>
              <a:t>to overcome fear of </a:t>
            </a:r>
            <a:r>
              <a:rPr lang="en-US" sz="2000" b="1" dirty="0" smtClean="0">
                <a:solidFill>
                  <a:schemeClr val="accent2"/>
                </a:solidFill>
              </a:rPr>
              <a:t>Listening?</a:t>
            </a:r>
          </a:p>
          <a:p>
            <a:pPr marL="0" indent="0">
              <a:buNone/>
            </a:pPr>
            <a:endParaRPr lang="en-US" dirty="0">
              <a:solidFill>
                <a:schemeClr val="accent4"/>
              </a:solidFill>
            </a:endParaRPr>
          </a:p>
          <a:p>
            <a:r>
              <a:rPr lang="en-US" sz="2400" dirty="0" smtClean="0"/>
              <a:t>Follow </a:t>
            </a:r>
            <a:r>
              <a:rPr lang="en-US" sz="2400" dirty="0"/>
              <a:t>listening steps in sequence not parallel. </a:t>
            </a:r>
            <a:endParaRPr lang="en-US" sz="2400" dirty="0" smtClean="0"/>
          </a:p>
          <a:p>
            <a:r>
              <a:rPr lang="en-US" sz="2400" dirty="0" smtClean="0"/>
              <a:t>Show interest to your speaker</a:t>
            </a:r>
          </a:p>
          <a:p>
            <a:r>
              <a:rPr lang="en-US" sz="2400" dirty="0" smtClean="0"/>
              <a:t>Give your opinion after speaking</a:t>
            </a:r>
          </a:p>
          <a:p>
            <a:r>
              <a:rPr lang="en-US" sz="2400" dirty="0" smtClean="0"/>
              <a:t>Work on your body language because that speaks when you are silent </a:t>
            </a:r>
          </a:p>
          <a:p>
            <a:r>
              <a:rPr lang="en-US" sz="2400" dirty="0" smtClean="0"/>
              <a:t>Don’t make fun just listen carefully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52" y="3492994"/>
            <a:ext cx="4690242" cy="270972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890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</a:t>
            </a:r>
            <a:r>
              <a:rPr lang="en-US" b="1" dirty="0" smtClean="0"/>
              <a:t>To Be Optimistic: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Change </a:t>
            </a:r>
            <a:r>
              <a:rPr lang="en-US" sz="2400" dirty="0" smtClean="0">
                <a:solidFill>
                  <a:schemeClr val="accent1"/>
                </a:solidFill>
              </a:rPr>
              <a:t>your perspectives</a:t>
            </a:r>
          </a:p>
          <a:p>
            <a:pPr marL="0" lvl="0" indent="0">
              <a:buNone/>
            </a:pPr>
            <a:r>
              <a:rPr lang="en-US" sz="2400" dirty="0" smtClean="0"/>
              <a:t>Think from the others end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How to overcome </a:t>
            </a:r>
            <a:r>
              <a:rPr lang="en-US" sz="2400" dirty="0" smtClean="0">
                <a:solidFill>
                  <a:schemeClr val="accent2"/>
                </a:solidFill>
              </a:rPr>
              <a:t>this fear?</a:t>
            </a:r>
            <a:endParaRPr lang="en-US" sz="2400" dirty="0">
              <a:solidFill>
                <a:schemeClr val="accent2"/>
              </a:solidFill>
            </a:endParaRPr>
          </a:p>
          <a:p>
            <a:pPr lvl="0"/>
            <a:r>
              <a:rPr lang="en-US" sz="2400" dirty="0" smtClean="0"/>
              <a:t>Try </a:t>
            </a:r>
            <a:r>
              <a:rPr lang="en-US" sz="2400" dirty="0"/>
              <a:t>to smile more </a:t>
            </a:r>
            <a:r>
              <a:rPr lang="en-US" sz="2400" dirty="0" smtClean="0"/>
              <a:t>often</a:t>
            </a:r>
            <a:endParaRPr lang="en-US" sz="2400" dirty="0"/>
          </a:p>
          <a:p>
            <a:pPr lvl="0"/>
            <a:r>
              <a:rPr lang="en-US" sz="2400" dirty="0"/>
              <a:t> If you can, avoid the company of </a:t>
            </a:r>
            <a:r>
              <a:rPr lang="en-US" sz="2400" dirty="0" smtClean="0"/>
              <a:t>negative</a:t>
            </a:r>
            <a:endParaRPr lang="en-US" sz="2400" dirty="0"/>
          </a:p>
          <a:p>
            <a:pPr lvl="0"/>
            <a:r>
              <a:rPr lang="en-US" sz="2400" dirty="0" smtClean="0"/>
              <a:t>If you think positive, you live positive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254" y="1212932"/>
            <a:ext cx="4862849" cy="28880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2038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1999" cy="6858000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sz="8000" dirty="0" smtClean="0"/>
              <a:t>SELF-GROOMING</a:t>
            </a:r>
          </a:p>
          <a:p>
            <a:pPr marL="0" indent="0">
              <a:buNone/>
            </a:pPr>
            <a:endParaRPr lang="en-US" sz="8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75" y="1532585"/>
            <a:ext cx="7031864" cy="473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7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6503"/>
          </a:xfrm>
        </p:spPr>
        <p:txBody>
          <a:bodyPr/>
          <a:lstStyle/>
          <a:p>
            <a:r>
              <a:rPr lang="en-US" b="1" dirty="0" smtClean="0"/>
              <a:t>What is Self-Grooming?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306"/>
            <a:ext cx="8596668" cy="3880773"/>
          </a:xfrm>
        </p:spPr>
        <p:txBody>
          <a:bodyPr/>
          <a:lstStyle/>
          <a:p>
            <a:r>
              <a:rPr lang="en-US" sz="2400" b="1" dirty="0"/>
              <a:t>Personal grooming</a:t>
            </a:r>
            <a:r>
              <a:rPr lang="en-US" sz="2400" dirty="0"/>
              <a:t> (also called </a:t>
            </a:r>
            <a:r>
              <a:rPr lang="en-US" sz="2400" b="1" dirty="0"/>
              <a:t>preening</a:t>
            </a:r>
            <a:r>
              <a:rPr lang="en-US" sz="2400" dirty="0"/>
              <a:t>) </a:t>
            </a:r>
            <a:endParaRPr lang="en-US" sz="2400" dirty="0" smtClean="0"/>
          </a:p>
          <a:p>
            <a:r>
              <a:rPr lang="en-US" sz="2400" dirty="0" smtClean="0"/>
              <a:t>It is </a:t>
            </a:r>
            <a:r>
              <a:rPr lang="en-US" sz="2400" dirty="0"/>
              <a:t>the art of </a:t>
            </a:r>
            <a:r>
              <a:rPr lang="en-US" sz="2400" dirty="0" smtClean="0"/>
              <a:t>grooming</a:t>
            </a:r>
            <a:r>
              <a:rPr lang="en-US" sz="2400" dirty="0"/>
              <a:t>, and maintaining </a:t>
            </a:r>
            <a:r>
              <a:rPr lang="en-US" sz="2400" dirty="0" smtClean="0"/>
              <a:t>your personality.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77" y="3007493"/>
            <a:ext cx="8221782" cy="29897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2516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A5B947-DEAC-4792-9F09-32C0F142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338" y="365125"/>
            <a:ext cx="10645462" cy="1325563"/>
          </a:xfrm>
        </p:spPr>
        <p:txBody>
          <a:bodyPr/>
          <a:lstStyle/>
          <a:p>
            <a:r>
              <a:rPr lang="en-US" b="1" u="sng" dirty="0" smtClean="0"/>
              <a:t> </a:t>
            </a:r>
            <a:r>
              <a:rPr lang="en-US" b="1" u="sng" dirty="0"/>
              <a:t>I</a:t>
            </a:r>
            <a:r>
              <a:rPr lang="en-US" b="1" u="sng" dirty="0" smtClean="0"/>
              <a:t>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DABFB7-A1BE-472F-AAE7-79018417D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252"/>
            <a:ext cx="10515600" cy="4639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900" b="1" i="1" u="sng" dirty="0"/>
              <a:t>Objective:</a:t>
            </a:r>
            <a:endParaRPr lang="en-US" b="1" i="1" u="sng" dirty="0"/>
          </a:p>
          <a:p>
            <a:pPr lvl="0"/>
            <a:r>
              <a:rPr lang="en-US" dirty="0"/>
              <a:t>What is Image Management?</a:t>
            </a:r>
          </a:p>
          <a:p>
            <a:pPr lvl="0"/>
            <a:r>
              <a:rPr lang="en-US" dirty="0" smtClean="0"/>
              <a:t>How impression effects our image?</a:t>
            </a:r>
            <a:endParaRPr lang="en-US" dirty="0"/>
          </a:p>
          <a:p>
            <a:pPr lvl="0"/>
            <a:r>
              <a:rPr lang="en-US" dirty="0"/>
              <a:t>Why we need to manage our image?</a:t>
            </a:r>
          </a:p>
          <a:p>
            <a:pPr lvl="0"/>
            <a:r>
              <a:rPr lang="en-US" dirty="0"/>
              <a:t>Why we fail to impress others?</a:t>
            </a:r>
          </a:p>
          <a:p>
            <a:pPr lvl="0"/>
            <a:r>
              <a:rPr lang="en-US" dirty="0"/>
              <a:t>How to overcome failure of rejection?</a:t>
            </a:r>
          </a:p>
          <a:p>
            <a:pPr lvl="0"/>
            <a:r>
              <a:rPr lang="en-US" dirty="0" smtClean="0"/>
              <a:t>Motivation &amp; </a:t>
            </a:r>
            <a:r>
              <a:rPr lang="en-US" dirty="0"/>
              <a:t>Ethical Based Self-grooming</a:t>
            </a:r>
          </a:p>
          <a:p>
            <a:pPr lvl="0"/>
            <a:r>
              <a:rPr lang="en-US" dirty="0"/>
              <a:t>Tips and tricks on daily basis </a:t>
            </a:r>
            <a:r>
              <a:rPr lang="en-US" dirty="0" smtClean="0"/>
              <a:t>&amp; at </a:t>
            </a:r>
            <a:r>
              <a:rPr lang="en-US" dirty="0"/>
              <a:t>professional level.</a:t>
            </a:r>
          </a:p>
          <a:p>
            <a:pPr lvl="0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4582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003" y="260220"/>
            <a:ext cx="10515600" cy="1053426"/>
          </a:xfrm>
        </p:spPr>
        <p:txBody>
          <a:bodyPr/>
          <a:lstStyle/>
          <a:p>
            <a:r>
              <a:rPr lang="en-US" b="1" u="sng" dirty="0" smtClean="0"/>
              <a:t>Self-Grooming: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03" y="1313645"/>
            <a:ext cx="11320529" cy="5125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you follow these steps you will</a:t>
            </a:r>
            <a:r>
              <a:rPr lang="en-US" dirty="0"/>
              <a:t> </a:t>
            </a:r>
            <a:r>
              <a:rPr lang="en-US" dirty="0" smtClean="0"/>
              <a:t>groom yourself and the society.</a:t>
            </a:r>
          </a:p>
          <a:p>
            <a:pPr marL="0" indent="0">
              <a:buNone/>
            </a:pPr>
            <a:r>
              <a:rPr lang="en-US" sz="2400" b="1" u="sng" dirty="0" smtClean="0"/>
              <a:t>Self-Motivation Grooming:</a:t>
            </a:r>
            <a:endParaRPr lang="en-US" sz="2400" b="1" u="sng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Set </a:t>
            </a:r>
            <a:r>
              <a:rPr lang="en-US" sz="2400" dirty="0"/>
              <a:t>Your Internal </a:t>
            </a:r>
            <a:r>
              <a:rPr lang="en-US" sz="2400" dirty="0" smtClean="0"/>
              <a:t>Standard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See Problems As </a:t>
            </a:r>
            <a:r>
              <a:rPr lang="en-US" sz="2400" dirty="0" smtClean="0"/>
              <a:t>Opportunity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Take Blame And Credit</a:t>
            </a:r>
          </a:p>
          <a:p>
            <a:pPr marL="0" indent="0">
              <a:buNone/>
            </a:pPr>
            <a:r>
              <a:rPr lang="en-US" sz="2400" b="1" u="sng" dirty="0" smtClean="0"/>
              <a:t>Ethical Grooming: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Respecting Others </a:t>
            </a:r>
            <a:r>
              <a:rPr lang="en-US" sz="2400" dirty="0" smtClean="0"/>
              <a:t>Opinion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Be </a:t>
            </a:r>
            <a:r>
              <a:rPr lang="en-US" sz="2400" dirty="0" smtClean="0"/>
              <a:t>Unbiased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Be </a:t>
            </a:r>
            <a:r>
              <a:rPr lang="en-US" sz="2400" dirty="0"/>
              <a:t>Thankful For What You Have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518" y="1666296"/>
            <a:ext cx="6697014" cy="35846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3567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Motivational-Grooming: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039"/>
            <a:ext cx="11353800" cy="479892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Set Your Internal </a:t>
            </a:r>
            <a:r>
              <a:rPr lang="en-US" b="1" dirty="0" smtClean="0"/>
              <a:t>Standard: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Belief &amp; you will do it</a:t>
            </a: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167" y="2856899"/>
            <a:ext cx="7485200" cy="2761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841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944" y="444321"/>
            <a:ext cx="8394364" cy="907961"/>
          </a:xfrm>
        </p:spPr>
        <p:txBody>
          <a:bodyPr>
            <a:normAutofit/>
          </a:bodyPr>
          <a:lstStyle/>
          <a:p>
            <a:pPr marL="457200" indent="-457200"/>
            <a:r>
              <a:rPr lang="en-US" b="1" dirty="0" smtClean="0"/>
              <a:t>2. See </a:t>
            </a:r>
            <a:r>
              <a:rPr lang="en-US" b="1" dirty="0"/>
              <a:t>Problems As Opportunity</a:t>
            </a: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82" b="20182"/>
          <a:stretch>
            <a:fillRect/>
          </a:stretch>
        </p:blipFill>
        <p:spPr>
          <a:xfrm>
            <a:off x="5987283" y="1972491"/>
            <a:ext cx="5553228" cy="248423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43944" y="1506828"/>
            <a:ext cx="5074276" cy="436216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more we can test our </a:t>
            </a:r>
            <a:r>
              <a:rPr lang="en-US" sz="2400" dirty="0">
                <a:solidFill>
                  <a:schemeClr val="accent2"/>
                </a:solidFill>
              </a:rPr>
              <a:t>limits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2"/>
                </a:solidFill>
              </a:rPr>
              <a:t>capabilities</a:t>
            </a:r>
            <a:r>
              <a:rPr lang="en-US" sz="2400" dirty="0"/>
              <a:t> the more we will learn about ourselves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New challenges are opportunities for us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downside is that when we take on new challenges we also have to face the possibility of failure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Rather than seeing the opportunity in the situation we focus on what it will be like to fail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Ignore Reactions, Focus on Improvements</a:t>
            </a:r>
          </a:p>
        </p:txBody>
      </p:sp>
    </p:spTree>
    <p:extLst>
      <p:ext uri="{BB962C8B-B14F-4D97-AF65-F5344CB8AC3E}">
        <p14:creationId xmlns:p14="http://schemas.microsoft.com/office/powerpoint/2010/main" val="87811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US" b="1" dirty="0" smtClean="0"/>
              <a:t>3. Take </a:t>
            </a:r>
            <a:r>
              <a:rPr lang="en-US" b="1" dirty="0"/>
              <a:t>Blame And Credit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9707"/>
            <a:ext cx="6644425" cy="4657256"/>
          </a:xfrm>
        </p:spPr>
        <p:txBody>
          <a:bodyPr>
            <a:normAutofit/>
          </a:bodyPr>
          <a:lstStyle/>
          <a:p>
            <a:r>
              <a:rPr lang="en-US" sz="2400" dirty="0"/>
              <a:t>True</a:t>
            </a:r>
            <a:r>
              <a:rPr lang="en-US" sz="2600" dirty="0"/>
              <a:t> leaders pull the thumb, before they point the </a:t>
            </a:r>
            <a:r>
              <a:rPr lang="en-US" sz="2600" dirty="0" smtClean="0"/>
              <a:t>finger</a:t>
            </a:r>
          </a:p>
          <a:p>
            <a:r>
              <a:rPr lang="en-US" sz="2600" dirty="0"/>
              <a:t>They turn each misstep into an opportunity to learn </a:t>
            </a:r>
            <a:r>
              <a:rPr lang="en-US" sz="2600" dirty="0" smtClean="0"/>
              <a:t>from </a:t>
            </a:r>
            <a:r>
              <a:rPr lang="en-US" sz="2600" dirty="0"/>
              <a:t>the mistake instead of pointing </a:t>
            </a:r>
            <a:r>
              <a:rPr lang="en-US" sz="2600" dirty="0" smtClean="0"/>
              <a:t>figures.</a:t>
            </a:r>
          </a:p>
          <a:p>
            <a:r>
              <a:rPr lang="en-US" sz="2600" dirty="0"/>
              <a:t>They find a lesson while others only see a </a:t>
            </a:r>
            <a:r>
              <a:rPr lang="en-US" sz="2600" dirty="0" smtClean="0"/>
              <a:t>problem</a:t>
            </a:r>
          </a:p>
          <a:p>
            <a:r>
              <a:rPr lang="en-US" sz="2600" dirty="0" smtClean="0"/>
              <a:t>If </a:t>
            </a:r>
            <a:r>
              <a:rPr lang="en-US" sz="2600" dirty="0"/>
              <a:t>someone slipped up, they pick them up, they don't point the finger and pass the </a:t>
            </a:r>
            <a:r>
              <a:rPr lang="en-US" sz="2600" dirty="0" smtClean="0"/>
              <a:t>blame</a:t>
            </a:r>
            <a:r>
              <a:rPr lang="en-US" sz="2600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625" y="1519707"/>
            <a:ext cx="3979571" cy="35845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8739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007" y="365125"/>
            <a:ext cx="10764793" cy="1051551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Ethical Grooming: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007" y="1416676"/>
            <a:ext cx="6137655" cy="46253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1. </a:t>
            </a:r>
            <a:r>
              <a:rPr lang="en-US" b="1" dirty="0"/>
              <a:t>Respecting Others Opinion:</a:t>
            </a:r>
            <a:endParaRPr lang="en-US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can help us to understand that nobody is perfect and </a:t>
            </a:r>
            <a:r>
              <a:rPr lang="en-US" sz="2400" dirty="0" smtClean="0"/>
              <a:t>everybody </a:t>
            </a:r>
            <a:r>
              <a:rPr lang="en-US" sz="2400" dirty="0"/>
              <a:t>thinks </a:t>
            </a:r>
            <a:r>
              <a:rPr lang="en-US" sz="2400" dirty="0" smtClean="0"/>
              <a:t>differently.</a:t>
            </a:r>
          </a:p>
          <a:p>
            <a:r>
              <a:rPr lang="en-US" sz="2400" dirty="0"/>
              <a:t>Respecting others opinions does not mean being untrue to </a:t>
            </a:r>
            <a:r>
              <a:rPr lang="en-US" sz="2400" dirty="0" smtClean="0"/>
              <a:t>your own.</a:t>
            </a:r>
          </a:p>
          <a:p>
            <a:r>
              <a:rPr lang="en-US" sz="2400" dirty="0"/>
              <a:t>Trying to understand others point of views is important because it help us to know more about life and </a:t>
            </a:r>
            <a:r>
              <a:rPr lang="en-US" sz="2400" dirty="0" smtClean="0"/>
              <a:t>people.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What is your opinion about this picture?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662" y="1416676"/>
            <a:ext cx="5146936" cy="41518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3313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5691"/>
          </a:xfrm>
        </p:spPr>
        <p:txBody>
          <a:bodyPr/>
          <a:lstStyle/>
          <a:p>
            <a:r>
              <a:rPr lang="en-US" b="1" dirty="0"/>
              <a:t>2. Be Unbiased: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77334" y="1620761"/>
            <a:ext cx="4184035" cy="38807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How can you act Un-biased?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Follow </a:t>
            </a:r>
            <a:r>
              <a:rPr lang="en-US" sz="2400" dirty="0"/>
              <a:t>these steps to keep yourself unbiased:</a:t>
            </a:r>
          </a:p>
          <a:p>
            <a:r>
              <a:rPr lang="en-US" sz="2400" dirty="0"/>
              <a:t>First and foremost, practice never making </a:t>
            </a:r>
            <a:r>
              <a:rPr lang="en-US" sz="2400" dirty="0" smtClean="0"/>
              <a:t>assumptions.</a:t>
            </a:r>
          </a:p>
          <a:p>
            <a:r>
              <a:rPr lang="en-US" sz="2400" dirty="0" smtClean="0"/>
              <a:t>Cognitive </a:t>
            </a:r>
            <a:r>
              <a:rPr lang="en-US" sz="2400" dirty="0"/>
              <a:t>Bias is unfair prejudice against anyone or anything for any reason.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32" y="1641860"/>
            <a:ext cx="4467225" cy="3838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391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Be Thankful For What You Have: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2" y="1825625"/>
            <a:ext cx="11500834" cy="49229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Be </a:t>
            </a:r>
            <a:r>
              <a:rPr lang="en-US" sz="2400" dirty="0"/>
              <a:t>thankful for what you </a:t>
            </a:r>
            <a:r>
              <a:rPr lang="en-US" sz="2400" dirty="0" smtClean="0"/>
              <a:t>have, </a:t>
            </a:r>
            <a:r>
              <a:rPr lang="en-US" sz="2400" dirty="0"/>
              <a:t>you'll end up having more. </a:t>
            </a:r>
            <a:endParaRPr lang="en-US" sz="2400" dirty="0" smtClean="0"/>
          </a:p>
          <a:p>
            <a:r>
              <a:rPr lang="en-US" sz="2400" dirty="0"/>
              <a:t>If you concentrate on what you don't have, you will never, ever have </a:t>
            </a:r>
            <a:r>
              <a:rPr lang="en-US" sz="2400" dirty="0" smtClean="0"/>
              <a:t>enough.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91" y="3000041"/>
            <a:ext cx="10649755" cy="34408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1130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37" y="558621"/>
            <a:ext cx="10197921" cy="21073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37" y="2665927"/>
            <a:ext cx="10197921" cy="322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7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Tips &amp; Tricks (Daily Basis)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58344"/>
            <a:ext cx="10971727" cy="4618619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Want to impress other at first glance?</a:t>
            </a:r>
          </a:p>
          <a:p>
            <a:pPr lvl="0"/>
            <a:r>
              <a:rPr lang="en-US" sz="2400" dirty="0" smtClean="0"/>
              <a:t>Give </a:t>
            </a:r>
            <a:r>
              <a:rPr lang="en-US" sz="2400" dirty="0"/>
              <a:t>flooding </a:t>
            </a:r>
            <a:r>
              <a:rPr lang="en-US" sz="2400" dirty="0" smtClean="0"/>
              <a:t>smile</a:t>
            </a:r>
            <a:endParaRPr lang="en-US" sz="2400" dirty="0"/>
          </a:p>
          <a:p>
            <a:pPr lvl="0"/>
            <a:r>
              <a:rPr lang="en-US" sz="2400" dirty="0"/>
              <a:t>Keep sticky </a:t>
            </a:r>
            <a:r>
              <a:rPr lang="en-US" sz="2400" dirty="0" smtClean="0"/>
              <a:t>eyes</a:t>
            </a:r>
            <a:endParaRPr lang="en-US" sz="2400" dirty="0"/>
          </a:p>
          <a:p>
            <a:pPr lvl="0"/>
            <a:r>
              <a:rPr lang="en-US" sz="2400" dirty="0"/>
              <a:t>Limit </a:t>
            </a:r>
            <a:r>
              <a:rPr lang="en-US" sz="2400" dirty="0" smtClean="0"/>
              <a:t>fidgets</a:t>
            </a:r>
          </a:p>
          <a:p>
            <a:pPr lvl="0"/>
            <a:r>
              <a:rPr lang="en-US" sz="2400" dirty="0" smtClean="0"/>
              <a:t>Big Baby Pivot</a:t>
            </a:r>
            <a:endParaRPr lang="en-US" sz="2400" dirty="0"/>
          </a:p>
          <a:p>
            <a:pPr lvl="0"/>
            <a:r>
              <a:rPr lang="en-US" sz="2400" dirty="0"/>
              <a:t>Use positive </a:t>
            </a:r>
            <a:r>
              <a:rPr lang="en-US" sz="2400" dirty="0" smtClean="0"/>
              <a:t>words</a:t>
            </a:r>
          </a:p>
          <a:p>
            <a:r>
              <a:rPr lang="en-US" sz="2400" dirty="0"/>
              <a:t>Be Confident but not </a:t>
            </a:r>
            <a:r>
              <a:rPr lang="en-US" sz="2400" dirty="0" smtClean="0"/>
              <a:t>over-confident</a:t>
            </a:r>
            <a:endParaRPr lang="en-US" sz="2400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690" y="1558344"/>
            <a:ext cx="4352108" cy="29327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7564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Tips &amp; Tricks (Professional Level)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Be punctual.</a:t>
            </a:r>
          </a:p>
          <a:p>
            <a:pPr lvl="0"/>
            <a:r>
              <a:rPr lang="en-US" sz="2400" dirty="0"/>
              <a:t>Keep your work up to date.</a:t>
            </a:r>
          </a:p>
          <a:p>
            <a:pPr lvl="0"/>
            <a:r>
              <a:rPr lang="en-US" sz="2400" dirty="0"/>
              <a:t>Keep Full knowledge of your work</a:t>
            </a:r>
            <a:r>
              <a:rPr lang="en-US" sz="2400" dirty="0" smtClean="0"/>
              <a:t>.</a:t>
            </a:r>
          </a:p>
          <a:p>
            <a:pPr lvl="0"/>
            <a:r>
              <a:rPr lang="en-US" sz="2400" dirty="0"/>
              <a:t>Words and action should be similar.</a:t>
            </a:r>
          </a:p>
          <a:p>
            <a:pPr lvl="0"/>
            <a:r>
              <a:rPr lang="en-US" sz="2400" dirty="0"/>
              <a:t>Work differently.</a:t>
            </a:r>
          </a:p>
          <a:p>
            <a:pPr lvl="0"/>
            <a:r>
              <a:rPr lang="en-US" sz="2400" dirty="0"/>
              <a:t>Share attributes of success to others.</a:t>
            </a:r>
          </a:p>
          <a:p>
            <a:pPr lvl="0"/>
            <a:r>
              <a:rPr lang="en-US" sz="2400" dirty="0"/>
              <a:t>Give true appreciation to others.</a:t>
            </a:r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571" y="1883902"/>
            <a:ext cx="5152490" cy="32106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8791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18" y="365125"/>
            <a:ext cx="10877282" cy="1325563"/>
          </a:xfrm>
        </p:spPr>
        <p:txBody>
          <a:bodyPr/>
          <a:lstStyle/>
          <a:p>
            <a:r>
              <a:rPr lang="en-US" dirty="0" smtClean="0"/>
              <a:t>IMAGE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18" y="1825625"/>
            <a:ext cx="6800046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i="1" u="sng" dirty="0" smtClean="0"/>
              <a:t>Definition:</a:t>
            </a:r>
            <a:endParaRPr lang="en-US" sz="2400" b="1" i="1" u="sng" dirty="0" smtClean="0"/>
          </a:p>
          <a:p>
            <a:pPr marL="0" indent="0">
              <a:buNone/>
            </a:pPr>
            <a:r>
              <a:rPr lang="en-US" sz="2400" dirty="0" smtClean="0"/>
              <a:t>Personal </a:t>
            </a:r>
            <a:r>
              <a:rPr lang="en-US" sz="2400" dirty="0"/>
              <a:t>Image Management </a:t>
            </a:r>
            <a:r>
              <a:rPr lang="en-US" sz="2400" dirty="0" smtClean="0"/>
              <a:t>is the </a:t>
            </a:r>
            <a:r>
              <a:rPr lang="en-US" sz="2400" dirty="0"/>
              <a:t>self-presentation, self-promotion, and professional </a:t>
            </a:r>
            <a:r>
              <a:rPr lang="en-US" sz="2400" dirty="0" smtClean="0"/>
              <a:t>presence of your personality.</a:t>
            </a:r>
            <a:r>
              <a:rPr lang="en-US" sz="2400" dirty="0"/>
              <a:t> 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It consist of 2 basic elements:</a:t>
            </a:r>
          </a:p>
          <a:p>
            <a:pPr marL="571500" indent="-571500">
              <a:buFont typeface="+mj-lt"/>
              <a:buAutoNum type="arabicParenR"/>
            </a:pPr>
            <a:r>
              <a:rPr lang="en-US" sz="2400" dirty="0" smtClean="0"/>
              <a:t> Impression</a:t>
            </a:r>
          </a:p>
          <a:p>
            <a:pPr marL="571500" indent="-571500">
              <a:buFont typeface="+mj-lt"/>
              <a:buAutoNum type="arabicParenR"/>
            </a:pPr>
            <a:r>
              <a:rPr lang="en-US" sz="2400" dirty="0" smtClean="0"/>
              <a:t>Self-grooming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88687" y="1510384"/>
            <a:ext cx="40053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64" y="1825625"/>
            <a:ext cx="4546242" cy="390003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41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6600" b="1" dirty="0" smtClean="0"/>
              <a:t>CONCLUSION</a:t>
            </a:r>
            <a:endParaRPr lang="en-US" sz="6600" b="1" dirty="0"/>
          </a:p>
          <a:p>
            <a:pPr marL="0" indent="0" algn="ctr">
              <a:buNone/>
            </a:pPr>
            <a:endParaRPr lang="en-US" sz="6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305" y="1911619"/>
            <a:ext cx="8993389" cy="39878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70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77" y="429520"/>
            <a:ext cx="10515600" cy="1231855"/>
          </a:xfrm>
        </p:spPr>
        <p:txBody>
          <a:bodyPr/>
          <a:lstStyle/>
          <a:p>
            <a:r>
              <a:rPr lang="en-US" b="1" u="sng" dirty="0" smtClean="0"/>
              <a:t>Conclusion: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77" y="1661375"/>
            <a:ext cx="11346286" cy="428866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Image Management is Self-presentation to others.</a:t>
            </a:r>
          </a:p>
          <a:p>
            <a:r>
              <a:rPr lang="en-US" sz="2400" dirty="0" smtClean="0"/>
              <a:t>It includes </a:t>
            </a:r>
            <a:r>
              <a:rPr lang="en-US" sz="2400" b="1" dirty="0" smtClean="0"/>
              <a:t>Self-Impression</a:t>
            </a:r>
            <a:r>
              <a:rPr lang="en-US" sz="2400" dirty="0" smtClean="0"/>
              <a:t> &amp; </a:t>
            </a:r>
            <a:r>
              <a:rPr lang="en-US" sz="2400" b="1" dirty="0" smtClean="0"/>
              <a:t>Self-Grooming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We </a:t>
            </a:r>
            <a:r>
              <a:rPr lang="en-US" sz="2400" dirty="0"/>
              <a:t>need to impress others in order to develop </a:t>
            </a:r>
            <a:r>
              <a:rPr lang="en-US" sz="2400" b="1" dirty="0">
                <a:solidFill>
                  <a:schemeClr val="accent2"/>
                </a:solidFill>
              </a:rPr>
              <a:t>self-power</a:t>
            </a:r>
            <a:r>
              <a:rPr lang="en-US" sz="2400" b="1" dirty="0"/>
              <a:t>.</a:t>
            </a:r>
          </a:p>
          <a:p>
            <a:pPr lvl="0"/>
            <a:r>
              <a:rPr lang="en-US" sz="2400" dirty="0"/>
              <a:t>We are not born with fear, it is just our </a:t>
            </a:r>
            <a:r>
              <a:rPr lang="en-US" sz="2400" b="1" dirty="0">
                <a:solidFill>
                  <a:schemeClr val="accent2"/>
                </a:solidFill>
              </a:rPr>
              <a:t>mindset</a:t>
            </a:r>
            <a:r>
              <a:rPr lang="en-US" sz="2400" dirty="0"/>
              <a:t>. </a:t>
            </a:r>
          </a:p>
          <a:p>
            <a:pPr lvl="0"/>
            <a:r>
              <a:rPr lang="en-US" sz="2400" dirty="0" smtClean="0"/>
              <a:t>Criticism </a:t>
            </a:r>
            <a:r>
              <a:rPr lang="en-US" sz="2400" dirty="0"/>
              <a:t>is the name of </a:t>
            </a:r>
            <a:r>
              <a:rPr lang="en-US" sz="2400" b="1" dirty="0">
                <a:solidFill>
                  <a:schemeClr val="accent2"/>
                </a:solidFill>
              </a:rPr>
              <a:t>opinions of different people </a:t>
            </a:r>
            <a:r>
              <a:rPr lang="en-US" sz="2400" dirty="0"/>
              <a:t>at the same time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To avoid shyness, we must face challenges. </a:t>
            </a:r>
            <a:endParaRPr lang="en-US" sz="2400" dirty="0" smtClean="0"/>
          </a:p>
          <a:p>
            <a:pPr lvl="0"/>
            <a:r>
              <a:rPr lang="en-US" sz="2400" dirty="0"/>
              <a:t>We can overcome our failure of impressing others by working on our-selves such as our </a:t>
            </a:r>
            <a:r>
              <a:rPr lang="en-US" sz="2400" b="1" dirty="0">
                <a:solidFill>
                  <a:schemeClr val="accent2"/>
                </a:solidFill>
              </a:rPr>
              <a:t>Confidence</a:t>
            </a:r>
            <a:r>
              <a:rPr lang="en-US" sz="2400" dirty="0">
                <a:solidFill>
                  <a:schemeClr val="accent2"/>
                </a:solidFill>
              </a:rPr>
              <a:t>, </a:t>
            </a:r>
            <a:r>
              <a:rPr lang="en-US" sz="2400" b="1" dirty="0">
                <a:solidFill>
                  <a:schemeClr val="accent2"/>
                </a:solidFill>
              </a:rPr>
              <a:t>body language</a:t>
            </a:r>
            <a:r>
              <a:rPr lang="en-US" sz="2400" dirty="0"/>
              <a:t>, </a:t>
            </a:r>
            <a:r>
              <a:rPr lang="en-US" sz="2400" b="1" dirty="0">
                <a:solidFill>
                  <a:schemeClr val="accent2"/>
                </a:solidFill>
              </a:rPr>
              <a:t>Communication skills </a:t>
            </a:r>
            <a:r>
              <a:rPr lang="en-US" sz="2400" dirty="0"/>
              <a:t>and by </a:t>
            </a:r>
            <a:r>
              <a:rPr lang="en-US" sz="2400" b="1" dirty="0">
                <a:solidFill>
                  <a:schemeClr val="accent2"/>
                </a:solidFill>
              </a:rPr>
              <a:t>being </a:t>
            </a:r>
            <a:r>
              <a:rPr lang="en-US" sz="2400" b="1" dirty="0" smtClean="0">
                <a:solidFill>
                  <a:schemeClr val="accent2"/>
                </a:solidFill>
              </a:rPr>
              <a:t>genuine</a:t>
            </a:r>
            <a:endParaRPr lang="en-US" sz="2400" dirty="0"/>
          </a:p>
          <a:p>
            <a:pPr lvl="0"/>
            <a:r>
              <a:rPr lang="en-US" sz="2400" dirty="0" smtClean="0"/>
              <a:t> Self-Grooming is much based on </a:t>
            </a:r>
            <a:r>
              <a:rPr lang="en-US" sz="2400" b="1" dirty="0" smtClean="0">
                <a:solidFill>
                  <a:schemeClr val="accent2"/>
                </a:solidFill>
              </a:rPr>
              <a:t>Self-Motivation</a:t>
            </a:r>
            <a:r>
              <a:rPr lang="en-US" sz="2400" dirty="0" smtClean="0"/>
              <a:t> &amp; </a:t>
            </a:r>
            <a:r>
              <a:rPr lang="en-US" sz="2400" b="1" dirty="0" smtClean="0">
                <a:solidFill>
                  <a:schemeClr val="accent2"/>
                </a:solidFill>
              </a:rPr>
              <a:t>Social Ethics</a:t>
            </a:r>
            <a:endParaRPr lang="en-US" sz="2400" dirty="0" smtClean="0"/>
          </a:p>
          <a:p>
            <a:pPr lvl="0"/>
            <a:endParaRPr lang="en-US" sz="24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8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Few </a:t>
            </a:r>
            <a:r>
              <a:rPr lang="en-US" sz="2400" dirty="0" smtClean="0">
                <a:solidFill>
                  <a:schemeClr val="accent2"/>
                </a:solidFill>
              </a:rPr>
              <a:t>Tips At First Impression</a:t>
            </a:r>
            <a:r>
              <a:rPr lang="en-US" sz="2400" dirty="0" smtClean="0"/>
              <a:t>: Flooding </a:t>
            </a:r>
            <a:r>
              <a:rPr lang="en-US" sz="2400" dirty="0"/>
              <a:t>smile, being social, maintaining eye-contact, using positive words, limit-fidget</a:t>
            </a:r>
            <a:r>
              <a:rPr lang="en-US" sz="2400" b="1" dirty="0"/>
              <a:t>.</a:t>
            </a:r>
            <a:endParaRPr lang="en-US" sz="2400" dirty="0"/>
          </a:p>
          <a:p>
            <a:pPr lvl="0"/>
            <a:r>
              <a:rPr lang="en-US" sz="2400" b="1" dirty="0"/>
              <a:t>Remember: </a:t>
            </a:r>
            <a:r>
              <a:rPr lang="en-US" sz="2400" dirty="0"/>
              <a:t>know that not everyone will like you, and that’s okay.</a:t>
            </a:r>
          </a:p>
          <a:p>
            <a:pPr lvl="0"/>
            <a:r>
              <a:rPr lang="en-US" sz="2400" dirty="0"/>
              <a:t>Time will turn criticism into </a:t>
            </a:r>
            <a:r>
              <a:rPr lang="en-US" sz="2400" dirty="0" smtClean="0"/>
              <a:t>success only if you work on it.</a:t>
            </a:r>
          </a:p>
          <a:p>
            <a:pPr marL="0" lv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“</a:t>
            </a:r>
            <a:r>
              <a:rPr lang="en-US" sz="2000" dirty="0">
                <a:solidFill>
                  <a:schemeClr val="accent2"/>
                </a:solidFill>
              </a:rPr>
              <a:t>Don’t pretend to be what you are not, instead, pretend to be what you want to be, it is not </a:t>
            </a:r>
            <a:r>
              <a:rPr lang="en-US" sz="2000" dirty="0" err="1">
                <a:solidFill>
                  <a:schemeClr val="accent2"/>
                </a:solidFill>
              </a:rPr>
              <a:t>pretence</a:t>
            </a:r>
            <a:r>
              <a:rPr lang="en-US" sz="2000" dirty="0">
                <a:solidFill>
                  <a:schemeClr val="accent2"/>
                </a:solidFill>
              </a:rPr>
              <a:t>, it is a journey to self-realization.”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― </a:t>
            </a:r>
            <a:r>
              <a:rPr lang="en-US" b="1" dirty="0"/>
              <a:t>Michael </a:t>
            </a:r>
            <a:r>
              <a:rPr lang="en-US" b="1" dirty="0" err="1"/>
              <a:t>Bassey</a:t>
            </a:r>
            <a:r>
              <a:rPr lang="en-US" b="1" dirty="0"/>
              <a:t> 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72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828"/>
            <a:ext cx="10515600" cy="46701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Books: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>
                <a:solidFill>
                  <a:schemeClr val="accent2"/>
                </a:solidFill>
              </a:rPr>
              <a:t>Rich dad and poor dad</a:t>
            </a:r>
            <a:r>
              <a:rPr lang="en-US" dirty="0"/>
              <a:t>” by Robert </a:t>
            </a:r>
            <a:r>
              <a:rPr lang="en-US" dirty="0" err="1"/>
              <a:t>Kiyosaki</a:t>
            </a:r>
            <a:r>
              <a:rPr lang="en-US" dirty="0"/>
              <a:t>.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chemeClr val="accent2"/>
                </a:solidFill>
              </a:rPr>
              <a:t>The Secret</a:t>
            </a:r>
            <a:r>
              <a:rPr lang="en-US" dirty="0"/>
              <a:t>” by Rhonda Byrne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YouTube Videos:</a:t>
            </a:r>
            <a:endParaRPr lang="en-US" dirty="0" smtClean="0"/>
          </a:p>
          <a:p>
            <a:pPr lvl="0"/>
            <a:r>
              <a:rPr lang="en-US" sz="2400" u="sng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</a:t>
            </a:r>
            <a:r>
              <a:rPr lang="en-US" sz="2400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://www.youtube.com/watch?v=yCyA13YRlU0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en-US" sz="2400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https://www.youtube.com/watch?v=TD884Dl-kLc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en-US" sz="2400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4"/>
              </a:rPr>
              <a:t>https://www.google.com.pk/</a:t>
            </a:r>
            <a:r>
              <a:rPr lang="en-US" sz="2400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4"/>
              </a:rPr>
              <a:t>search?q</a:t>
            </a:r>
            <a:r>
              <a:rPr lang="en-US" sz="2400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4"/>
              </a:rPr>
              <a:t>=</a:t>
            </a:r>
            <a:r>
              <a:rPr lang="en-US" sz="2400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4"/>
              </a:rPr>
              <a:t>activities+to+gain+confidence&amp;rlz</a:t>
            </a:r>
            <a:r>
              <a:rPr lang="en-US" sz="2400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4"/>
              </a:rPr>
              <a:t>=1C1CHBF_enPK757PK757&amp;oq=</a:t>
            </a:r>
            <a:r>
              <a:rPr lang="en-US" sz="2400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4"/>
              </a:rPr>
              <a:t>activities+to+gain+confidence&amp;aqs</a:t>
            </a:r>
            <a:r>
              <a:rPr lang="en-US" sz="2400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4"/>
              </a:rPr>
              <a:t>=chrome..69i57.21435j0j1&amp;sourceid=</a:t>
            </a:r>
            <a:r>
              <a:rPr lang="en-US" sz="2400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4"/>
              </a:rPr>
              <a:t>chrome&amp;ie</a:t>
            </a:r>
            <a:r>
              <a:rPr lang="en-US" sz="2400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4"/>
              </a:rPr>
              <a:t>=UTF-8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5"/>
              </a:rPr>
              <a:t>https://www.google.com.pk/search?q=activities+to+gain+confidence&amp;rlz=1C1CHBF_enPK757PK757&amp;source=lnms&amp;tbm=isch&amp;sa=X&amp;ved=0ahUKEwjk0e7EyIjeAhVaXCsKHeqOCNMQ_AUIDigB&amp;biw=1422&amp;bih=685&amp;dpr=0.9#imgrc=w9IYrZsGxhqHYM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8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408" y="1685527"/>
            <a:ext cx="10515600" cy="1231855"/>
          </a:xfrm>
        </p:spPr>
        <p:txBody>
          <a:bodyPr>
            <a:noAutofit/>
          </a:bodyPr>
          <a:lstStyle/>
          <a:p>
            <a:pPr algn="ctr"/>
            <a:r>
              <a:rPr lang="en-US" sz="8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sz="8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065" y="3032975"/>
            <a:ext cx="11346286" cy="42886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algn="ctr"/>
            <a:endParaRPr lang="en-US" dirty="0"/>
          </a:p>
          <a:p>
            <a:pPr marL="0" lvl="0" indent="0" algn="ctr">
              <a:buNone/>
            </a:pPr>
            <a:r>
              <a:rPr lang="en-US" sz="4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QUERY ?</a:t>
            </a:r>
            <a:endParaRPr lang="en-US" sz="4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427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12286444" cy="6858000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IMPRESSION</a:t>
            </a:r>
          </a:p>
          <a:p>
            <a:pPr marL="0" indent="0" algn="ctr">
              <a:buNone/>
            </a:pPr>
            <a:endParaRPr lang="en-US" sz="8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340" y="1150232"/>
            <a:ext cx="7889765" cy="51973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9054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1270"/>
          </a:xfrm>
        </p:spPr>
        <p:txBody>
          <a:bodyPr/>
          <a:lstStyle/>
          <a:p>
            <a:r>
              <a:rPr lang="en-US" dirty="0" smtClean="0"/>
              <a:t>What is Impression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8" y="1341626"/>
            <a:ext cx="10515600" cy="538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</a:t>
            </a:r>
            <a:r>
              <a:rPr lang="en-US" sz="2400" dirty="0" smtClean="0"/>
              <a:t>t is the </a:t>
            </a:r>
            <a:r>
              <a:rPr lang="en-US" sz="2400" dirty="0"/>
              <a:t>overall effect of something </a:t>
            </a:r>
            <a:r>
              <a:rPr lang="en-US" sz="2400" dirty="0" smtClean="0"/>
              <a:t>e.g. </a:t>
            </a:r>
            <a:r>
              <a:rPr lang="en-US" sz="2400" dirty="0"/>
              <a:t>on a person.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4095" y="1880393"/>
            <a:ext cx="10619705" cy="4835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Look at these picture and tell what is their impression on you?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13656"/>
            <a:ext cx="4745865" cy="32407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738" y="3013656"/>
            <a:ext cx="4548389" cy="32407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557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92" y="365125"/>
            <a:ext cx="10800008" cy="1325563"/>
          </a:xfrm>
        </p:spPr>
        <p:txBody>
          <a:bodyPr/>
          <a:lstStyle/>
          <a:p>
            <a:pPr lvl="0"/>
            <a:r>
              <a:rPr lang="en-US" dirty="0" smtClean="0"/>
              <a:t>Why We Need To Manage Our Image?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92" y="1825625"/>
            <a:ext cx="7392473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Image management matters </a:t>
            </a:r>
            <a:r>
              <a:rPr lang="en-US" sz="2400" dirty="0"/>
              <a:t>because people make </a:t>
            </a:r>
            <a:r>
              <a:rPr lang="en-US" sz="2400" dirty="0">
                <a:solidFill>
                  <a:schemeClr val="accent2"/>
                </a:solidFill>
              </a:rPr>
              <a:t>assumptions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2"/>
                </a:solidFill>
              </a:rPr>
              <a:t>judgements</a:t>
            </a:r>
            <a:r>
              <a:rPr lang="en-US" sz="2400" dirty="0"/>
              <a:t> based on very limited </a:t>
            </a:r>
            <a:r>
              <a:rPr lang="en-US" sz="2400" dirty="0" smtClean="0"/>
              <a:t>information.</a:t>
            </a:r>
          </a:p>
          <a:p>
            <a:r>
              <a:rPr lang="en-US" sz="2400" dirty="0"/>
              <a:t>Y</a:t>
            </a:r>
            <a:r>
              <a:rPr lang="en-US" sz="2400" dirty="0" smtClean="0"/>
              <a:t>ou </a:t>
            </a:r>
            <a:r>
              <a:rPr lang="en-US" sz="2400" dirty="0"/>
              <a:t>have just few seconds to make good first impression and it’s almost impossible to change it once it’s happened. </a:t>
            </a:r>
            <a:endParaRPr lang="en-US" sz="2400" dirty="0" smtClean="0"/>
          </a:p>
          <a:p>
            <a:r>
              <a:rPr lang="en-US" sz="2400" dirty="0" smtClean="0"/>
              <a:t> In </a:t>
            </a:r>
            <a:r>
              <a:rPr lang="en-US" sz="2400" dirty="0"/>
              <a:t>this short time, the other person forms an opinion about you based on your appearance, your body language, and your </a:t>
            </a:r>
            <a:r>
              <a:rPr lang="en-US" sz="2400" dirty="0" smtClean="0"/>
              <a:t>mannerisms</a:t>
            </a:r>
          </a:p>
          <a:p>
            <a:r>
              <a:rPr lang="en-US" sz="2400" dirty="0"/>
              <a:t>So it’s worth giving each new encounter your best shot.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856113" y="1825625"/>
            <a:ext cx="4159876" cy="3686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569" y="1936682"/>
            <a:ext cx="3889420" cy="34644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8596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46" y="365125"/>
            <a:ext cx="10805787" cy="1325563"/>
          </a:xfrm>
        </p:spPr>
        <p:txBody>
          <a:bodyPr/>
          <a:lstStyle/>
          <a:p>
            <a:pPr lvl="0"/>
            <a:r>
              <a:rPr lang="en-US" dirty="0" smtClean="0"/>
              <a:t>Why We Fail To Impress Others?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167" y="1690688"/>
            <a:ext cx="6626534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fail to impress others because we have a 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accent2"/>
                </a:solidFill>
              </a:rPr>
              <a:t> </a:t>
            </a:r>
            <a:r>
              <a:rPr lang="en-US" sz="2400" i="1" dirty="0" smtClean="0">
                <a:solidFill>
                  <a:schemeClr val="accent2"/>
                </a:solidFill>
              </a:rPr>
              <a:t>    fear of rejection </a:t>
            </a:r>
            <a:r>
              <a:rPr lang="en-US" sz="2400" dirty="0" smtClean="0"/>
              <a:t>(shyness).</a:t>
            </a:r>
          </a:p>
          <a:p>
            <a:r>
              <a:rPr lang="en-US" sz="2400" dirty="0" smtClean="0"/>
              <a:t>At </a:t>
            </a:r>
            <a:r>
              <a:rPr lang="en-US" sz="2400" dirty="0"/>
              <a:t>the age of Confidence under construction, everyone had faced different past, different rejections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This fear make us lose our confidences even when we grew up.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Recognize at what point people rejects you?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894750" y="1690688"/>
            <a:ext cx="37447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701" y="1853564"/>
            <a:ext cx="4989069" cy="37242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6392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/>
              <a:t>6 Ways To Overcome Failure Of Rejection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By working on following things: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dirty="0" smtClean="0"/>
              <a:t>Confidence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dirty="0" smtClean="0"/>
              <a:t>Appearance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dirty="0" smtClean="0"/>
              <a:t>Speaking Skills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dirty="0" smtClean="0"/>
              <a:t>Listening Skills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dirty="0" smtClean="0"/>
              <a:t>Being Genuine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dirty="0" smtClean="0"/>
              <a:t>Being Optimistic 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If you follow these steps victory is all your way.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044" y="1533934"/>
            <a:ext cx="5223455" cy="3963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01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lvl="0" indent="-742950">
              <a:buFont typeface="+mj-lt"/>
              <a:buAutoNum type="arabicPeriod"/>
            </a:pPr>
            <a:r>
              <a:rPr lang="en-US" b="1" dirty="0" smtClean="0"/>
              <a:t>Confidence: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55313"/>
            <a:ext cx="11074759" cy="4721650"/>
          </a:xfrm>
        </p:spPr>
        <p:txBody>
          <a:bodyPr>
            <a:normAutofit/>
          </a:bodyPr>
          <a:lstStyle/>
          <a:p>
            <a:r>
              <a:rPr lang="en-US" dirty="0"/>
              <a:t>Being confident is the major part to impress someone.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win any fight by being confident on right path and by being calm</a:t>
            </a:r>
            <a:r>
              <a:rPr lang="en-US" dirty="0" smtClean="0"/>
              <a:t>.</a:t>
            </a:r>
            <a:endParaRPr lang="en-US" dirty="0" smtClean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How should we overcome this fear?</a:t>
            </a:r>
          </a:p>
          <a:p>
            <a:pPr lvl="0"/>
            <a:r>
              <a:rPr lang="en-US" dirty="0" smtClean="0"/>
              <a:t>Engage more with people.</a:t>
            </a:r>
            <a:endParaRPr lang="en-US" dirty="0"/>
          </a:p>
          <a:p>
            <a:pPr lvl="0"/>
            <a:r>
              <a:rPr lang="en-US" dirty="0"/>
              <a:t>Try new things.</a:t>
            </a:r>
          </a:p>
          <a:p>
            <a:pPr lvl="0"/>
            <a:r>
              <a:rPr lang="en-US" dirty="0" smtClean="0"/>
              <a:t>Talk more not less.</a:t>
            </a:r>
            <a:endParaRPr lang="en-US" dirty="0"/>
          </a:p>
          <a:p>
            <a:pPr lvl="0"/>
            <a:r>
              <a:rPr lang="en-US" dirty="0"/>
              <a:t>Practice displaying confident body language.</a:t>
            </a:r>
          </a:p>
          <a:p>
            <a:pPr lvl="0"/>
            <a:r>
              <a:rPr lang="en-US" dirty="0"/>
              <a:t>Be mindful.</a:t>
            </a:r>
          </a:p>
          <a:p>
            <a:pPr lvl="0"/>
            <a:r>
              <a:rPr lang="en-US" dirty="0"/>
              <a:t>Stop being shy.</a:t>
            </a:r>
          </a:p>
          <a:p>
            <a:pPr marL="0" indent="0">
              <a:buNone/>
            </a:pP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376" y="2366550"/>
            <a:ext cx="4031087" cy="3374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393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1066</TotalTime>
  <Words>1252</Words>
  <Application>Microsoft Office PowerPoint</Application>
  <PresentationFormat>Widescreen</PresentationFormat>
  <Paragraphs>195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Baskerville Old Face</vt:lpstr>
      <vt:lpstr>Trebuchet MS</vt:lpstr>
      <vt:lpstr>Wingdings 3</vt:lpstr>
      <vt:lpstr>Facet</vt:lpstr>
      <vt:lpstr>IMAGE MANAGEMENT: IMPRESSION &amp; SELF-GROOMING      </vt:lpstr>
      <vt:lpstr> INTRODUCTION</vt:lpstr>
      <vt:lpstr>IMAGE MANAGEMENT</vt:lpstr>
      <vt:lpstr>PowerPoint Presentation</vt:lpstr>
      <vt:lpstr>What is Impression ?</vt:lpstr>
      <vt:lpstr>Why We Need To Manage Our Image?</vt:lpstr>
      <vt:lpstr>Why We Fail To Impress Others?</vt:lpstr>
      <vt:lpstr>6 Ways To Overcome Failure Of Rejection</vt:lpstr>
      <vt:lpstr>Confidence:</vt:lpstr>
      <vt:lpstr>Confidence Building Through Motivation</vt:lpstr>
      <vt:lpstr>2. Appearance:</vt:lpstr>
      <vt:lpstr>Formal Way To Appear In Interview</vt:lpstr>
      <vt:lpstr>3. Being Genuine: </vt:lpstr>
      <vt:lpstr>4. Speaking Skills</vt:lpstr>
      <vt:lpstr>5.Listening Skills</vt:lpstr>
      <vt:lpstr>PowerPoint Presentation</vt:lpstr>
      <vt:lpstr>6. To Be Optimistic:</vt:lpstr>
      <vt:lpstr>PowerPoint Presentation</vt:lpstr>
      <vt:lpstr>What is Self-Grooming?</vt:lpstr>
      <vt:lpstr>Self-Grooming:</vt:lpstr>
      <vt:lpstr>Motivational-Grooming:</vt:lpstr>
      <vt:lpstr>2. See Problems As Opportunity</vt:lpstr>
      <vt:lpstr>3. Take Blame And Credit</vt:lpstr>
      <vt:lpstr>Ethical Grooming:</vt:lpstr>
      <vt:lpstr>2. Be Unbiased:</vt:lpstr>
      <vt:lpstr>3. Be Thankful For What You Have:</vt:lpstr>
      <vt:lpstr>PowerPoint Presentation</vt:lpstr>
      <vt:lpstr>Tips &amp; Tricks (Daily Basis)</vt:lpstr>
      <vt:lpstr>Tips &amp; Tricks (Professional Level)</vt:lpstr>
      <vt:lpstr>PowerPoint Presentation</vt:lpstr>
      <vt:lpstr>Conclusion:</vt:lpstr>
      <vt:lpstr>Continue….</vt:lpstr>
      <vt:lpstr>References: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MANAGEMENT: SELF-GROOMING &amp; PROJECTION</dc:title>
  <dc:creator>Ahsan Naushad</dc:creator>
  <cp:lastModifiedBy>Salima Ahsan Tejani</cp:lastModifiedBy>
  <cp:revision>120</cp:revision>
  <dcterms:created xsi:type="dcterms:W3CDTF">2018-10-18T08:54:50Z</dcterms:created>
  <dcterms:modified xsi:type="dcterms:W3CDTF">2018-10-30T06:44:20Z</dcterms:modified>
</cp:coreProperties>
</file>