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1" r:id="rId3"/>
    <p:sldId id="269" r:id="rId4"/>
    <p:sldId id="296" r:id="rId5"/>
    <p:sldId id="270" r:id="rId6"/>
    <p:sldId id="271" r:id="rId7"/>
    <p:sldId id="272" r:id="rId8"/>
    <p:sldId id="274" r:id="rId9"/>
    <p:sldId id="293" r:id="rId10"/>
    <p:sldId id="281" r:id="rId11"/>
    <p:sldId id="282" r:id="rId12"/>
    <p:sldId id="283" r:id="rId13"/>
    <p:sldId id="284" r:id="rId14"/>
    <p:sldId id="285" r:id="rId15"/>
    <p:sldId id="286" r:id="rId16"/>
    <p:sldId id="297" r:id="rId17"/>
    <p:sldId id="298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73859-131A-4F38-8905-51F40B74F34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864ED-4750-4C05-B16A-E10FE31E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C8C25C-623F-4542-A78C-08FDFE20150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5D99609-271D-4F58-949E-DBC708E774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C25C-623F-4542-A78C-08FDFE20150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9609-271D-4F58-949E-DBC708E77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C25C-623F-4542-A78C-08FDFE20150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9609-271D-4F58-949E-DBC708E77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C8C25C-623F-4542-A78C-08FDFE20150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D99609-271D-4F58-949E-DBC708E774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C8C25C-623F-4542-A78C-08FDFE20150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5D99609-271D-4F58-949E-DBC708E774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C25C-623F-4542-A78C-08FDFE20150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9609-271D-4F58-949E-DBC708E774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C25C-623F-4542-A78C-08FDFE20150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9609-271D-4F58-949E-DBC708E77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C8C25C-623F-4542-A78C-08FDFE20150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D99609-271D-4F58-949E-DBC708E774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C25C-623F-4542-A78C-08FDFE20150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9609-271D-4F58-949E-DBC708E77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C8C25C-623F-4542-A78C-08FDFE20150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D99609-271D-4F58-949E-DBC708E7745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C8C25C-623F-4542-A78C-08FDFE20150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D99609-271D-4F58-949E-DBC708E7745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C8C25C-623F-4542-A78C-08FDFE20150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D99609-271D-4F58-949E-DBC708E774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Understanding your personality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792163"/>
            <a:ext cx="7086600" cy="706437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Reciprocal Determinism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 flipV="1">
            <a:off x="355600" y="1630363"/>
            <a:ext cx="8229600" cy="762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533400" y="1905000"/>
            <a:ext cx="3048000" cy="1981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80000"/>
              </a:spcBef>
            </a:pPr>
            <a:r>
              <a:rPr kumimoji="1" lang="en-US" sz="3600" b="1">
                <a:solidFill>
                  <a:schemeClr val="bg2"/>
                </a:solidFill>
                <a:latin typeface="Arial" charset="0"/>
              </a:rPr>
              <a:t>Environment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5943600" y="1981200"/>
            <a:ext cx="2438400" cy="45720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5000"/>
              </a:spcBef>
            </a:pPr>
            <a:r>
              <a:rPr kumimoji="1" lang="en-US" sz="3600">
                <a:solidFill>
                  <a:schemeClr val="accent2"/>
                </a:solidFill>
                <a:latin typeface="Arial" charset="0"/>
              </a:rPr>
              <a:t>Personal</a:t>
            </a:r>
          </a:p>
          <a:p>
            <a:pPr algn="ctr" eaLnBrk="0" hangingPunct="0">
              <a:spcBef>
                <a:spcPct val="55000"/>
              </a:spcBef>
            </a:pPr>
            <a:r>
              <a:rPr kumimoji="1" lang="en-US" sz="3600">
                <a:solidFill>
                  <a:schemeClr val="accent2"/>
                </a:solidFill>
                <a:latin typeface="Arial" charset="0"/>
              </a:rPr>
              <a:t>Cognitive</a:t>
            </a:r>
          </a:p>
          <a:p>
            <a:pPr algn="ctr" eaLnBrk="0" hangingPunct="0">
              <a:spcBef>
                <a:spcPct val="55000"/>
              </a:spcBef>
            </a:pPr>
            <a:r>
              <a:rPr kumimoji="1" lang="en-US" sz="3600">
                <a:solidFill>
                  <a:schemeClr val="accent2"/>
                </a:solidFill>
                <a:latin typeface="Arial" charset="0"/>
              </a:rPr>
              <a:t>Factors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838200" y="5257800"/>
            <a:ext cx="2895600" cy="121920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80000"/>
              </a:spcBef>
            </a:pPr>
            <a:r>
              <a:rPr kumimoji="1" lang="en-US" sz="3600">
                <a:solidFill>
                  <a:schemeClr val="accent2"/>
                </a:solidFill>
                <a:latin typeface="Arial" charset="0"/>
              </a:rPr>
              <a:t>Behavior</a:t>
            </a:r>
          </a:p>
        </p:txBody>
      </p:sp>
      <p:grpSp>
        <p:nvGrpSpPr>
          <p:cNvPr id="128007" name="Group 7"/>
          <p:cNvGrpSpPr>
            <a:grpSpLocks/>
          </p:cNvGrpSpPr>
          <p:nvPr/>
        </p:nvGrpSpPr>
        <p:grpSpPr bwMode="auto">
          <a:xfrm>
            <a:off x="4038600" y="2438400"/>
            <a:ext cx="1600200" cy="1295400"/>
            <a:chOff x="2544" y="1536"/>
            <a:chExt cx="1008" cy="816"/>
          </a:xfrm>
        </p:grpSpPr>
        <p:sp>
          <p:nvSpPr>
            <p:cNvPr id="128008" name="AutoShape 8"/>
            <p:cNvSpPr>
              <a:spLocks noChangeArrowheads="1"/>
            </p:cNvSpPr>
            <p:nvPr/>
          </p:nvSpPr>
          <p:spPr bwMode="auto">
            <a:xfrm>
              <a:off x="2592" y="1536"/>
              <a:ext cx="960" cy="38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9" name="AutoShape 9"/>
            <p:cNvSpPr>
              <a:spLocks noChangeArrowheads="1"/>
            </p:cNvSpPr>
            <p:nvPr/>
          </p:nvSpPr>
          <p:spPr bwMode="auto">
            <a:xfrm flipH="1">
              <a:off x="2544" y="1968"/>
              <a:ext cx="960" cy="38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8010" name="Group 10"/>
          <p:cNvGrpSpPr>
            <a:grpSpLocks/>
          </p:cNvGrpSpPr>
          <p:nvPr/>
        </p:nvGrpSpPr>
        <p:grpSpPr bwMode="auto">
          <a:xfrm>
            <a:off x="4038600" y="5105400"/>
            <a:ext cx="1600200" cy="1295400"/>
            <a:chOff x="2544" y="1536"/>
            <a:chExt cx="1008" cy="816"/>
          </a:xfrm>
        </p:grpSpPr>
        <p:sp>
          <p:nvSpPr>
            <p:cNvPr id="128011" name="AutoShape 11"/>
            <p:cNvSpPr>
              <a:spLocks noChangeArrowheads="1"/>
            </p:cNvSpPr>
            <p:nvPr/>
          </p:nvSpPr>
          <p:spPr bwMode="auto">
            <a:xfrm>
              <a:off x="2592" y="1536"/>
              <a:ext cx="960" cy="38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2" name="AutoShape 12"/>
            <p:cNvSpPr>
              <a:spLocks noChangeArrowheads="1"/>
            </p:cNvSpPr>
            <p:nvPr/>
          </p:nvSpPr>
          <p:spPr bwMode="auto">
            <a:xfrm flipH="1">
              <a:off x="2544" y="1968"/>
              <a:ext cx="960" cy="38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8013" name="Group 13"/>
          <p:cNvGrpSpPr>
            <a:grpSpLocks/>
          </p:cNvGrpSpPr>
          <p:nvPr/>
        </p:nvGrpSpPr>
        <p:grpSpPr bwMode="auto">
          <a:xfrm rot="-5400000">
            <a:off x="1676400" y="3581400"/>
            <a:ext cx="990600" cy="1905000"/>
            <a:chOff x="2544" y="1536"/>
            <a:chExt cx="1008" cy="816"/>
          </a:xfrm>
        </p:grpSpPr>
        <p:sp>
          <p:nvSpPr>
            <p:cNvPr id="128014" name="AutoShape 14"/>
            <p:cNvSpPr>
              <a:spLocks noChangeArrowheads="1"/>
            </p:cNvSpPr>
            <p:nvPr/>
          </p:nvSpPr>
          <p:spPr bwMode="auto">
            <a:xfrm>
              <a:off x="2592" y="1536"/>
              <a:ext cx="960" cy="38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5" name="AutoShape 15"/>
            <p:cNvSpPr>
              <a:spLocks noChangeArrowheads="1"/>
            </p:cNvSpPr>
            <p:nvPr/>
          </p:nvSpPr>
          <p:spPr bwMode="auto">
            <a:xfrm flipH="1">
              <a:off x="2544" y="1968"/>
              <a:ext cx="960" cy="38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53913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nimBg="1" autoUpdateAnimBg="0"/>
      <p:bldP spid="128004" grpId="0" animBg="1" autoUpdateAnimBg="0"/>
      <p:bldP spid="128005" grpId="0" animBg="1" autoUpdateAnimBg="0"/>
      <p:bldP spid="12800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0866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4800" dirty="0">
                <a:solidFill>
                  <a:srgbClr val="FF0000"/>
                </a:solidFill>
              </a:rPr>
              <a:t>Self-Efficacy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382000" cy="36576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80000"/>
              </a:spcBef>
            </a:pPr>
            <a:r>
              <a:rPr lang="en-US" sz="4000" dirty="0">
                <a:solidFill>
                  <a:srgbClr val="FF0000"/>
                </a:solidFill>
              </a:rPr>
              <a:t>One's perception of personal effectiveness</a:t>
            </a:r>
          </a:p>
          <a:p>
            <a:pPr>
              <a:spcBef>
                <a:spcPct val="80000"/>
              </a:spcBef>
            </a:pPr>
            <a:r>
              <a:rPr lang="en-US" sz="4000" dirty="0">
                <a:solidFill>
                  <a:srgbClr val="FF0000"/>
                </a:solidFill>
              </a:rPr>
              <a:t>One of Bandura's  personal/cognitive factors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 flipV="1">
            <a:off x="381000" y="1600200"/>
            <a:ext cx="8229600" cy="762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9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792163"/>
            <a:ext cx="7086600" cy="706437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Self-Efficacy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 flipV="1">
            <a:off x="355600" y="1630363"/>
            <a:ext cx="8229600" cy="762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838200" y="2286000"/>
            <a:ext cx="3048000" cy="1981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80000"/>
              </a:spcBef>
            </a:pPr>
            <a:r>
              <a:rPr kumimoji="1" lang="en-US" sz="3600" b="1">
                <a:solidFill>
                  <a:schemeClr val="hlink"/>
                </a:solidFill>
                <a:latin typeface="Arial" charset="0"/>
              </a:rPr>
              <a:t>Belief</a:t>
            </a:r>
            <a:br>
              <a:rPr kumimoji="1" lang="en-US" sz="3600" b="1">
                <a:solidFill>
                  <a:schemeClr val="hlink"/>
                </a:solidFill>
                <a:latin typeface="Arial" charset="0"/>
              </a:rPr>
            </a:br>
            <a:r>
              <a:rPr kumimoji="1" lang="en-US" sz="3600" b="1">
                <a:solidFill>
                  <a:schemeClr val="hlink"/>
                </a:solidFill>
                <a:latin typeface="Arial" charset="0"/>
              </a:rPr>
              <a:t>you will do</a:t>
            </a:r>
            <a:br>
              <a:rPr kumimoji="1" lang="en-US" sz="3600" b="1">
                <a:solidFill>
                  <a:schemeClr val="hlink"/>
                </a:solidFill>
                <a:latin typeface="Arial" charset="0"/>
              </a:rPr>
            </a:br>
            <a:r>
              <a:rPr kumimoji="1" lang="en-US" sz="3600" b="1">
                <a:solidFill>
                  <a:schemeClr val="hlink"/>
                </a:solidFill>
                <a:latin typeface="Arial" charset="0"/>
              </a:rPr>
              <a:t>well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5257800" y="2286000"/>
            <a:ext cx="3048000" cy="1981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5000"/>
              </a:spcBef>
            </a:pPr>
            <a:r>
              <a:rPr kumimoji="1" lang="en-US" sz="3600">
                <a:solidFill>
                  <a:schemeClr val="accent2"/>
                </a:solidFill>
                <a:latin typeface="Arial" charset="0"/>
              </a:rPr>
              <a:t>Greater</a:t>
            </a:r>
            <a:br>
              <a:rPr kumimoji="1" lang="en-US" sz="3600">
                <a:solidFill>
                  <a:schemeClr val="accent2"/>
                </a:solidFill>
                <a:latin typeface="Arial" charset="0"/>
              </a:rPr>
            </a:br>
            <a:r>
              <a:rPr kumimoji="1" lang="en-US" sz="3600">
                <a:solidFill>
                  <a:schemeClr val="accent2"/>
                </a:solidFill>
                <a:latin typeface="Arial" charset="0"/>
              </a:rPr>
              <a:t>effort &amp;</a:t>
            </a:r>
            <a:br>
              <a:rPr kumimoji="1" lang="en-US" sz="3600">
                <a:solidFill>
                  <a:schemeClr val="accent2"/>
                </a:solidFill>
                <a:latin typeface="Arial" charset="0"/>
              </a:rPr>
            </a:br>
            <a:r>
              <a:rPr kumimoji="1" lang="en-US" sz="3600">
                <a:solidFill>
                  <a:schemeClr val="accent2"/>
                </a:solidFill>
                <a:latin typeface="Arial" charset="0"/>
              </a:rPr>
              <a:t>persistence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3276600" y="5257800"/>
            <a:ext cx="2895600" cy="99060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80000"/>
              </a:spcBef>
            </a:pPr>
            <a:r>
              <a:rPr kumimoji="1" lang="en-US" sz="3600">
                <a:solidFill>
                  <a:schemeClr val="accent2"/>
                </a:solidFill>
                <a:latin typeface="Arial" charset="0"/>
              </a:rPr>
              <a:t>Success</a:t>
            </a:r>
          </a:p>
        </p:txBody>
      </p:sp>
      <p:sp>
        <p:nvSpPr>
          <p:cNvPr id="130055" name="AutoShape 7"/>
          <p:cNvSpPr>
            <a:spLocks noChangeArrowheads="1"/>
          </p:cNvSpPr>
          <p:nvPr/>
        </p:nvSpPr>
        <p:spPr bwMode="auto">
          <a:xfrm>
            <a:off x="4114800" y="3048000"/>
            <a:ext cx="914400" cy="838200"/>
          </a:xfrm>
          <a:prstGeom prst="rightArrow">
            <a:avLst>
              <a:gd name="adj1" fmla="val 50000"/>
              <a:gd name="adj2" fmla="val 27273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 rot="-10800000">
            <a:off x="6248400" y="4419600"/>
            <a:ext cx="1600200" cy="17526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7" name="AutoShape 9"/>
          <p:cNvSpPr>
            <a:spLocks noChangeArrowheads="1"/>
          </p:cNvSpPr>
          <p:nvPr/>
        </p:nvSpPr>
        <p:spPr bwMode="auto">
          <a:xfrm rot="-5400000">
            <a:off x="1485900" y="4457700"/>
            <a:ext cx="1600200" cy="1524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1877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nimBg="1" autoUpdateAnimBg="0"/>
      <p:bldP spid="130052" grpId="0" animBg="1" autoUpdateAnimBg="0"/>
      <p:bldP spid="130053" grpId="0" animBg="1" autoUpdateAnimBg="0"/>
      <p:bldP spid="130054" grpId="0" animBg="1" autoUpdateAnimBg="0"/>
      <p:bldP spid="130055" grpId="0" animBg="1"/>
      <p:bldP spid="130056" grpId="0" animBg="1"/>
      <p:bldP spid="1300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792163"/>
            <a:ext cx="7086600" cy="706437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Self-Efficacy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 flipV="1">
            <a:off x="355600" y="1630363"/>
            <a:ext cx="8229600" cy="762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838200" y="2286000"/>
            <a:ext cx="3048000" cy="1981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80000"/>
              </a:spcBef>
            </a:pPr>
            <a:r>
              <a:rPr kumimoji="1" lang="en-US" sz="3600" b="1">
                <a:solidFill>
                  <a:schemeClr val="hlink"/>
                </a:solidFill>
                <a:latin typeface="Arial" charset="0"/>
              </a:rPr>
              <a:t>Belief</a:t>
            </a:r>
            <a:br>
              <a:rPr kumimoji="1" lang="en-US" sz="3600" b="1">
                <a:solidFill>
                  <a:schemeClr val="hlink"/>
                </a:solidFill>
                <a:latin typeface="Arial" charset="0"/>
              </a:rPr>
            </a:br>
            <a:r>
              <a:rPr kumimoji="1" lang="en-US" sz="3600" b="1">
                <a:solidFill>
                  <a:schemeClr val="hlink"/>
                </a:solidFill>
                <a:latin typeface="Arial" charset="0"/>
              </a:rPr>
              <a:t>you will do</a:t>
            </a:r>
            <a:br>
              <a:rPr kumimoji="1" lang="en-US" sz="3600" b="1">
                <a:solidFill>
                  <a:schemeClr val="hlink"/>
                </a:solidFill>
                <a:latin typeface="Arial" charset="0"/>
              </a:rPr>
            </a:br>
            <a:r>
              <a:rPr kumimoji="1" lang="en-US" sz="3600" b="1">
                <a:solidFill>
                  <a:schemeClr val="hlink"/>
                </a:solidFill>
                <a:latin typeface="Arial" charset="0"/>
              </a:rPr>
              <a:t>poorly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5257800" y="2286000"/>
            <a:ext cx="3048000" cy="1981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5000"/>
              </a:spcBef>
            </a:pPr>
            <a:r>
              <a:rPr kumimoji="1" lang="en-US" sz="3600">
                <a:solidFill>
                  <a:schemeClr val="accent2"/>
                </a:solidFill>
                <a:latin typeface="Arial" charset="0"/>
              </a:rPr>
              <a:t>Less</a:t>
            </a:r>
            <a:br>
              <a:rPr kumimoji="1" lang="en-US" sz="3600">
                <a:solidFill>
                  <a:schemeClr val="accent2"/>
                </a:solidFill>
                <a:latin typeface="Arial" charset="0"/>
              </a:rPr>
            </a:br>
            <a:r>
              <a:rPr kumimoji="1" lang="en-US" sz="3600">
                <a:solidFill>
                  <a:schemeClr val="accent2"/>
                </a:solidFill>
                <a:latin typeface="Arial" charset="0"/>
              </a:rPr>
              <a:t>effort &amp;</a:t>
            </a:r>
            <a:br>
              <a:rPr kumimoji="1" lang="en-US" sz="3600">
                <a:solidFill>
                  <a:schemeClr val="accent2"/>
                </a:solidFill>
                <a:latin typeface="Arial" charset="0"/>
              </a:rPr>
            </a:br>
            <a:r>
              <a:rPr kumimoji="1" lang="en-US" sz="3600">
                <a:solidFill>
                  <a:schemeClr val="accent2"/>
                </a:solidFill>
                <a:latin typeface="Arial" charset="0"/>
              </a:rPr>
              <a:t>persistence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3276600" y="5257800"/>
            <a:ext cx="2895600" cy="99060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80000"/>
              </a:spcBef>
            </a:pPr>
            <a:r>
              <a:rPr kumimoji="1" lang="en-US" sz="3600">
                <a:solidFill>
                  <a:schemeClr val="accent2"/>
                </a:solidFill>
                <a:latin typeface="Arial" charset="0"/>
              </a:rPr>
              <a:t>Failure</a:t>
            </a:r>
          </a:p>
        </p:txBody>
      </p:sp>
      <p:sp>
        <p:nvSpPr>
          <p:cNvPr id="131079" name="AutoShape 7"/>
          <p:cNvSpPr>
            <a:spLocks noChangeArrowheads="1"/>
          </p:cNvSpPr>
          <p:nvPr/>
        </p:nvSpPr>
        <p:spPr bwMode="auto">
          <a:xfrm>
            <a:off x="4114800" y="3048000"/>
            <a:ext cx="914400" cy="838200"/>
          </a:xfrm>
          <a:prstGeom prst="rightArrow">
            <a:avLst>
              <a:gd name="adj1" fmla="val 50000"/>
              <a:gd name="adj2" fmla="val 27273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0" name="AutoShape 8"/>
          <p:cNvSpPr>
            <a:spLocks noChangeArrowheads="1"/>
          </p:cNvSpPr>
          <p:nvPr/>
        </p:nvSpPr>
        <p:spPr bwMode="auto">
          <a:xfrm rot="-10800000">
            <a:off x="6248400" y="4419600"/>
            <a:ext cx="1600200" cy="17526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 rot="-5400000">
            <a:off x="1485900" y="4457700"/>
            <a:ext cx="1600200" cy="1524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0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 autoUpdateAnimBg="0"/>
      <p:bldP spid="131077" grpId="0" animBg="1" autoUpdateAnimBg="0"/>
      <p:bldP spid="131078" grpId="0" animBg="1" autoUpdateAnimBg="0"/>
      <p:bldP spid="131079" grpId="0" animBg="1"/>
      <p:bldP spid="131080" grpId="0" animBg="1"/>
      <p:bldP spid="1310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792163"/>
            <a:ext cx="7086600" cy="706437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Internal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Locus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 flipV="1">
            <a:off x="355600" y="1630363"/>
            <a:ext cx="8229600" cy="762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981200" y="2057400"/>
            <a:ext cx="5334000" cy="1981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80000"/>
              </a:spcBef>
            </a:pPr>
            <a:r>
              <a:rPr kumimoji="1" lang="en-US" sz="3600" b="1">
                <a:solidFill>
                  <a:schemeClr val="hlink"/>
                </a:solidFill>
                <a:latin typeface="Arial" charset="0"/>
              </a:rPr>
              <a:t>Belief you </a:t>
            </a:r>
            <a:br>
              <a:rPr kumimoji="1" lang="en-US" sz="3600" b="1">
                <a:solidFill>
                  <a:schemeClr val="hlink"/>
                </a:solidFill>
                <a:latin typeface="Arial" charset="0"/>
              </a:rPr>
            </a:br>
            <a:r>
              <a:rPr kumimoji="1" lang="en-US" sz="3600" b="1">
                <a:solidFill>
                  <a:schemeClr val="hlink"/>
                </a:solidFill>
                <a:latin typeface="Arial" charset="0"/>
              </a:rPr>
              <a:t>control your fate</a:t>
            </a:r>
          </a:p>
        </p:txBody>
      </p:sp>
      <p:grpSp>
        <p:nvGrpSpPr>
          <p:cNvPr id="132101" name="Group 5"/>
          <p:cNvGrpSpPr>
            <a:grpSpLocks/>
          </p:cNvGrpSpPr>
          <p:nvPr/>
        </p:nvGrpSpPr>
        <p:grpSpPr bwMode="auto">
          <a:xfrm>
            <a:off x="1828800" y="4495800"/>
            <a:ext cx="5638800" cy="1981200"/>
            <a:chOff x="1152" y="2832"/>
            <a:chExt cx="3552" cy="1248"/>
          </a:xfrm>
        </p:grpSpPr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3168" y="2832"/>
              <a:ext cx="1536" cy="1248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5000"/>
                </a:spcBef>
              </a:pPr>
              <a:r>
                <a:rPr kumimoji="1" lang="en-US" sz="3600">
                  <a:solidFill>
                    <a:schemeClr val="accent2"/>
                  </a:solidFill>
                  <a:latin typeface="Arial" charset="0"/>
                </a:rPr>
                <a:t>Optimism</a:t>
              </a:r>
              <a:br>
                <a:rPr kumimoji="1" lang="en-US" sz="3600">
                  <a:solidFill>
                    <a:schemeClr val="accent2"/>
                  </a:solidFill>
                  <a:latin typeface="Arial" charset="0"/>
                </a:rPr>
              </a:br>
              <a:r>
                <a:rPr kumimoji="1" lang="en-US" sz="3600">
                  <a:solidFill>
                    <a:schemeClr val="accent2"/>
                  </a:solidFill>
                  <a:latin typeface="Arial" charset="0"/>
                </a:rPr>
                <a:t>about the </a:t>
              </a:r>
              <a:br>
                <a:rPr kumimoji="1" lang="en-US" sz="3600">
                  <a:solidFill>
                    <a:schemeClr val="accent2"/>
                  </a:solidFill>
                  <a:latin typeface="Arial" charset="0"/>
                </a:rPr>
              </a:br>
              <a:r>
                <a:rPr kumimoji="1" lang="en-US" sz="3600">
                  <a:solidFill>
                    <a:schemeClr val="accent2"/>
                  </a:solidFill>
                  <a:latin typeface="Arial" charset="0"/>
                </a:rPr>
                <a:t>future</a:t>
              </a:r>
            </a:p>
          </p:txBody>
        </p:sp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1152" y="3024"/>
              <a:ext cx="1344" cy="91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80000"/>
                </a:spcBef>
              </a:pPr>
              <a:r>
                <a:rPr kumimoji="1" lang="en-US" sz="3600">
                  <a:solidFill>
                    <a:schemeClr val="accent2"/>
                  </a:solidFill>
                  <a:latin typeface="Arial" charset="0"/>
                </a:rPr>
                <a:t>Taking</a:t>
              </a:r>
              <a:br>
                <a:rPr kumimoji="1" lang="en-US" sz="3600">
                  <a:solidFill>
                    <a:schemeClr val="accent2"/>
                  </a:solidFill>
                  <a:latin typeface="Arial" charset="0"/>
                </a:rPr>
              </a:br>
              <a:r>
                <a:rPr kumimoji="1" lang="en-US" sz="3600">
                  <a:solidFill>
                    <a:schemeClr val="accent2"/>
                  </a:solidFill>
                  <a:latin typeface="Arial" charset="0"/>
                </a:rPr>
                <a:t>action</a:t>
              </a:r>
            </a:p>
          </p:txBody>
        </p:sp>
      </p:grpSp>
      <p:grpSp>
        <p:nvGrpSpPr>
          <p:cNvPr id="132104" name="Group 8"/>
          <p:cNvGrpSpPr>
            <a:grpSpLocks/>
          </p:cNvGrpSpPr>
          <p:nvPr/>
        </p:nvGrpSpPr>
        <p:grpSpPr bwMode="auto">
          <a:xfrm>
            <a:off x="838200" y="2773363"/>
            <a:ext cx="7572375" cy="2713037"/>
            <a:chOff x="528" y="1747"/>
            <a:chExt cx="4770" cy="1709"/>
          </a:xfrm>
        </p:grpSpPr>
        <p:sp>
          <p:nvSpPr>
            <p:cNvPr id="132105" name="AutoShape 9"/>
            <p:cNvSpPr>
              <a:spLocks noChangeArrowheads="1"/>
            </p:cNvSpPr>
            <p:nvPr/>
          </p:nvSpPr>
          <p:spPr bwMode="auto">
            <a:xfrm rot="4322834">
              <a:off x="4074" y="2155"/>
              <a:ext cx="1632" cy="81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6" name="AutoShape 10"/>
            <p:cNvSpPr>
              <a:spLocks noChangeArrowheads="1"/>
            </p:cNvSpPr>
            <p:nvPr/>
          </p:nvSpPr>
          <p:spPr bwMode="auto">
            <a:xfrm rot="17277166" flipH="1">
              <a:off x="120" y="2232"/>
              <a:ext cx="1632" cy="81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0086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nimBg="1" autoUpdateAnimBg="0"/>
      <p:bldP spid="13210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792163"/>
            <a:ext cx="7086600" cy="706437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External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Locus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 flipV="1">
            <a:off x="355600" y="1630363"/>
            <a:ext cx="8229600" cy="762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981200" y="2057400"/>
            <a:ext cx="5334000" cy="1981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80000"/>
              </a:spcBef>
            </a:pPr>
            <a:r>
              <a:rPr kumimoji="1" lang="en-US" sz="3600" b="1">
                <a:solidFill>
                  <a:schemeClr val="hlink"/>
                </a:solidFill>
                <a:latin typeface="Arial" charset="0"/>
              </a:rPr>
              <a:t>Belief you don’t</a:t>
            </a:r>
            <a:br>
              <a:rPr kumimoji="1" lang="en-US" sz="3600" b="1">
                <a:solidFill>
                  <a:schemeClr val="hlink"/>
                </a:solidFill>
                <a:latin typeface="Arial" charset="0"/>
              </a:rPr>
            </a:br>
            <a:r>
              <a:rPr kumimoji="1" lang="en-US" sz="3600" b="1">
                <a:solidFill>
                  <a:schemeClr val="hlink"/>
                </a:solidFill>
                <a:latin typeface="Arial" charset="0"/>
              </a:rPr>
              <a:t>control your fate</a:t>
            </a: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1828800" y="4495800"/>
            <a:ext cx="5638800" cy="1981200"/>
            <a:chOff x="1152" y="2832"/>
            <a:chExt cx="3552" cy="1248"/>
          </a:xfrm>
        </p:grpSpPr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3168" y="2832"/>
              <a:ext cx="1536" cy="1248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5000"/>
                </a:spcBef>
              </a:pPr>
              <a:r>
                <a:rPr kumimoji="1" lang="en-US" sz="3600">
                  <a:solidFill>
                    <a:schemeClr val="accent2"/>
                  </a:solidFill>
                  <a:latin typeface="Arial" charset="0"/>
                </a:rPr>
                <a:t>Pessimism</a:t>
              </a:r>
              <a:br>
                <a:rPr kumimoji="1" lang="en-US" sz="3600">
                  <a:solidFill>
                    <a:schemeClr val="accent2"/>
                  </a:solidFill>
                  <a:latin typeface="Arial" charset="0"/>
                </a:rPr>
              </a:br>
              <a:r>
                <a:rPr kumimoji="1" lang="en-US" sz="3600">
                  <a:solidFill>
                    <a:schemeClr val="accent2"/>
                  </a:solidFill>
                  <a:latin typeface="Arial" charset="0"/>
                </a:rPr>
                <a:t>about the </a:t>
              </a:r>
              <a:br>
                <a:rPr kumimoji="1" lang="en-US" sz="3600">
                  <a:solidFill>
                    <a:schemeClr val="accent2"/>
                  </a:solidFill>
                  <a:latin typeface="Arial" charset="0"/>
                </a:rPr>
              </a:br>
              <a:r>
                <a:rPr kumimoji="1" lang="en-US" sz="3600">
                  <a:solidFill>
                    <a:schemeClr val="accent2"/>
                  </a:solidFill>
                  <a:latin typeface="Arial" charset="0"/>
                </a:rPr>
                <a:t>future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1152" y="3024"/>
              <a:ext cx="1344" cy="91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80000"/>
                </a:spcBef>
              </a:pPr>
              <a:r>
                <a:rPr kumimoji="1" lang="en-US" sz="3600">
                  <a:solidFill>
                    <a:schemeClr val="accent2"/>
                  </a:solidFill>
                  <a:latin typeface="Arial" charset="0"/>
                </a:rPr>
                <a:t>Doing</a:t>
              </a:r>
              <a:br>
                <a:rPr kumimoji="1" lang="en-US" sz="3600">
                  <a:solidFill>
                    <a:schemeClr val="accent2"/>
                  </a:solidFill>
                  <a:latin typeface="Arial" charset="0"/>
                </a:rPr>
              </a:br>
              <a:r>
                <a:rPr kumimoji="1" lang="en-US" sz="3600">
                  <a:solidFill>
                    <a:schemeClr val="accent2"/>
                  </a:solidFill>
                  <a:latin typeface="Arial" charset="0"/>
                </a:rPr>
                <a:t>nothing</a:t>
              </a:r>
            </a:p>
          </p:txBody>
        </p:sp>
      </p:grp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38200" y="2773363"/>
            <a:ext cx="7572375" cy="2713037"/>
            <a:chOff x="528" y="1747"/>
            <a:chExt cx="4770" cy="1709"/>
          </a:xfrm>
        </p:grpSpPr>
        <p:sp>
          <p:nvSpPr>
            <p:cNvPr id="46089" name="AutoShape 9"/>
            <p:cNvSpPr>
              <a:spLocks noChangeArrowheads="1"/>
            </p:cNvSpPr>
            <p:nvPr/>
          </p:nvSpPr>
          <p:spPr bwMode="auto">
            <a:xfrm rot="4322834">
              <a:off x="4074" y="2155"/>
              <a:ext cx="1632" cy="81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AutoShape 10"/>
            <p:cNvSpPr>
              <a:spLocks noChangeArrowheads="1"/>
            </p:cNvSpPr>
            <p:nvPr/>
          </p:nvSpPr>
          <p:spPr bwMode="auto">
            <a:xfrm rot="17277166" flipH="1">
              <a:off x="120" y="2232"/>
              <a:ext cx="1632" cy="81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39925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167425"/>
            <a:ext cx="9002331" cy="5745695"/>
          </a:xfrm>
        </p:spPr>
      </p:pic>
    </p:spTree>
    <p:extLst>
      <p:ext uri="{BB962C8B-B14F-4D97-AF65-F5344CB8AC3E}">
        <p14:creationId xmlns:p14="http://schemas.microsoft.com/office/powerpoint/2010/main" val="5527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 &amp; Type B 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the test -  stress and your personality type discuss stress management strategies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1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!</a:t>
            </a:r>
            <a:endParaRPr lang="en-US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3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0866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4800" dirty="0">
                <a:solidFill>
                  <a:srgbClr val="FF0000"/>
                </a:solidFill>
              </a:rPr>
              <a:t>Trait Theories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981200"/>
            <a:ext cx="8382000" cy="41148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80000"/>
              </a:spcBef>
            </a:pPr>
            <a:r>
              <a:rPr lang="en-US" sz="4000" dirty="0">
                <a:solidFill>
                  <a:srgbClr val="FF0000"/>
                </a:solidFill>
              </a:rPr>
              <a:t>Explain differences between people in terms of stable personality traits</a:t>
            </a:r>
          </a:p>
          <a:p>
            <a:pPr>
              <a:spcBef>
                <a:spcPct val="80000"/>
              </a:spcBef>
            </a:pPr>
            <a:r>
              <a:rPr lang="en-US" sz="4000" dirty="0">
                <a:solidFill>
                  <a:srgbClr val="FF0000"/>
                </a:solidFill>
              </a:rPr>
              <a:t>Modern day psychologists have found 5 personality dimensions that span cultures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 flipV="1">
            <a:off x="381000" y="1600200"/>
            <a:ext cx="8229600" cy="762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017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0866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4800" dirty="0">
                <a:solidFill>
                  <a:schemeClr val="accent2"/>
                </a:solidFill>
              </a:rPr>
              <a:t>The 5 Factor Theory</a:t>
            </a: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6934200" cy="39624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spcBef>
                <a:spcPct val="70000"/>
              </a:spcBef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ct val="70000"/>
              </a:spcBef>
            </a:pPr>
            <a:r>
              <a:rPr lang="en-US" dirty="0">
                <a:solidFill>
                  <a:srgbClr val="FF0000"/>
                </a:solidFill>
              </a:rPr>
              <a:t>Openness to </a:t>
            </a:r>
            <a:r>
              <a:rPr lang="en-US" dirty="0" smtClean="0">
                <a:solidFill>
                  <a:srgbClr val="FF0000"/>
                </a:solidFill>
              </a:rPr>
              <a:t>Experience</a:t>
            </a:r>
          </a:p>
          <a:p>
            <a:pPr>
              <a:spcBef>
                <a:spcPct val="70000"/>
              </a:spcBef>
            </a:pPr>
            <a:r>
              <a:rPr lang="en-US" dirty="0" smtClean="0">
                <a:solidFill>
                  <a:srgbClr val="FF0000"/>
                </a:solidFill>
              </a:rPr>
              <a:t>Conscientiousness</a:t>
            </a:r>
          </a:p>
          <a:p>
            <a:pPr>
              <a:spcBef>
                <a:spcPct val="70000"/>
              </a:spcBef>
            </a:pPr>
            <a:r>
              <a:rPr lang="en-US" dirty="0" smtClean="0">
                <a:solidFill>
                  <a:srgbClr val="FF0000"/>
                </a:solidFill>
              </a:rPr>
              <a:t>Extraversion</a:t>
            </a:r>
          </a:p>
          <a:p>
            <a:pPr>
              <a:spcBef>
                <a:spcPct val="70000"/>
              </a:spcBef>
            </a:pPr>
            <a:r>
              <a:rPr lang="en-US" dirty="0" smtClean="0">
                <a:solidFill>
                  <a:srgbClr val="FF0000"/>
                </a:solidFill>
              </a:rPr>
              <a:t>Agreeableness</a:t>
            </a:r>
          </a:p>
          <a:p>
            <a:pPr>
              <a:spcBef>
                <a:spcPct val="70000"/>
              </a:spcBef>
            </a:pPr>
            <a:r>
              <a:rPr lang="en-US" dirty="0" smtClean="0">
                <a:solidFill>
                  <a:srgbClr val="FF0000"/>
                </a:solidFill>
              </a:rPr>
              <a:t>Neuroticism</a:t>
            </a:r>
          </a:p>
          <a:p>
            <a:pPr marL="0" indent="0" algn="ctr">
              <a:spcBef>
                <a:spcPct val="70000"/>
              </a:spcBef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 flipV="1">
            <a:off x="381000" y="1600200"/>
            <a:ext cx="8229600" cy="762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374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57200"/>
            <a:ext cx="8528675" cy="6400800"/>
          </a:xfrm>
        </p:spPr>
      </p:pic>
    </p:spTree>
    <p:extLst>
      <p:ext uri="{BB962C8B-B14F-4D97-AF65-F5344CB8AC3E}">
        <p14:creationId xmlns:p14="http://schemas.microsoft.com/office/powerpoint/2010/main" val="18337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0866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4800" dirty="0" smtClean="0">
                <a:solidFill>
                  <a:srgbClr val="FF0000"/>
                </a:solidFill>
              </a:rPr>
              <a:t>Activity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 flipV="1">
            <a:off x="381000" y="1600200"/>
            <a:ext cx="8229600" cy="762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990600" y="2209800"/>
            <a:ext cx="7300913" cy="1447800"/>
            <a:chOff x="624" y="1200"/>
            <a:chExt cx="4599" cy="912"/>
          </a:xfrm>
        </p:grpSpPr>
        <p:pic>
          <p:nvPicPr>
            <p:cNvPr id="121861" name="Picture 5"/>
            <p:cNvPicPr>
              <a:picLocks noChangeAspect="1" noChangeArrowheads="1"/>
            </p:cNvPicPr>
            <p:nvPr/>
          </p:nvPicPr>
          <p:blipFill>
            <a:blip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488"/>
              <a:ext cx="459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1862" name="Text Box 6"/>
            <p:cNvSpPr txBox="1">
              <a:spLocks noChangeArrowheads="1"/>
            </p:cNvSpPr>
            <p:nvPr/>
          </p:nvSpPr>
          <p:spPr bwMode="auto">
            <a:xfrm>
              <a:off x="672" y="1200"/>
              <a:ext cx="44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80000"/>
                </a:spcBef>
              </a:pPr>
              <a:r>
                <a:rPr kumimoji="1" lang="en-US" sz="3600">
                  <a:solidFill>
                    <a:srgbClr val="FF0000"/>
                  </a:solidFill>
                  <a:latin typeface="Arial" charset="0"/>
                </a:rPr>
                <a:t>Extraversion</a:t>
              </a:r>
            </a:p>
          </p:txBody>
        </p:sp>
        <p:sp>
          <p:nvSpPr>
            <p:cNvPr id="121863" name="Text Box 7"/>
            <p:cNvSpPr txBox="1">
              <a:spLocks noChangeArrowheads="1"/>
            </p:cNvSpPr>
            <p:nvPr/>
          </p:nvSpPr>
          <p:spPr bwMode="auto">
            <a:xfrm>
              <a:off x="672" y="1728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80000"/>
                </a:spcBef>
              </a:pPr>
              <a:r>
                <a:rPr kumimoji="1" lang="en-US" sz="3400">
                  <a:solidFill>
                    <a:srgbClr val="FF0000"/>
                  </a:solidFill>
                  <a:latin typeface="Arial" charset="0"/>
                </a:rPr>
                <a:t>Outgoing</a:t>
              </a:r>
            </a:p>
          </p:txBody>
        </p:sp>
        <p:sp>
          <p:nvSpPr>
            <p:cNvPr id="121864" name="Text Box 8"/>
            <p:cNvSpPr txBox="1">
              <a:spLocks noChangeArrowheads="1"/>
            </p:cNvSpPr>
            <p:nvPr/>
          </p:nvSpPr>
          <p:spPr bwMode="auto">
            <a:xfrm>
              <a:off x="3408" y="1728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80000"/>
                </a:spcBef>
              </a:pPr>
              <a:r>
                <a:rPr kumimoji="1" lang="en-US" sz="3400">
                  <a:solidFill>
                    <a:srgbClr val="FF0000"/>
                  </a:solidFill>
                  <a:latin typeface="Arial" charset="0"/>
                </a:rPr>
                <a:t>Withdrawn</a:t>
              </a:r>
            </a:p>
          </p:txBody>
        </p:sp>
      </p:grpSp>
      <p:grpSp>
        <p:nvGrpSpPr>
          <p:cNvPr id="121865" name="Group 9"/>
          <p:cNvGrpSpPr>
            <a:grpSpLocks/>
          </p:cNvGrpSpPr>
          <p:nvPr/>
        </p:nvGrpSpPr>
        <p:grpSpPr bwMode="auto">
          <a:xfrm>
            <a:off x="990600" y="4495800"/>
            <a:ext cx="7300913" cy="1447800"/>
            <a:chOff x="624" y="2640"/>
            <a:chExt cx="4599" cy="912"/>
          </a:xfrm>
        </p:grpSpPr>
        <p:pic>
          <p:nvPicPr>
            <p:cNvPr id="121866" name="Picture 10"/>
            <p:cNvPicPr>
              <a:picLocks noChangeAspect="1" noChangeArrowheads="1"/>
            </p:cNvPicPr>
            <p:nvPr/>
          </p:nvPicPr>
          <p:blipFill>
            <a:blip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928"/>
              <a:ext cx="459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672" y="2640"/>
              <a:ext cx="44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80000"/>
                </a:spcBef>
              </a:pPr>
              <a:r>
                <a:rPr kumimoji="1" lang="en-US" sz="3600">
                  <a:solidFill>
                    <a:srgbClr val="FF0000"/>
                  </a:solidFill>
                  <a:latin typeface="Arial" charset="0"/>
                </a:rPr>
                <a:t>Neuroticism</a:t>
              </a:r>
            </a:p>
          </p:txBody>
        </p:sp>
        <p:sp>
          <p:nvSpPr>
            <p:cNvPr id="121868" name="Text Box 12"/>
            <p:cNvSpPr txBox="1">
              <a:spLocks noChangeArrowheads="1"/>
            </p:cNvSpPr>
            <p:nvPr/>
          </p:nvSpPr>
          <p:spPr bwMode="auto">
            <a:xfrm>
              <a:off x="672" y="3168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80000"/>
                </a:spcBef>
              </a:pPr>
              <a:r>
                <a:rPr kumimoji="1" lang="en-US" sz="3400">
                  <a:solidFill>
                    <a:srgbClr val="FF0000"/>
                  </a:solidFill>
                  <a:latin typeface="Arial" charset="0"/>
                </a:rPr>
                <a:t>Stable</a:t>
              </a:r>
            </a:p>
          </p:txBody>
        </p:sp>
        <p:sp>
          <p:nvSpPr>
            <p:cNvPr id="121869" name="Text Box 13"/>
            <p:cNvSpPr txBox="1">
              <a:spLocks noChangeArrowheads="1"/>
            </p:cNvSpPr>
            <p:nvPr/>
          </p:nvSpPr>
          <p:spPr bwMode="auto">
            <a:xfrm>
              <a:off x="3408" y="3168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80000"/>
                </a:spcBef>
              </a:pPr>
              <a:r>
                <a:rPr kumimoji="1" lang="en-US" sz="3400">
                  <a:solidFill>
                    <a:srgbClr val="FF0000"/>
                  </a:solidFill>
                  <a:latin typeface="Arial" charset="0"/>
                </a:rPr>
                <a:t>Unstable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5626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0866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4800">
                <a:solidFill>
                  <a:srgbClr val="FF0000"/>
                </a:solidFill>
              </a:rPr>
              <a:t>The 5 Factor Theory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 flipV="1">
            <a:off x="381000" y="1600200"/>
            <a:ext cx="8229600" cy="762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990600" y="2209800"/>
            <a:ext cx="7300913" cy="1447800"/>
            <a:chOff x="624" y="1200"/>
            <a:chExt cx="4599" cy="912"/>
          </a:xfrm>
        </p:grpSpPr>
        <p:pic>
          <p:nvPicPr>
            <p:cNvPr id="122885" name="Picture 5"/>
            <p:cNvPicPr>
              <a:picLocks noChangeAspect="1" noChangeArrowheads="1"/>
            </p:cNvPicPr>
            <p:nvPr/>
          </p:nvPicPr>
          <p:blipFill>
            <a:blip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488"/>
              <a:ext cx="459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2886" name="Text Box 6"/>
            <p:cNvSpPr txBox="1">
              <a:spLocks noChangeArrowheads="1"/>
            </p:cNvSpPr>
            <p:nvPr/>
          </p:nvSpPr>
          <p:spPr bwMode="auto">
            <a:xfrm>
              <a:off x="672" y="1200"/>
              <a:ext cx="44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80000"/>
                </a:spcBef>
              </a:pPr>
              <a:r>
                <a:rPr kumimoji="1" lang="en-US" sz="3600">
                  <a:solidFill>
                    <a:srgbClr val="FF0000"/>
                  </a:solidFill>
                  <a:latin typeface="Arial" charset="0"/>
                </a:rPr>
                <a:t>Agreeableness</a:t>
              </a:r>
            </a:p>
          </p:txBody>
        </p:sp>
        <p:sp>
          <p:nvSpPr>
            <p:cNvPr id="122887" name="Text Box 7"/>
            <p:cNvSpPr txBox="1">
              <a:spLocks noChangeArrowheads="1"/>
            </p:cNvSpPr>
            <p:nvPr/>
          </p:nvSpPr>
          <p:spPr bwMode="auto">
            <a:xfrm>
              <a:off x="672" y="1728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80000"/>
                </a:spcBef>
              </a:pPr>
              <a:r>
                <a:rPr kumimoji="1" lang="en-US" sz="3400">
                  <a:solidFill>
                    <a:srgbClr val="FF0000"/>
                  </a:solidFill>
                  <a:latin typeface="Arial" charset="0"/>
                </a:rPr>
                <a:t>Low</a:t>
              </a:r>
            </a:p>
          </p:txBody>
        </p:sp>
        <p:sp>
          <p:nvSpPr>
            <p:cNvPr id="122888" name="Text Box 8"/>
            <p:cNvSpPr txBox="1">
              <a:spLocks noChangeArrowheads="1"/>
            </p:cNvSpPr>
            <p:nvPr/>
          </p:nvSpPr>
          <p:spPr bwMode="auto">
            <a:xfrm>
              <a:off x="3408" y="1728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80000"/>
                </a:spcBef>
              </a:pPr>
              <a:r>
                <a:rPr kumimoji="1" lang="en-US" sz="3400">
                  <a:solidFill>
                    <a:srgbClr val="FF0000"/>
                  </a:solidFill>
                  <a:latin typeface="Arial" charset="0"/>
                </a:rPr>
                <a:t>High</a:t>
              </a:r>
            </a:p>
          </p:txBody>
        </p:sp>
      </p:grpSp>
      <p:grpSp>
        <p:nvGrpSpPr>
          <p:cNvPr id="122889" name="Group 9"/>
          <p:cNvGrpSpPr>
            <a:grpSpLocks/>
          </p:cNvGrpSpPr>
          <p:nvPr/>
        </p:nvGrpSpPr>
        <p:grpSpPr bwMode="auto">
          <a:xfrm>
            <a:off x="990600" y="4495800"/>
            <a:ext cx="7300913" cy="1447800"/>
            <a:chOff x="624" y="2832"/>
            <a:chExt cx="4599" cy="912"/>
          </a:xfrm>
        </p:grpSpPr>
        <p:pic>
          <p:nvPicPr>
            <p:cNvPr id="122890" name="Picture 10"/>
            <p:cNvPicPr>
              <a:picLocks noChangeAspect="1" noChangeArrowheads="1"/>
            </p:cNvPicPr>
            <p:nvPr/>
          </p:nvPicPr>
          <p:blipFill>
            <a:blip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120"/>
              <a:ext cx="459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2891" name="Text Box 11"/>
            <p:cNvSpPr txBox="1">
              <a:spLocks noChangeArrowheads="1"/>
            </p:cNvSpPr>
            <p:nvPr/>
          </p:nvSpPr>
          <p:spPr bwMode="auto">
            <a:xfrm>
              <a:off x="672" y="2832"/>
              <a:ext cx="44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80000"/>
                </a:spcBef>
              </a:pPr>
              <a:r>
                <a:rPr kumimoji="1" lang="en-US" sz="3600">
                  <a:solidFill>
                    <a:srgbClr val="FF0000"/>
                  </a:solidFill>
                  <a:latin typeface="Arial" charset="0"/>
                </a:rPr>
                <a:t>Conscientiousness</a:t>
              </a:r>
            </a:p>
          </p:txBody>
        </p:sp>
        <p:sp>
          <p:nvSpPr>
            <p:cNvPr id="122892" name="Text Box 12"/>
            <p:cNvSpPr txBox="1">
              <a:spLocks noChangeArrowheads="1"/>
            </p:cNvSpPr>
            <p:nvPr/>
          </p:nvSpPr>
          <p:spPr bwMode="auto">
            <a:xfrm>
              <a:off x="672" y="3360"/>
              <a:ext cx="206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80000"/>
                </a:spcBef>
              </a:pPr>
              <a:r>
                <a:rPr kumimoji="1" lang="en-US" sz="3400">
                  <a:solidFill>
                    <a:srgbClr val="FF0000"/>
                  </a:solidFill>
                  <a:latin typeface="Arial" charset="0"/>
                </a:rPr>
                <a:t>Undependable</a:t>
              </a:r>
            </a:p>
          </p:txBody>
        </p:sp>
        <p:sp>
          <p:nvSpPr>
            <p:cNvPr id="122893" name="Text Box 13"/>
            <p:cNvSpPr txBox="1">
              <a:spLocks noChangeArrowheads="1"/>
            </p:cNvSpPr>
            <p:nvPr/>
          </p:nvSpPr>
          <p:spPr bwMode="auto">
            <a:xfrm>
              <a:off x="3408" y="3360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80000"/>
                </a:spcBef>
              </a:pPr>
              <a:r>
                <a:rPr kumimoji="1" lang="en-US" sz="3400">
                  <a:solidFill>
                    <a:srgbClr val="FF0000"/>
                  </a:solidFill>
                  <a:latin typeface="Arial" charset="0"/>
                </a:rPr>
                <a:t>Dependable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73187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0866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4800">
                <a:solidFill>
                  <a:srgbClr val="FF0000"/>
                </a:solidFill>
              </a:rPr>
              <a:t>The 5 Factor Theory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 flipV="1">
            <a:off x="381000" y="1600200"/>
            <a:ext cx="8229600" cy="762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990600" y="2209800"/>
            <a:ext cx="7300913" cy="1447800"/>
            <a:chOff x="624" y="1200"/>
            <a:chExt cx="4599" cy="912"/>
          </a:xfrm>
        </p:grpSpPr>
        <p:pic>
          <p:nvPicPr>
            <p:cNvPr id="123909" name="Picture 5"/>
            <p:cNvPicPr>
              <a:picLocks noChangeAspect="1" noChangeArrowheads="1"/>
            </p:cNvPicPr>
            <p:nvPr/>
          </p:nvPicPr>
          <p:blipFill>
            <a:blip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488"/>
              <a:ext cx="459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3910" name="Text Box 6"/>
            <p:cNvSpPr txBox="1">
              <a:spLocks noChangeArrowheads="1"/>
            </p:cNvSpPr>
            <p:nvPr/>
          </p:nvSpPr>
          <p:spPr bwMode="auto">
            <a:xfrm>
              <a:off x="672" y="1200"/>
              <a:ext cx="44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80000"/>
                </a:spcBef>
              </a:pPr>
              <a:r>
                <a:rPr kumimoji="1" lang="en-US" sz="3600" dirty="0">
                  <a:solidFill>
                    <a:srgbClr val="FF0000"/>
                  </a:solidFill>
                  <a:latin typeface="Arial" charset="0"/>
                </a:rPr>
                <a:t>Openness to Experience</a:t>
              </a:r>
            </a:p>
          </p:txBody>
        </p:sp>
        <p:sp>
          <p:nvSpPr>
            <p:cNvPr id="123911" name="Text Box 7"/>
            <p:cNvSpPr txBox="1">
              <a:spLocks noChangeArrowheads="1"/>
            </p:cNvSpPr>
            <p:nvPr/>
          </p:nvSpPr>
          <p:spPr bwMode="auto">
            <a:xfrm>
              <a:off x="672" y="1728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80000"/>
                </a:spcBef>
              </a:pPr>
              <a:r>
                <a:rPr kumimoji="1" lang="en-US" sz="3400">
                  <a:solidFill>
                    <a:srgbClr val="FF0000"/>
                  </a:solidFill>
                  <a:latin typeface="Arial" charset="0"/>
                </a:rPr>
                <a:t>Closed</a:t>
              </a:r>
            </a:p>
          </p:txBody>
        </p:sp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3408" y="1728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80000"/>
                </a:spcBef>
              </a:pPr>
              <a:r>
                <a:rPr kumimoji="1" lang="en-US" sz="3400">
                  <a:solidFill>
                    <a:srgbClr val="FF0000"/>
                  </a:solidFill>
                  <a:latin typeface="Arial" charset="0"/>
                </a:rPr>
                <a:t>Open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687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0866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4800" dirty="0">
                <a:solidFill>
                  <a:srgbClr val="FF0000"/>
                </a:solidFill>
              </a:rPr>
              <a:t>The 5 Factor Theory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382000" cy="34290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80000"/>
              </a:spcBef>
            </a:pPr>
            <a:r>
              <a:rPr lang="en-US" sz="4000" dirty="0">
                <a:solidFill>
                  <a:srgbClr val="FF0000"/>
                </a:solidFill>
              </a:rPr>
              <a:t>Helpful in predicting general trends in behavior</a:t>
            </a:r>
          </a:p>
          <a:p>
            <a:pPr>
              <a:spcBef>
                <a:spcPct val="80000"/>
              </a:spcBef>
            </a:pPr>
            <a:r>
              <a:rPr lang="en-US" sz="4000" dirty="0">
                <a:solidFill>
                  <a:srgbClr val="FF0000"/>
                </a:solidFill>
              </a:rPr>
              <a:t>Too general to predict behavior in a specific situation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 flipV="1">
            <a:off x="381000" y="1600200"/>
            <a:ext cx="8229600" cy="762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884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Social Cognitive theory: A modern view of personality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Human behavior is influenced by POSITIVE REINFORCEMENT  as well as Cognitive factors.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Bandura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Self –System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Self reinforcement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Self efficacy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Locus of control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178</Words>
  <Application>Microsoft Office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Wingdings</vt:lpstr>
      <vt:lpstr>Wingdings 2</vt:lpstr>
      <vt:lpstr>Oriel</vt:lpstr>
      <vt:lpstr>Understanding your personality </vt:lpstr>
      <vt:lpstr>Trait Theories</vt:lpstr>
      <vt:lpstr>The 5 Factor Theory</vt:lpstr>
      <vt:lpstr>PowerPoint Presentation</vt:lpstr>
      <vt:lpstr>Activity time</vt:lpstr>
      <vt:lpstr>The 5 Factor Theory</vt:lpstr>
      <vt:lpstr>The 5 Factor Theory</vt:lpstr>
      <vt:lpstr>The 5 Factor Theory</vt:lpstr>
      <vt:lpstr>Social Cognitive theory: A modern view of personality</vt:lpstr>
      <vt:lpstr>Reciprocal Determinism</vt:lpstr>
      <vt:lpstr>Self-Efficacy</vt:lpstr>
      <vt:lpstr>Self-Efficacy</vt:lpstr>
      <vt:lpstr>Self-Efficacy</vt:lpstr>
      <vt:lpstr>Internal Locus</vt:lpstr>
      <vt:lpstr>External Locus</vt:lpstr>
      <vt:lpstr>PowerPoint Presentation</vt:lpstr>
      <vt:lpstr>Type A &amp; Type B personality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 And Social cognitive theories.</dc:title>
  <dc:creator>Salima Ahsan Tejani</dc:creator>
  <cp:lastModifiedBy>Salima Ahsan Tejani</cp:lastModifiedBy>
  <cp:revision>3</cp:revision>
  <dcterms:modified xsi:type="dcterms:W3CDTF">2018-10-13T07:08:49Z</dcterms:modified>
</cp:coreProperties>
</file>