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9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6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39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1F4D-BDE4-4DAA-9244-C4C219A08C7D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D25C-2ACC-4E35-831C-C6CD6A46F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98483" y="1479782"/>
            <a:ext cx="7304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ru-RU" sz="3200" b="1" dirty="0">
                <a:latin typeface="Courier New" panose="02070309020205020404" pitchFamily="49" charset="0"/>
              </a:rPr>
              <a:t>void init (int n,int st[])</a:t>
            </a:r>
          </a:p>
          <a:p>
            <a:r>
              <a:rPr lang="nn-NO" altLang="ru-RU" sz="3200" b="1" dirty="0">
                <a:latin typeface="Courier New" panose="02070309020205020404" pitchFamily="49" charset="0"/>
              </a:rPr>
              <a:t>{</a:t>
            </a:r>
          </a:p>
          <a:p>
            <a:r>
              <a:rPr lang="nn-NO" altLang="ru-RU" sz="3200" b="1" dirty="0">
                <a:latin typeface="Courier New" panose="02070309020205020404" pitchFamily="49" charset="0"/>
              </a:rPr>
              <a:t>    int i;</a:t>
            </a:r>
          </a:p>
          <a:p>
            <a:r>
              <a:rPr lang="nn-NO" altLang="ru-RU" sz="3200" b="1" dirty="0">
                <a:latin typeface="Courier New" panose="02070309020205020404" pitchFamily="49" charset="0"/>
              </a:rPr>
              <a:t>    for (i = 1; i &lt;= n; i++)</a:t>
            </a:r>
          </a:p>
          <a:p>
            <a:r>
              <a:rPr lang="nn-NO" altLang="ru-RU" sz="3200" b="1" dirty="0">
                <a:latin typeface="Courier New" panose="02070309020205020404" pitchFamily="49" charset="0"/>
              </a:rPr>
              <a:t>    st[i] = 0;</a:t>
            </a:r>
          </a:p>
          <a:p>
            <a:r>
              <a:rPr lang="nn-NO" altLang="ru-RU" sz="3200" b="1" dirty="0">
                <a:latin typeface="Courier New" panose="02070309020205020404" pitchFamily="49" charset="0"/>
              </a:rPr>
              <a:t>}</a:t>
            </a:r>
            <a:endParaRPr lang="ru-RU" altLang="ru-RU" sz="3200" b="1" dirty="0"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6029" y="457228"/>
            <a:ext cx="8061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alt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Fincția</a:t>
            </a:r>
            <a:r>
              <a:rPr lang="ru-RU" alt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 dirty="0" err="1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alt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zero în toate elementele tabelului </a:t>
            </a:r>
            <a:r>
              <a:rPr lang="ru-RU" alt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 dirty="0" err="1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ru-RU" sz="3200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ro-MD" altLang="ru-RU" sz="3200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3200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ru-RU" sz="3200" dirty="0"/>
          </a:p>
        </p:txBody>
      </p:sp>
      <p:pic>
        <p:nvPicPr>
          <p:cNvPr id="5" name="Рисунок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49863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1641" y="394166"/>
            <a:ext cx="77566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alt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Fincția</a:t>
            </a:r>
            <a:r>
              <a:rPr lang="ru-RU" alt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altLang="ru-RU" sz="28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</a:t>
            </a:r>
            <a:r>
              <a:rPr lang="ro-MD" alt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umple elementele tabloului </a:t>
            </a:r>
            <a:r>
              <a:rPr lang="ro-RO" altLang="ru-RU" sz="2800" dirty="0" smtClean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ru-RU" sz="2800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ro-MD" altLang="ru-RU" sz="2800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 smtClean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ro-RO" altLang="ru-RU" sz="2800" dirty="0" smtClean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MD" alt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date numerice introduse de la tastatură și le afșeză pe ecran.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5246" y="1771563"/>
            <a:ext cx="8219089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void introduce(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3000" b="1" dirty="0">
                <a:latin typeface="Courier New" panose="02070309020205020404" pitchFamily="49" charset="0"/>
              </a:rPr>
              <a:t> n,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3000" b="1" dirty="0">
                <a:latin typeface="Courier New" panose="02070309020205020404" pitchFamily="49" charset="0"/>
              </a:rPr>
              <a:t> a[])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3000" b="1" dirty="0">
                <a:latin typeface="Courier New" panose="02070309020205020404" pitchFamily="49" charset="0"/>
              </a:rPr>
              <a:t>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for (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 = 1;</a:t>
            </a:r>
            <a:r>
              <a:rPr lang="ro-MD" altLang="ru-RU" sz="3000" b="1" dirty="0">
                <a:latin typeface="Courier New" panose="02070309020205020404" pitchFamily="49" charset="0"/>
              </a:rPr>
              <a:t>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 &lt;= n;</a:t>
            </a:r>
            <a:r>
              <a:rPr lang="ro-MD" altLang="ru-RU" sz="3000" b="1" dirty="0">
                <a:latin typeface="Courier New" panose="02070309020205020404" pitchFamily="49" charset="0"/>
              </a:rPr>
              <a:t>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   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3000" b="1" dirty="0">
                <a:latin typeface="Courier New" panose="02070309020205020404" pitchFamily="49" charset="0"/>
              </a:rPr>
              <a:t>("a[ %d ]=",</a:t>
            </a:r>
            <a:r>
              <a:rPr lang="ro-MD" altLang="ru-RU" sz="3000" b="1" dirty="0">
                <a:latin typeface="Courier New" panose="02070309020205020404" pitchFamily="49" charset="0"/>
              </a:rPr>
              <a:t>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   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scanf</a:t>
            </a:r>
            <a:r>
              <a:rPr lang="en-US" altLang="ru-RU" sz="3000" b="1" dirty="0">
                <a:latin typeface="Courier New" panose="02070309020205020404" pitchFamily="49" charset="0"/>
              </a:rPr>
              <a:t>("%d",</a:t>
            </a:r>
            <a:r>
              <a:rPr lang="ro-MD" altLang="ru-RU" sz="3000" b="1" dirty="0">
                <a:latin typeface="Courier New" panose="02070309020205020404" pitchFamily="49" charset="0"/>
              </a:rPr>
              <a:t> </a:t>
            </a:r>
            <a:r>
              <a:rPr lang="en-US" altLang="ru-RU" sz="3000" b="1" dirty="0">
                <a:latin typeface="Courier New" panose="02070309020205020404" pitchFamily="49" charset="0"/>
              </a:rPr>
              <a:t>&amp;a[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endParaRPr lang="en-US" altLang="ru-RU" sz="3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for (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 = 1;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 &lt;= n ;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   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3000" b="1" dirty="0">
                <a:latin typeface="Courier New" panose="02070309020205020404" pitchFamily="49" charset="0"/>
              </a:rPr>
              <a:t>("%d ",a[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3000" b="1" dirty="0"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        </a:t>
            </a:r>
            <a:r>
              <a:rPr lang="en-US" altLang="ru-RU" sz="30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3000" b="1" dirty="0">
                <a:latin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altLang="ru-RU" sz="3000" b="1" dirty="0">
                <a:latin typeface="Courier New" panose="02070309020205020404" pitchFamily="49" charset="0"/>
              </a:rPr>
              <a:t>}</a:t>
            </a:r>
            <a:endParaRPr lang="ru-RU" altLang="ru-RU" sz="3000" b="1" dirty="0"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49863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4931" y="1942439"/>
            <a:ext cx="7775575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void introduce(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800" b="1" dirty="0">
                <a:latin typeface="Courier New" panose="02070309020205020404" pitchFamily="49" charset="0"/>
              </a:rPr>
              <a:t> n,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800" b="1" dirty="0">
                <a:latin typeface="Courier New" panose="02070309020205020404" pitchFamily="49" charset="0"/>
              </a:rPr>
              <a:t> a[])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int</a:t>
            </a:r>
            <a:r>
              <a:rPr lang="en-US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for (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 = 1;</a:t>
            </a:r>
            <a:r>
              <a:rPr lang="ro-MD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 &lt;= n;</a:t>
            </a:r>
            <a:r>
              <a:rPr lang="ro-MD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  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800" b="1" dirty="0">
                <a:latin typeface="Courier New" panose="02070309020205020404" pitchFamily="49" charset="0"/>
              </a:rPr>
              <a:t>("a[ %d ]=",</a:t>
            </a:r>
            <a:r>
              <a:rPr lang="ro-MD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  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scanf</a:t>
            </a:r>
            <a:r>
              <a:rPr lang="en-US" altLang="ru-RU" sz="2800" b="1" dirty="0">
                <a:latin typeface="Courier New" panose="02070309020205020404" pitchFamily="49" charset="0"/>
              </a:rPr>
              <a:t>("%d",</a:t>
            </a:r>
            <a:r>
              <a:rPr lang="ro-MD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</a:rPr>
              <a:t>&amp;a[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endParaRPr lang="en-US" altLang="ru-RU" sz="2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for (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 = 1;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 &lt;= n ;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  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800" b="1" dirty="0">
                <a:latin typeface="Courier New" panose="02070309020205020404" pitchFamily="49" charset="0"/>
              </a:rPr>
              <a:t>("%d ",a[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800" b="1" dirty="0"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      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800" b="1" dirty="0">
                <a:latin typeface="Courier New" panose="02070309020205020404" pitchFamily="49" charset="0"/>
              </a:rPr>
              <a:t>("\n");</a:t>
            </a:r>
          </a:p>
          <a:p>
            <a:pPr>
              <a:lnSpc>
                <a:spcPct val="80000"/>
              </a:lnSpc>
            </a:pPr>
            <a:r>
              <a:rPr lang="en-US" altLang="ru-RU" sz="2800" b="1" dirty="0">
                <a:latin typeface="Courier New" panose="02070309020205020404" pitchFamily="49" charset="0"/>
              </a:rPr>
              <a:t>}</a:t>
            </a:r>
            <a:endParaRPr lang="ru-RU" altLang="ru-RU" sz="2800" b="1" dirty="0">
              <a:latin typeface="Courier New" panose="02070309020205020404" pitchFamily="49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04931" y="126339"/>
            <a:ext cx="7775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o-MD" altLang="ru-RU" sz="2400" dirty="0"/>
              <a:t>Funcția </a:t>
            </a:r>
            <a:r>
              <a:rPr lang="en-US" altLang="ru-RU" sz="2400" dirty="0" err="1">
                <a:solidFill>
                  <a:schemeClr val="hlink"/>
                </a:solidFill>
              </a:rPr>
              <a:t>Proba</a:t>
            </a:r>
            <a:r>
              <a:rPr lang="en-US" altLang="ru-RU" sz="2400" dirty="0"/>
              <a:t> </a:t>
            </a:r>
            <a:r>
              <a:rPr lang="ro-MD" altLang="ru-RU" sz="2400" dirty="0"/>
              <a:t>returnează valoarea </a:t>
            </a:r>
            <a:r>
              <a:rPr lang="ro-MD" altLang="ru-RU" sz="2400" dirty="0">
                <a:solidFill>
                  <a:srgbClr val="FF0000"/>
                </a:solidFill>
              </a:rPr>
              <a:t>1</a:t>
            </a:r>
            <a:r>
              <a:rPr lang="en-US" altLang="ru-RU" sz="2400" dirty="0">
                <a:solidFill>
                  <a:schemeClr val="folHlink"/>
                </a:solidFill>
              </a:rPr>
              <a:t> </a:t>
            </a:r>
            <a:r>
              <a:rPr lang="ro-MD" altLang="ru-RU" sz="2400" dirty="0"/>
              <a:t>dacă în elementul </a:t>
            </a:r>
            <a:r>
              <a:rPr lang="en-US" altLang="ru-RU" sz="2400" dirty="0" err="1">
                <a:solidFill>
                  <a:schemeClr val="hlink"/>
                </a:solidFill>
              </a:rPr>
              <a:t>st</a:t>
            </a:r>
            <a:r>
              <a:rPr lang="en-US" altLang="ru-RU" sz="2400" dirty="0">
                <a:solidFill>
                  <a:schemeClr val="hlink"/>
                </a:solidFill>
              </a:rPr>
              <a:t>[p] </a:t>
            </a:r>
            <a:r>
              <a:rPr lang="ro-MD" altLang="ru-RU" sz="2400" dirty="0"/>
              <a:t>poate fi introdusă valoarea următoare. În caz contrar funcția va returna valoarea 0. </a:t>
            </a:r>
            <a:endParaRPr lang="ru-RU" altLang="ru-RU" sz="2400" dirty="0"/>
          </a:p>
        </p:txBody>
      </p:sp>
      <p:pic>
        <p:nvPicPr>
          <p:cNvPr id="4" name="Рисунок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49863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090" y="214315"/>
            <a:ext cx="8116887" cy="14620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o-MD" altLang="ru-RU" sz="2800" b="1" dirty="0" smtClean="0"/>
              <a:t>Funcția</a:t>
            </a:r>
            <a:r>
              <a:rPr lang="ru-RU" altLang="ru-RU" sz="2800" b="1" dirty="0" smtClean="0"/>
              <a:t> </a:t>
            </a:r>
            <a:r>
              <a:rPr lang="en-US" altLang="ru-RU" sz="2800" b="1" dirty="0" smtClean="0">
                <a:solidFill>
                  <a:schemeClr val="hlink"/>
                </a:solidFill>
              </a:rPr>
              <a:t>valid</a:t>
            </a:r>
            <a:r>
              <a:rPr lang="en-US" altLang="ru-RU" sz="2800" b="1" dirty="0" smtClean="0"/>
              <a:t> </a:t>
            </a:r>
            <a:r>
              <a:rPr lang="ro-MD" altLang="ru-RU" sz="2800" b="1" dirty="0" smtClean="0"/>
              <a:t>returnează valoarea </a:t>
            </a:r>
            <a:r>
              <a:rPr lang="ro-MD" altLang="ru-RU" sz="2800" b="1" dirty="0" smtClean="0">
                <a:solidFill>
                  <a:srgbClr val="FF0000"/>
                </a:solidFill>
              </a:rPr>
              <a:t>1</a:t>
            </a:r>
            <a:r>
              <a:rPr lang="ru-RU" altLang="ru-RU" sz="2800" b="1" dirty="0" smtClean="0"/>
              <a:t> </a:t>
            </a:r>
            <a:r>
              <a:rPr lang="ro-MD" altLang="ru-RU" sz="2800" b="1" dirty="0" smtClean="0"/>
              <a:t>dacă până la elementul cu indicele </a:t>
            </a:r>
            <a:r>
              <a:rPr lang="ru-RU" altLang="ru-RU" sz="2800" b="1" dirty="0" smtClean="0"/>
              <a:t> </a:t>
            </a:r>
            <a:r>
              <a:rPr lang="en-US" altLang="ru-RU" sz="2800" b="1" dirty="0" smtClean="0">
                <a:solidFill>
                  <a:schemeClr val="hlink"/>
                </a:solidFill>
              </a:rPr>
              <a:t>p </a:t>
            </a:r>
            <a:r>
              <a:rPr lang="ro-MD" altLang="ru-RU" sz="2800" b="1" dirty="0" smtClean="0"/>
              <a:t>au fost elemente egale cu elementul</a:t>
            </a:r>
            <a:r>
              <a:rPr lang="ru-RU" altLang="ru-RU" sz="2800" b="1" dirty="0" smtClean="0"/>
              <a:t> </a:t>
            </a:r>
            <a:r>
              <a:rPr lang="en-US" altLang="ru-RU" sz="2800" b="1" dirty="0" err="1" smtClean="0">
                <a:solidFill>
                  <a:schemeClr val="hlink"/>
                </a:solidFill>
              </a:rPr>
              <a:t>st</a:t>
            </a:r>
            <a:r>
              <a:rPr lang="en-US" altLang="ru-RU" sz="2800" b="1" dirty="0" smtClean="0">
                <a:solidFill>
                  <a:schemeClr val="hlink"/>
                </a:solidFill>
              </a:rPr>
              <a:t>[p]</a:t>
            </a:r>
            <a:r>
              <a:rPr lang="ro-MD" altLang="ru-RU" sz="2800" b="1" dirty="0" smtClean="0"/>
              <a:t>.</a:t>
            </a:r>
            <a:r>
              <a:rPr lang="ro-MD" altLang="ru-RU" sz="2800" b="1" dirty="0" smtClean="0">
                <a:solidFill>
                  <a:schemeClr val="hlink"/>
                </a:solidFill>
              </a:rPr>
              <a:t> </a:t>
            </a:r>
            <a:r>
              <a:rPr lang="ro-MD" altLang="ru-RU" sz="2800" b="1" dirty="0" smtClean="0"/>
              <a:t>În caz contrar funcția va returna valoarea </a:t>
            </a:r>
            <a:r>
              <a:rPr lang="ro-MD" altLang="ru-RU" sz="2800" b="1" dirty="0" smtClean="0">
                <a:solidFill>
                  <a:srgbClr val="FF0000"/>
                </a:solidFill>
              </a:rPr>
              <a:t>0</a:t>
            </a:r>
            <a:r>
              <a:rPr lang="ro-MD" altLang="ru-RU" sz="2800" b="1" dirty="0" smtClean="0"/>
              <a:t>. </a:t>
            </a:r>
            <a:endParaRPr lang="ru-RU" altLang="ru-RU" sz="28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090" y="1989140"/>
            <a:ext cx="7494587" cy="4103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int valid (int p , int st[])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int rezult;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int j;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rezult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for (j = 1;j &lt;= p-1; j++)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if (st[j] = = st[p]) rezult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    return rezult;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ro-RO" altLang="ru-RU" sz="2400" b="1" smtClean="0">
                <a:latin typeface="Courier New" panose="02070309020205020404" pitchFamily="49" charset="0"/>
              </a:rPr>
              <a:t>}</a:t>
            </a:r>
            <a:endParaRPr lang="ru-RU" altLang="ru-RU" sz="2400" b="1" dirty="0"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49863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ro-MD" altLang="ru-RU" sz="2600" smtClean="0">
                <a:latin typeface="+mn-lt"/>
              </a:rPr>
              <a:t>Funcția</a:t>
            </a:r>
            <a:r>
              <a:rPr lang="ru-RU" altLang="ru-RU" sz="2600" smtClean="0">
                <a:latin typeface="+mn-lt"/>
              </a:rPr>
              <a:t> </a:t>
            </a:r>
            <a:r>
              <a:rPr lang="en-US" altLang="ru-RU" sz="2600" smtClean="0">
                <a:solidFill>
                  <a:schemeClr val="hlink"/>
                </a:solidFill>
                <a:latin typeface="+mn-lt"/>
              </a:rPr>
              <a:t>Tipar</a:t>
            </a:r>
            <a:r>
              <a:rPr lang="en-US" altLang="ru-RU" sz="2600" smtClean="0">
                <a:latin typeface="+mn-lt"/>
              </a:rPr>
              <a:t> </a:t>
            </a:r>
            <a:r>
              <a:rPr lang="ro-MD" altLang="ru-RU" sz="2600" smtClean="0">
                <a:latin typeface="+mn-lt"/>
              </a:rPr>
              <a:t>afișează pe ecran toate </a:t>
            </a:r>
            <a:r>
              <a:rPr lang="ru-RU" altLang="ru-RU" sz="2600" smtClean="0">
                <a:latin typeface="+mn-lt"/>
              </a:rPr>
              <a:t> </a:t>
            </a:r>
            <a:r>
              <a:rPr lang="ro-MD" altLang="ru-RU" sz="2600" smtClean="0">
                <a:latin typeface="+mn-lt"/>
              </a:rPr>
              <a:t>permutările posibile ale elementelor tabelului</a:t>
            </a:r>
            <a:endParaRPr lang="ru-RU" altLang="ru-RU" sz="2600" dirty="0" smtClean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void tipar(int n,  int a[], int st[])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int 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for (k = 1; k &lt;= n; k++)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    printf("%d ",a[st[k]]);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    printf("\n");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600" b="1" smtClean="0">
                <a:latin typeface="Courier New" panose="02070309020205020404" pitchFamily="49" charset="0"/>
              </a:rPr>
              <a:t>}</a:t>
            </a:r>
            <a:endParaRPr lang="ru-RU" altLang="ru-RU" sz="2600" b="1" smtClean="0">
              <a:latin typeface="Courier New" panose="02070309020205020404" pitchFamily="49" charset="0"/>
            </a:endParaRPr>
          </a:p>
        </p:txBody>
      </p:sp>
      <p:pic>
        <p:nvPicPr>
          <p:cNvPr id="6" name="Рисунок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249863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69287" y="151181"/>
            <a:ext cx="7051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en-US" altLang="ru-RU" sz="24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</a:t>
            </a:r>
            <a:r>
              <a:rPr lang="ro-RO" altLang="ru-RU" sz="24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altLang="ru-RU" sz="2400" dirty="0" err="1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rii</a:t>
            </a:r>
            <a:r>
              <a:rPr lang="ro-RO" altLang="ru-RU" sz="2400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tehnicii de programare </a:t>
            </a:r>
            <a:r>
              <a:rPr lang="ro-RO" altLang="ru-RU" sz="2400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ru-RU" sz="2400" dirty="0" err="1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acktraking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13489" y="812543"/>
            <a:ext cx="696835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>
                <a:hlinkClick r:id="rId2" action="ppaction://hlinksldjump"/>
              </a:rPr>
              <a:t>init(n,st);</a:t>
            </a:r>
            <a:endParaRPr lang="ro-RO" sz="2000" dirty="0"/>
          </a:p>
          <a:p>
            <a:r>
              <a:rPr lang="ro-RO" sz="2000" dirty="0" smtClean="0">
                <a:hlinkClick r:id="rId3" action="ppaction://hlinksldjump"/>
              </a:rPr>
              <a:t>introduce(n,a</a:t>
            </a:r>
            <a:r>
              <a:rPr lang="ro-RO" sz="2000" dirty="0">
                <a:hlinkClick r:id="rId3" action="ppaction://hlinksldjump"/>
              </a:rPr>
              <a:t>);</a:t>
            </a:r>
            <a:endParaRPr lang="ro-RO" sz="2000" dirty="0"/>
          </a:p>
          <a:p>
            <a:r>
              <a:rPr lang="ru-RU" sz="2000" dirty="0" err="1" smtClean="0"/>
              <a:t>int</a:t>
            </a:r>
            <a:r>
              <a:rPr lang="ru-RU" sz="2000" dirty="0" smtClean="0"/>
              <a:t> </a:t>
            </a:r>
            <a:r>
              <a:rPr lang="ru-RU" sz="2000" dirty="0"/>
              <a:t>g;</a:t>
            </a:r>
          </a:p>
          <a:p>
            <a:r>
              <a:rPr lang="ru-RU" sz="2000" dirty="0" smtClean="0"/>
              <a:t>g </a:t>
            </a:r>
            <a:r>
              <a:rPr lang="ru-RU" sz="2000" dirty="0"/>
              <a:t>= </a:t>
            </a:r>
            <a:r>
              <a:rPr lang="ru-RU" sz="2000" dirty="0" smtClean="0"/>
              <a:t>1;</a:t>
            </a:r>
            <a:endParaRPr lang="ro-RO" sz="2000" dirty="0" smtClean="0"/>
          </a:p>
          <a:p>
            <a:r>
              <a:rPr lang="ru-RU" sz="2000" dirty="0" err="1" smtClean="0"/>
              <a:t>while</a:t>
            </a:r>
            <a:r>
              <a:rPr lang="ru-RU" sz="2000" dirty="0" smtClean="0"/>
              <a:t> </a:t>
            </a:r>
            <a:r>
              <a:rPr lang="ru-RU" sz="2000" dirty="0"/>
              <a:t>(g &gt; 0)</a:t>
            </a:r>
          </a:p>
          <a:p>
            <a:r>
              <a:rPr lang="ru-RU" sz="2000" dirty="0"/>
              <a:t>    {</a:t>
            </a:r>
          </a:p>
          <a:p>
            <a:r>
              <a:rPr lang="ru-RU" sz="2000" dirty="0"/>
              <a:t>    </a:t>
            </a:r>
            <a:r>
              <a:rPr lang="ru-RU" sz="2000" dirty="0" err="1" smtClean="0"/>
              <a:t>do</a:t>
            </a:r>
            <a:r>
              <a:rPr lang="ro-RO" sz="2000" dirty="0" smtClean="0"/>
              <a:t> </a:t>
            </a:r>
            <a:r>
              <a:rPr lang="ru-RU" sz="2000" dirty="0" smtClean="0"/>
              <a:t>   </a:t>
            </a:r>
            <a:r>
              <a:rPr lang="ru-RU" sz="2000" dirty="0"/>
              <a:t>{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sol</a:t>
            </a:r>
            <a:r>
              <a:rPr lang="ru-RU" sz="2000" dirty="0"/>
              <a:t> = </a:t>
            </a:r>
            <a:r>
              <a:rPr lang="ru-RU" sz="2000" dirty="0" err="1">
                <a:hlinkClick r:id="rId4" action="ppaction://hlinksldjump"/>
              </a:rPr>
              <a:t>proba</a:t>
            </a:r>
            <a:r>
              <a:rPr lang="ru-RU" sz="2000" dirty="0">
                <a:hlinkClick r:id="rId4" action="ppaction://hlinksldjump"/>
              </a:rPr>
              <a:t>(</a:t>
            </a:r>
            <a:r>
              <a:rPr lang="ru-RU" sz="2000" dirty="0" err="1">
                <a:hlinkClick r:id="rId4" action="ppaction://hlinksldjump"/>
              </a:rPr>
              <a:t>g,n,st</a:t>
            </a:r>
            <a:r>
              <a:rPr lang="ru-RU" sz="2000" dirty="0">
                <a:hlinkClick r:id="rId4" action="ppaction://hlinksldjump"/>
              </a:rPr>
              <a:t>);</a:t>
            </a:r>
            <a:endParaRPr lang="ru-RU" sz="2000" dirty="0"/>
          </a:p>
          <a:p>
            <a:r>
              <a:rPr lang="ru-RU" sz="2000" dirty="0"/>
              <a:t>            </a:t>
            </a:r>
            <a:r>
              <a:rPr lang="ru-RU" sz="2000" dirty="0" err="1"/>
              <a:t>if</a:t>
            </a:r>
            <a:r>
              <a:rPr lang="ru-RU" sz="2000" dirty="0"/>
              <a:t> (</a:t>
            </a:r>
            <a:r>
              <a:rPr lang="ru-RU" sz="2000" dirty="0" err="1"/>
              <a:t>sol</a:t>
            </a:r>
            <a:r>
              <a:rPr lang="ru-RU" sz="2000" dirty="0"/>
              <a:t> == 1) OK = </a:t>
            </a:r>
            <a:r>
              <a:rPr lang="ru-RU" sz="2000" dirty="0" err="1">
                <a:hlinkClick r:id="rId5" action="ppaction://hlinksldjump"/>
              </a:rPr>
              <a:t>valid</a:t>
            </a:r>
            <a:r>
              <a:rPr lang="ru-RU" sz="2000" dirty="0">
                <a:hlinkClick r:id="rId5" action="ppaction://hlinksldjump"/>
              </a:rPr>
              <a:t>(</a:t>
            </a:r>
            <a:r>
              <a:rPr lang="ru-RU" sz="2000" dirty="0" err="1">
                <a:hlinkClick r:id="rId5" action="ppaction://hlinksldjump"/>
              </a:rPr>
              <a:t>g,st</a:t>
            </a:r>
            <a:r>
              <a:rPr lang="ru-RU" sz="2000" dirty="0">
                <a:hlinkClick r:id="rId5" action="ppaction://hlinksldjump"/>
              </a:rPr>
              <a:t>);</a:t>
            </a:r>
            <a:endParaRPr lang="ru-RU" sz="2000" dirty="0"/>
          </a:p>
          <a:p>
            <a:r>
              <a:rPr lang="ru-RU" sz="2000" dirty="0"/>
              <a:t>        </a:t>
            </a:r>
            <a:r>
              <a:rPr lang="ro-RO" sz="2000" dirty="0" smtClean="0"/>
              <a:t>    </a:t>
            </a:r>
            <a:r>
              <a:rPr lang="ru-RU" sz="2000" dirty="0" smtClean="0"/>
              <a:t>}</a:t>
            </a:r>
            <a:endParaRPr lang="ru-RU" sz="2000" dirty="0"/>
          </a:p>
          <a:p>
            <a:r>
              <a:rPr lang="ru-RU" sz="2000" dirty="0" err="1" smtClean="0"/>
              <a:t>while</a:t>
            </a:r>
            <a:r>
              <a:rPr lang="ru-RU" sz="2000" dirty="0" smtClean="0"/>
              <a:t> </a:t>
            </a:r>
            <a:r>
              <a:rPr lang="ru-RU" sz="2000" dirty="0"/>
              <a:t>(!(!</a:t>
            </a:r>
            <a:r>
              <a:rPr lang="ru-RU" sz="2000" dirty="0" err="1"/>
              <a:t>sol</a:t>
            </a:r>
            <a:r>
              <a:rPr lang="ru-RU" sz="2000" dirty="0"/>
              <a:t> || (</a:t>
            </a:r>
            <a:r>
              <a:rPr lang="ru-RU" sz="2000" dirty="0" err="1"/>
              <a:t>sol</a:t>
            </a:r>
            <a:r>
              <a:rPr lang="ru-RU" sz="2000" dirty="0"/>
              <a:t> &amp;&amp; OK)));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if</a:t>
            </a:r>
            <a:r>
              <a:rPr lang="ru-RU" sz="2000" dirty="0"/>
              <a:t> (</a:t>
            </a:r>
            <a:r>
              <a:rPr lang="ru-RU" sz="2000" dirty="0" err="1"/>
              <a:t>sol</a:t>
            </a:r>
            <a:r>
              <a:rPr lang="ru-RU" sz="2000" dirty="0"/>
              <a:t> == 1 &amp;&amp; OK == 1) {</a:t>
            </a:r>
          </a:p>
          <a:p>
            <a:r>
              <a:rPr lang="ru-RU" sz="2000" dirty="0"/>
              <a:t>                              </a:t>
            </a:r>
            <a:r>
              <a:rPr lang="ro-RO" sz="2000" dirty="0" smtClean="0"/>
              <a:t>                 </a:t>
            </a:r>
            <a:r>
              <a:rPr lang="ru-RU" sz="2000" dirty="0" smtClean="0"/>
              <a:t> </a:t>
            </a:r>
            <a:r>
              <a:rPr lang="ru-RU" sz="2000" dirty="0" err="1"/>
              <a:t>if</a:t>
            </a:r>
            <a:r>
              <a:rPr lang="ru-RU" sz="2000" dirty="0"/>
              <a:t> (g == n) </a:t>
            </a:r>
            <a:r>
              <a:rPr lang="ru-RU" sz="2000" dirty="0" err="1">
                <a:hlinkClick r:id="rId6" action="ppaction://hlinksldjump"/>
              </a:rPr>
              <a:t>tipar</a:t>
            </a:r>
            <a:r>
              <a:rPr lang="ru-RU" sz="2000" dirty="0">
                <a:hlinkClick r:id="rId6" action="ppaction://hlinksldjump"/>
              </a:rPr>
              <a:t>(n, a, </a:t>
            </a:r>
            <a:r>
              <a:rPr lang="ru-RU" sz="2000" dirty="0" err="1">
                <a:hlinkClick r:id="rId6" action="ppaction://hlinksldjump"/>
              </a:rPr>
              <a:t>st</a:t>
            </a:r>
            <a:r>
              <a:rPr lang="ru-RU" sz="2000" dirty="0">
                <a:hlinkClick r:id="rId6" action="ppaction://hlinksldjump"/>
              </a:rPr>
              <a:t>);</a:t>
            </a:r>
            <a:endParaRPr lang="ru-RU" sz="2000" dirty="0"/>
          </a:p>
          <a:p>
            <a:r>
              <a:rPr lang="ru-RU" sz="2000" dirty="0"/>
              <a:t>                             </a:t>
            </a:r>
            <a:r>
              <a:rPr lang="ro-RO" sz="2000" dirty="0" smtClean="0"/>
              <a:t>                 </a:t>
            </a:r>
            <a:r>
              <a:rPr lang="ru-RU" sz="2000" dirty="0" smtClean="0"/>
              <a:t>  </a:t>
            </a:r>
            <a:r>
              <a:rPr lang="ru-RU" sz="2000" dirty="0"/>
              <a:t>g = g + 1;</a:t>
            </a:r>
          </a:p>
          <a:p>
            <a:r>
              <a:rPr lang="ru-RU" sz="2000" dirty="0"/>
              <a:t>                              </a:t>
            </a:r>
            <a:r>
              <a:rPr lang="ro-RO" sz="2000" dirty="0" smtClean="0"/>
              <a:t>                </a:t>
            </a:r>
            <a:r>
              <a:rPr lang="ru-RU" sz="2000" dirty="0" smtClean="0"/>
              <a:t> </a:t>
            </a:r>
            <a:r>
              <a:rPr lang="ru-RU" sz="2000" dirty="0" err="1"/>
              <a:t>st</a:t>
            </a:r>
            <a:r>
              <a:rPr lang="ru-RU" sz="2000" dirty="0"/>
              <a:t>[g] = 0;</a:t>
            </a:r>
          </a:p>
          <a:p>
            <a:r>
              <a:rPr lang="ru-RU" sz="2000" dirty="0"/>
              <a:t>                             </a:t>
            </a:r>
            <a:r>
              <a:rPr lang="ro-RO" sz="2000" dirty="0" smtClean="0"/>
              <a:t>                  </a:t>
            </a:r>
            <a:r>
              <a:rPr lang="ru-RU" sz="2000" dirty="0" smtClean="0"/>
              <a:t> </a:t>
            </a:r>
            <a:r>
              <a:rPr lang="ru-RU" sz="2000" dirty="0"/>
              <a:t>}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else</a:t>
            </a:r>
            <a:r>
              <a:rPr lang="ru-RU" sz="2000" dirty="0"/>
              <a:t> g = g -1;</a:t>
            </a:r>
          </a:p>
          <a:p>
            <a:r>
              <a:rPr lang="ru-RU" sz="2000" dirty="0"/>
              <a:t>    }</a:t>
            </a:r>
          </a:p>
          <a:p>
            <a:r>
              <a:rPr lang="ru-RU" sz="2000" dirty="0" smtClean="0"/>
              <a:t>    </a:t>
            </a:r>
            <a:r>
              <a:rPr lang="ru-RU" sz="2000" dirty="0" err="1"/>
              <a:t>return</a:t>
            </a:r>
            <a:r>
              <a:rPr lang="ru-RU" sz="2000" dirty="0"/>
              <a:t> 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6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486</Words>
  <Application>Microsoft Office PowerPoint</Application>
  <PresentationFormat>Экран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PROBOOK_SP5</dc:creator>
  <cp:lastModifiedBy>PROBOOK_SP5</cp:lastModifiedBy>
  <cp:revision>8</cp:revision>
  <dcterms:created xsi:type="dcterms:W3CDTF">2020-08-19T13:23:17Z</dcterms:created>
  <dcterms:modified xsi:type="dcterms:W3CDTF">2020-08-19T17:19:41Z</dcterms:modified>
</cp:coreProperties>
</file>