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Russo One" charset="1" panose="020005030500000200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25.png" Type="http://schemas.openxmlformats.org/officeDocument/2006/relationships/image"/><Relationship Id="rId5" Target="../media/image26.png" Type="http://schemas.openxmlformats.org/officeDocument/2006/relationships/image"/><Relationship Id="rId6" Target="../media/image2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sv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7.png" Type="http://schemas.openxmlformats.org/officeDocument/2006/relationships/image"/><Relationship Id="rId8" Target="../media/image8.svg" Type="http://schemas.openxmlformats.org/officeDocument/2006/relationships/image"/><Relationship Id="rId9" Target="../media/image9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png" Type="http://schemas.openxmlformats.org/officeDocument/2006/relationships/image"/><Relationship Id="rId4" Target="../media/image2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EC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674370"/>
            <a:ext cx="9144000" cy="8583930"/>
          </a:xfrm>
          <a:custGeom>
            <a:avLst/>
            <a:gdLst/>
            <a:ahLst/>
            <a:cxnLst/>
            <a:rect r="r" b="b" t="t" l="l"/>
            <a:pathLst>
              <a:path h="8583930" w="9144000">
                <a:moveTo>
                  <a:pt x="0" y="0"/>
                </a:moveTo>
                <a:lnTo>
                  <a:pt x="9144000" y="0"/>
                </a:lnTo>
                <a:lnTo>
                  <a:pt x="9144000" y="8583930"/>
                </a:lnTo>
                <a:lnTo>
                  <a:pt x="0" y="85839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38163" y="1350643"/>
            <a:ext cx="8605838" cy="3615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59"/>
              </a:lnSpc>
              <a:spcBef>
                <a:spcPct val="0"/>
              </a:spcBef>
            </a:pPr>
            <a:r>
              <a:rPr lang="en-US" sz="6899">
                <a:solidFill>
                  <a:srgbClr val="000000"/>
                </a:solidFill>
                <a:latin typeface="Russo One"/>
                <a:ea typeface="Russo One"/>
                <a:cs typeface="Russo One"/>
                <a:sym typeface="Russo One"/>
              </a:rPr>
              <a:t>Моя Семья: </a:t>
            </a:r>
          </a:p>
          <a:p>
            <a:pPr algn="l">
              <a:lnSpc>
                <a:spcPts val="9659"/>
              </a:lnSpc>
              <a:spcBef>
                <a:spcPct val="0"/>
              </a:spcBef>
            </a:pPr>
            <a:r>
              <a:rPr lang="en-US" sz="6899">
                <a:solidFill>
                  <a:srgbClr val="000000"/>
                </a:solidFill>
                <a:latin typeface="Russo One"/>
                <a:ea typeface="Russo One"/>
                <a:cs typeface="Russo One"/>
                <a:sym typeface="Russo One"/>
              </a:rPr>
              <a:t>Организация Семейной Жизни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38163" y="5557526"/>
            <a:ext cx="8253323" cy="212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A28B52"/>
                </a:solidFill>
                <a:latin typeface="Russo One"/>
                <a:ea typeface="Russo One"/>
                <a:cs typeface="Russo One"/>
                <a:sym typeface="Russo One"/>
              </a:rPr>
              <a:t>Приложение для координации семейных обязанностей, бюджета и мероприятий. Объединяет все необходимые функции в одном месте.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EC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19587" y="5143500"/>
            <a:ext cx="13248826" cy="2910516"/>
            <a:chOff x="0" y="0"/>
            <a:chExt cx="17665101" cy="38806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26989" cy="2926989"/>
            </a:xfrm>
            <a:custGeom>
              <a:avLst/>
              <a:gdLst/>
              <a:ahLst/>
              <a:cxnLst/>
              <a:rect r="r" b="b" t="t" l="l"/>
              <a:pathLst>
                <a:path h="2926989" w="2926989">
                  <a:moveTo>
                    <a:pt x="0" y="0"/>
                  </a:moveTo>
                  <a:lnTo>
                    <a:pt x="2926989" y="0"/>
                  </a:lnTo>
                  <a:lnTo>
                    <a:pt x="2926989" y="2926989"/>
                  </a:lnTo>
                  <a:lnTo>
                    <a:pt x="0" y="29269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" id="4"/>
            <p:cNvSpPr txBox="true"/>
            <p:nvPr/>
          </p:nvSpPr>
          <p:spPr>
            <a:xfrm rot="0">
              <a:off x="0" y="3235901"/>
              <a:ext cx="2926989" cy="6447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057"/>
                </a:lnSpc>
                <a:spcBef>
                  <a:spcPct val="0"/>
                </a:spcBef>
              </a:pPr>
              <a:r>
                <a:rPr lang="en-US" sz="2898">
                  <a:solidFill>
                    <a:srgbClr val="947058"/>
                  </a:solidFill>
                  <a:latin typeface="Russo One"/>
                  <a:ea typeface="Russo One"/>
                  <a:cs typeface="Russo One"/>
                  <a:sym typeface="Russo One"/>
                </a:rPr>
                <a:t>Дизайнер</a:t>
              </a:r>
            </a:p>
          </p:txBody>
        </p:sp>
        <p:sp>
          <p:nvSpPr>
            <p:cNvPr name="Freeform 5" id="5"/>
            <p:cNvSpPr/>
            <p:nvPr/>
          </p:nvSpPr>
          <p:spPr>
            <a:xfrm flipH="false" flipV="false" rot="0">
              <a:off x="4819289" y="0"/>
              <a:ext cx="2926989" cy="2926989"/>
            </a:xfrm>
            <a:custGeom>
              <a:avLst/>
              <a:gdLst/>
              <a:ahLst/>
              <a:cxnLst/>
              <a:rect r="r" b="b" t="t" l="l"/>
              <a:pathLst>
                <a:path h="2926989" w="2926989">
                  <a:moveTo>
                    <a:pt x="0" y="0"/>
                  </a:moveTo>
                  <a:lnTo>
                    <a:pt x="2926990" y="0"/>
                  </a:lnTo>
                  <a:lnTo>
                    <a:pt x="2926990" y="2926989"/>
                  </a:lnTo>
                  <a:lnTo>
                    <a:pt x="0" y="29269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6" id="6"/>
            <p:cNvSpPr txBox="true"/>
            <p:nvPr/>
          </p:nvSpPr>
          <p:spPr>
            <a:xfrm rot="0">
              <a:off x="4819289" y="3235901"/>
              <a:ext cx="2926989" cy="6447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057"/>
                </a:lnSpc>
                <a:spcBef>
                  <a:spcPct val="0"/>
                </a:spcBef>
              </a:pPr>
              <a:r>
                <a:rPr lang="en-US" sz="2898">
                  <a:solidFill>
                    <a:srgbClr val="947058"/>
                  </a:solidFill>
                  <a:latin typeface="Russo One"/>
                  <a:ea typeface="Russo One"/>
                  <a:cs typeface="Russo One"/>
                  <a:sym typeface="Russo One"/>
                </a:rPr>
                <a:t>Бэкендер</a:t>
              </a:r>
            </a:p>
          </p:txBody>
        </p:sp>
        <p:sp>
          <p:nvSpPr>
            <p:cNvPr name="Freeform 7" id="7"/>
            <p:cNvSpPr/>
            <p:nvPr/>
          </p:nvSpPr>
          <p:spPr>
            <a:xfrm flipH="false" flipV="false" rot="0">
              <a:off x="9638579" y="0"/>
              <a:ext cx="2926989" cy="2926989"/>
            </a:xfrm>
            <a:custGeom>
              <a:avLst/>
              <a:gdLst/>
              <a:ahLst/>
              <a:cxnLst/>
              <a:rect r="r" b="b" t="t" l="l"/>
              <a:pathLst>
                <a:path h="2926989" w="2926989">
                  <a:moveTo>
                    <a:pt x="0" y="0"/>
                  </a:moveTo>
                  <a:lnTo>
                    <a:pt x="2926989" y="0"/>
                  </a:lnTo>
                  <a:lnTo>
                    <a:pt x="2926989" y="2926989"/>
                  </a:lnTo>
                  <a:lnTo>
                    <a:pt x="0" y="29269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9446299" y="3235901"/>
              <a:ext cx="3311550" cy="6447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057"/>
                </a:lnSpc>
                <a:spcBef>
                  <a:spcPct val="0"/>
                </a:spcBef>
              </a:pPr>
              <a:r>
                <a:rPr lang="en-US" sz="2898">
                  <a:solidFill>
                    <a:srgbClr val="947058"/>
                  </a:solidFill>
                  <a:latin typeface="Russo One"/>
                  <a:ea typeface="Russo One"/>
                  <a:cs typeface="Russo One"/>
                  <a:sym typeface="Russo One"/>
                </a:rPr>
                <a:t>Фронтендер</a:t>
              </a:r>
            </a:p>
          </p:txBody>
        </p:sp>
        <p:sp>
          <p:nvSpPr>
            <p:cNvPr name="Freeform 9" id="9"/>
            <p:cNvSpPr/>
            <p:nvPr/>
          </p:nvSpPr>
          <p:spPr>
            <a:xfrm flipH="false" flipV="false" rot="0">
              <a:off x="14459649" y="0"/>
              <a:ext cx="2926989" cy="2926989"/>
            </a:xfrm>
            <a:custGeom>
              <a:avLst/>
              <a:gdLst/>
              <a:ahLst/>
              <a:cxnLst/>
              <a:rect r="r" b="b" t="t" l="l"/>
              <a:pathLst>
                <a:path h="2926989" w="2926989">
                  <a:moveTo>
                    <a:pt x="0" y="0"/>
                  </a:moveTo>
                  <a:lnTo>
                    <a:pt x="2926989" y="0"/>
                  </a:lnTo>
                  <a:lnTo>
                    <a:pt x="2926989" y="2926989"/>
                  </a:lnTo>
                  <a:lnTo>
                    <a:pt x="0" y="29269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0" id="10"/>
            <p:cNvSpPr txBox="true"/>
            <p:nvPr/>
          </p:nvSpPr>
          <p:spPr>
            <a:xfrm rot="0">
              <a:off x="14181186" y="3235901"/>
              <a:ext cx="3483915" cy="6447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057"/>
                </a:lnSpc>
                <a:spcBef>
                  <a:spcPct val="0"/>
                </a:spcBef>
              </a:pPr>
              <a:r>
                <a:rPr lang="en-US" sz="2898">
                  <a:solidFill>
                    <a:srgbClr val="947058"/>
                  </a:solidFill>
                  <a:latin typeface="Russo One"/>
                  <a:ea typeface="Russo One"/>
                  <a:cs typeface="Russo One"/>
                  <a:sym typeface="Russo One"/>
                </a:rPr>
                <a:t>Тестировщик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6226274" y="2233970"/>
            <a:ext cx="5835452" cy="170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  <a:spcBef>
                <a:spcPct val="0"/>
              </a:spcBef>
            </a:pPr>
            <a:r>
              <a:rPr lang="en-US" sz="9999">
                <a:solidFill>
                  <a:srgbClr val="000000"/>
                </a:solidFill>
                <a:latin typeface="Russo One"/>
                <a:ea typeface="Russo One"/>
                <a:cs typeface="Russo One"/>
                <a:sym typeface="Russo One"/>
              </a:rPr>
              <a:t>Команда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EC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080514" y="6625887"/>
            <a:ext cx="7063486" cy="1327520"/>
            <a:chOff x="0" y="0"/>
            <a:chExt cx="9417981" cy="177002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90510" cy="1770027"/>
            </a:xfrm>
            <a:custGeom>
              <a:avLst/>
              <a:gdLst/>
              <a:ahLst/>
              <a:cxnLst/>
              <a:rect r="r" b="b" t="t" l="l"/>
              <a:pathLst>
                <a:path h="1770027" w="1290510">
                  <a:moveTo>
                    <a:pt x="0" y="0"/>
                  </a:moveTo>
                  <a:lnTo>
                    <a:pt x="1290510" y="0"/>
                  </a:lnTo>
                  <a:lnTo>
                    <a:pt x="1290510" y="1770027"/>
                  </a:lnTo>
                  <a:lnTo>
                    <a:pt x="0" y="17700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" id="4"/>
            <p:cNvSpPr txBox="true"/>
            <p:nvPr/>
          </p:nvSpPr>
          <p:spPr>
            <a:xfrm rot="0">
              <a:off x="1697042" y="283879"/>
              <a:ext cx="7720939" cy="11070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999"/>
                </a:lnSpc>
                <a:spcBef>
                  <a:spcPct val="0"/>
                </a:spcBef>
              </a:pPr>
              <a:r>
                <a:rPr lang="en-US" sz="4999">
                  <a:solidFill>
                    <a:srgbClr val="000000"/>
                  </a:solidFill>
                  <a:latin typeface="Russo One"/>
                  <a:ea typeface="Russo One"/>
                  <a:cs typeface="Russo One"/>
                  <a:sym typeface="Russo One"/>
                </a:rPr>
                <a:t>8 (495) 697-03-49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198302" y="2660185"/>
            <a:ext cx="5571256" cy="6598115"/>
          </a:xfrm>
          <a:custGeom>
            <a:avLst/>
            <a:gdLst/>
            <a:ahLst/>
            <a:cxnLst/>
            <a:rect r="r" b="b" t="t" l="l"/>
            <a:pathLst>
              <a:path h="6598115" w="5571256">
                <a:moveTo>
                  <a:pt x="0" y="0"/>
                </a:moveTo>
                <a:lnTo>
                  <a:pt x="5571256" y="0"/>
                </a:lnTo>
                <a:lnTo>
                  <a:pt x="5571256" y="6598115"/>
                </a:lnTo>
                <a:lnTo>
                  <a:pt x="0" y="65981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612257" y="838200"/>
            <a:ext cx="6400502" cy="170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  <a:spcBef>
                <a:spcPct val="0"/>
              </a:spcBef>
            </a:pPr>
            <a:r>
              <a:rPr lang="en-US" sz="9999">
                <a:solidFill>
                  <a:srgbClr val="000000"/>
                </a:solidFill>
                <a:latin typeface="Russo One"/>
                <a:ea typeface="Russo One"/>
                <a:cs typeface="Russo One"/>
                <a:sym typeface="Russo One"/>
              </a:rPr>
              <a:t>Контакты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2080514" y="3873447"/>
            <a:ext cx="5602577" cy="1425349"/>
            <a:chOff x="0" y="0"/>
            <a:chExt cx="7470102" cy="190046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00466" cy="1900466"/>
            </a:xfrm>
            <a:custGeom>
              <a:avLst/>
              <a:gdLst/>
              <a:ahLst/>
              <a:cxnLst/>
              <a:rect r="r" b="b" t="t" l="l"/>
              <a:pathLst>
                <a:path h="1900466" w="1900466">
                  <a:moveTo>
                    <a:pt x="0" y="0"/>
                  </a:moveTo>
                  <a:lnTo>
                    <a:pt x="1900466" y="0"/>
                  </a:lnTo>
                  <a:lnTo>
                    <a:pt x="1900466" y="1900466"/>
                  </a:lnTo>
                  <a:lnTo>
                    <a:pt x="0" y="19004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9" id="9"/>
            <p:cNvSpPr txBox="true"/>
            <p:nvPr/>
          </p:nvSpPr>
          <p:spPr>
            <a:xfrm rot="0">
              <a:off x="2201190" y="393126"/>
              <a:ext cx="5268912" cy="10189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439"/>
                </a:lnSpc>
                <a:spcBef>
                  <a:spcPct val="0"/>
                </a:spcBef>
              </a:pPr>
              <a:r>
                <a:rPr lang="en-US" sz="4599">
                  <a:solidFill>
                    <a:srgbClr val="000000"/>
                  </a:solidFill>
                  <a:latin typeface="Russo One"/>
                  <a:ea typeface="Russo One"/>
                  <a:cs typeface="Russo One"/>
                  <a:sym typeface="Russo One"/>
                </a:rPr>
                <a:t>@akulovroma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EC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17613" y="3546596"/>
            <a:ext cx="6726387" cy="1553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48"/>
              </a:lnSpc>
              <a:spcBef>
                <a:spcPct val="0"/>
              </a:spcBef>
            </a:pPr>
            <a:r>
              <a:rPr lang="en-US" sz="2962">
                <a:solidFill>
                  <a:srgbClr val="000000"/>
                </a:solidFill>
                <a:latin typeface="Russo One"/>
                <a:ea typeface="Russo One"/>
                <a:cs typeface="Russo One"/>
                <a:sym typeface="Russo One"/>
              </a:rPr>
              <a:t>Конфликты и недопонимание</a:t>
            </a:r>
          </a:p>
          <a:p>
            <a:pPr algn="ctr">
              <a:lnSpc>
                <a:spcPts val="4148"/>
              </a:lnSpc>
              <a:spcBef>
                <a:spcPct val="0"/>
              </a:spcBef>
            </a:pPr>
            <a:r>
              <a:rPr lang="en-US" sz="2962">
                <a:solidFill>
                  <a:srgbClr val="A28B52"/>
                </a:solidFill>
                <a:latin typeface="Russo One"/>
                <a:ea typeface="Russo One"/>
                <a:cs typeface="Russo One"/>
                <a:sym typeface="Russo One"/>
              </a:rPr>
              <a:t>Отсутствие четкого распределения задач и ролей.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832077" y="3576637"/>
            <a:ext cx="1504642" cy="1523474"/>
            <a:chOff x="0" y="0"/>
            <a:chExt cx="2006190" cy="203129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06190" cy="2031298"/>
            </a:xfrm>
            <a:custGeom>
              <a:avLst/>
              <a:gdLst/>
              <a:ahLst/>
              <a:cxnLst/>
              <a:rect r="r" b="b" t="t" l="l"/>
              <a:pathLst>
                <a:path h="2031298" w="2006190">
                  <a:moveTo>
                    <a:pt x="0" y="0"/>
                  </a:moveTo>
                  <a:lnTo>
                    <a:pt x="2006190" y="0"/>
                  </a:lnTo>
                  <a:lnTo>
                    <a:pt x="2006190" y="2031298"/>
                  </a:lnTo>
                  <a:lnTo>
                    <a:pt x="0" y="20312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-1251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584410" y="441054"/>
              <a:ext cx="873519" cy="1148488"/>
            </a:xfrm>
            <a:custGeom>
              <a:avLst/>
              <a:gdLst/>
              <a:ahLst/>
              <a:cxnLst/>
              <a:rect r="r" b="b" t="t" l="l"/>
              <a:pathLst>
                <a:path h="1148488" w="873519">
                  <a:moveTo>
                    <a:pt x="0" y="0"/>
                  </a:moveTo>
                  <a:lnTo>
                    <a:pt x="873520" y="0"/>
                  </a:lnTo>
                  <a:lnTo>
                    <a:pt x="873520" y="1148488"/>
                  </a:lnTo>
                  <a:lnTo>
                    <a:pt x="0" y="11484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28700" y="6604106"/>
            <a:ext cx="1504642" cy="1523474"/>
            <a:chOff x="0" y="0"/>
            <a:chExt cx="2006190" cy="203129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06190" cy="2031298"/>
            </a:xfrm>
            <a:custGeom>
              <a:avLst/>
              <a:gdLst/>
              <a:ahLst/>
              <a:cxnLst/>
              <a:rect r="r" b="b" t="t" l="l"/>
              <a:pathLst>
                <a:path h="2031298" w="2006190">
                  <a:moveTo>
                    <a:pt x="0" y="0"/>
                  </a:moveTo>
                  <a:lnTo>
                    <a:pt x="2006190" y="0"/>
                  </a:lnTo>
                  <a:lnTo>
                    <a:pt x="2006190" y="2031298"/>
                  </a:lnTo>
                  <a:lnTo>
                    <a:pt x="0" y="20312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-1251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626632" y="489649"/>
              <a:ext cx="752926" cy="1052702"/>
            </a:xfrm>
            <a:custGeom>
              <a:avLst/>
              <a:gdLst/>
              <a:ahLst/>
              <a:cxnLst/>
              <a:rect r="r" b="b" t="t" l="l"/>
              <a:pathLst>
                <a:path h="1052702" w="752926">
                  <a:moveTo>
                    <a:pt x="0" y="0"/>
                  </a:moveTo>
                  <a:lnTo>
                    <a:pt x="752926" y="0"/>
                  </a:lnTo>
                  <a:lnTo>
                    <a:pt x="752926" y="1052702"/>
                  </a:lnTo>
                  <a:lnTo>
                    <a:pt x="0" y="10527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9340623" y="3576637"/>
            <a:ext cx="1504642" cy="1523474"/>
            <a:chOff x="0" y="0"/>
            <a:chExt cx="2006190" cy="203129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006190" cy="2031298"/>
            </a:xfrm>
            <a:custGeom>
              <a:avLst/>
              <a:gdLst/>
              <a:ahLst/>
              <a:cxnLst/>
              <a:rect r="r" b="b" t="t" l="l"/>
              <a:pathLst>
                <a:path h="2031298" w="2006190">
                  <a:moveTo>
                    <a:pt x="0" y="0"/>
                  </a:moveTo>
                  <a:lnTo>
                    <a:pt x="2006190" y="0"/>
                  </a:lnTo>
                  <a:lnTo>
                    <a:pt x="2006190" y="2031298"/>
                  </a:lnTo>
                  <a:lnTo>
                    <a:pt x="0" y="20312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-1251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673501" y="452523"/>
              <a:ext cx="659187" cy="1125550"/>
            </a:xfrm>
            <a:custGeom>
              <a:avLst/>
              <a:gdLst/>
              <a:ahLst/>
              <a:cxnLst/>
              <a:rect r="r" b="b" t="t" l="l"/>
              <a:pathLst>
                <a:path h="1125550" w="659187">
                  <a:moveTo>
                    <a:pt x="0" y="0"/>
                  </a:moveTo>
                  <a:lnTo>
                    <a:pt x="659187" y="0"/>
                  </a:lnTo>
                  <a:lnTo>
                    <a:pt x="659187" y="1125550"/>
                  </a:lnTo>
                  <a:lnTo>
                    <a:pt x="0" y="1125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9416823" y="6604106"/>
            <a:ext cx="1504642" cy="1523474"/>
            <a:chOff x="0" y="0"/>
            <a:chExt cx="2006190" cy="203129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006190" cy="2031298"/>
            </a:xfrm>
            <a:custGeom>
              <a:avLst/>
              <a:gdLst/>
              <a:ahLst/>
              <a:cxnLst/>
              <a:rect r="r" b="b" t="t" l="l"/>
              <a:pathLst>
                <a:path h="2031298" w="2006190">
                  <a:moveTo>
                    <a:pt x="0" y="0"/>
                  </a:moveTo>
                  <a:lnTo>
                    <a:pt x="2006190" y="0"/>
                  </a:lnTo>
                  <a:lnTo>
                    <a:pt x="2006190" y="2031298"/>
                  </a:lnTo>
                  <a:lnTo>
                    <a:pt x="0" y="20312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-1251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615949" y="441363"/>
              <a:ext cx="774292" cy="1147872"/>
            </a:xfrm>
            <a:custGeom>
              <a:avLst/>
              <a:gdLst/>
              <a:ahLst/>
              <a:cxnLst/>
              <a:rect r="r" b="b" t="t" l="l"/>
              <a:pathLst>
                <a:path h="1147872" w="774292">
                  <a:moveTo>
                    <a:pt x="0" y="0"/>
                  </a:moveTo>
                  <a:lnTo>
                    <a:pt x="774292" y="0"/>
                  </a:lnTo>
                  <a:lnTo>
                    <a:pt x="774292" y="1147871"/>
                  </a:lnTo>
                  <a:lnTo>
                    <a:pt x="0" y="11478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028700" y="895350"/>
            <a:ext cx="16433899" cy="1177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59"/>
              </a:lnSpc>
              <a:spcBef>
                <a:spcPct val="0"/>
              </a:spcBef>
            </a:pPr>
            <a:r>
              <a:rPr lang="en-US" sz="6899">
                <a:solidFill>
                  <a:srgbClr val="000000"/>
                </a:solidFill>
                <a:latin typeface="Russo One"/>
                <a:ea typeface="Russo One"/>
                <a:cs typeface="Russo One"/>
                <a:sym typeface="Russo One"/>
              </a:rPr>
              <a:t>Проблема: Сложности координации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614236" y="6537431"/>
            <a:ext cx="6726387" cy="159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Russo One"/>
                <a:ea typeface="Russo One"/>
                <a:cs typeface="Russo One"/>
                <a:sym typeface="Russo One"/>
              </a:rPr>
              <a:t>Разрозненные приложения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A28B52"/>
                </a:solidFill>
                <a:latin typeface="Russo One"/>
                <a:ea typeface="Russo One"/>
                <a:cs typeface="Russo One"/>
                <a:sym typeface="Russo One"/>
              </a:rPr>
              <a:t>Необходимость использовать несколько разных сервисов.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045290" y="3509436"/>
            <a:ext cx="7060223" cy="159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Russo One"/>
                <a:ea typeface="Russo One"/>
                <a:cs typeface="Russo One"/>
                <a:sym typeface="Russo One"/>
              </a:rPr>
              <a:t>Непрозрачный бюджет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A28B52"/>
                </a:solidFill>
                <a:latin typeface="Russo One"/>
                <a:ea typeface="Russo One"/>
                <a:cs typeface="Russo One"/>
                <a:sym typeface="Russo One"/>
              </a:rPr>
              <a:t>Сложности в управлении семейным бюджетом и ресурсами</a:t>
            </a:r>
            <a:r>
              <a:rPr lang="en-US" sz="3000">
                <a:solidFill>
                  <a:srgbClr val="000000"/>
                </a:solidFill>
                <a:latin typeface="Russo One"/>
                <a:ea typeface="Russo One"/>
                <a:cs typeface="Russo One"/>
                <a:sym typeface="Russo One"/>
              </a:rPr>
              <a:t>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045290" y="6536905"/>
            <a:ext cx="7060223" cy="159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Russo One"/>
                <a:ea typeface="Russo One"/>
                <a:cs typeface="Russo One"/>
                <a:sym typeface="Russo One"/>
              </a:rPr>
              <a:t>Хаос из-за нехватки времени.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A28B52"/>
                </a:solidFill>
                <a:latin typeface="Russo One"/>
                <a:ea typeface="Russo One"/>
                <a:cs typeface="Russo One"/>
                <a:sym typeface="Russo One"/>
              </a:rPr>
              <a:t>Отсутствие планирования ведет к пропуску событий и стрессу.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EC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065175" y="2482397"/>
            <a:ext cx="6136583" cy="6775903"/>
          </a:xfrm>
          <a:custGeom>
            <a:avLst/>
            <a:gdLst/>
            <a:ahLst/>
            <a:cxnLst/>
            <a:rect r="r" b="b" t="t" l="l"/>
            <a:pathLst>
              <a:path h="6775903" w="6136583">
                <a:moveTo>
                  <a:pt x="0" y="0"/>
                </a:moveTo>
                <a:lnTo>
                  <a:pt x="6136583" y="0"/>
                </a:lnTo>
                <a:lnTo>
                  <a:pt x="6136583" y="6775903"/>
                </a:lnTo>
                <a:lnTo>
                  <a:pt x="0" y="67759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222" t="-3310" r="-522" b="-189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876300"/>
            <a:ext cx="16877902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000000"/>
                </a:solidFill>
                <a:latin typeface="Russo One"/>
                <a:ea typeface="Russo One"/>
                <a:cs typeface="Russo One"/>
                <a:sym typeface="Russo One"/>
              </a:rPr>
              <a:t>Решение: Единое приложение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317121" y="3073186"/>
            <a:ext cx="7516278" cy="5594325"/>
            <a:chOff x="0" y="0"/>
            <a:chExt cx="10021704" cy="7459100"/>
          </a:xfrm>
        </p:grpSpPr>
        <p:grpSp>
          <p:nvGrpSpPr>
            <p:cNvPr name="Group 5" id="5"/>
            <p:cNvGrpSpPr/>
            <p:nvPr/>
          </p:nvGrpSpPr>
          <p:grpSpPr>
            <a:xfrm rot="5400000">
              <a:off x="120779" y="-120779"/>
              <a:ext cx="970139" cy="1211696"/>
              <a:chOff x="0" y="0"/>
              <a:chExt cx="569419" cy="7112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569419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569419">
                    <a:moveTo>
                      <a:pt x="284709" y="0"/>
                    </a:moveTo>
                    <a:lnTo>
                      <a:pt x="569419" y="711200"/>
                    </a:lnTo>
                    <a:lnTo>
                      <a:pt x="0" y="711200"/>
                    </a:lnTo>
                    <a:lnTo>
                      <a:pt x="284709" y="0"/>
                    </a:lnTo>
                    <a:close/>
                  </a:path>
                </a:pathLst>
              </a:custGeom>
              <a:solidFill>
                <a:srgbClr val="E5A274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88972" y="292100"/>
                <a:ext cx="391476" cy="3683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1556095" y="-66675"/>
              <a:ext cx="3829844" cy="8710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000000"/>
                  </a:solidFill>
                  <a:latin typeface="Russo One"/>
                  <a:ea typeface="Russo One"/>
                  <a:cs typeface="Russo One"/>
                  <a:sym typeface="Russo One"/>
                </a:rPr>
                <a:t>Календарь</a:t>
              </a:r>
            </a:p>
          </p:txBody>
        </p:sp>
        <p:grpSp>
          <p:nvGrpSpPr>
            <p:cNvPr name="Group 9" id="9"/>
            <p:cNvGrpSpPr/>
            <p:nvPr/>
          </p:nvGrpSpPr>
          <p:grpSpPr>
            <a:xfrm rot="5400000">
              <a:off x="120779" y="2040304"/>
              <a:ext cx="970139" cy="1211696"/>
              <a:chOff x="0" y="0"/>
              <a:chExt cx="569419" cy="7112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569419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569419">
                    <a:moveTo>
                      <a:pt x="284709" y="0"/>
                    </a:moveTo>
                    <a:lnTo>
                      <a:pt x="569419" y="711200"/>
                    </a:lnTo>
                    <a:lnTo>
                      <a:pt x="0" y="711200"/>
                    </a:lnTo>
                    <a:lnTo>
                      <a:pt x="284709" y="0"/>
                    </a:lnTo>
                    <a:close/>
                  </a:path>
                </a:pathLst>
              </a:custGeom>
              <a:solidFill>
                <a:srgbClr val="E5A274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88972" y="292100"/>
                <a:ext cx="391476" cy="3683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1556095" y="2177310"/>
              <a:ext cx="2549922" cy="8710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000000"/>
                  </a:solidFill>
                  <a:latin typeface="Russo One"/>
                  <a:ea typeface="Russo One"/>
                  <a:cs typeface="Russo One"/>
                  <a:sym typeface="Russo One"/>
                </a:rPr>
                <a:t>Задачи</a:t>
              </a:r>
            </a:p>
          </p:txBody>
        </p:sp>
        <p:grpSp>
          <p:nvGrpSpPr>
            <p:cNvPr name="Group 13" id="13"/>
            <p:cNvGrpSpPr/>
            <p:nvPr/>
          </p:nvGrpSpPr>
          <p:grpSpPr>
            <a:xfrm rot="5400000">
              <a:off x="120779" y="4204243"/>
              <a:ext cx="970139" cy="1211696"/>
              <a:chOff x="0" y="0"/>
              <a:chExt cx="569419" cy="7112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569419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569419">
                    <a:moveTo>
                      <a:pt x="284709" y="0"/>
                    </a:moveTo>
                    <a:lnTo>
                      <a:pt x="569419" y="711200"/>
                    </a:lnTo>
                    <a:lnTo>
                      <a:pt x="0" y="711200"/>
                    </a:lnTo>
                    <a:lnTo>
                      <a:pt x="284709" y="0"/>
                    </a:lnTo>
                    <a:close/>
                  </a:path>
                </a:pathLst>
              </a:custGeom>
              <a:solidFill>
                <a:srgbClr val="E5A274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88972" y="292100"/>
                <a:ext cx="391476" cy="3683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6" id="16"/>
            <p:cNvSpPr txBox="true"/>
            <p:nvPr/>
          </p:nvSpPr>
          <p:spPr>
            <a:xfrm rot="0">
              <a:off x="1589962" y="4416744"/>
              <a:ext cx="5587339" cy="8710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000000"/>
                  </a:solidFill>
                  <a:latin typeface="Russo One"/>
                  <a:ea typeface="Russo One"/>
                  <a:cs typeface="Russo One"/>
                  <a:sym typeface="Russo One"/>
                </a:rPr>
                <a:t>Списки покупок</a:t>
              </a:r>
            </a:p>
          </p:txBody>
        </p:sp>
        <p:grpSp>
          <p:nvGrpSpPr>
            <p:cNvPr name="Group 17" id="17"/>
            <p:cNvGrpSpPr/>
            <p:nvPr/>
          </p:nvGrpSpPr>
          <p:grpSpPr>
            <a:xfrm rot="5400000">
              <a:off x="120779" y="6368182"/>
              <a:ext cx="970139" cy="1211696"/>
              <a:chOff x="0" y="0"/>
              <a:chExt cx="569419" cy="7112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569419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569419">
                    <a:moveTo>
                      <a:pt x="284709" y="0"/>
                    </a:moveTo>
                    <a:lnTo>
                      <a:pt x="569419" y="711200"/>
                    </a:lnTo>
                    <a:lnTo>
                      <a:pt x="0" y="711200"/>
                    </a:lnTo>
                    <a:lnTo>
                      <a:pt x="284709" y="0"/>
                    </a:lnTo>
                    <a:close/>
                  </a:path>
                </a:pathLst>
              </a:custGeom>
              <a:solidFill>
                <a:srgbClr val="E5A274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88972" y="292100"/>
                <a:ext cx="391476" cy="3683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20" id="20"/>
            <p:cNvSpPr txBox="true"/>
            <p:nvPr/>
          </p:nvSpPr>
          <p:spPr>
            <a:xfrm rot="0">
              <a:off x="1556095" y="6505188"/>
              <a:ext cx="8465609" cy="8710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000000"/>
                  </a:solidFill>
                  <a:latin typeface="Russo One"/>
                  <a:ea typeface="Russo One"/>
                  <a:cs typeface="Russo One"/>
                  <a:sym typeface="Russo One"/>
                </a:rPr>
                <a:t>Цифровой холодильник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EC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974305"/>
            <a:ext cx="7763114" cy="2887747"/>
            <a:chOff x="0" y="0"/>
            <a:chExt cx="10350819" cy="3850330"/>
          </a:xfrm>
        </p:grpSpPr>
        <p:sp>
          <p:nvSpPr>
            <p:cNvPr name="Freeform 3" id="3"/>
            <p:cNvSpPr/>
            <p:nvPr/>
          </p:nvSpPr>
          <p:spPr>
            <a:xfrm flipH="false" flipV="false" rot="5400000">
              <a:off x="498773" y="-498773"/>
              <a:ext cx="3850330" cy="4847876"/>
            </a:xfrm>
            <a:custGeom>
              <a:avLst/>
              <a:gdLst/>
              <a:ahLst/>
              <a:cxnLst/>
              <a:rect r="r" b="b" t="t" l="l"/>
              <a:pathLst>
                <a:path h="4847876" w="3850330">
                  <a:moveTo>
                    <a:pt x="0" y="0"/>
                  </a:moveTo>
                  <a:lnTo>
                    <a:pt x="3850330" y="0"/>
                  </a:lnTo>
                  <a:lnTo>
                    <a:pt x="3850330" y="4847876"/>
                  </a:lnTo>
                  <a:lnTo>
                    <a:pt x="0" y="48478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-30396" r="0" b="0"/>
              </a:stretch>
            </a:blipFill>
          </p:spPr>
        </p:sp>
        <p:sp>
          <p:nvSpPr>
            <p:cNvPr name="TextBox 4" id="4"/>
            <p:cNvSpPr txBox="true"/>
            <p:nvPr/>
          </p:nvSpPr>
          <p:spPr>
            <a:xfrm rot="0">
              <a:off x="621981" y="484987"/>
              <a:ext cx="9728838" cy="28098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Russo One"/>
                  <a:ea typeface="Russo One"/>
                  <a:cs typeface="Russo One"/>
                  <a:sym typeface="Russo One"/>
                </a:rPr>
                <a:t>TAM</a:t>
              </a:r>
            </a:p>
            <a:p>
              <a:pPr algn="l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A28B52"/>
                  </a:solidFill>
                  <a:latin typeface="Russo One"/>
                  <a:ea typeface="Russo One"/>
                  <a:cs typeface="Russo One"/>
                  <a:sym typeface="Russo One"/>
                </a:rPr>
                <a:t>Мировой рынок ПО для управления задачами: $878 млн (2024), $2.75 млрд (прогноз).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6370553"/>
            <a:ext cx="7452091" cy="2887747"/>
            <a:chOff x="0" y="0"/>
            <a:chExt cx="9936122" cy="3850330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621981" y="588824"/>
              <a:ext cx="9314141" cy="20986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Russo One"/>
                  <a:ea typeface="Russo One"/>
                  <a:cs typeface="Russo One"/>
                  <a:sym typeface="Russo One"/>
                </a:rPr>
                <a:t>SOM</a:t>
              </a:r>
            </a:p>
            <a:p>
              <a:pPr algn="l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A28B52"/>
                  </a:solidFill>
                  <a:latin typeface="Russo One"/>
                  <a:ea typeface="Russo One"/>
                  <a:cs typeface="Russo One"/>
                  <a:sym typeface="Russo One"/>
                </a:rPr>
                <a:t>Зависит от маркетинга и конкурентных преимуществ.</a:t>
              </a:r>
            </a:p>
          </p:txBody>
        </p:sp>
        <p:sp>
          <p:nvSpPr>
            <p:cNvPr name="Freeform 7" id="7"/>
            <p:cNvSpPr/>
            <p:nvPr/>
          </p:nvSpPr>
          <p:spPr>
            <a:xfrm flipH="false" flipV="false" rot="5400000">
              <a:off x="498773" y="-498773"/>
              <a:ext cx="3850330" cy="4847876"/>
            </a:xfrm>
            <a:custGeom>
              <a:avLst/>
              <a:gdLst/>
              <a:ahLst/>
              <a:cxnLst/>
              <a:rect r="r" b="b" t="t" l="l"/>
              <a:pathLst>
                <a:path h="4847876" w="3850330">
                  <a:moveTo>
                    <a:pt x="0" y="0"/>
                  </a:moveTo>
                  <a:lnTo>
                    <a:pt x="3850330" y="0"/>
                  </a:lnTo>
                  <a:lnTo>
                    <a:pt x="3850330" y="4847876"/>
                  </a:lnTo>
                  <a:lnTo>
                    <a:pt x="0" y="48478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-30396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9544968" y="4418179"/>
            <a:ext cx="7714332" cy="2887747"/>
            <a:chOff x="0" y="0"/>
            <a:chExt cx="10285777" cy="3850330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556938" y="486890"/>
              <a:ext cx="9728838" cy="28098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Russo One"/>
                  <a:ea typeface="Russo One"/>
                  <a:cs typeface="Russo One"/>
                  <a:sym typeface="Russo One"/>
                </a:rPr>
                <a:t>SAM</a:t>
              </a:r>
            </a:p>
            <a:p>
              <a:pPr algn="l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A28B52"/>
                  </a:solidFill>
                  <a:latin typeface="Russo One"/>
                  <a:ea typeface="Russo One"/>
                  <a:cs typeface="Russo One"/>
                  <a:sym typeface="Russo One"/>
                </a:rPr>
                <a:t>Рынок приложений для управления личными финансами и семейным бюджетом.</a:t>
              </a:r>
            </a:p>
          </p:txBody>
        </p:sp>
        <p:sp>
          <p:nvSpPr>
            <p:cNvPr name="Freeform 10" id="10"/>
            <p:cNvSpPr/>
            <p:nvPr/>
          </p:nvSpPr>
          <p:spPr>
            <a:xfrm flipH="false" flipV="false" rot="5400000">
              <a:off x="498773" y="-498773"/>
              <a:ext cx="3850330" cy="4847876"/>
            </a:xfrm>
            <a:custGeom>
              <a:avLst/>
              <a:gdLst/>
              <a:ahLst/>
              <a:cxnLst/>
              <a:rect r="r" b="b" t="t" l="l"/>
              <a:pathLst>
                <a:path h="4847876" w="3850330">
                  <a:moveTo>
                    <a:pt x="0" y="0"/>
                  </a:moveTo>
                  <a:lnTo>
                    <a:pt x="3850330" y="0"/>
                  </a:lnTo>
                  <a:lnTo>
                    <a:pt x="3850330" y="4847876"/>
                  </a:lnTo>
                  <a:lnTo>
                    <a:pt x="0" y="48478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-30396" r="0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4517222" y="866775"/>
            <a:ext cx="8549184" cy="1524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  <a:spcBef>
                <a:spcPct val="0"/>
              </a:spcBef>
            </a:pPr>
            <a:r>
              <a:rPr lang="en-US" sz="8999">
                <a:solidFill>
                  <a:srgbClr val="000000"/>
                </a:solidFill>
                <a:latin typeface="Russo One"/>
                <a:ea typeface="Russo One"/>
                <a:cs typeface="Russo One"/>
                <a:sym typeface="Russo One"/>
              </a:rPr>
              <a:t>Размер рынка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EC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00100" y="2190216"/>
            <a:ext cx="16687800" cy="1295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00"/>
              </a:lnSpc>
              <a:spcBef>
                <a:spcPct val="0"/>
              </a:spcBef>
            </a:pPr>
            <a:r>
              <a:rPr lang="en-US" sz="7500">
                <a:solidFill>
                  <a:srgbClr val="000000"/>
                </a:solidFill>
                <a:latin typeface="Russo One"/>
                <a:ea typeface="Russo One"/>
                <a:cs typeface="Russo One"/>
                <a:sym typeface="Russo One"/>
              </a:rPr>
              <a:t>Преимущества для пользователя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25929" y="4758939"/>
            <a:ext cx="17836141" cy="2945459"/>
            <a:chOff x="0" y="0"/>
            <a:chExt cx="23781521" cy="392727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3171857" y="188896"/>
              <a:ext cx="1086090" cy="1380415"/>
            </a:xfrm>
            <a:custGeom>
              <a:avLst/>
              <a:gdLst/>
              <a:ahLst/>
              <a:cxnLst/>
              <a:rect r="r" b="b" t="t" l="l"/>
              <a:pathLst>
                <a:path h="1380415" w="1086090">
                  <a:moveTo>
                    <a:pt x="0" y="0"/>
                  </a:moveTo>
                  <a:lnTo>
                    <a:pt x="1086090" y="0"/>
                  </a:lnTo>
                  <a:lnTo>
                    <a:pt x="1086090" y="1380415"/>
                  </a:lnTo>
                  <a:lnTo>
                    <a:pt x="0" y="13804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9201" t="-10241" r="-18499" b="0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0">
              <a:off x="0" y="1502636"/>
              <a:ext cx="7429804" cy="24246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r>
                <a:rPr lang="en-US" sz="3499">
                  <a:solidFill>
                    <a:srgbClr val="000000"/>
                  </a:solidFill>
                  <a:latin typeface="Russo One"/>
                  <a:ea typeface="Russo One"/>
                  <a:cs typeface="Russo One"/>
                  <a:sym typeface="Russo One"/>
                </a:rPr>
                <a:t>Единое Пространство</a:t>
              </a:r>
            </a:p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r>
                <a:rPr lang="en-US" sz="3499">
                  <a:solidFill>
                    <a:srgbClr val="A28B52"/>
                  </a:solidFill>
                  <a:latin typeface="Russo One"/>
                  <a:ea typeface="Russo One"/>
                  <a:cs typeface="Russo One"/>
                  <a:sym typeface="Russo One"/>
                </a:rPr>
                <a:t>Все функции в одном месте</a:t>
              </a:r>
              <a:r>
                <a:rPr lang="en-US" sz="3499">
                  <a:solidFill>
                    <a:srgbClr val="000000"/>
                  </a:solidFill>
                  <a:latin typeface="Russo One"/>
                  <a:ea typeface="Russo One"/>
                  <a:cs typeface="Russo One"/>
                  <a:sym typeface="Russo One"/>
                </a:rPr>
                <a:t>.</a:t>
              </a:r>
            </a:p>
          </p:txBody>
        </p:sp>
        <p:sp>
          <p:nvSpPr>
            <p:cNvPr name="Freeform 6" id="6"/>
            <p:cNvSpPr/>
            <p:nvPr/>
          </p:nvSpPr>
          <p:spPr>
            <a:xfrm flipH="false" flipV="false" rot="0">
              <a:off x="11561961" y="0"/>
              <a:ext cx="1037901" cy="1569311"/>
            </a:xfrm>
            <a:custGeom>
              <a:avLst/>
              <a:gdLst/>
              <a:ahLst/>
              <a:cxnLst/>
              <a:rect r="r" b="b" t="t" l="l"/>
              <a:pathLst>
                <a:path h="1569311" w="1037901">
                  <a:moveTo>
                    <a:pt x="0" y="0"/>
                  </a:moveTo>
                  <a:lnTo>
                    <a:pt x="1037901" y="0"/>
                  </a:lnTo>
                  <a:lnTo>
                    <a:pt x="1037901" y="1569311"/>
                  </a:lnTo>
                  <a:lnTo>
                    <a:pt x="0" y="15693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1297" t="0" r="-11297" b="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8109636" y="1502636"/>
              <a:ext cx="7942552" cy="24246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r>
                <a:rPr lang="en-US" sz="3499">
                  <a:solidFill>
                    <a:srgbClr val="000000"/>
                  </a:solidFill>
                  <a:latin typeface="Russo One"/>
                  <a:ea typeface="Russo One"/>
                  <a:cs typeface="Russo One"/>
                  <a:sym typeface="Russo One"/>
                </a:rPr>
                <a:t>Цифровой Холодильник</a:t>
              </a:r>
            </a:p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r>
                <a:rPr lang="en-US" sz="3499">
                  <a:solidFill>
                    <a:srgbClr val="A28B52"/>
                  </a:solidFill>
                  <a:latin typeface="Russo One"/>
                  <a:ea typeface="Russo One"/>
                  <a:cs typeface="Russo One"/>
                  <a:sym typeface="Russo One"/>
                </a:rPr>
                <a:t>Удобное приготовление пищи.</a:t>
              </a:r>
            </a:p>
          </p:txBody>
        </p:sp>
        <p:sp>
          <p:nvSpPr>
            <p:cNvPr name="Freeform 8" id="8"/>
            <p:cNvSpPr/>
            <p:nvPr/>
          </p:nvSpPr>
          <p:spPr>
            <a:xfrm flipH="false" flipV="false" rot="0">
              <a:off x="19511556" y="368550"/>
              <a:ext cx="1490428" cy="1156381"/>
            </a:xfrm>
            <a:custGeom>
              <a:avLst/>
              <a:gdLst/>
              <a:ahLst/>
              <a:cxnLst/>
              <a:rect r="r" b="b" t="t" l="l"/>
              <a:pathLst>
                <a:path h="1156381" w="1490428">
                  <a:moveTo>
                    <a:pt x="0" y="0"/>
                  </a:moveTo>
                  <a:lnTo>
                    <a:pt x="1490429" y="0"/>
                  </a:lnTo>
                  <a:lnTo>
                    <a:pt x="1490429" y="1156381"/>
                  </a:lnTo>
                  <a:lnTo>
                    <a:pt x="0" y="11563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2227" r="-2075" b="-3022"/>
              </a:stretch>
            </a:blipFill>
          </p:spPr>
        </p:sp>
        <p:sp>
          <p:nvSpPr>
            <p:cNvPr name="TextBox 9" id="9"/>
            <p:cNvSpPr txBox="true"/>
            <p:nvPr/>
          </p:nvSpPr>
          <p:spPr>
            <a:xfrm rot="0">
              <a:off x="16732020" y="1591946"/>
              <a:ext cx="7049502" cy="13874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Russo One"/>
                  <a:ea typeface="Russo One"/>
                  <a:cs typeface="Russo One"/>
                  <a:sym typeface="Russo One"/>
                </a:rPr>
                <a:t>Уникальный Функционал</a:t>
              </a:r>
            </a:p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A28B52"/>
                  </a:solidFill>
                  <a:latin typeface="Russo One"/>
                  <a:ea typeface="Russo One"/>
                  <a:cs typeface="Russo One"/>
                  <a:sym typeface="Russo One"/>
                </a:rPr>
                <a:t>Нет аналогов.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EC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978400" y="2652145"/>
            <a:ext cx="7851385" cy="7015599"/>
          </a:xfrm>
          <a:custGeom>
            <a:avLst/>
            <a:gdLst/>
            <a:ahLst/>
            <a:cxnLst/>
            <a:rect r="r" b="b" t="t" l="l"/>
            <a:pathLst>
              <a:path h="7015599" w="7851385">
                <a:moveTo>
                  <a:pt x="0" y="0"/>
                </a:moveTo>
                <a:lnTo>
                  <a:pt x="7851385" y="0"/>
                </a:lnTo>
                <a:lnTo>
                  <a:pt x="7851385" y="7015599"/>
                </a:lnTo>
                <a:lnTo>
                  <a:pt x="0" y="70155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254" r="0" b="-325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978400" y="876300"/>
            <a:ext cx="8331200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000000"/>
                </a:solidFill>
                <a:latin typeface="Russo One"/>
                <a:ea typeface="Russo One"/>
                <a:cs typeface="Russo One"/>
                <a:sym typeface="Russo One"/>
              </a:rPr>
              <a:t>Бизнес-Модель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81435" y="5597970"/>
            <a:ext cx="3712865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Russo One"/>
                <a:ea typeface="Russo One"/>
                <a:cs typeface="Russo One"/>
                <a:sym typeface="Russo One"/>
              </a:rPr>
              <a:t>Подписка</a:t>
            </a:r>
          </a:p>
          <a:p>
            <a:pPr algn="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A28B52"/>
                </a:solidFill>
                <a:latin typeface="Russo One"/>
                <a:ea typeface="Russo One"/>
                <a:cs typeface="Russo One"/>
                <a:sym typeface="Russo One"/>
              </a:rPr>
              <a:t>Freemium-модель.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820525" y="3107376"/>
            <a:ext cx="5438775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Russo One"/>
                <a:ea typeface="Russo One"/>
                <a:cs typeface="Russo One"/>
                <a:sym typeface="Russo One"/>
              </a:rPr>
              <a:t>Реклама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A28B52"/>
                </a:solidFill>
                <a:latin typeface="Russo One"/>
                <a:ea typeface="Russo One"/>
                <a:cs typeface="Russo One"/>
                <a:sym typeface="Russo One"/>
              </a:rPr>
              <a:t>Партнерства с магазинами.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820525" y="8610469"/>
            <a:ext cx="3960515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Russo One"/>
                <a:ea typeface="Russo One"/>
                <a:cs typeface="Russo One"/>
                <a:sym typeface="Russo One"/>
              </a:rPr>
              <a:t>Продажа Данных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A28B52"/>
                </a:solidFill>
                <a:latin typeface="Russo One"/>
                <a:ea typeface="Russo One"/>
                <a:cs typeface="Russo One"/>
                <a:sym typeface="Russo One"/>
              </a:rPr>
              <a:t>Анонимные отчеты.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EC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918200" y="876300"/>
            <a:ext cx="6451600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000000"/>
                </a:solidFill>
                <a:latin typeface="Russo One"/>
                <a:ea typeface="Russo One"/>
                <a:cs typeface="Russo One"/>
                <a:sym typeface="Russo One"/>
              </a:rPr>
              <a:t>Конкуренты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257943" y="3650671"/>
            <a:ext cx="7345944" cy="4457581"/>
            <a:chOff x="0" y="0"/>
            <a:chExt cx="9794592" cy="594344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3433801" y="0"/>
              <a:ext cx="2926989" cy="2926989"/>
            </a:xfrm>
            <a:custGeom>
              <a:avLst/>
              <a:gdLst/>
              <a:ahLst/>
              <a:cxnLst/>
              <a:rect r="r" b="b" t="t" l="l"/>
              <a:pathLst>
                <a:path h="2926989" w="2926989">
                  <a:moveTo>
                    <a:pt x="0" y="0"/>
                  </a:moveTo>
                  <a:lnTo>
                    <a:pt x="2926990" y="0"/>
                  </a:lnTo>
                  <a:lnTo>
                    <a:pt x="2926990" y="2926989"/>
                  </a:lnTo>
                  <a:lnTo>
                    <a:pt x="0" y="29269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0">
              <a:off x="0" y="3235901"/>
              <a:ext cx="9794592" cy="27075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057"/>
                </a:lnSpc>
                <a:spcBef>
                  <a:spcPct val="0"/>
                </a:spcBef>
              </a:pPr>
              <a:r>
                <a:rPr lang="en-US" sz="2898">
                  <a:solidFill>
                    <a:srgbClr val="000000"/>
                  </a:solidFill>
                  <a:latin typeface="Russo One"/>
                  <a:ea typeface="Russo One"/>
                  <a:cs typeface="Russo One"/>
                  <a:sym typeface="Russo One"/>
                </a:rPr>
                <a:t>Family Link (Google)</a:t>
              </a:r>
            </a:p>
            <a:p>
              <a:pPr algn="ctr">
                <a:lnSpc>
                  <a:spcPts val="4057"/>
                </a:lnSpc>
                <a:spcBef>
                  <a:spcPct val="0"/>
                </a:spcBef>
              </a:pPr>
              <a:r>
                <a:rPr lang="en-US" sz="2898">
                  <a:solidFill>
                    <a:srgbClr val="A28B52"/>
                  </a:solidFill>
                  <a:latin typeface="Russo One"/>
                  <a:ea typeface="Russo One"/>
                  <a:cs typeface="Russo One"/>
                  <a:sym typeface="Russo One"/>
                </a:rPr>
                <a:t>Родительский контроль, интеграция с Google. Нет календаря и учета продуктов.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836656" y="3481265"/>
            <a:ext cx="6259401" cy="4626987"/>
            <a:chOff x="0" y="0"/>
            <a:chExt cx="8345868" cy="6169316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3460249"/>
              <a:ext cx="8345868" cy="27090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07"/>
                </a:lnSpc>
                <a:spcBef>
                  <a:spcPct val="0"/>
                </a:spcBef>
              </a:pPr>
              <a:r>
                <a:rPr lang="en-US" sz="2933">
                  <a:solidFill>
                    <a:srgbClr val="000000"/>
                  </a:solidFill>
                  <a:latin typeface="Russo One"/>
                  <a:ea typeface="Russo One"/>
                  <a:cs typeface="Russo One"/>
                  <a:sym typeface="Russo One"/>
                </a:rPr>
                <a:t>Cozi Family Organizer</a:t>
              </a:r>
            </a:p>
            <a:p>
              <a:pPr algn="ctr">
                <a:lnSpc>
                  <a:spcPts val="4107"/>
                </a:lnSpc>
                <a:spcBef>
                  <a:spcPct val="0"/>
                </a:spcBef>
              </a:pPr>
              <a:r>
                <a:rPr lang="en-US" sz="2933">
                  <a:solidFill>
                    <a:srgbClr val="A28B52"/>
                  </a:solidFill>
                  <a:latin typeface="Russo One"/>
                  <a:ea typeface="Russo One"/>
                  <a:cs typeface="Russo One"/>
                  <a:sym typeface="Russo One"/>
                </a:rPr>
                <a:t>Семейный календарь, списки покупок. Нет цифрового холодильника.</a:t>
              </a:r>
            </a:p>
          </p:txBody>
        </p:sp>
        <p:sp>
          <p:nvSpPr>
            <p:cNvPr name="Freeform 8" id="8"/>
            <p:cNvSpPr/>
            <p:nvPr/>
          </p:nvSpPr>
          <p:spPr>
            <a:xfrm flipH="false" flipV="false" rot="0">
              <a:off x="2653821" y="0"/>
              <a:ext cx="3038227" cy="3038227"/>
            </a:xfrm>
            <a:custGeom>
              <a:avLst/>
              <a:gdLst/>
              <a:ahLst/>
              <a:cxnLst/>
              <a:rect r="r" b="b" t="t" l="l"/>
              <a:pathLst>
                <a:path h="3038227" w="3038227">
                  <a:moveTo>
                    <a:pt x="0" y="0"/>
                  </a:moveTo>
                  <a:lnTo>
                    <a:pt x="3038226" y="0"/>
                  </a:lnTo>
                  <a:lnTo>
                    <a:pt x="3038226" y="3038227"/>
                  </a:lnTo>
                  <a:lnTo>
                    <a:pt x="0" y="30382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EC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827276" y="1656994"/>
            <a:ext cx="11841422" cy="7713781"/>
          </a:xfrm>
          <a:prstGeom prst="rect">
            <a:avLst/>
          </a:prstGeom>
        </p:spPr>
      </p:pic>
      <p:sp>
        <p:nvSpPr>
          <p:cNvPr name="Freeform 3" id="3"/>
          <p:cNvSpPr/>
          <p:nvPr/>
        </p:nvSpPr>
        <p:spPr>
          <a:xfrm flipH="false" flipV="false" rot="0">
            <a:off x="4814061" y="8590565"/>
            <a:ext cx="9867852" cy="215299"/>
          </a:xfrm>
          <a:custGeom>
            <a:avLst/>
            <a:gdLst/>
            <a:ahLst/>
            <a:cxnLst/>
            <a:rect r="r" b="b" t="t" l="l"/>
            <a:pathLst>
              <a:path h="215299" w="9867852">
                <a:moveTo>
                  <a:pt x="0" y="0"/>
                </a:moveTo>
                <a:lnTo>
                  <a:pt x="9867852" y="0"/>
                </a:lnTo>
                <a:lnTo>
                  <a:pt x="9867852" y="215298"/>
                </a:lnTo>
                <a:lnTo>
                  <a:pt x="0" y="2152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869686" y="522880"/>
            <a:ext cx="12293601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000000"/>
                </a:solidFill>
                <a:latin typeface="Russo One"/>
                <a:ea typeface="Russo One"/>
                <a:cs typeface="Russo One"/>
                <a:sym typeface="Russo One"/>
              </a:rPr>
              <a:t>Финансовая аналитика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260798" y="2911942"/>
            <a:ext cx="2301280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Russo One"/>
                <a:ea typeface="Russo One"/>
                <a:cs typeface="Russo One"/>
                <a:sym typeface="Russo One"/>
              </a:rPr>
              <a:t>Разработка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108523" y="4007584"/>
            <a:ext cx="1453555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Russo One"/>
                <a:ea typeface="Russo One"/>
                <a:cs typeface="Russo One"/>
                <a:sym typeface="Russo One"/>
              </a:rPr>
              <a:t>Дизайн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832298" y="5218610"/>
            <a:ext cx="1729780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Russo One"/>
                <a:ea typeface="Russo One"/>
                <a:cs typeface="Russo One"/>
                <a:sym typeface="Russo One"/>
              </a:rPr>
              <a:t>Серверы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302793" y="6313985"/>
            <a:ext cx="12592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Russo One"/>
                <a:ea typeface="Russo One"/>
                <a:cs typeface="Russo One"/>
                <a:sym typeface="Russo One"/>
              </a:rPr>
              <a:t>Юрист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428477" y="7523660"/>
            <a:ext cx="2133600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Russo One"/>
                <a:ea typeface="Russo One"/>
                <a:cs typeface="Russo One"/>
                <a:sym typeface="Russo One"/>
              </a:rPr>
              <a:t>Маркетинг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196407" y="8909051"/>
            <a:ext cx="731341" cy="349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Russo One"/>
                <a:ea typeface="Russo One"/>
                <a:cs typeface="Russo One"/>
                <a:sym typeface="Russo One"/>
              </a:rPr>
              <a:t>$0.00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878273" y="8909051"/>
            <a:ext cx="1405731" cy="349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Russo One"/>
                <a:ea typeface="Russo One"/>
                <a:cs typeface="Russo One"/>
                <a:sym typeface="Russo One"/>
              </a:rPr>
              <a:t>$1.000.000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34530" y="8909051"/>
            <a:ext cx="1452662" cy="349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Russo One"/>
                <a:ea typeface="Russo One"/>
                <a:cs typeface="Russo One"/>
                <a:sym typeface="Russo One"/>
              </a:rPr>
              <a:t>$2.000.000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224191" y="8909051"/>
            <a:ext cx="1457722" cy="349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Russo One"/>
                <a:ea typeface="Russo One"/>
                <a:cs typeface="Russo One"/>
                <a:sym typeface="Russo One"/>
              </a:rPr>
              <a:t>$3.000.000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8EC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00288" y="3609975"/>
            <a:ext cx="13687425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  <a:spcBef>
                <a:spcPct val="0"/>
              </a:spcBef>
            </a:pPr>
            <a:r>
              <a:rPr lang="en-US" sz="9000">
                <a:solidFill>
                  <a:srgbClr val="000000"/>
                </a:solidFill>
                <a:latin typeface="Russo One"/>
                <a:ea typeface="Russo One"/>
                <a:cs typeface="Russo One"/>
                <a:sym typeface="Russo One"/>
              </a:rPr>
              <a:t>Запрос на Реализацию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82452" y="5438864"/>
            <a:ext cx="15723096" cy="49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  <a:spcBef>
                <a:spcPct val="0"/>
              </a:spcBef>
            </a:pPr>
            <a:r>
              <a:rPr lang="en-US" sz="2900">
                <a:solidFill>
                  <a:srgbClr val="947058"/>
                </a:solidFill>
                <a:latin typeface="Russo One"/>
                <a:ea typeface="Russo One"/>
                <a:cs typeface="Russo One"/>
                <a:sym typeface="Russo One"/>
              </a:rPr>
              <a:t>Стартовые вложения: 5.950.000 руб. Возможный рост в 2-3 раза (~12-18 млн руб.).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DAGhgu6Q4Po</dc:identifier>
  <dcterms:modified xsi:type="dcterms:W3CDTF">2011-08-01T06:04:30Z</dcterms:modified>
  <cp:revision>1</cp:revision>
  <dc:title>Моя Семья: Организация Семейной Жизни</dc:title>
</cp:coreProperties>
</file>