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Open Sans" charset="1" panose="020B0606030504020204"/>
      <p:regular r:id="rId18"/>
    </p:embeddedFont>
    <p:embeddedFont>
      <p:font typeface="Open Sans Bold" charset="1" panose="020B0806030504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png" Type="http://schemas.openxmlformats.org/officeDocument/2006/relationships/image"/><Relationship Id="rId4" Target="../media/image33.svg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Relationship Id="rId7" Target="../media/image25.png" Type="http://schemas.openxmlformats.org/officeDocument/2006/relationships/image"/><Relationship Id="rId8" Target="../media/image2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2C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359591" y="5805824"/>
            <a:ext cx="12776583" cy="7721100"/>
          </a:xfrm>
          <a:custGeom>
            <a:avLst/>
            <a:gdLst/>
            <a:ahLst/>
            <a:cxnLst/>
            <a:rect r="r" b="b" t="t" l="l"/>
            <a:pathLst>
              <a:path h="7721100" w="12776583">
                <a:moveTo>
                  <a:pt x="0" y="0"/>
                </a:moveTo>
                <a:lnTo>
                  <a:pt x="12776582" y="0"/>
                </a:lnTo>
                <a:lnTo>
                  <a:pt x="12776582" y="7721100"/>
                </a:lnTo>
                <a:lnTo>
                  <a:pt x="0" y="7721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85455" y="-4180920"/>
            <a:ext cx="11062899" cy="10419239"/>
          </a:xfrm>
          <a:custGeom>
            <a:avLst/>
            <a:gdLst/>
            <a:ahLst/>
            <a:cxnLst/>
            <a:rect r="r" b="b" t="t" l="l"/>
            <a:pathLst>
              <a:path h="10419239" w="11062899">
                <a:moveTo>
                  <a:pt x="0" y="0"/>
                </a:moveTo>
                <a:lnTo>
                  <a:pt x="11062899" y="0"/>
                </a:lnTo>
                <a:lnTo>
                  <a:pt x="11062899" y="10419240"/>
                </a:lnTo>
                <a:lnTo>
                  <a:pt x="0" y="104192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80046" y="5978350"/>
            <a:ext cx="16230600" cy="167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Представляем</a:t>
            </a:r>
            <a:r>
              <a:rPr lang="en-US" sz="3200">
                <a:solidFill>
                  <a:srgbClr val="41B8D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>
                <a:solidFill>
                  <a:srgbClr val="6CE5E8"/>
                </a:solidFill>
                <a:latin typeface="Open Sans"/>
                <a:ea typeface="Open Sans"/>
                <a:cs typeface="Open Sans"/>
                <a:sym typeface="Open Sans"/>
              </a:rPr>
              <a:t>Blogpost</a:t>
            </a:r>
            <a:r>
              <a:rPr lang="en-US" sz="3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платформу для публикации блогов, ориентированную на кастомизацию, монетизацию и контроль контента.</a:t>
            </a:r>
          </a:p>
          <a:p>
            <a:pPr algn="l" marL="0" indent="0" lvl="0">
              <a:lnSpc>
                <a:spcPts val="462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580046" y="2889245"/>
            <a:ext cx="16390834" cy="2254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00"/>
              </a:lnSpc>
            </a:pPr>
            <a:r>
              <a:rPr lang="en-US" b="true" sz="8000">
                <a:solidFill>
                  <a:srgbClr val="6CE5E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Blogpost:</a:t>
            </a:r>
            <a:r>
              <a:rPr lang="en-US" b="true" sz="8000">
                <a:solidFill>
                  <a:srgbClr val="839E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b="true" sz="8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Платформа для публикации блогов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282C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03352" y="3586919"/>
            <a:ext cx="12281297" cy="1289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00"/>
              </a:lnSpc>
              <a:spcBef>
                <a:spcPct val="0"/>
              </a:spcBef>
            </a:pPr>
            <a:r>
              <a:rPr lang="en-US" b="true" sz="8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Запрос на </a:t>
            </a:r>
            <a:r>
              <a:rPr lang="en-US" b="true" sz="8000">
                <a:solidFill>
                  <a:srgbClr val="6CE5E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Реализацию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934916" y="5176081"/>
            <a:ext cx="10418168" cy="1447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49"/>
              </a:lnSpc>
              <a:spcBef>
                <a:spcPct val="0"/>
              </a:spcBef>
            </a:pPr>
            <a:r>
              <a:rPr lang="en-US" sz="4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Стартовые вложения: </a:t>
            </a:r>
            <a:r>
              <a:rPr lang="en-US" sz="4499">
                <a:solidFill>
                  <a:srgbClr val="6CE5E8"/>
                </a:solidFill>
                <a:latin typeface="Open Sans"/>
                <a:ea typeface="Open Sans"/>
                <a:cs typeface="Open Sans"/>
                <a:sym typeface="Open Sans"/>
              </a:rPr>
              <a:t>14.500.000 руб.</a:t>
            </a:r>
          </a:p>
          <a:p>
            <a:pPr algn="ctr">
              <a:lnSpc>
                <a:spcPts val="584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2C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005472"/>
            <a:ext cx="7768639" cy="7768639"/>
          </a:xfrm>
          <a:custGeom>
            <a:avLst/>
            <a:gdLst/>
            <a:ahLst/>
            <a:cxnLst/>
            <a:rect r="r" b="b" t="t" l="l"/>
            <a:pathLst>
              <a:path h="7768639" w="7768639">
                <a:moveTo>
                  <a:pt x="0" y="0"/>
                </a:moveTo>
                <a:lnTo>
                  <a:pt x="7768639" y="0"/>
                </a:lnTo>
                <a:lnTo>
                  <a:pt x="7768639" y="7768639"/>
                </a:lnTo>
                <a:lnTo>
                  <a:pt x="0" y="776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50210" y="2005472"/>
            <a:ext cx="7809090" cy="7809090"/>
          </a:xfrm>
          <a:custGeom>
            <a:avLst/>
            <a:gdLst/>
            <a:ahLst/>
            <a:cxnLst/>
            <a:rect r="r" b="b" t="t" l="l"/>
            <a:pathLst>
              <a:path h="7809090" w="7809090">
                <a:moveTo>
                  <a:pt x="0" y="0"/>
                </a:moveTo>
                <a:lnTo>
                  <a:pt x="7809090" y="0"/>
                </a:lnTo>
                <a:lnTo>
                  <a:pt x="7809090" y="7809090"/>
                </a:lnTo>
                <a:lnTo>
                  <a:pt x="0" y="78090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937375" y="355596"/>
            <a:ext cx="4413250" cy="1279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99"/>
              </a:lnSpc>
              <a:spcBef>
                <a:spcPct val="0"/>
              </a:spcBef>
            </a:pPr>
            <a:r>
              <a:rPr lang="en-US" b="true" sz="7999">
                <a:solidFill>
                  <a:srgbClr val="6CE5E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Blogpost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2C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84813" y="2880109"/>
            <a:ext cx="6064999" cy="7011559"/>
          </a:xfrm>
          <a:custGeom>
            <a:avLst/>
            <a:gdLst/>
            <a:ahLst/>
            <a:cxnLst/>
            <a:rect r="r" b="b" t="t" l="l"/>
            <a:pathLst>
              <a:path h="7011559" w="6064999">
                <a:moveTo>
                  <a:pt x="0" y="0"/>
                </a:moveTo>
                <a:lnTo>
                  <a:pt x="6064999" y="0"/>
                </a:lnTo>
                <a:lnTo>
                  <a:pt x="6064999" y="7011559"/>
                </a:lnTo>
                <a:lnTo>
                  <a:pt x="0" y="70115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73771" y="4617934"/>
            <a:ext cx="3058517" cy="2502454"/>
            <a:chOff x="0" y="0"/>
            <a:chExt cx="4078023" cy="333660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908830" y="0"/>
              <a:ext cx="2260363" cy="2260363"/>
            </a:xfrm>
            <a:custGeom>
              <a:avLst/>
              <a:gdLst/>
              <a:ahLst/>
              <a:cxnLst/>
              <a:rect r="r" b="b" t="t" l="l"/>
              <a:pathLst>
                <a:path h="2260363" w="2260363">
                  <a:moveTo>
                    <a:pt x="0" y="0"/>
                  </a:moveTo>
                  <a:lnTo>
                    <a:pt x="2260363" y="0"/>
                  </a:lnTo>
                  <a:lnTo>
                    <a:pt x="2260363" y="2260363"/>
                  </a:lnTo>
                  <a:lnTo>
                    <a:pt x="0" y="22603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2569874"/>
              <a:ext cx="4078023" cy="7667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5"/>
                </a:lnSpc>
                <a:spcBef>
                  <a:spcPct val="0"/>
                </a:spcBef>
              </a:pPr>
              <a:r>
                <a:rPr lang="en-US" b="true" sz="3658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@angelomira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102337" y="4617934"/>
            <a:ext cx="3544193" cy="2502454"/>
            <a:chOff x="0" y="0"/>
            <a:chExt cx="4725591" cy="333660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667684" y="0"/>
              <a:ext cx="1390222" cy="1906789"/>
            </a:xfrm>
            <a:custGeom>
              <a:avLst/>
              <a:gdLst/>
              <a:ahLst/>
              <a:cxnLst/>
              <a:rect r="r" b="b" t="t" l="l"/>
              <a:pathLst>
                <a:path h="1906789" w="1390222">
                  <a:moveTo>
                    <a:pt x="0" y="0"/>
                  </a:moveTo>
                  <a:lnTo>
                    <a:pt x="1390223" y="0"/>
                  </a:lnTo>
                  <a:lnTo>
                    <a:pt x="1390223" y="1906789"/>
                  </a:lnTo>
                  <a:lnTo>
                    <a:pt x="0" y="19067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2569874"/>
              <a:ext cx="4725591" cy="7667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5"/>
                </a:lnSpc>
                <a:spcBef>
                  <a:spcPct val="0"/>
                </a:spcBef>
              </a:pPr>
              <a:r>
                <a:rPr lang="en-US" b="true" sz="3658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+7 985 895 0305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658125" y="933450"/>
            <a:ext cx="6518374" cy="1616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99"/>
              </a:lnSpc>
              <a:spcBef>
                <a:spcPct val="0"/>
              </a:spcBef>
            </a:pPr>
            <a:r>
              <a:rPr lang="en-US" b="true" sz="99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Контакты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3415867" y="-3764306"/>
            <a:ext cx="12682526" cy="12705627"/>
          </a:xfrm>
          <a:custGeom>
            <a:avLst/>
            <a:gdLst/>
            <a:ahLst/>
            <a:cxnLst/>
            <a:rect r="r" b="b" t="t" l="l"/>
            <a:pathLst>
              <a:path h="12705627" w="12682526">
                <a:moveTo>
                  <a:pt x="0" y="0"/>
                </a:moveTo>
                <a:lnTo>
                  <a:pt x="12682526" y="0"/>
                </a:lnTo>
                <a:lnTo>
                  <a:pt x="12682526" y="12705627"/>
                </a:lnTo>
                <a:lnTo>
                  <a:pt x="0" y="127056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6797713" y="-483653"/>
            <a:ext cx="12682526" cy="12705627"/>
          </a:xfrm>
          <a:custGeom>
            <a:avLst/>
            <a:gdLst/>
            <a:ahLst/>
            <a:cxnLst/>
            <a:rect r="r" b="b" t="t" l="l"/>
            <a:pathLst>
              <a:path h="12705627" w="12682526">
                <a:moveTo>
                  <a:pt x="0" y="0"/>
                </a:moveTo>
                <a:lnTo>
                  <a:pt x="12682526" y="0"/>
                </a:lnTo>
                <a:lnTo>
                  <a:pt x="12682526" y="12705627"/>
                </a:lnTo>
                <a:lnTo>
                  <a:pt x="0" y="127056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2C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80939" y="4313102"/>
            <a:ext cx="1097306" cy="1097306"/>
          </a:xfrm>
          <a:custGeom>
            <a:avLst/>
            <a:gdLst/>
            <a:ahLst/>
            <a:cxnLst/>
            <a:rect r="r" b="b" t="t" l="l"/>
            <a:pathLst>
              <a:path h="1097306" w="1097306">
                <a:moveTo>
                  <a:pt x="0" y="0"/>
                </a:moveTo>
                <a:lnTo>
                  <a:pt x="1097305" y="0"/>
                </a:lnTo>
                <a:lnTo>
                  <a:pt x="1097305" y="1097306"/>
                </a:lnTo>
                <a:lnTo>
                  <a:pt x="0" y="10973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6965" y="5799619"/>
            <a:ext cx="5285252" cy="3458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2"/>
              </a:lnSpc>
            </a:pPr>
            <a:r>
              <a:rPr lang="en-US" b="true" sz="3147" spc="-62">
                <a:solidFill>
                  <a:srgbClr val="6CE5E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Недостаток внимания к значимости</a:t>
            </a:r>
          </a:p>
          <a:p>
            <a:pPr algn="ctr">
              <a:lnSpc>
                <a:spcPts val="3462"/>
              </a:lnSpc>
            </a:pPr>
          </a:p>
          <a:p>
            <a:pPr algn="ctr">
              <a:lnSpc>
                <a:spcPts val="3462"/>
              </a:lnSpc>
            </a:pPr>
            <a:r>
              <a:rPr lang="en-US" sz="3147" spc="-6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Современные платформы ориентированы на привлечение внимания, а не на качество контента.</a:t>
            </a:r>
          </a:p>
          <a:p>
            <a:pPr algn="ctr">
              <a:lnSpc>
                <a:spcPts val="3462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6389309" y="4313102"/>
            <a:ext cx="5125510" cy="4918206"/>
            <a:chOff x="0" y="0"/>
            <a:chExt cx="6834013" cy="655760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656343" y="0"/>
              <a:ext cx="1514543" cy="1514543"/>
            </a:xfrm>
            <a:custGeom>
              <a:avLst/>
              <a:gdLst/>
              <a:ahLst/>
              <a:cxnLst/>
              <a:rect r="r" b="b" t="t" l="l"/>
              <a:pathLst>
                <a:path h="1514543" w="1514543">
                  <a:moveTo>
                    <a:pt x="0" y="0"/>
                  </a:moveTo>
                  <a:lnTo>
                    <a:pt x="1514542" y="0"/>
                  </a:lnTo>
                  <a:lnTo>
                    <a:pt x="1514542" y="1514543"/>
                  </a:lnTo>
                  <a:lnTo>
                    <a:pt x="0" y="1514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0" y="2040882"/>
              <a:ext cx="6834013" cy="45167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7"/>
                </a:lnSpc>
              </a:pPr>
              <a:r>
                <a:rPr lang="en-US" b="true" sz="3015" spc="-60">
                  <a:solidFill>
                    <a:srgbClr val="6CE5E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Ограниченная кастомизация</a:t>
              </a:r>
            </a:p>
            <a:p>
              <a:pPr algn="ctr">
                <a:lnSpc>
                  <a:spcPts val="3317"/>
                </a:lnSpc>
              </a:pPr>
            </a:p>
            <a:p>
              <a:pPr algn="ctr">
                <a:lnSpc>
                  <a:spcPts val="3317"/>
                </a:lnSpc>
              </a:pPr>
              <a:r>
                <a:rPr lang="en-US" sz="3015" spc="-6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Авторы не могут выделиться из-за однотипности публикаций.</a:t>
              </a:r>
            </a:p>
            <a:p>
              <a:pPr algn="ctr">
                <a:lnSpc>
                  <a:spcPts val="3317"/>
                </a:lnSpc>
              </a:pPr>
            </a:p>
            <a:p>
              <a:pPr algn="ctr">
                <a:lnSpc>
                  <a:spcPts val="3317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031910" y="4313102"/>
            <a:ext cx="5669124" cy="4556528"/>
            <a:chOff x="0" y="0"/>
            <a:chExt cx="7558832" cy="607537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2959505" y="0"/>
              <a:ext cx="1639822" cy="1639822"/>
            </a:xfrm>
            <a:custGeom>
              <a:avLst/>
              <a:gdLst/>
              <a:ahLst/>
              <a:cxnLst/>
              <a:rect r="r" b="b" t="t" l="l"/>
              <a:pathLst>
                <a:path h="1639822" w="1639822">
                  <a:moveTo>
                    <a:pt x="0" y="0"/>
                  </a:moveTo>
                  <a:lnTo>
                    <a:pt x="1639822" y="0"/>
                  </a:lnTo>
                  <a:lnTo>
                    <a:pt x="1639822" y="1639822"/>
                  </a:lnTo>
                  <a:lnTo>
                    <a:pt x="0" y="1639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0" y="2120424"/>
              <a:ext cx="7558832" cy="39549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7"/>
                </a:lnSpc>
              </a:pPr>
              <a:r>
                <a:rPr lang="en-US" b="true" sz="3015" spc="-60">
                  <a:solidFill>
                    <a:srgbClr val="6CE5E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Недостаток внимания к значимости</a:t>
              </a:r>
            </a:p>
            <a:p>
              <a:pPr algn="ctr">
                <a:lnSpc>
                  <a:spcPts val="3317"/>
                </a:lnSpc>
              </a:pPr>
            </a:p>
            <a:p>
              <a:pPr algn="ctr">
                <a:lnSpc>
                  <a:spcPts val="3317"/>
                </a:lnSpc>
              </a:pPr>
              <a:r>
                <a:rPr lang="en-US" sz="3015" spc="-6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Ограниченные возможности монетизации и интеграции.</a:t>
              </a:r>
            </a:p>
            <a:p>
              <a:pPr algn="ctr">
                <a:lnSpc>
                  <a:spcPts val="3317"/>
                </a:lnSpc>
              </a:pPr>
            </a:p>
            <a:p>
              <a:pPr algn="ctr">
                <a:lnSpc>
                  <a:spcPts val="3317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5541086" y="-4011992"/>
            <a:ext cx="4319898" cy="8671328"/>
          </a:xfrm>
          <a:custGeom>
            <a:avLst/>
            <a:gdLst/>
            <a:ahLst/>
            <a:cxnLst/>
            <a:rect r="r" b="b" t="t" l="l"/>
            <a:pathLst>
              <a:path h="8671328" w="4319898">
                <a:moveTo>
                  <a:pt x="0" y="0"/>
                </a:moveTo>
                <a:lnTo>
                  <a:pt x="4319898" y="0"/>
                </a:lnTo>
                <a:lnTo>
                  <a:pt x="4319898" y="8671328"/>
                </a:lnTo>
                <a:lnTo>
                  <a:pt x="0" y="86713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028700"/>
            <a:ext cx="16230600" cy="217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26"/>
              </a:lnSpc>
            </a:pPr>
            <a:r>
              <a:rPr lang="en-US" sz="7188" b="true">
                <a:solidFill>
                  <a:srgbClr val="6CE5E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Проблема:</a:t>
            </a:r>
            <a:r>
              <a:rPr lang="en-US" sz="718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</a:p>
          <a:p>
            <a:pPr algn="l" marL="0" indent="0" lvl="0">
              <a:lnSpc>
                <a:spcPts val="8506"/>
              </a:lnSpc>
              <a:spcBef>
                <a:spcPct val="0"/>
              </a:spcBef>
            </a:pPr>
            <a:r>
              <a:rPr lang="en-US" b="true" sz="7088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Однотипность и ограничения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282C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633777"/>
            <a:ext cx="15722462" cy="4848850"/>
            <a:chOff x="0" y="0"/>
            <a:chExt cx="20963283" cy="646513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6987761" cy="1529529"/>
              <a:chOff x="0" y="0"/>
              <a:chExt cx="1684583" cy="3687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684583" cy="368733"/>
              </a:xfrm>
              <a:custGeom>
                <a:avLst/>
                <a:gdLst/>
                <a:ahLst/>
                <a:cxnLst/>
                <a:rect r="r" b="b" t="t" l="l"/>
                <a:pathLst>
                  <a:path h="368733" w="1684583">
                    <a:moveTo>
                      <a:pt x="1481383" y="0"/>
                    </a:moveTo>
                    <a:lnTo>
                      <a:pt x="0" y="0"/>
                    </a:lnTo>
                    <a:lnTo>
                      <a:pt x="0" y="368733"/>
                    </a:lnTo>
                    <a:lnTo>
                      <a:pt x="1481383" y="368733"/>
                    </a:lnTo>
                    <a:lnTo>
                      <a:pt x="1684583" y="184367"/>
                    </a:lnTo>
                    <a:lnTo>
                      <a:pt x="1481383" y="0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104775"/>
                <a:ext cx="1570283" cy="4735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7000"/>
                  </a:lnSpc>
                </a:pPr>
                <a:r>
                  <a:rPr lang="en-US" b="true" sz="5000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1</a:t>
                </a: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6987761" y="0"/>
              <a:ext cx="6987761" cy="1529529"/>
              <a:chOff x="0" y="0"/>
              <a:chExt cx="1684583" cy="3687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684583" cy="368733"/>
              </a:xfrm>
              <a:custGeom>
                <a:avLst/>
                <a:gdLst/>
                <a:ahLst/>
                <a:cxnLst/>
                <a:rect r="r" b="b" t="t" l="l"/>
                <a:pathLst>
                  <a:path h="368733" w="1684583">
                    <a:moveTo>
                      <a:pt x="0" y="0"/>
                    </a:moveTo>
                    <a:lnTo>
                      <a:pt x="1481383" y="0"/>
                    </a:lnTo>
                    <a:lnTo>
                      <a:pt x="1684583" y="184367"/>
                    </a:lnTo>
                    <a:lnTo>
                      <a:pt x="1481383" y="368733"/>
                    </a:lnTo>
                    <a:lnTo>
                      <a:pt x="0" y="368733"/>
                    </a:lnTo>
                    <a:lnTo>
                      <a:pt x="203200" y="1843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177800" y="-104775"/>
                <a:ext cx="1430583" cy="4735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7000"/>
                  </a:lnSpc>
                </a:pPr>
                <a:r>
                  <a:rPr lang="en-US" b="true" sz="5000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2</a:t>
                </a: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13975522" y="0"/>
              <a:ext cx="6987761" cy="1529529"/>
              <a:chOff x="0" y="0"/>
              <a:chExt cx="1684583" cy="3687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684583" cy="368733"/>
              </a:xfrm>
              <a:custGeom>
                <a:avLst/>
                <a:gdLst/>
                <a:ahLst/>
                <a:cxnLst/>
                <a:rect r="r" b="b" t="t" l="l"/>
                <a:pathLst>
                  <a:path h="368733" w="1684583">
                    <a:moveTo>
                      <a:pt x="0" y="0"/>
                    </a:moveTo>
                    <a:lnTo>
                      <a:pt x="1481383" y="0"/>
                    </a:lnTo>
                    <a:lnTo>
                      <a:pt x="1684583" y="184367"/>
                    </a:lnTo>
                    <a:lnTo>
                      <a:pt x="1481383" y="368733"/>
                    </a:lnTo>
                    <a:lnTo>
                      <a:pt x="0" y="368733"/>
                    </a:lnTo>
                    <a:lnTo>
                      <a:pt x="203200" y="1843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177800" y="-104775"/>
                <a:ext cx="1430583" cy="4735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7000"/>
                  </a:lnSpc>
                </a:pPr>
                <a:r>
                  <a:rPr lang="en-US" b="true" sz="5000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3</a:t>
                </a: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0" y="2311190"/>
              <a:ext cx="6705404" cy="34573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59"/>
                </a:lnSpc>
              </a:pPr>
              <a:r>
                <a:rPr lang="en-US" sz="3199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Кастомизация</a:t>
              </a:r>
            </a:p>
            <a:p>
              <a:pPr algn="l">
                <a:lnSpc>
                  <a:spcPts val="4159"/>
                </a:lnSpc>
              </a:pPr>
            </a:p>
            <a:p>
              <a:pPr algn="l">
                <a:lnSpc>
                  <a:spcPts val="4159"/>
                </a:lnSpc>
              </a:pPr>
              <a:r>
                <a:rPr lang="en-US" sz="31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Полная кастомизация внешнего вида.</a:t>
              </a:r>
            </a:p>
            <a:p>
              <a:pPr algn="l" marL="0" indent="0" lvl="0">
                <a:lnSpc>
                  <a:spcPts val="4159"/>
                </a:lnSpc>
                <a:spcBef>
                  <a:spcPct val="0"/>
                </a:spcBef>
              </a:pP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7128939" y="2311190"/>
              <a:ext cx="6705404" cy="4153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59"/>
                </a:lnSpc>
              </a:pPr>
              <a:r>
                <a:rPr lang="en-US" sz="3199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Монетизация</a:t>
              </a:r>
            </a:p>
            <a:p>
              <a:pPr algn="l">
                <a:lnSpc>
                  <a:spcPts val="4159"/>
                </a:lnSpc>
              </a:pPr>
            </a:p>
            <a:p>
              <a:pPr algn="l">
                <a:lnSpc>
                  <a:spcPts val="4159"/>
                </a:lnSpc>
              </a:pPr>
              <a:r>
                <a:rPr lang="en-US" sz="31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Гибкая монетизация контента.</a:t>
              </a:r>
            </a:p>
            <a:p>
              <a:pPr algn="l">
                <a:lnSpc>
                  <a:spcPts val="4159"/>
                </a:lnSpc>
              </a:pPr>
            </a:p>
            <a:p>
              <a:pPr algn="l" marL="0" indent="0" lvl="0">
                <a:lnSpc>
                  <a:spcPts val="4159"/>
                </a:lnSpc>
                <a:spcBef>
                  <a:spcPct val="0"/>
                </a:spcBef>
              </a:pP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4252625" y="2311190"/>
              <a:ext cx="6705404" cy="4153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59"/>
                </a:lnSpc>
              </a:pPr>
              <a:r>
                <a:rPr lang="en-US" sz="3199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Интеграции</a:t>
              </a:r>
            </a:p>
            <a:p>
              <a:pPr algn="l">
                <a:lnSpc>
                  <a:spcPts val="4159"/>
                </a:lnSpc>
              </a:pPr>
            </a:p>
            <a:p>
              <a:pPr algn="l">
                <a:lnSpc>
                  <a:spcPts val="4159"/>
                </a:lnSpc>
              </a:pPr>
              <a:r>
                <a:rPr lang="en-US" sz="31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Интеграции и контроль над публикациями.</a:t>
              </a:r>
            </a:p>
            <a:p>
              <a:pPr algn="l">
                <a:lnSpc>
                  <a:spcPts val="4159"/>
                </a:lnSpc>
              </a:pPr>
            </a:p>
            <a:p>
              <a:pPr algn="l" marL="0" indent="0" lvl="0">
                <a:lnSpc>
                  <a:spcPts val="41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28700" y="1445307"/>
            <a:ext cx="16519021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true">
                <a:solidFill>
                  <a:srgbClr val="6CE5E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Решение:</a:t>
            </a:r>
            <a:r>
              <a:rPr lang="en-US" sz="63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</a:p>
          <a:p>
            <a:pPr algn="l" marL="0" indent="0" lvl="0">
              <a:lnSpc>
                <a:spcPts val="7560"/>
              </a:lnSpc>
              <a:spcBef>
                <a:spcPct val="0"/>
              </a:spcBef>
            </a:pPr>
            <a:r>
              <a:rPr lang="en-US" b="true" sz="63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Полный контроль и кастомизация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2C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59088" y="3864229"/>
            <a:ext cx="14569823" cy="5080918"/>
            <a:chOff x="0" y="0"/>
            <a:chExt cx="19426431" cy="677455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089772"/>
              <a:ext cx="6281312" cy="34254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90"/>
                </a:lnSpc>
              </a:pPr>
              <a:r>
                <a:rPr lang="en-US" b="true" sz="2899" spc="118">
                  <a:solidFill>
                    <a:srgbClr val="6CE5E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Доступный рынок</a:t>
              </a:r>
            </a:p>
            <a:p>
              <a:pPr algn="ctr">
                <a:lnSpc>
                  <a:spcPts val="4058"/>
                </a:lnSpc>
              </a:pPr>
              <a:r>
                <a:rPr lang="en-US" sz="28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Пользователи, читающие или пишущие блоги в 2024 году.</a:t>
              </a:r>
            </a:p>
            <a:p>
              <a:pPr algn="ctr">
                <a:lnSpc>
                  <a:spcPts val="4058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1751888" y="-123825"/>
              <a:ext cx="2777537" cy="12990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118"/>
                </a:lnSpc>
              </a:pPr>
              <a:r>
                <a:rPr lang="en-US" sz="5799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3.43В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6281312" y="2700794"/>
              <a:ext cx="6281312" cy="40737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58"/>
                </a:lnSpc>
              </a:pPr>
              <a:r>
                <a:rPr lang="en-US" sz="2899" b="true">
                  <a:solidFill>
                    <a:srgbClr val="6CE5E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Прогноз на 2027</a:t>
              </a:r>
            </a:p>
            <a:p>
              <a:pPr algn="ctr">
                <a:lnSpc>
                  <a:spcPts val="4058"/>
                </a:lnSpc>
              </a:pPr>
              <a:r>
                <a:rPr lang="en-US" sz="28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Ожидаемое количество пользователей социальных сетей.</a:t>
              </a:r>
            </a:p>
            <a:p>
              <a:pPr algn="ctr">
                <a:lnSpc>
                  <a:spcPts val="4058"/>
                </a:lnSpc>
              </a:pPr>
            </a:p>
            <a:p>
              <a:pPr algn="ctr">
                <a:lnSpc>
                  <a:spcPts val="4058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8033200" y="1458916"/>
              <a:ext cx="2777537" cy="12990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118"/>
                </a:lnSpc>
              </a:pPr>
              <a:r>
                <a:rPr lang="en-US" sz="5799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4.9В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2562624" y="1118053"/>
              <a:ext cx="6863807" cy="33879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58"/>
                </a:lnSpc>
              </a:pPr>
              <a:r>
                <a:rPr lang="en-US" sz="2899" b="true">
                  <a:solidFill>
                    <a:srgbClr val="6CE5E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Общий объем рынка</a:t>
              </a:r>
            </a:p>
            <a:p>
              <a:pPr algn="ctr">
                <a:lnSpc>
                  <a:spcPts val="4058"/>
                </a:lnSpc>
              </a:pPr>
              <a:r>
                <a:rPr lang="en-US" sz="28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Пользователи социальных сетей в 2024 году.</a:t>
              </a:r>
            </a:p>
            <a:p>
              <a:pPr algn="ctr">
                <a:lnSpc>
                  <a:spcPts val="4058"/>
                </a:lnSpc>
              </a:pPr>
            </a:p>
            <a:p>
              <a:pPr algn="ctr">
                <a:lnSpc>
                  <a:spcPts val="4058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4609149" y="-123825"/>
              <a:ext cx="2777537" cy="12990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118"/>
                </a:lnSpc>
              </a:pPr>
              <a:r>
                <a:rPr lang="en-US" sz="5799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5.5В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1536652" y="3566000"/>
            <a:ext cx="8153835" cy="11384599"/>
          </a:xfrm>
          <a:custGeom>
            <a:avLst/>
            <a:gdLst/>
            <a:ahLst/>
            <a:cxnLst/>
            <a:rect r="r" b="b" t="t" l="l"/>
            <a:pathLst>
              <a:path h="11384599" w="8153835">
                <a:moveTo>
                  <a:pt x="0" y="0"/>
                </a:moveTo>
                <a:lnTo>
                  <a:pt x="8153834" y="0"/>
                </a:lnTo>
                <a:lnTo>
                  <a:pt x="8153834" y="11384600"/>
                </a:lnTo>
                <a:lnTo>
                  <a:pt x="0" y="11384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028700"/>
            <a:ext cx="1623060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6CE5E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Рынок: </a:t>
            </a:r>
            <a:r>
              <a:rPr lang="en-US" b="true" sz="8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Огромный потенциал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7242683">
            <a:off x="11497262" y="-974472"/>
            <a:ext cx="25633722" cy="15503682"/>
          </a:xfrm>
          <a:custGeom>
            <a:avLst/>
            <a:gdLst/>
            <a:ahLst/>
            <a:cxnLst/>
            <a:rect r="r" b="b" t="t" l="l"/>
            <a:pathLst>
              <a:path h="15503682" w="25633722">
                <a:moveTo>
                  <a:pt x="0" y="0"/>
                </a:moveTo>
                <a:lnTo>
                  <a:pt x="25633722" y="0"/>
                </a:lnTo>
                <a:lnTo>
                  <a:pt x="25633722" y="15503682"/>
                </a:lnTo>
                <a:lnTo>
                  <a:pt x="0" y="15503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2C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585134"/>
            <a:ext cx="3755228" cy="2889098"/>
            <a:chOff x="0" y="0"/>
            <a:chExt cx="5006970" cy="385213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697304"/>
              <a:ext cx="5006970" cy="6120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07"/>
                </a:lnSpc>
                <a:spcBef>
                  <a:spcPct val="0"/>
                </a:spcBef>
              </a:pPr>
              <a:r>
                <a:rPr lang="en-US" b="true" sz="2928">
                  <a:solidFill>
                    <a:srgbClr val="6CE5E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Полный контроль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174945" y="2607020"/>
              <a:ext cx="4657081" cy="12451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07"/>
                </a:lnSpc>
                <a:spcBef>
                  <a:spcPct val="0"/>
                </a:spcBef>
              </a:pPr>
              <a:r>
                <a:rPr lang="en-US" sz="2928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Над контентом и доходами.</a:t>
              </a:r>
            </a:p>
          </p:txBody>
        </p:sp>
        <p:sp>
          <p:nvSpPr>
            <p:cNvPr name="Freeform 5" id="5"/>
            <p:cNvSpPr/>
            <p:nvPr/>
          </p:nvSpPr>
          <p:spPr>
            <a:xfrm flipH="false" flipV="false" rot="0">
              <a:off x="1788478" y="0"/>
              <a:ext cx="1430013" cy="1430013"/>
            </a:xfrm>
            <a:custGeom>
              <a:avLst/>
              <a:gdLst/>
              <a:ahLst/>
              <a:cxnLst/>
              <a:rect r="r" b="b" t="t" l="l"/>
              <a:pathLst>
                <a:path h="1430013" w="1430013">
                  <a:moveTo>
                    <a:pt x="0" y="0"/>
                  </a:moveTo>
                  <a:lnTo>
                    <a:pt x="1430014" y="0"/>
                  </a:lnTo>
                  <a:lnTo>
                    <a:pt x="1430014" y="1430013"/>
                  </a:lnTo>
                  <a:lnTo>
                    <a:pt x="0" y="14300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875954" y="4436538"/>
            <a:ext cx="5383346" cy="3186290"/>
            <a:chOff x="0" y="0"/>
            <a:chExt cx="7177795" cy="424838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961709"/>
              <a:ext cx="7177795" cy="625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64"/>
                </a:lnSpc>
                <a:spcBef>
                  <a:spcPct val="0"/>
                </a:spcBef>
              </a:pPr>
              <a:r>
                <a:rPr lang="en-US" b="true" sz="2972">
                  <a:solidFill>
                    <a:srgbClr val="6CE5E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Инструменты аналитики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023854"/>
              <a:ext cx="7177795" cy="1224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34"/>
                </a:lnSpc>
                <a:spcBef>
                  <a:spcPct val="0"/>
                </a:spcBef>
              </a:pPr>
              <a:r>
                <a:rPr lang="en-US" sz="2872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Мощные инструменты аналитики и управления.</a:t>
              </a:r>
            </a:p>
          </p:txBody>
        </p:sp>
        <p:sp>
          <p:nvSpPr>
            <p:cNvPr name="Freeform 9" id="9"/>
            <p:cNvSpPr/>
            <p:nvPr/>
          </p:nvSpPr>
          <p:spPr>
            <a:xfrm flipH="false" flipV="false" rot="0">
              <a:off x="2768986" y="0"/>
              <a:ext cx="1639822" cy="1639822"/>
            </a:xfrm>
            <a:custGeom>
              <a:avLst/>
              <a:gdLst/>
              <a:ahLst/>
              <a:cxnLst/>
              <a:rect r="r" b="b" t="t" l="l"/>
              <a:pathLst>
                <a:path h="1639822" w="1639822">
                  <a:moveTo>
                    <a:pt x="0" y="0"/>
                  </a:moveTo>
                  <a:lnTo>
                    <a:pt x="1639823" y="0"/>
                  </a:lnTo>
                  <a:lnTo>
                    <a:pt x="1639823" y="1639822"/>
                  </a:lnTo>
                  <a:lnTo>
                    <a:pt x="0" y="1639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5207803" y="2843393"/>
            <a:ext cx="6244276" cy="2889098"/>
            <a:chOff x="0" y="0"/>
            <a:chExt cx="8325701" cy="385213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3405579" y="0"/>
              <a:ext cx="1514543" cy="1514543"/>
            </a:xfrm>
            <a:custGeom>
              <a:avLst/>
              <a:gdLst/>
              <a:ahLst/>
              <a:cxnLst/>
              <a:rect r="r" b="b" t="t" l="l"/>
              <a:pathLst>
                <a:path h="1514543" w="1514543">
                  <a:moveTo>
                    <a:pt x="0" y="0"/>
                  </a:moveTo>
                  <a:lnTo>
                    <a:pt x="1514543" y="0"/>
                  </a:lnTo>
                  <a:lnTo>
                    <a:pt x="1514543" y="1514543"/>
                  </a:lnTo>
                  <a:lnTo>
                    <a:pt x="0" y="1514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608246" y="1758227"/>
              <a:ext cx="7109210" cy="6175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24"/>
                </a:lnSpc>
                <a:spcBef>
                  <a:spcPct val="0"/>
                </a:spcBef>
              </a:pPr>
              <a:r>
                <a:rPr lang="en-US" b="true" sz="2941">
                  <a:solidFill>
                    <a:srgbClr val="6CE5E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Поддержка интеграций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2595831"/>
              <a:ext cx="8325701" cy="1256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24"/>
                </a:lnSpc>
                <a:spcBef>
                  <a:spcPct val="0"/>
                </a:spcBef>
              </a:pPr>
              <a:r>
                <a:rPr lang="en-US" sz="294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Поддержка всех необходимых интеграций.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207803" y="6637811"/>
            <a:ext cx="5718933" cy="3031264"/>
            <a:chOff x="0" y="0"/>
            <a:chExt cx="7625244" cy="404168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3123786" y="0"/>
              <a:ext cx="1640793" cy="1640793"/>
            </a:xfrm>
            <a:custGeom>
              <a:avLst/>
              <a:gdLst/>
              <a:ahLst/>
              <a:cxnLst/>
              <a:rect r="r" b="b" t="t" l="l"/>
              <a:pathLst>
                <a:path h="1640793" w="1640793">
                  <a:moveTo>
                    <a:pt x="0" y="0"/>
                  </a:moveTo>
                  <a:lnTo>
                    <a:pt x="1640793" y="0"/>
                  </a:lnTo>
                  <a:lnTo>
                    <a:pt x="1640793" y="1640793"/>
                  </a:lnTo>
                  <a:lnTo>
                    <a:pt x="0" y="1640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0" y="1963574"/>
              <a:ext cx="7625244" cy="615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99"/>
                </a:lnSpc>
                <a:spcBef>
                  <a:spcPct val="0"/>
                </a:spcBef>
              </a:pPr>
              <a:r>
                <a:rPr lang="en-US" b="true" sz="2999">
                  <a:solidFill>
                    <a:srgbClr val="6CE5E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Уникальный стиль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338407" y="2743111"/>
              <a:ext cx="6948430" cy="12985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Создание уникального стиля для блогов.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028700" y="1028700"/>
            <a:ext cx="1623060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Преимущества</a:t>
            </a:r>
            <a:r>
              <a:rPr lang="en-US" b="true" sz="8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b="true" sz="8000">
                <a:solidFill>
                  <a:srgbClr val="6CE5E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Blogpost: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5541086" y="-4011992"/>
            <a:ext cx="4319898" cy="8671328"/>
          </a:xfrm>
          <a:custGeom>
            <a:avLst/>
            <a:gdLst/>
            <a:ahLst/>
            <a:cxnLst/>
            <a:rect r="r" b="b" t="t" l="l"/>
            <a:pathLst>
              <a:path h="8671328" w="4319898">
                <a:moveTo>
                  <a:pt x="0" y="0"/>
                </a:moveTo>
                <a:lnTo>
                  <a:pt x="4319898" y="0"/>
                </a:lnTo>
                <a:lnTo>
                  <a:pt x="4319898" y="8671328"/>
                </a:lnTo>
                <a:lnTo>
                  <a:pt x="0" y="86713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2C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7797" y="5143500"/>
            <a:ext cx="17043471" cy="2797353"/>
            <a:chOff x="0" y="0"/>
            <a:chExt cx="22724628" cy="3729804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441984" cy="1955831"/>
              <a:chOff x="0" y="0"/>
              <a:chExt cx="922995" cy="4064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922995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922995">
                    <a:moveTo>
                      <a:pt x="719795" y="0"/>
                    </a:moveTo>
                    <a:lnTo>
                      <a:pt x="0" y="0"/>
                    </a:lnTo>
                    <a:lnTo>
                      <a:pt x="0" y="406400"/>
                    </a:lnTo>
                    <a:lnTo>
                      <a:pt x="719795" y="406400"/>
                    </a:lnTo>
                    <a:lnTo>
                      <a:pt x="922995" y="203200"/>
                    </a:lnTo>
                    <a:lnTo>
                      <a:pt x="719795" y="0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104775"/>
                <a:ext cx="808695" cy="5111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7000"/>
                  </a:lnSpc>
                  <a:spcBef>
                    <a:spcPct val="0"/>
                  </a:spcBef>
                </a:pPr>
                <a:r>
                  <a:rPr lang="en-US" b="true" sz="5000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1</a:t>
                </a: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4441984" y="0"/>
              <a:ext cx="4441984" cy="1955831"/>
              <a:chOff x="0" y="0"/>
              <a:chExt cx="922995" cy="4064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922995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922995">
                    <a:moveTo>
                      <a:pt x="0" y="0"/>
                    </a:moveTo>
                    <a:lnTo>
                      <a:pt x="719795" y="0"/>
                    </a:lnTo>
                    <a:lnTo>
                      <a:pt x="922995" y="203200"/>
                    </a:lnTo>
                    <a:lnTo>
                      <a:pt x="719795" y="406400"/>
                    </a:lnTo>
                    <a:lnTo>
                      <a:pt x="0" y="406400"/>
                    </a:lnTo>
                    <a:lnTo>
                      <a:pt x="203200" y="20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177800" y="-104775"/>
                <a:ext cx="668995" cy="5111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7000"/>
                  </a:lnSpc>
                </a:pPr>
                <a:r>
                  <a:rPr lang="en-US" b="true" sz="5000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2</a:t>
                </a: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9086924" y="0"/>
              <a:ext cx="4441984" cy="1955831"/>
              <a:chOff x="0" y="0"/>
              <a:chExt cx="922995" cy="4064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922995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922995">
                    <a:moveTo>
                      <a:pt x="0" y="0"/>
                    </a:moveTo>
                    <a:lnTo>
                      <a:pt x="719795" y="0"/>
                    </a:lnTo>
                    <a:lnTo>
                      <a:pt x="922995" y="203200"/>
                    </a:lnTo>
                    <a:lnTo>
                      <a:pt x="719795" y="406400"/>
                    </a:lnTo>
                    <a:lnTo>
                      <a:pt x="0" y="406400"/>
                    </a:lnTo>
                    <a:lnTo>
                      <a:pt x="203200" y="20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177800" y="-104775"/>
                <a:ext cx="668995" cy="5111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7000"/>
                  </a:lnSpc>
                </a:pPr>
                <a:r>
                  <a:rPr lang="en-US" b="true" sz="5000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3</a:t>
                </a: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13528908" y="0"/>
              <a:ext cx="4441984" cy="1955831"/>
              <a:chOff x="0" y="0"/>
              <a:chExt cx="922995" cy="4064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922995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922995">
                    <a:moveTo>
                      <a:pt x="0" y="0"/>
                    </a:moveTo>
                    <a:lnTo>
                      <a:pt x="719795" y="0"/>
                    </a:lnTo>
                    <a:lnTo>
                      <a:pt x="922995" y="203200"/>
                    </a:lnTo>
                    <a:lnTo>
                      <a:pt x="719795" y="406400"/>
                    </a:lnTo>
                    <a:lnTo>
                      <a:pt x="0" y="406400"/>
                    </a:lnTo>
                    <a:lnTo>
                      <a:pt x="203200" y="20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177800" y="-104775"/>
                <a:ext cx="668995" cy="5111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7000"/>
                  </a:lnSpc>
                </a:pPr>
                <a:r>
                  <a:rPr lang="en-US" b="true" sz="5000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4</a:t>
                </a: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18176539" y="0"/>
              <a:ext cx="4441984" cy="1955831"/>
              <a:chOff x="0" y="0"/>
              <a:chExt cx="922995" cy="4064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922995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922995">
                    <a:moveTo>
                      <a:pt x="0" y="0"/>
                    </a:moveTo>
                    <a:lnTo>
                      <a:pt x="719795" y="0"/>
                    </a:lnTo>
                    <a:lnTo>
                      <a:pt x="922995" y="203200"/>
                    </a:lnTo>
                    <a:lnTo>
                      <a:pt x="719795" y="406400"/>
                    </a:lnTo>
                    <a:lnTo>
                      <a:pt x="0" y="406400"/>
                    </a:lnTo>
                    <a:lnTo>
                      <a:pt x="203200" y="20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177800" y="-104775"/>
                <a:ext cx="668995" cy="5111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7000"/>
                  </a:lnSpc>
                </a:pPr>
                <a:r>
                  <a:rPr lang="en-US" b="true" sz="5000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5</a:t>
                </a: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0" y="2373851"/>
              <a:ext cx="3548938" cy="763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5"/>
                </a:lnSpc>
                <a:spcBef>
                  <a:spcPct val="0"/>
                </a:spcBef>
              </a:pPr>
              <a:r>
                <a:rPr lang="en-US" b="true" sz="3658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Донаты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4591009" y="2373851"/>
              <a:ext cx="3254150" cy="763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5"/>
                </a:lnSpc>
                <a:spcBef>
                  <a:spcPct val="0"/>
                </a:spcBef>
              </a:pPr>
              <a:r>
                <a:rPr lang="en-US" b="true" sz="3658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Подписки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9469056" y="2373851"/>
              <a:ext cx="2965860" cy="763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5"/>
                </a:lnSpc>
                <a:spcBef>
                  <a:spcPct val="0"/>
                </a:spcBef>
              </a:pPr>
              <a:r>
                <a:rPr lang="en-US" b="true" sz="3658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Реклама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13616283" y="2373851"/>
              <a:ext cx="3546433" cy="13559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76"/>
                </a:lnSpc>
                <a:spcBef>
                  <a:spcPct val="0"/>
                </a:spcBef>
              </a:pPr>
              <a:r>
                <a:rPr lang="en-US" b="true" sz="3135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Платные опции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17162716" y="2373851"/>
              <a:ext cx="5561912" cy="13559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76"/>
                </a:lnSpc>
                <a:spcBef>
                  <a:spcPct val="0"/>
                </a:spcBef>
              </a:pPr>
              <a:r>
                <a:rPr lang="en-US" b="true" sz="3135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Партнёрские программы</a:t>
              </a: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-90483" y="8173449"/>
            <a:ext cx="21947413" cy="478853"/>
          </a:xfrm>
          <a:custGeom>
            <a:avLst/>
            <a:gdLst/>
            <a:ahLst/>
            <a:cxnLst/>
            <a:rect r="r" b="b" t="t" l="l"/>
            <a:pathLst>
              <a:path h="478853" w="21947413">
                <a:moveTo>
                  <a:pt x="0" y="0"/>
                </a:moveTo>
                <a:lnTo>
                  <a:pt x="21947413" y="0"/>
                </a:lnTo>
                <a:lnTo>
                  <a:pt x="21947413" y="478853"/>
                </a:lnTo>
                <a:lnTo>
                  <a:pt x="0" y="4788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736732" y="1218399"/>
            <a:ext cx="16814536" cy="2593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99"/>
              </a:lnSpc>
              <a:spcBef>
                <a:spcPct val="0"/>
              </a:spcBef>
            </a:pPr>
            <a:r>
              <a:rPr lang="en-US" b="true" sz="7999">
                <a:solidFill>
                  <a:srgbClr val="6CE5E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Бизнес-модель:</a:t>
            </a:r>
            <a:r>
              <a:rPr lang="en-US" b="true" sz="79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</a:p>
          <a:p>
            <a:pPr algn="l">
              <a:lnSpc>
                <a:spcPts val="10399"/>
              </a:lnSpc>
              <a:spcBef>
                <a:spcPct val="0"/>
              </a:spcBef>
            </a:pPr>
            <a:r>
              <a:rPr lang="en-US" b="true" sz="79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Разнообразие и гибкость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-1450165" y="8737790"/>
            <a:ext cx="23856722" cy="520510"/>
          </a:xfrm>
          <a:custGeom>
            <a:avLst/>
            <a:gdLst/>
            <a:ahLst/>
            <a:cxnLst/>
            <a:rect r="r" b="b" t="t" l="l"/>
            <a:pathLst>
              <a:path h="520510" w="23856722">
                <a:moveTo>
                  <a:pt x="0" y="0"/>
                </a:moveTo>
                <a:lnTo>
                  <a:pt x="23856722" y="0"/>
                </a:lnTo>
                <a:lnTo>
                  <a:pt x="23856722" y="520510"/>
                </a:lnTo>
                <a:lnTo>
                  <a:pt x="0" y="5205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2C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3135138" y="3050003"/>
          <a:ext cx="12017725" cy="6208297"/>
        </p:xfrm>
        <a:graphic>
          <a:graphicData uri="http://schemas.openxmlformats.org/drawingml/2006/table">
            <a:tbl>
              <a:tblPr/>
              <a:tblGrid>
                <a:gridCol w="6008862"/>
                <a:gridCol w="6008862"/>
              </a:tblGrid>
              <a:tr h="169211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Гибкость в кастомизации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6CE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6CE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6CE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6CE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Полная поддержка гиперразметки.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6CE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6CE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6CE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6CE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376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Интеграция с внешними сервисами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6CE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6CE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6CE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6CE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Поддержка YouTube, Telegram, GitHub и др.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6CE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6CE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6CE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6CE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376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Модульная экосистема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6CE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6CE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6CE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6CE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Веб-хуки и API для кастомных решений.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6CE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6CE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6CE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6CE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66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Децентрализация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6CE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6CE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6CE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6CE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Поддержка ActivityPub.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6CE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6CE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6CE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6CE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-1790344" y="6877228"/>
            <a:ext cx="6197837" cy="6197837"/>
          </a:xfrm>
          <a:custGeom>
            <a:avLst/>
            <a:gdLst/>
            <a:ahLst/>
            <a:cxnLst/>
            <a:rect r="r" b="b" t="t" l="l"/>
            <a:pathLst>
              <a:path h="6197837" w="6197837">
                <a:moveTo>
                  <a:pt x="0" y="0"/>
                </a:moveTo>
                <a:lnTo>
                  <a:pt x="6197838" y="0"/>
                </a:lnTo>
                <a:lnTo>
                  <a:pt x="6197838" y="6197837"/>
                </a:lnTo>
                <a:lnTo>
                  <a:pt x="0" y="6197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03836" y="1028700"/>
            <a:ext cx="15527348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Конкуренты: </a:t>
            </a:r>
            <a:r>
              <a:rPr lang="en-US" b="true" sz="8000">
                <a:solidFill>
                  <a:srgbClr val="6CE5E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Преимущества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631184" y="-244979"/>
            <a:ext cx="7676159" cy="7676159"/>
          </a:xfrm>
          <a:custGeom>
            <a:avLst/>
            <a:gdLst/>
            <a:ahLst/>
            <a:cxnLst/>
            <a:rect r="r" b="b" t="t" l="l"/>
            <a:pathLst>
              <a:path h="7676159" w="7676159">
                <a:moveTo>
                  <a:pt x="0" y="0"/>
                </a:moveTo>
                <a:lnTo>
                  <a:pt x="7676159" y="0"/>
                </a:lnTo>
                <a:lnTo>
                  <a:pt x="7676159" y="7676159"/>
                </a:lnTo>
                <a:lnTo>
                  <a:pt x="0" y="76761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2C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44088" y="3070708"/>
            <a:ext cx="5055858" cy="2958360"/>
            <a:chOff x="0" y="0"/>
            <a:chExt cx="6741144" cy="3944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41144" cy="3944480"/>
            </a:xfrm>
            <a:custGeom>
              <a:avLst/>
              <a:gdLst/>
              <a:ahLst/>
              <a:cxnLst/>
              <a:rect r="r" b="b" t="t" l="l"/>
              <a:pathLst>
                <a:path h="3944480" w="6741144">
                  <a:moveTo>
                    <a:pt x="0" y="0"/>
                  </a:moveTo>
                  <a:lnTo>
                    <a:pt x="6741144" y="0"/>
                  </a:lnTo>
                  <a:lnTo>
                    <a:pt x="6741144" y="3944480"/>
                  </a:lnTo>
                  <a:lnTo>
                    <a:pt x="0" y="39444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161737" y="1580434"/>
              <a:ext cx="6417669" cy="23640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29"/>
                </a:lnSpc>
              </a:pPr>
              <a:r>
                <a:rPr lang="en-US" b="true" sz="3263" spc="133">
                  <a:solidFill>
                    <a:srgbClr val="6CE5E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Прибыль с пользователя</a:t>
              </a:r>
            </a:p>
            <a:p>
              <a:pPr algn="ctr">
                <a:lnSpc>
                  <a:spcPts val="4568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1791731" y="330497"/>
              <a:ext cx="3157681" cy="20419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36"/>
                </a:lnSpc>
              </a:pPr>
              <a:r>
                <a:rPr lang="en-US" sz="4454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700 руб.</a:t>
              </a:r>
            </a:p>
            <a:p>
              <a:pPr algn="ctr">
                <a:lnSpc>
                  <a:spcPts val="623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944088" y="6299940"/>
            <a:ext cx="5055858" cy="2958360"/>
            <a:chOff x="0" y="0"/>
            <a:chExt cx="6741144" cy="39444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741144" cy="3944480"/>
            </a:xfrm>
            <a:custGeom>
              <a:avLst/>
              <a:gdLst/>
              <a:ahLst/>
              <a:cxnLst/>
              <a:rect r="r" b="b" t="t" l="l"/>
              <a:pathLst>
                <a:path h="3944480" w="6741144">
                  <a:moveTo>
                    <a:pt x="0" y="0"/>
                  </a:moveTo>
                  <a:lnTo>
                    <a:pt x="6741144" y="0"/>
                  </a:lnTo>
                  <a:lnTo>
                    <a:pt x="6741144" y="3944480"/>
                  </a:lnTo>
                  <a:lnTo>
                    <a:pt x="0" y="39444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258316" y="1696956"/>
              <a:ext cx="6482827" cy="14989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95"/>
                </a:lnSpc>
              </a:pPr>
              <a:r>
                <a:rPr lang="en-US" sz="3282" b="true">
                  <a:solidFill>
                    <a:srgbClr val="6CE5E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Ежемесячные расходы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825184" y="536768"/>
              <a:ext cx="5349093" cy="17831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19"/>
                </a:lnSpc>
              </a:pPr>
              <a:r>
                <a:rPr lang="en-US" sz="3942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3.500.000 руб.</a:t>
              </a:r>
            </a:p>
            <a:p>
              <a:pPr algn="ctr">
                <a:lnSpc>
                  <a:spcPts val="551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035736" y="4327394"/>
            <a:ext cx="6193092" cy="3945093"/>
            <a:chOff x="0" y="0"/>
            <a:chExt cx="8257456" cy="5260123"/>
          </a:xfrm>
        </p:grpSpPr>
        <p:sp>
          <p:nvSpPr>
            <p:cNvPr name="Freeform 11" id="11"/>
            <p:cNvSpPr/>
            <p:nvPr/>
          </p:nvSpPr>
          <p:spPr>
            <a:xfrm flipH="false" flipV="true" rot="0">
              <a:off x="0" y="0"/>
              <a:ext cx="8257456" cy="4831728"/>
            </a:xfrm>
            <a:custGeom>
              <a:avLst/>
              <a:gdLst/>
              <a:ahLst/>
              <a:cxnLst/>
              <a:rect r="r" b="b" t="t" l="l"/>
              <a:pathLst>
                <a:path h="4831728" w="8257456">
                  <a:moveTo>
                    <a:pt x="0" y="4831728"/>
                  </a:moveTo>
                  <a:lnTo>
                    <a:pt x="8257456" y="4831728"/>
                  </a:lnTo>
                  <a:lnTo>
                    <a:pt x="8257456" y="0"/>
                  </a:lnTo>
                  <a:lnTo>
                    <a:pt x="0" y="0"/>
                  </a:lnTo>
                  <a:lnTo>
                    <a:pt x="0" y="4831728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416209" y="942688"/>
              <a:ext cx="7425038" cy="7692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33"/>
                </a:lnSpc>
                <a:spcBef>
                  <a:spcPct val="0"/>
                </a:spcBef>
              </a:pPr>
              <a:r>
                <a:rPr lang="en-US" b="true" sz="3641">
                  <a:solidFill>
                    <a:srgbClr val="6CE5E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Точка безубыточности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814531" y="1933480"/>
              <a:ext cx="6628394" cy="33266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71"/>
                </a:lnSpc>
              </a:pPr>
              <a:r>
                <a:rPr lang="en-US" sz="3622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5000 пользователей в месяц.</a:t>
              </a:r>
            </a:p>
            <a:p>
              <a:pPr algn="ctr">
                <a:lnSpc>
                  <a:spcPts val="5071"/>
                </a:lnSpc>
              </a:pPr>
            </a:p>
            <a:p>
              <a:pPr algn="ctr">
                <a:lnSpc>
                  <a:spcPts val="5071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3415867" y="-3764306"/>
            <a:ext cx="12682526" cy="12705627"/>
          </a:xfrm>
          <a:custGeom>
            <a:avLst/>
            <a:gdLst/>
            <a:ahLst/>
            <a:cxnLst/>
            <a:rect r="r" b="b" t="t" l="l"/>
            <a:pathLst>
              <a:path h="12705627" w="12682526">
                <a:moveTo>
                  <a:pt x="0" y="0"/>
                </a:moveTo>
                <a:lnTo>
                  <a:pt x="12682526" y="0"/>
                </a:lnTo>
                <a:lnTo>
                  <a:pt x="12682526" y="12705627"/>
                </a:lnTo>
                <a:lnTo>
                  <a:pt x="0" y="12705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131127" y="962025"/>
            <a:ext cx="11701760" cy="1279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99"/>
              </a:lnSpc>
              <a:spcBef>
                <a:spcPct val="0"/>
              </a:spcBef>
            </a:pPr>
            <a:r>
              <a:rPr lang="en-US" sz="7999">
                <a:solidFill>
                  <a:srgbClr val="6CE5E8"/>
                </a:solidFill>
                <a:latin typeface="Open Sans"/>
                <a:ea typeface="Open Sans"/>
                <a:cs typeface="Open Sans"/>
                <a:sym typeface="Open Sans"/>
              </a:rPr>
              <a:t>Финансовые</a:t>
            </a:r>
            <a:r>
              <a:rPr lang="en-US" sz="79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прогнозы: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2C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771928" y="2138229"/>
            <a:ext cx="4744145" cy="1289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00"/>
              </a:lnSpc>
              <a:spcBef>
                <a:spcPct val="0"/>
              </a:spcBef>
            </a:pPr>
            <a:r>
              <a:rPr lang="en-US" b="true" sz="8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Команда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103942" y="4438472"/>
            <a:ext cx="14080117" cy="3460396"/>
            <a:chOff x="0" y="0"/>
            <a:chExt cx="18773489" cy="461386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99103" y="0"/>
              <a:ext cx="3349951" cy="3349951"/>
            </a:xfrm>
            <a:custGeom>
              <a:avLst/>
              <a:gdLst/>
              <a:ahLst/>
              <a:cxnLst/>
              <a:rect r="r" b="b" t="t" l="l"/>
              <a:pathLst>
                <a:path h="3349951" w="3349951">
                  <a:moveTo>
                    <a:pt x="0" y="0"/>
                  </a:moveTo>
                  <a:lnTo>
                    <a:pt x="3349951" y="0"/>
                  </a:lnTo>
                  <a:lnTo>
                    <a:pt x="3349951" y="3349951"/>
                  </a:lnTo>
                  <a:lnTo>
                    <a:pt x="0" y="3349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5074303" y="0"/>
              <a:ext cx="3349951" cy="3349951"/>
            </a:xfrm>
            <a:custGeom>
              <a:avLst/>
              <a:gdLst/>
              <a:ahLst/>
              <a:cxnLst/>
              <a:rect r="r" b="b" t="t" l="l"/>
              <a:pathLst>
                <a:path h="3349951" w="3349951">
                  <a:moveTo>
                    <a:pt x="0" y="0"/>
                  </a:moveTo>
                  <a:lnTo>
                    <a:pt x="3349951" y="0"/>
                  </a:lnTo>
                  <a:lnTo>
                    <a:pt x="3349951" y="3349951"/>
                  </a:lnTo>
                  <a:lnTo>
                    <a:pt x="0" y="3349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9846654" y="0"/>
              <a:ext cx="3349951" cy="3349951"/>
            </a:xfrm>
            <a:custGeom>
              <a:avLst/>
              <a:gdLst/>
              <a:ahLst/>
              <a:cxnLst/>
              <a:rect r="r" b="b" t="t" l="l"/>
              <a:pathLst>
                <a:path h="3349951" w="3349951">
                  <a:moveTo>
                    <a:pt x="0" y="0"/>
                  </a:moveTo>
                  <a:lnTo>
                    <a:pt x="3349952" y="0"/>
                  </a:lnTo>
                  <a:lnTo>
                    <a:pt x="3349952" y="3349951"/>
                  </a:lnTo>
                  <a:lnTo>
                    <a:pt x="0" y="3349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4619006" y="0"/>
              <a:ext cx="3349951" cy="3349951"/>
            </a:xfrm>
            <a:custGeom>
              <a:avLst/>
              <a:gdLst/>
              <a:ahLst/>
              <a:cxnLst/>
              <a:rect r="r" b="b" t="t" l="l"/>
              <a:pathLst>
                <a:path h="3349951" w="3349951">
                  <a:moveTo>
                    <a:pt x="0" y="0"/>
                  </a:moveTo>
                  <a:lnTo>
                    <a:pt x="3349951" y="0"/>
                  </a:lnTo>
                  <a:lnTo>
                    <a:pt x="3349951" y="3349951"/>
                  </a:lnTo>
                  <a:lnTo>
                    <a:pt x="0" y="3349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3674053"/>
              <a:ext cx="3999706" cy="9398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49"/>
                </a:lnSpc>
                <a:spcBef>
                  <a:spcPct val="0"/>
                </a:spcBef>
              </a:pPr>
              <a:r>
                <a:rPr lang="en-US" b="true" sz="44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Дизайнер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4534646" y="3732473"/>
              <a:ext cx="4599384" cy="881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459"/>
                </a:lnSpc>
                <a:spcBef>
                  <a:spcPct val="0"/>
                </a:spcBef>
              </a:pPr>
              <a:r>
                <a:rPr lang="en-US" b="true" sz="41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Фронтендер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9667430" y="3732473"/>
              <a:ext cx="3491706" cy="881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459"/>
                </a:lnSpc>
                <a:spcBef>
                  <a:spcPct val="0"/>
                </a:spcBef>
              </a:pPr>
              <a:r>
                <a:rPr lang="en-US" b="true" sz="41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Бэкендер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3672719" y="3732473"/>
              <a:ext cx="5100770" cy="881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459"/>
                </a:lnSpc>
                <a:spcBef>
                  <a:spcPct val="0"/>
                </a:spcBef>
              </a:pPr>
              <a:r>
                <a:rPr lang="en-US" b="true" sz="41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Тестировщик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DAGhbuC9xGc</dc:identifier>
  <dcterms:modified xsi:type="dcterms:W3CDTF">2011-08-01T06:04:30Z</dcterms:modified>
  <cp:revision>1</cp:revision>
  <dc:title>Проблема</dc:title>
</cp:coreProperties>
</file>