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armelad" charset="1" panose="02000503000000020004"/>
      <p:regular r:id="rId16"/>
    </p:embeddedFont>
    <p:embeddedFont>
      <p:font typeface="Open Sans Bold" charset="1" panose="020B0806030504020204"/>
      <p:regular r:id="rId17"/>
    </p:embeddedFont>
    <p:embeddedFont>
      <p:font typeface="Times New Roman Bold" charset="1" panose="020308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65635" y="-1600426"/>
            <a:ext cx="9877512" cy="11887426"/>
          </a:xfrm>
          <a:custGeom>
            <a:avLst/>
            <a:gdLst/>
            <a:ahLst/>
            <a:cxnLst/>
            <a:rect r="r" b="b" t="t" l="l"/>
            <a:pathLst>
              <a:path h="11887426" w="9877512">
                <a:moveTo>
                  <a:pt x="0" y="0"/>
                </a:moveTo>
                <a:lnTo>
                  <a:pt x="9877512" y="0"/>
                </a:lnTo>
                <a:lnTo>
                  <a:pt x="9877512" y="11887426"/>
                </a:lnTo>
                <a:lnTo>
                  <a:pt x="0" y="11887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772" t="0" r="-8743" b="-458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57899"/>
            <a:ext cx="17992812" cy="27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W</a:t>
            </a:r>
            <a:r>
              <a:rPr lang="en-US" sz="7999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earWise </a:t>
            </a:r>
            <a:r>
              <a:rPr lang="en-US" sz="79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- бот для управления гардеробом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76754"/>
            <a:ext cx="14666720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Бот решает проблемы неорганизованного гардероба, сложности в подборе одежды и несоответствия погоде. Простое, экологичное и удобное решение для всех.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9303" y="3654450"/>
            <a:ext cx="13189395" cy="280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Запрос денежных средств на стартап - </a:t>
            </a:r>
            <a:r>
              <a:rPr lang="en-US" sz="8000">
                <a:solidFill>
                  <a:srgbClr val="FF8C44"/>
                </a:solidFill>
                <a:latin typeface="Marmelad"/>
                <a:ea typeface="Marmelad"/>
                <a:cs typeface="Marmelad"/>
                <a:sym typeface="Marmelad"/>
              </a:rPr>
              <a:t>2,500,000 руб</a:t>
            </a:r>
            <a:r>
              <a:rPr lang="en-US" sz="80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40366"/>
            <a:ext cx="953438" cy="1006267"/>
          </a:xfrm>
          <a:custGeom>
            <a:avLst/>
            <a:gdLst/>
            <a:ahLst/>
            <a:cxnLst/>
            <a:rect r="r" b="b" t="t" l="l"/>
            <a:pathLst>
              <a:path h="1006267" w="953438">
                <a:moveTo>
                  <a:pt x="0" y="0"/>
                </a:moveTo>
                <a:lnTo>
                  <a:pt x="953438" y="0"/>
                </a:lnTo>
                <a:lnTo>
                  <a:pt x="953438" y="1006268"/>
                </a:lnTo>
                <a:lnTo>
                  <a:pt x="0" y="100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1791"/>
            <a:ext cx="953438" cy="1006267"/>
          </a:xfrm>
          <a:custGeom>
            <a:avLst/>
            <a:gdLst/>
            <a:ahLst/>
            <a:cxnLst/>
            <a:rect r="r" b="b" t="t" l="l"/>
            <a:pathLst>
              <a:path h="1006267" w="953438">
                <a:moveTo>
                  <a:pt x="0" y="0"/>
                </a:moveTo>
                <a:lnTo>
                  <a:pt x="953438" y="0"/>
                </a:lnTo>
                <a:lnTo>
                  <a:pt x="953438" y="1006268"/>
                </a:lnTo>
                <a:lnTo>
                  <a:pt x="0" y="100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640366"/>
            <a:ext cx="953438" cy="1006267"/>
          </a:xfrm>
          <a:custGeom>
            <a:avLst/>
            <a:gdLst/>
            <a:ahLst/>
            <a:cxnLst/>
            <a:rect r="r" b="b" t="t" l="l"/>
            <a:pathLst>
              <a:path h="1006267" w="953438">
                <a:moveTo>
                  <a:pt x="0" y="0"/>
                </a:moveTo>
                <a:lnTo>
                  <a:pt x="953438" y="0"/>
                </a:lnTo>
                <a:lnTo>
                  <a:pt x="953438" y="1006268"/>
                </a:lnTo>
                <a:lnTo>
                  <a:pt x="0" y="100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7141791"/>
            <a:ext cx="953438" cy="1006267"/>
          </a:xfrm>
          <a:custGeom>
            <a:avLst/>
            <a:gdLst/>
            <a:ahLst/>
            <a:cxnLst/>
            <a:rect r="r" b="b" t="t" l="l"/>
            <a:pathLst>
              <a:path h="1006267" w="953438">
                <a:moveTo>
                  <a:pt x="0" y="0"/>
                </a:moveTo>
                <a:lnTo>
                  <a:pt x="953438" y="0"/>
                </a:lnTo>
                <a:lnTo>
                  <a:pt x="953438" y="1006268"/>
                </a:lnTo>
                <a:lnTo>
                  <a:pt x="0" y="100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38230"/>
            <a:ext cx="16583684" cy="128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Основные </a:t>
            </a:r>
            <a:r>
              <a:rPr lang="en-US" sz="7499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проблемы</a:t>
            </a:r>
            <a:r>
              <a:rPr lang="en-US" sz="74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 пользователей: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975" y="4338583"/>
            <a:ext cx="6630188" cy="155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Неорганизованный гардероб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Одежда разбросана, забыта, тратится время на поиски.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7975" y="6816250"/>
            <a:ext cx="630681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Сложность в создании образов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Незнание, как сочетать вещи, выбор привычных комбинаций.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64138" y="4338583"/>
            <a:ext cx="6323409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Несоответствие погоде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Одежда не по погоде, дискомфорт.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64138" y="6825775"/>
            <a:ext cx="7248246" cy="155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Отсутствие мотивации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Забывают обновить гардероб, стиль устаревает.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76022" y="0"/>
            <a:ext cx="6851873" cy="11069495"/>
          </a:xfrm>
          <a:custGeom>
            <a:avLst/>
            <a:gdLst/>
            <a:ahLst/>
            <a:cxnLst/>
            <a:rect r="r" b="b" t="t" l="l"/>
            <a:pathLst>
              <a:path h="11069495" w="6851873">
                <a:moveTo>
                  <a:pt x="0" y="0"/>
                </a:moveTo>
                <a:lnTo>
                  <a:pt x="6851873" y="0"/>
                </a:lnTo>
                <a:lnTo>
                  <a:pt x="6851873" y="11069495"/>
                </a:lnTo>
                <a:lnTo>
                  <a:pt x="0" y="11069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71" t="0" r="-957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4666" y="3270095"/>
            <a:ext cx="524010" cy="665601"/>
          </a:xfrm>
          <a:custGeom>
            <a:avLst/>
            <a:gdLst/>
            <a:ahLst/>
            <a:cxnLst/>
            <a:rect r="r" b="b" t="t" l="l"/>
            <a:pathLst>
              <a:path h="665601" w="524010">
                <a:moveTo>
                  <a:pt x="0" y="0"/>
                </a:moveTo>
                <a:lnTo>
                  <a:pt x="524010" y="0"/>
                </a:lnTo>
                <a:lnTo>
                  <a:pt x="524010" y="665601"/>
                </a:lnTo>
                <a:lnTo>
                  <a:pt x="0" y="665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89159"/>
            <a:ext cx="10983913" cy="1311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Преимущества решения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73336" y="3256364"/>
            <a:ext cx="7292678" cy="5691597"/>
            <a:chOff x="0" y="0"/>
            <a:chExt cx="9723570" cy="758879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987778" cy="1352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Простота</a:t>
              </a:r>
            </a:p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Доступность через Telegram.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44809"/>
              <a:ext cx="9245203" cy="1352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Стиль и комфорт</a:t>
              </a:r>
            </a:p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Помощь в создании стильного образа.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40455"/>
              <a:ext cx="9463749" cy="1352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Экономия времени</a:t>
              </a:r>
            </a:p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Быстрый поиск и составление образов.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236100"/>
              <a:ext cx="9723570" cy="1352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Экологичность</a:t>
              </a:r>
            </a:p>
            <a:p>
              <a:pPr algn="l">
                <a:lnSpc>
                  <a:spcPts val="4193"/>
                </a:lnSpc>
                <a:spcBef>
                  <a:spcPct val="0"/>
                </a:spcBef>
              </a:pPr>
              <a:r>
                <a:rPr lang="en-US" sz="2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Снижение потребности в лишних вещах.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94666" y="4869146"/>
            <a:ext cx="524010" cy="665601"/>
          </a:xfrm>
          <a:custGeom>
            <a:avLst/>
            <a:gdLst/>
            <a:ahLst/>
            <a:cxnLst/>
            <a:rect r="r" b="b" t="t" l="l"/>
            <a:pathLst>
              <a:path h="665601" w="524010">
                <a:moveTo>
                  <a:pt x="0" y="0"/>
                </a:moveTo>
                <a:lnTo>
                  <a:pt x="524010" y="0"/>
                </a:lnTo>
                <a:lnTo>
                  <a:pt x="524010" y="665601"/>
                </a:lnTo>
                <a:lnTo>
                  <a:pt x="0" y="665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94666" y="6471821"/>
            <a:ext cx="524010" cy="665601"/>
          </a:xfrm>
          <a:custGeom>
            <a:avLst/>
            <a:gdLst/>
            <a:ahLst/>
            <a:cxnLst/>
            <a:rect r="r" b="b" t="t" l="l"/>
            <a:pathLst>
              <a:path h="665601" w="524010">
                <a:moveTo>
                  <a:pt x="0" y="0"/>
                </a:moveTo>
                <a:lnTo>
                  <a:pt x="524010" y="0"/>
                </a:lnTo>
                <a:lnTo>
                  <a:pt x="524010" y="665601"/>
                </a:lnTo>
                <a:lnTo>
                  <a:pt x="0" y="665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94666" y="8070872"/>
            <a:ext cx="524010" cy="665601"/>
          </a:xfrm>
          <a:custGeom>
            <a:avLst/>
            <a:gdLst/>
            <a:ahLst/>
            <a:cxnLst/>
            <a:rect r="r" b="b" t="t" l="l"/>
            <a:pathLst>
              <a:path h="665601" w="524010">
                <a:moveTo>
                  <a:pt x="0" y="0"/>
                </a:moveTo>
                <a:lnTo>
                  <a:pt x="524010" y="0"/>
                </a:lnTo>
                <a:lnTo>
                  <a:pt x="524010" y="665601"/>
                </a:lnTo>
                <a:lnTo>
                  <a:pt x="0" y="665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1432" y="3861496"/>
            <a:ext cx="16685136" cy="4590132"/>
            <a:chOff x="0" y="0"/>
            <a:chExt cx="22246848" cy="6120176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218084" y="-218084"/>
              <a:ext cx="5050231" cy="5486400"/>
            </a:xfrm>
            <a:custGeom>
              <a:avLst/>
              <a:gdLst/>
              <a:ahLst/>
              <a:cxnLst/>
              <a:rect r="r" b="b" t="t" l="l"/>
              <a:pathLst>
                <a:path h="5486400" w="5050231">
                  <a:moveTo>
                    <a:pt x="0" y="0"/>
                  </a:moveTo>
                  <a:lnTo>
                    <a:pt x="5050232" y="0"/>
                  </a:lnTo>
                  <a:lnTo>
                    <a:pt x="505023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3758859" y="1156135"/>
              <a:ext cx="8319315" cy="2279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Создание образов</a:t>
              </a:r>
            </a:p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Ручное составление и сохранение образов.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true" rot="5400000">
              <a:off x="16978533" y="-218084"/>
              <a:ext cx="5050231" cy="5486400"/>
            </a:xfrm>
            <a:custGeom>
              <a:avLst/>
              <a:gdLst/>
              <a:ahLst/>
              <a:cxnLst/>
              <a:rect r="r" b="b" t="t" l="l"/>
              <a:pathLst>
                <a:path h="5486400" w="5050231">
                  <a:moveTo>
                    <a:pt x="0" y="5486400"/>
                  </a:moveTo>
                  <a:lnTo>
                    <a:pt x="5050231" y="5486400"/>
                  </a:lnTo>
                  <a:lnTo>
                    <a:pt x="5050231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722284" y="5810440"/>
              <a:ext cx="14196233" cy="309736"/>
            </a:xfrm>
            <a:custGeom>
              <a:avLst/>
              <a:gdLst/>
              <a:ahLst/>
              <a:cxnLst/>
              <a:rect r="r" b="b" t="t" l="l"/>
              <a:pathLst>
                <a:path h="309736" w="14196233">
                  <a:moveTo>
                    <a:pt x="0" y="0"/>
                  </a:moveTo>
                  <a:lnTo>
                    <a:pt x="14196232" y="0"/>
                  </a:lnTo>
                  <a:lnTo>
                    <a:pt x="14196232" y="309736"/>
                  </a:lnTo>
                  <a:lnTo>
                    <a:pt x="0" y="309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550563" y="1156135"/>
              <a:ext cx="8700157" cy="2279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Организация</a:t>
              </a:r>
            </a:p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Добавление вещей с указанием типа, цвета, сезона.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571020" y="3837317"/>
              <a:ext cx="9104809" cy="1504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C8337"/>
                  </a:solidFill>
                  <a:latin typeface="Marmelad"/>
                  <a:ea typeface="Marmelad"/>
                  <a:cs typeface="Marmelad"/>
                  <a:sym typeface="Marmelad"/>
                </a:rPr>
                <a:t>Поиск</a:t>
              </a:r>
            </a:p>
            <a:p>
              <a:pPr algn="ctr">
                <a:lnSpc>
                  <a:spcPts val="4613"/>
                </a:lnSpc>
                <a:spcBef>
                  <a:spcPct val="0"/>
                </a:spcBef>
              </a:pPr>
              <a:r>
                <a:rPr lang="en-US" sz="32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Поиск вещей по характеристикам.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08228" y="1427372"/>
            <a:ext cx="8471545" cy="170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Функции бота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5553" y="-1637036"/>
            <a:ext cx="11819269" cy="12917438"/>
          </a:xfrm>
          <a:custGeom>
            <a:avLst/>
            <a:gdLst/>
            <a:ahLst/>
            <a:cxnLst/>
            <a:rect r="r" b="b" t="t" l="l"/>
            <a:pathLst>
              <a:path h="12917438" w="11819269">
                <a:moveTo>
                  <a:pt x="0" y="0"/>
                </a:moveTo>
                <a:lnTo>
                  <a:pt x="11819269" y="0"/>
                </a:lnTo>
                <a:lnTo>
                  <a:pt x="11819269" y="12917438"/>
                </a:lnTo>
                <a:lnTo>
                  <a:pt x="0" y="12917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30846" y="828675"/>
            <a:ext cx="8013154" cy="164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Размер рынка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72169" y="2976898"/>
            <a:ext cx="5930508" cy="184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TAM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8 млн пользователей (1% Telegram).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7210" y="5288408"/>
            <a:ext cx="4907979" cy="122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SAM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10 млн пользователей 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169" y="6982967"/>
            <a:ext cx="5738062" cy="184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SOM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100,000 (первый год), 500,000 (3 года).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1473" y="-479581"/>
            <a:ext cx="5696341" cy="11246161"/>
          </a:xfrm>
          <a:custGeom>
            <a:avLst/>
            <a:gdLst/>
            <a:ahLst/>
            <a:cxnLst/>
            <a:rect r="r" b="b" t="t" l="l"/>
            <a:pathLst>
              <a:path h="11246161" w="5696341">
                <a:moveTo>
                  <a:pt x="0" y="0"/>
                </a:moveTo>
                <a:lnTo>
                  <a:pt x="5696341" y="0"/>
                </a:lnTo>
                <a:lnTo>
                  <a:pt x="5696341" y="11246162"/>
                </a:lnTo>
                <a:lnTo>
                  <a:pt x="0" y="11246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07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730224"/>
            <a:ext cx="13239418" cy="983336"/>
            <a:chOff x="0" y="0"/>
            <a:chExt cx="17652558" cy="131111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95441"/>
              <a:ext cx="4479549" cy="1175811"/>
              <a:chOff x="0" y="0"/>
              <a:chExt cx="919976" cy="24147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9976" cy="241479"/>
              </a:xfrm>
              <a:custGeom>
                <a:avLst/>
                <a:gdLst/>
                <a:ahLst/>
                <a:cxnLst/>
                <a:rect r="r" b="b" t="t" l="l"/>
                <a:pathLst>
                  <a:path h="241479" w="919976">
                    <a:moveTo>
                      <a:pt x="716776" y="0"/>
                    </a:moveTo>
                    <a:lnTo>
                      <a:pt x="0" y="0"/>
                    </a:lnTo>
                    <a:lnTo>
                      <a:pt x="0" y="241479"/>
                    </a:lnTo>
                    <a:lnTo>
                      <a:pt x="716776" y="241479"/>
                    </a:lnTo>
                    <a:lnTo>
                      <a:pt x="919976" y="120740"/>
                    </a:lnTo>
                    <a:lnTo>
                      <a:pt x="716776" y="0"/>
                    </a:lnTo>
                    <a:close/>
                  </a:path>
                </a:pathLst>
              </a:custGeom>
              <a:solidFill>
                <a:srgbClr val="FC8337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805676" cy="317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59"/>
                  </a:lnSpc>
                  <a:spcBef>
                    <a:spcPct val="0"/>
                  </a:spcBef>
                </a:pPr>
                <a:r>
                  <a:rPr lang="en-US" b="true" sz="3899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4137570" y="0"/>
              <a:ext cx="4657379" cy="1311115"/>
              <a:chOff x="0" y="0"/>
              <a:chExt cx="919976" cy="25898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19976" cy="258986"/>
              </a:xfrm>
              <a:custGeom>
                <a:avLst/>
                <a:gdLst/>
                <a:ahLst/>
                <a:cxnLst/>
                <a:rect r="r" b="b" t="t" l="l"/>
                <a:pathLst>
                  <a:path h="258986" w="919976">
                    <a:moveTo>
                      <a:pt x="0" y="0"/>
                    </a:moveTo>
                    <a:lnTo>
                      <a:pt x="716776" y="0"/>
                    </a:lnTo>
                    <a:lnTo>
                      <a:pt x="919976" y="129493"/>
                    </a:lnTo>
                    <a:lnTo>
                      <a:pt x="716776" y="258986"/>
                    </a:lnTo>
                    <a:lnTo>
                      <a:pt x="0" y="258986"/>
                    </a:lnTo>
                    <a:lnTo>
                      <a:pt x="203200" y="1294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8337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77800" y="-76200"/>
                <a:ext cx="665976" cy="3351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2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8593031" y="0"/>
              <a:ext cx="4657379" cy="1311115"/>
              <a:chOff x="0" y="0"/>
              <a:chExt cx="919976" cy="25898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19976" cy="258986"/>
              </a:xfrm>
              <a:custGeom>
                <a:avLst/>
                <a:gdLst/>
                <a:ahLst/>
                <a:cxnLst/>
                <a:rect r="r" b="b" t="t" l="l"/>
                <a:pathLst>
                  <a:path h="258986" w="919976">
                    <a:moveTo>
                      <a:pt x="0" y="0"/>
                    </a:moveTo>
                    <a:lnTo>
                      <a:pt x="716776" y="0"/>
                    </a:lnTo>
                    <a:lnTo>
                      <a:pt x="919976" y="129493"/>
                    </a:lnTo>
                    <a:lnTo>
                      <a:pt x="716776" y="258986"/>
                    </a:lnTo>
                    <a:lnTo>
                      <a:pt x="0" y="258986"/>
                    </a:lnTo>
                    <a:lnTo>
                      <a:pt x="203200" y="1294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833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177800" y="-76200"/>
                <a:ext cx="665976" cy="3351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3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2995179" y="0"/>
              <a:ext cx="4657379" cy="1311115"/>
              <a:chOff x="0" y="0"/>
              <a:chExt cx="919976" cy="25898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19976" cy="258986"/>
              </a:xfrm>
              <a:custGeom>
                <a:avLst/>
                <a:gdLst/>
                <a:ahLst/>
                <a:cxnLst/>
                <a:rect r="r" b="b" t="t" l="l"/>
                <a:pathLst>
                  <a:path h="258986" w="919976">
                    <a:moveTo>
                      <a:pt x="0" y="0"/>
                    </a:moveTo>
                    <a:lnTo>
                      <a:pt x="716776" y="0"/>
                    </a:lnTo>
                    <a:lnTo>
                      <a:pt x="919976" y="129493"/>
                    </a:lnTo>
                    <a:lnTo>
                      <a:pt x="716776" y="258986"/>
                    </a:lnTo>
                    <a:lnTo>
                      <a:pt x="0" y="258986"/>
                    </a:lnTo>
                    <a:lnTo>
                      <a:pt x="203200" y="1294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833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177800" y="-76200"/>
                <a:ext cx="665976" cy="3351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  <a:r>
                  <a:rPr lang="en-US" b="true" sz="3999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5400000">
            <a:off x="7763711" y="5179844"/>
            <a:ext cx="10934895" cy="238580"/>
          </a:xfrm>
          <a:custGeom>
            <a:avLst/>
            <a:gdLst/>
            <a:ahLst/>
            <a:cxnLst/>
            <a:rect r="r" b="b" t="t" l="l"/>
            <a:pathLst>
              <a:path h="238580" w="10934895">
                <a:moveTo>
                  <a:pt x="0" y="0"/>
                </a:moveTo>
                <a:lnTo>
                  <a:pt x="10934895" y="0"/>
                </a:lnTo>
                <a:lnTo>
                  <a:pt x="10934895" y="238579"/>
                </a:lnTo>
                <a:lnTo>
                  <a:pt x="0" y="238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857250"/>
            <a:ext cx="7237015" cy="13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Бизнес-модель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599953"/>
            <a:ext cx="5928568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Фримиум</a:t>
            </a:r>
          </a:p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Базовый функционал бесплатен.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515155"/>
            <a:ext cx="5928568" cy="155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Премиум-подписка</a:t>
            </a:r>
          </a:p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Расширенные функции за плату (99 руб/мес).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72132" y="4600520"/>
            <a:ext cx="5759027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Партнерские программы</a:t>
            </a:r>
          </a:p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Комиссия с покупок через бота.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12446" y="6515155"/>
            <a:ext cx="5759027" cy="155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C8337"/>
                </a:solidFill>
                <a:latin typeface="Marmelad"/>
                <a:ea typeface="Marmelad"/>
                <a:cs typeface="Marmelad"/>
                <a:sym typeface="Marmelad"/>
              </a:rPr>
              <a:t>Реклама</a:t>
            </a:r>
          </a:p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Таргетированная реклама магазинов.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29459" y="857250"/>
            <a:ext cx="11229082" cy="138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Финансовая аналитика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83906" y="2347866"/>
            <a:ext cx="12520189" cy="76481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87323" y="3687996"/>
            <a:ext cx="2534093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Затраты (CAPEX)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323" y="5631206"/>
            <a:ext cx="2534093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Маркетинг (OPEX)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572190"/>
            <a:ext cx="2851340" cy="102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Операционные расходы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05614" y="3811211"/>
            <a:ext cx="3707967" cy="69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3"/>
              </a:lnSpc>
              <a:spcBef>
                <a:spcPct val="0"/>
              </a:spcBef>
            </a:pPr>
            <a:r>
              <a:rPr lang="en-US" b="true" sz="369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800,000 руб.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5614" y="5755031"/>
            <a:ext cx="4807096" cy="696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3"/>
              </a:lnSpc>
              <a:spcBef>
                <a:spcPct val="0"/>
              </a:spcBef>
            </a:pPr>
            <a:r>
              <a:rPr lang="en-US" b="true" sz="369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1,0</a:t>
            </a:r>
            <a:r>
              <a:rPr lang="en-US" b="true" sz="369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00,000 руб.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6209" y="7680411"/>
            <a:ext cx="9240979" cy="78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6"/>
              </a:lnSpc>
              <a:spcBef>
                <a:spcPct val="0"/>
              </a:spcBef>
            </a:pPr>
            <a:r>
              <a:rPr lang="en-US" b="true" sz="41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1,</a:t>
            </a:r>
            <a:r>
              <a:rPr lang="en-US" b="true" sz="41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850,000 руб.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11940" y="3086100"/>
            <a:ext cx="3787673" cy="4114800"/>
          </a:xfrm>
          <a:custGeom>
            <a:avLst/>
            <a:gdLst/>
            <a:ahLst/>
            <a:cxnLst/>
            <a:rect r="r" b="b" t="t" l="l"/>
            <a:pathLst>
              <a:path h="4114800" w="3787673">
                <a:moveTo>
                  <a:pt x="0" y="0"/>
                </a:moveTo>
                <a:lnTo>
                  <a:pt x="3787673" y="0"/>
                </a:lnTo>
                <a:lnTo>
                  <a:pt x="37876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6898" y="6307143"/>
            <a:ext cx="5074205" cy="212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8C44"/>
                </a:solidFill>
                <a:latin typeface="Marmelad"/>
                <a:ea typeface="Marmelad"/>
                <a:cs typeface="Marmelad"/>
                <a:sym typeface="Marmelad"/>
              </a:rPr>
              <a:t>Cladwell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Минимализм, высокая стоимость.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81265" y="4291013"/>
            <a:ext cx="6674054" cy="212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8C44"/>
                </a:solidFill>
                <a:latin typeface="Marmelad"/>
                <a:ea typeface="Marmelad"/>
                <a:cs typeface="Marmelad"/>
                <a:sym typeface="Marmelad"/>
              </a:rPr>
              <a:t>Lamoda, Wildberries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Широкий ассортимент, нет организации.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5400000">
            <a:off x="14117843" y="3086100"/>
            <a:ext cx="3787673" cy="4114800"/>
          </a:xfrm>
          <a:custGeom>
            <a:avLst/>
            <a:gdLst/>
            <a:ahLst/>
            <a:cxnLst/>
            <a:rect r="r" b="b" t="t" l="l"/>
            <a:pathLst>
              <a:path h="4114800" w="3787673">
                <a:moveTo>
                  <a:pt x="0" y="4114800"/>
                </a:moveTo>
                <a:lnTo>
                  <a:pt x="3787674" y="4114800"/>
                </a:lnTo>
                <a:lnTo>
                  <a:pt x="378767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0524" y="8856673"/>
            <a:ext cx="13841156" cy="301989"/>
          </a:xfrm>
          <a:custGeom>
            <a:avLst/>
            <a:gdLst/>
            <a:ahLst/>
            <a:cxnLst/>
            <a:rect r="r" b="b" t="t" l="l"/>
            <a:pathLst>
              <a:path h="301989" w="13841156">
                <a:moveTo>
                  <a:pt x="0" y="0"/>
                </a:moveTo>
                <a:lnTo>
                  <a:pt x="13841156" y="0"/>
                </a:lnTo>
                <a:lnTo>
                  <a:pt x="13841156" y="301989"/>
                </a:lnTo>
                <a:lnTo>
                  <a:pt x="0" y="30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78735" y="1071248"/>
            <a:ext cx="7330529" cy="175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  <a:spcBef>
                <a:spcPct val="0"/>
              </a:spcBef>
            </a:pPr>
            <a:r>
              <a:rPr lang="en-US" sz="101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Конкуренты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00483"/>
            <a:ext cx="6512236" cy="211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3"/>
              </a:lnSpc>
              <a:spcBef>
                <a:spcPct val="0"/>
              </a:spcBef>
            </a:pPr>
            <a:r>
              <a:rPr lang="en-US" sz="4995">
                <a:solidFill>
                  <a:srgbClr val="FF8C44"/>
                </a:solidFill>
                <a:latin typeface="Marmelad"/>
                <a:ea typeface="Marmelad"/>
                <a:cs typeface="Marmelad"/>
                <a:sym typeface="Marmelad"/>
              </a:rPr>
              <a:t>Stylebook</a:t>
            </a:r>
          </a:p>
          <a:p>
            <a:pPr algn="ctr">
              <a:lnSpc>
                <a:spcPts val="4893"/>
              </a:lnSpc>
              <a:spcBef>
                <a:spcPct val="0"/>
              </a:spcBef>
            </a:pPr>
            <a:r>
              <a:rPr lang="en-US" sz="3495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Удобный интерфейс, платное приложение.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81892" y="5588172"/>
            <a:ext cx="8732997" cy="8427023"/>
          </a:xfrm>
          <a:custGeom>
            <a:avLst/>
            <a:gdLst/>
            <a:ahLst/>
            <a:cxnLst/>
            <a:rect r="r" b="b" t="t" l="l"/>
            <a:pathLst>
              <a:path h="8427023" w="8732997">
                <a:moveTo>
                  <a:pt x="0" y="0"/>
                </a:moveTo>
                <a:lnTo>
                  <a:pt x="8732996" y="0"/>
                </a:lnTo>
                <a:lnTo>
                  <a:pt x="8732996" y="8427023"/>
                </a:lnTo>
                <a:lnTo>
                  <a:pt x="0" y="84270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8578" y="4003849"/>
            <a:ext cx="2323951" cy="3168646"/>
            <a:chOff x="0" y="0"/>
            <a:chExt cx="3098602" cy="42248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39070" cy="3039070"/>
            </a:xfrm>
            <a:custGeom>
              <a:avLst/>
              <a:gdLst/>
              <a:ahLst/>
              <a:cxnLst/>
              <a:rect r="r" b="b" t="t" l="l"/>
              <a:pathLst>
                <a:path h="3039070" w="3039070">
                  <a:moveTo>
                    <a:pt x="0" y="0"/>
                  </a:moveTo>
                  <a:lnTo>
                    <a:pt x="3039070" y="0"/>
                  </a:lnTo>
                  <a:lnTo>
                    <a:pt x="3039070" y="3039070"/>
                  </a:lnTo>
                  <a:lnTo>
                    <a:pt x="0" y="3039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3334689"/>
              <a:ext cx="3098602" cy="890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3"/>
                </a:lnSpc>
                <a:spcBef>
                  <a:spcPct val="0"/>
                </a:spcBef>
              </a:pPr>
              <a:r>
                <a:rPr lang="en-US" sz="3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Дизайнер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86654" y="4003849"/>
            <a:ext cx="2941960" cy="3168646"/>
            <a:chOff x="0" y="0"/>
            <a:chExt cx="3922613" cy="42248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2006" y="0"/>
              <a:ext cx="3039070" cy="3039070"/>
            </a:xfrm>
            <a:custGeom>
              <a:avLst/>
              <a:gdLst/>
              <a:ahLst/>
              <a:cxnLst/>
              <a:rect r="r" b="b" t="t" l="l"/>
              <a:pathLst>
                <a:path h="3039070" w="3039070">
                  <a:moveTo>
                    <a:pt x="0" y="0"/>
                  </a:moveTo>
                  <a:lnTo>
                    <a:pt x="3039069" y="0"/>
                  </a:lnTo>
                  <a:lnTo>
                    <a:pt x="3039069" y="3039070"/>
                  </a:lnTo>
                  <a:lnTo>
                    <a:pt x="0" y="3039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334689"/>
              <a:ext cx="3922613" cy="890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3"/>
                </a:lnSpc>
                <a:spcBef>
                  <a:spcPct val="0"/>
                </a:spcBef>
              </a:pPr>
              <a:r>
                <a:rPr lang="en-US" sz="3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Фронтендер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1886661" y="5768123"/>
            <a:ext cx="8732997" cy="8427023"/>
          </a:xfrm>
          <a:custGeom>
            <a:avLst/>
            <a:gdLst/>
            <a:ahLst/>
            <a:cxnLst/>
            <a:rect r="r" b="b" t="t" l="l"/>
            <a:pathLst>
              <a:path h="8427023" w="8732997">
                <a:moveTo>
                  <a:pt x="8732997" y="0"/>
                </a:moveTo>
                <a:lnTo>
                  <a:pt x="0" y="0"/>
                </a:lnTo>
                <a:lnTo>
                  <a:pt x="0" y="8427023"/>
                </a:lnTo>
                <a:lnTo>
                  <a:pt x="8732997" y="8427023"/>
                </a:lnTo>
                <a:lnTo>
                  <a:pt x="8732997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597245" y="4003849"/>
            <a:ext cx="2279302" cy="3168646"/>
            <a:chOff x="0" y="0"/>
            <a:chExt cx="3039070" cy="42248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39070" cy="3039070"/>
            </a:xfrm>
            <a:custGeom>
              <a:avLst/>
              <a:gdLst/>
              <a:ahLst/>
              <a:cxnLst/>
              <a:rect r="r" b="b" t="t" l="l"/>
              <a:pathLst>
                <a:path h="3039070" w="3039070">
                  <a:moveTo>
                    <a:pt x="0" y="0"/>
                  </a:moveTo>
                  <a:lnTo>
                    <a:pt x="3039070" y="0"/>
                  </a:lnTo>
                  <a:lnTo>
                    <a:pt x="3039070" y="3039070"/>
                  </a:lnTo>
                  <a:lnTo>
                    <a:pt x="0" y="3039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3399" y="3334689"/>
              <a:ext cx="2992272" cy="890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3"/>
                </a:lnSpc>
                <a:spcBef>
                  <a:spcPct val="0"/>
                </a:spcBef>
              </a:pPr>
              <a:r>
                <a:rPr lang="en-US" sz="3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Бэкендер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657722" y="4003849"/>
            <a:ext cx="3190875" cy="3168646"/>
            <a:chOff x="0" y="0"/>
            <a:chExt cx="4254500" cy="42248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07715" y="0"/>
              <a:ext cx="3039070" cy="3039070"/>
            </a:xfrm>
            <a:custGeom>
              <a:avLst/>
              <a:gdLst/>
              <a:ahLst/>
              <a:cxnLst/>
              <a:rect r="r" b="b" t="t" l="l"/>
              <a:pathLst>
                <a:path h="3039070" w="3039070">
                  <a:moveTo>
                    <a:pt x="0" y="0"/>
                  </a:moveTo>
                  <a:lnTo>
                    <a:pt x="3039070" y="0"/>
                  </a:lnTo>
                  <a:lnTo>
                    <a:pt x="3039070" y="3039070"/>
                  </a:lnTo>
                  <a:lnTo>
                    <a:pt x="0" y="3039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3334689"/>
              <a:ext cx="4254500" cy="890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3"/>
                </a:lnSpc>
                <a:spcBef>
                  <a:spcPct val="0"/>
                </a:spcBef>
              </a:pPr>
              <a:r>
                <a:rPr lang="en-US" sz="3995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rPr>
                <a:t>Тестировщик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551104" y="838200"/>
            <a:ext cx="5185792" cy="170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rPr>
              <a:t>Команда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DAGhi6DlYNA</dc:identifier>
  <dcterms:modified xsi:type="dcterms:W3CDTF">2011-08-01T06:04:30Z</dcterms:modified>
  <cp:revision>1</cp:revision>
  <dc:title>Telegram-бот для управления гардеробом</dc:title>
</cp:coreProperties>
</file>