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8" r:id="rId3"/>
    <p:sldId id="261" r:id="rId4"/>
    <p:sldId id="265" r:id="rId5"/>
    <p:sldId id="262" r:id="rId6"/>
    <p:sldId id="266" r:id="rId7"/>
    <p:sldId id="263" r:id="rId8"/>
    <p:sldId id="267" r:id="rId9"/>
    <p:sldId id="264" r:id="rId10"/>
    <p:sldId id="268" r:id="rId11"/>
    <p:sldId id="25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100" d="100"/>
          <a:sy n="100" d="100"/>
        </p:scale>
        <p:origin x="-414" y="-16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2338E-3D70-6519-2D84-BF59F56551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1B4D2D3-54B1-FF97-28DF-4DCB84419D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BF01F1D-1A38-D2EA-ECBB-B517FDC6A7BB}"/>
              </a:ext>
            </a:extLst>
          </p:cNvPr>
          <p:cNvSpPr>
            <a:spLocks noGrp="1"/>
          </p:cNvSpPr>
          <p:nvPr>
            <p:ph type="dt" sz="half" idx="10"/>
          </p:nvPr>
        </p:nvSpPr>
        <p:spPr/>
        <p:txBody>
          <a:bodyPr/>
          <a:lstStyle/>
          <a:p>
            <a:fld id="{1DD21F9D-B11B-4648-B0B8-B53DC2419439}" type="datetimeFigureOut">
              <a:rPr lang="en-US" smtClean="0"/>
              <a:t>11/13/2023</a:t>
            </a:fld>
            <a:endParaRPr lang="en-US"/>
          </a:p>
        </p:txBody>
      </p:sp>
      <p:sp>
        <p:nvSpPr>
          <p:cNvPr id="5" name="Footer Placeholder 4">
            <a:extLst>
              <a:ext uri="{FF2B5EF4-FFF2-40B4-BE49-F238E27FC236}">
                <a16:creationId xmlns:a16="http://schemas.microsoft.com/office/drawing/2014/main" id="{7BF42C05-6721-55F8-8928-4FE38DFA7E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CA95C9-6EAD-D268-61DB-1F5ABE852A51}"/>
              </a:ext>
            </a:extLst>
          </p:cNvPr>
          <p:cNvSpPr>
            <a:spLocks noGrp="1"/>
          </p:cNvSpPr>
          <p:nvPr>
            <p:ph type="sldNum" sz="quarter" idx="12"/>
          </p:nvPr>
        </p:nvSpPr>
        <p:spPr/>
        <p:txBody>
          <a:bodyPr/>
          <a:lstStyle/>
          <a:p>
            <a:fld id="{BC73C888-211B-48F0-BF4E-1511E3AED840}" type="slidenum">
              <a:rPr lang="en-US" smtClean="0"/>
              <a:t>‹#›</a:t>
            </a:fld>
            <a:endParaRPr lang="en-US"/>
          </a:p>
        </p:txBody>
      </p:sp>
    </p:spTree>
    <p:extLst>
      <p:ext uri="{BB962C8B-B14F-4D97-AF65-F5344CB8AC3E}">
        <p14:creationId xmlns:p14="http://schemas.microsoft.com/office/powerpoint/2010/main" val="2775358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BB50D-9B8D-14E3-FD1B-B396B3D96FC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8681282-EF51-8ADF-3077-389CDCD937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B23E05-0C5B-89C8-EDD3-5B7A6876E213}"/>
              </a:ext>
            </a:extLst>
          </p:cNvPr>
          <p:cNvSpPr>
            <a:spLocks noGrp="1"/>
          </p:cNvSpPr>
          <p:nvPr>
            <p:ph type="dt" sz="half" idx="10"/>
          </p:nvPr>
        </p:nvSpPr>
        <p:spPr/>
        <p:txBody>
          <a:bodyPr/>
          <a:lstStyle/>
          <a:p>
            <a:fld id="{1DD21F9D-B11B-4648-B0B8-B53DC2419439}" type="datetimeFigureOut">
              <a:rPr lang="en-US" smtClean="0"/>
              <a:t>11/13/2023</a:t>
            </a:fld>
            <a:endParaRPr lang="en-US"/>
          </a:p>
        </p:txBody>
      </p:sp>
      <p:sp>
        <p:nvSpPr>
          <p:cNvPr id="5" name="Footer Placeholder 4">
            <a:extLst>
              <a:ext uri="{FF2B5EF4-FFF2-40B4-BE49-F238E27FC236}">
                <a16:creationId xmlns:a16="http://schemas.microsoft.com/office/drawing/2014/main" id="{DFDEEDF6-8EB8-BE73-ECC8-E3EDE717B2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207FBD-0ED9-F48B-DB7F-0186F09D0E03}"/>
              </a:ext>
            </a:extLst>
          </p:cNvPr>
          <p:cNvSpPr>
            <a:spLocks noGrp="1"/>
          </p:cNvSpPr>
          <p:nvPr>
            <p:ph type="sldNum" sz="quarter" idx="12"/>
          </p:nvPr>
        </p:nvSpPr>
        <p:spPr/>
        <p:txBody>
          <a:bodyPr/>
          <a:lstStyle/>
          <a:p>
            <a:fld id="{BC73C888-211B-48F0-BF4E-1511E3AED840}" type="slidenum">
              <a:rPr lang="en-US" smtClean="0"/>
              <a:t>‹#›</a:t>
            </a:fld>
            <a:endParaRPr lang="en-US"/>
          </a:p>
        </p:txBody>
      </p:sp>
    </p:spTree>
    <p:extLst>
      <p:ext uri="{BB962C8B-B14F-4D97-AF65-F5344CB8AC3E}">
        <p14:creationId xmlns:p14="http://schemas.microsoft.com/office/powerpoint/2010/main" val="1306571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79D42F-E006-94F7-64B2-EDFDD93677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BEF6369-9384-75A7-B21B-4035F9DAC5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80A229-B76A-E137-1B62-85D5650964A9}"/>
              </a:ext>
            </a:extLst>
          </p:cNvPr>
          <p:cNvSpPr>
            <a:spLocks noGrp="1"/>
          </p:cNvSpPr>
          <p:nvPr>
            <p:ph type="dt" sz="half" idx="10"/>
          </p:nvPr>
        </p:nvSpPr>
        <p:spPr/>
        <p:txBody>
          <a:bodyPr/>
          <a:lstStyle/>
          <a:p>
            <a:fld id="{1DD21F9D-B11B-4648-B0B8-B53DC2419439}" type="datetimeFigureOut">
              <a:rPr lang="en-US" smtClean="0"/>
              <a:t>11/13/2023</a:t>
            </a:fld>
            <a:endParaRPr lang="en-US"/>
          </a:p>
        </p:txBody>
      </p:sp>
      <p:sp>
        <p:nvSpPr>
          <p:cNvPr id="5" name="Footer Placeholder 4">
            <a:extLst>
              <a:ext uri="{FF2B5EF4-FFF2-40B4-BE49-F238E27FC236}">
                <a16:creationId xmlns:a16="http://schemas.microsoft.com/office/drawing/2014/main" id="{7CBED593-5894-EC2A-1D4E-E778559003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8FF96E-4833-2ED7-F3B1-705521FBCEC0}"/>
              </a:ext>
            </a:extLst>
          </p:cNvPr>
          <p:cNvSpPr>
            <a:spLocks noGrp="1"/>
          </p:cNvSpPr>
          <p:nvPr>
            <p:ph type="sldNum" sz="quarter" idx="12"/>
          </p:nvPr>
        </p:nvSpPr>
        <p:spPr/>
        <p:txBody>
          <a:bodyPr/>
          <a:lstStyle/>
          <a:p>
            <a:fld id="{BC73C888-211B-48F0-BF4E-1511E3AED840}" type="slidenum">
              <a:rPr lang="en-US" smtClean="0"/>
              <a:t>‹#›</a:t>
            </a:fld>
            <a:endParaRPr lang="en-US"/>
          </a:p>
        </p:txBody>
      </p:sp>
    </p:spTree>
    <p:extLst>
      <p:ext uri="{BB962C8B-B14F-4D97-AF65-F5344CB8AC3E}">
        <p14:creationId xmlns:p14="http://schemas.microsoft.com/office/powerpoint/2010/main" val="1593758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C3F64-131D-C92F-A37D-9185142435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5D5823-F46B-6D45-95AC-BF0C9988B2E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A293FF-DA55-6453-CC1F-CB5EA47417C0}"/>
              </a:ext>
            </a:extLst>
          </p:cNvPr>
          <p:cNvSpPr>
            <a:spLocks noGrp="1"/>
          </p:cNvSpPr>
          <p:nvPr>
            <p:ph type="dt" sz="half" idx="10"/>
          </p:nvPr>
        </p:nvSpPr>
        <p:spPr/>
        <p:txBody>
          <a:bodyPr/>
          <a:lstStyle/>
          <a:p>
            <a:fld id="{1DD21F9D-B11B-4648-B0B8-B53DC2419439}" type="datetimeFigureOut">
              <a:rPr lang="en-US" smtClean="0"/>
              <a:t>11/13/2023</a:t>
            </a:fld>
            <a:endParaRPr lang="en-US"/>
          </a:p>
        </p:txBody>
      </p:sp>
      <p:sp>
        <p:nvSpPr>
          <p:cNvPr id="5" name="Footer Placeholder 4">
            <a:extLst>
              <a:ext uri="{FF2B5EF4-FFF2-40B4-BE49-F238E27FC236}">
                <a16:creationId xmlns:a16="http://schemas.microsoft.com/office/drawing/2014/main" id="{54BD4A95-7FA6-A316-61AC-4A3693B7B7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70171C-76EF-7F7F-116F-70E265FDA183}"/>
              </a:ext>
            </a:extLst>
          </p:cNvPr>
          <p:cNvSpPr>
            <a:spLocks noGrp="1"/>
          </p:cNvSpPr>
          <p:nvPr>
            <p:ph type="sldNum" sz="quarter" idx="12"/>
          </p:nvPr>
        </p:nvSpPr>
        <p:spPr/>
        <p:txBody>
          <a:bodyPr/>
          <a:lstStyle/>
          <a:p>
            <a:fld id="{BC73C888-211B-48F0-BF4E-1511E3AED840}" type="slidenum">
              <a:rPr lang="en-US" smtClean="0"/>
              <a:t>‹#›</a:t>
            </a:fld>
            <a:endParaRPr lang="en-US"/>
          </a:p>
        </p:txBody>
      </p:sp>
    </p:spTree>
    <p:extLst>
      <p:ext uri="{BB962C8B-B14F-4D97-AF65-F5344CB8AC3E}">
        <p14:creationId xmlns:p14="http://schemas.microsoft.com/office/powerpoint/2010/main" val="2881104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1DCE9-61BD-B63D-E423-743921E41C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4CE1094-1446-5EA1-76C0-52372DD1A7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F3EF315-82FE-3FB9-557F-BBEE998A34E1}"/>
              </a:ext>
            </a:extLst>
          </p:cNvPr>
          <p:cNvSpPr>
            <a:spLocks noGrp="1"/>
          </p:cNvSpPr>
          <p:nvPr>
            <p:ph type="dt" sz="half" idx="10"/>
          </p:nvPr>
        </p:nvSpPr>
        <p:spPr/>
        <p:txBody>
          <a:bodyPr/>
          <a:lstStyle/>
          <a:p>
            <a:fld id="{1DD21F9D-B11B-4648-B0B8-B53DC2419439}" type="datetimeFigureOut">
              <a:rPr lang="en-US" smtClean="0"/>
              <a:t>11/13/2023</a:t>
            </a:fld>
            <a:endParaRPr lang="en-US"/>
          </a:p>
        </p:txBody>
      </p:sp>
      <p:sp>
        <p:nvSpPr>
          <p:cNvPr id="5" name="Footer Placeholder 4">
            <a:extLst>
              <a:ext uri="{FF2B5EF4-FFF2-40B4-BE49-F238E27FC236}">
                <a16:creationId xmlns:a16="http://schemas.microsoft.com/office/drawing/2014/main" id="{8D817F7C-F50F-F41D-BF8C-347E79832C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5CE816-0145-D33E-A086-CF72DE1B48F4}"/>
              </a:ext>
            </a:extLst>
          </p:cNvPr>
          <p:cNvSpPr>
            <a:spLocks noGrp="1"/>
          </p:cNvSpPr>
          <p:nvPr>
            <p:ph type="sldNum" sz="quarter" idx="12"/>
          </p:nvPr>
        </p:nvSpPr>
        <p:spPr/>
        <p:txBody>
          <a:bodyPr/>
          <a:lstStyle/>
          <a:p>
            <a:fld id="{BC73C888-211B-48F0-BF4E-1511E3AED840}" type="slidenum">
              <a:rPr lang="en-US" smtClean="0"/>
              <a:t>‹#›</a:t>
            </a:fld>
            <a:endParaRPr lang="en-US"/>
          </a:p>
        </p:txBody>
      </p:sp>
    </p:spTree>
    <p:extLst>
      <p:ext uri="{BB962C8B-B14F-4D97-AF65-F5344CB8AC3E}">
        <p14:creationId xmlns:p14="http://schemas.microsoft.com/office/powerpoint/2010/main" val="1127025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EEA36-46AA-3319-D87E-A7EF6073BC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7F801C-6851-3C55-092D-FB3F2A57AE1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383CD50-9351-A6B0-A853-2B0893B1259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F9D596B-63F4-DBC4-9029-3FEE34F3199E}"/>
              </a:ext>
            </a:extLst>
          </p:cNvPr>
          <p:cNvSpPr>
            <a:spLocks noGrp="1"/>
          </p:cNvSpPr>
          <p:nvPr>
            <p:ph type="dt" sz="half" idx="10"/>
          </p:nvPr>
        </p:nvSpPr>
        <p:spPr/>
        <p:txBody>
          <a:bodyPr/>
          <a:lstStyle/>
          <a:p>
            <a:fld id="{1DD21F9D-B11B-4648-B0B8-B53DC2419439}" type="datetimeFigureOut">
              <a:rPr lang="en-US" smtClean="0"/>
              <a:t>11/13/2023</a:t>
            </a:fld>
            <a:endParaRPr lang="en-US"/>
          </a:p>
        </p:txBody>
      </p:sp>
      <p:sp>
        <p:nvSpPr>
          <p:cNvPr id="6" name="Footer Placeholder 5">
            <a:extLst>
              <a:ext uri="{FF2B5EF4-FFF2-40B4-BE49-F238E27FC236}">
                <a16:creationId xmlns:a16="http://schemas.microsoft.com/office/drawing/2014/main" id="{4D832CFA-162A-DBB0-E934-5AF3F8D475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0A88F6-10DB-C90A-50CF-3FBA1B95538D}"/>
              </a:ext>
            </a:extLst>
          </p:cNvPr>
          <p:cNvSpPr>
            <a:spLocks noGrp="1"/>
          </p:cNvSpPr>
          <p:nvPr>
            <p:ph type="sldNum" sz="quarter" idx="12"/>
          </p:nvPr>
        </p:nvSpPr>
        <p:spPr/>
        <p:txBody>
          <a:bodyPr/>
          <a:lstStyle/>
          <a:p>
            <a:fld id="{BC73C888-211B-48F0-BF4E-1511E3AED840}" type="slidenum">
              <a:rPr lang="en-US" smtClean="0"/>
              <a:t>‹#›</a:t>
            </a:fld>
            <a:endParaRPr lang="en-US"/>
          </a:p>
        </p:txBody>
      </p:sp>
    </p:spTree>
    <p:extLst>
      <p:ext uri="{BB962C8B-B14F-4D97-AF65-F5344CB8AC3E}">
        <p14:creationId xmlns:p14="http://schemas.microsoft.com/office/powerpoint/2010/main" val="770925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B72D4-5432-7E8A-30E4-1637A81080D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3D98F77-E9E8-D6E1-7191-E2CB11A3DF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D4FAD3-F294-E3D1-6EA6-8EB0F06AD6D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FB3E51D-4781-D235-851B-AC8780042F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0336CE-30CA-6357-EA9E-7097D231F69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96B2351-D856-1301-5092-9D41297624F1}"/>
              </a:ext>
            </a:extLst>
          </p:cNvPr>
          <p:cNvSpPr>
            <a:spLocks noGrp="1"/>
          </p:cNvSpPr>
          <p:nvPr>
            <p:ph type="dt" sz="half" idx="10"/>
          </p:nvPr>
        </p:nvSpPr>
        <p:spPr/>
        <p:txBody>
          <a:bodyPr/>
          <a:lstStyle/>
          <a:p>
            <a:fld id="{1DD21F9D-B11B-4648-B0B8-B53DC2419439}" type="datetimeFigureOut">
              <a:rPr lang="en-US" smtClean="0"/>
              <a:t>11/13/2023</a:t>
            </a:fld>
            <a:endParaRPr lang="en-US"/>
          </a:p>
        </p:txBody>
      </p:sp>
      <p:sp>
        <p:nvSpPr>
          <p:cNvPr id="8" name="Footer Placeholder 7">
            <a:extLst>
              <a:ext uri="{FF2B5EF4-FFF2-40B4-BE49-F238E27FC236}">
                <a16:creationId xmlns:a16="http://schemas.microsoft.com/office/drawing/2014/main" id="{3BB5840B-7833-BD4F-BDA1-1C8E6BD9CE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D85E624-A50B-FC66-181A-CCFF89CE2A68}"/>
              </a:ext>
            </a:extLst>
          </p:cNvPr>
          <p:cNvSpPr>
            <a:spLocks noGrp="1"/>
          </p:cNvSpPr>
          <p:nvPr>
            <p:ph type="sldNum" sz="quarter" idx="12"/>
          </p:nvPr>
        </p:nvSpPr>
        <p:spPr/>
        <p:txBody>
          <a:bodyPr/>
          <a:lstStyle/>
          <a:p>
            <a:fld id="{BC73C888-211B-48F0-BF4E-1511E3AED840}" type="slidenum">
              <a:rPr lang="en-US" smtClean="0"/>
              <a:t>‹#›</a:t>
            </a:fld>
            <a:endParaRPr lang="en-US"/>
          </a:p>
        </p:txBody>
      </p:sp>
    </p:spTree>
    <p:extLst>
      <p:ext uri="{BB962C8B-B14F-4D97-AF65-F5344CB8AC3E}">
        <p14:creationId xmlns:p14="http://schemas.microsoft.com/office/powerpoint/2010/main" val="3287422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CB93C-70AD-8FDF-B93B-C29139B84C9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8A31822-3C24-2604-8927-D955A61AE172}"/>
              </a:ext>
            </a:extLst>
          </p:cNvPr>
          <p:cNvSpPr>
            <a:spLocks noGrp="1"/>
          </p:cNvSpPr>
          <p:nvPr>
            <p:ph type="dt" sz="half" idx="10"/>
          </p:nvPr>
        </p:nvSpPr>
        <p:spPr/>
        <p:txBody>
          <a:bodyPr/>
          <a:lstStyle/>
          <a:p>
            <a:fld id="{1DD21F9D-B11B-4648-B0B8-B53DC2419439}" type="datetimeFigureOut">
              <a:rPr lang="en-US" smtClean="0"/>
              <a:t>11/13/2023</a:t>
            </a:fld>
            <a:endParaRPr lang="en-US"/>
          </a:p>
        </p:txBody>
      </p:sp>
      <p:sp>
        <p:nvSpPr>
          <p:cNvPr id="4" name="Footer Placeholder 3">
            <a:extLst>
              <a:ext uri="{FF2B5EF4-FFF2-40B4-BE49-F238E27FC236}">
                <a16:creationId xmlns:a16="http://schemas.microsoft.com/office/drawing/2014/main" id="{54181151-3715-7807-F936-82484B0F5FA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C57EB5-4D8E-A022-810E-8A362ABF81E1}"/>
              </a:ext>
            </a:extLst>
          </p:cNvPr>
          <p:cNvSpPr>
            <a:spLocks noGrp="1"/>
          </p:cNvSpPr>
          <p:nvPr>
            <p:ph type="sldNum" sz="quarter" idx="12"/>
          </p:nvPr>
        </p:nvSpPr>
        <p:spPr/>
        <p:txBody>
          <a:bodyPr/>
          <a:lstStyle/>
          <a:p>
            <a:fld id="{BC73C888-211B-48F0-BF4E-1511E3AED840}" type="slidenum">
              <a:rPr lang="en-US" smtClean="0"/>
              <a:t>‹#›</a:t>
            </a:fld>
            <a:endParaRPr lang="en-US"/>
          </a:p>
        </p:txBody>
      </p:sp>
    </p:spTree>
    <p:extLst>
      <p:ext uri="{BB962C8B-B14F-4D97-AF65-F5344CB8AC3E}">
        <p14:creationId xmlns:p14="http://schemas.microsoft.com/office/powerpoint/2010/main" val="394337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2D1EF3-C826-7040-228E-00FDE3B026A1}"/>
              </a:ext>
            </a:extLst>
          </p:cNvPr>
          <p:cNvSpPr>
            <a:spLocks noGrp="1"/>
          </p:cNvSpPr>
          <p:nvPr>
            <p:ph type="dt" sz="half" idx="10"/>
          </p:nvPr>
        </p:nvSpPr>
        <p:spPr/>
        <p:txBody>
          <a:bodyPr/>
          <a:lstStyle/>
          <a:p>
            <a:fld id="{1DD21F9D-B11B-4648-B0B8-B53DC2419439}" type="datetimeFigureOut">
              <a:rPr lang="en-US" smtClean="0"/>
              <a:t>11/13/2023</a:t>
            </a:fld>
            <a:endParaRPr lang="en-US"/>
          </a:p>
        </p:txBody>
      </p:sp>
      <p:sp>
        <p:nvSpPr>
          <p:cNvPr id="3" name="Footer Placeholder 2">
            <a:extLst>
              <a:ext uri="{FF2B5EF4-FFF2-40B4-BE49-F238E27FC236}">
                <a16:creationId xmlns:a16="http://schemas.microsoft.com/office/drawing/2014/main" id="{CEF642EA-97ED-172B-C071-9A58E403508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7DE6A80-31DA-A10D-1474-33B41922AC64}"/>
              </a:ext>
            </a:extLst>
          </p:cNvPr>
          <p:cNvSpPr>
            <a:spLocks noGrp="1"/>
          </p:cNvSpPr>
          <p:nvPr>
            <p:ph type="sldNum" sz="quarter" idx="12"/>
          </p:nvPr>
        </p:nvSpPr>
        <p:spPr/>
        <p:txBody>
          <a:bodyPr/>
          <a:lstStyle/>
          <a:p>
            <a:fld id="{BC73C888-211B-48F0-BF4E-1511E3AED840}" type="slidenum">
              <a:rPr lang="en-US" smtClean="0"/>
              <a:t>‹#›</a:t>
            </a:fld>
            <a:endParaRPr lang="en-US"/>
          </a:p>
        </p:txBody>
      </p:sp>
    </p:spTree>
    <p:extLst>
      <p:ext uri="{BB962C8B-B14F-4D97-AF65-F5344CB8AC3E}">
        <p14:creationId xmlns:p14="http://schemas.microsoft.com/office/powerpoint/2010/main" val="1841641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AD30D-99EB-60A9-B8BA-6FAD1F680E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4F45A25-E9BE-2118-6642-F30533DDE0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0244780-4519-D617-41D4-116F337386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285D96-17C4-8E12-8426-DC9F925E0981}"/>
              </a:ext>
            </a:extLst>
          </p:cNvPr>
          <p:cNvSpPr>
            <a:spLocks noGrp="1"/>
          </p:cNvSpPr>
          <p:nvPr>
            <p:ph type="dt" sz="half" idx="10"/>
          </p:nvPr>
        </p:nvSpPr>
        <p:spPr/>
        <p:txBody>
          <a:bodyPr/>
          <a:lstStyle/>
          <a:p>
            <a:fld id="{1DD21F9D-B11B-4648-B0B8-B53DC2419439}" type="datetimeFigureOut">
              <a:rPr lang="en-US" smtClean="0"/>
              <a:t>11/13/2023</a:t>
            </a:fld>
            <a:endParaRPr lang="en-US"/>
          </a:p>
        </p:txBody>
      </p:sp>
      <p:sp>
        <p:nvSpPr>
          <p:cNvPr id="6" name="Footer Placeholder 5">
            <a:extLst>
              <a:ext uri="{FF2B5EF4-FFF2-40B4-BE49-F238E27FC236}">
                <a16:creationId xmlns:a16="http://schemas.microsoft.com/office/drawing/2014/main" id="{A75698B4-41E6-6EE7-C58F-B918823949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CC60E5-CDC5-1CE0-BA0C-86F4CB9434A2}"/>
              </a:ext>
            </a:extLst>
          </p:cNvPr>
          <p:cNvSpPr>
            <a:spLocks noGrp="1"/>
          </p:cNvSpPr>
          <p:nvPr>
            <p:ph type="sldNum" sz="quarter" idx="12"/>
          </p:nvPr>
        </p:nvSpPr>
        <p:spPr/>
        <p:txBody>
          <a:bodyPr/>
          <a:lstStyle/>
          <a:p>
            <a:fld id="{BC73C888-211B-48F0-BF4E-1511E3AED840}" type="slidenum">
              <a:rPr lang="en-US" smtClean="0"/>
              <a:t>‹#›</a:t>
            </a:fld>
            <a:endParaRPr lang="en-US"/>
          </a:p>
        </p:txBody>
      </p:sp>
    </p:spTree>
    <p:extLst>
      <p:ext uri="{BB962C8B-B14F-4D97-AF65-F5344CB8AC3E}">
        <p14:creationId xmlns:p14="http://schemas.microsoft.com/office/powerpoint/2010/main" val="2862112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C6076-BA74-ACCB-C8F4-C994D05207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6C528B5-1539-2105-57AE-36045AD1BB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CB52556-19A1-2365-3C94-9F8EAB84A7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266566-2E87-C219-23AE-6B1BB3C105F1}"/>
              </a:ext>
            </a:extLst>
          </p:cNvPr>
          <p:cNvSpPr>
            <a:spLocks noGrp="1"/>
          </p:cNvSpPr>
          <p:nvPr>
            <p:ph type="dt" sz="half" idx="10"/>
          </p:nvPr>
        </p:nvSpPr>
        <p:spPr/>
        <p:txBody>
          <a:bodyPr/>
          <a:lstStyle/>
          <a:p>
            <a:fld id="{1DD21F9D-B11B-4648-B0B8-B53DC2419439}" type="datetimeFigureOut">
              <a:rPr lang="en-US" smtClean="0"/>
              <a:t>11/13/2023</a:t>
            </a:fld>
            <a:endParaRPr lang="en-US"/>
          </a:p>
        </p:txBody>
      </p:sp>
      <p:sp>
        <p:nvSpPr>
          <p:cNvPr id="6" name="Footer Placeholder 5">
            <a:extLst>
              <a:ext uri="{FF2B5EF4-FFF2-40B4-BE49-F238E27FC236}">
                <a16:creationId xmlns:a16="http://schemas.microsoft.com/office/drawing/2014/main" id="{6B9299F8-F01B-35F9-9F46-3C8E33BDF6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7FC9DD-8E3F-B870-CA1B-45D0E7A02844}"/>
              </a:ext>
            </a:extLst>
          </p:cNvPr>
          <p:cNvSpPr>
            <a:spLocks noGrp="1"/>
          </p:cNvSpPr>
          <p:nvPr>
            <p:ph type="sldNum" sz="quarter" idx="12"/>
          </p:nvPr>
        </p:nvSpPr>
        <p:spPr/>
        <p:txBody>
          <a:bodyPr/>
          <a:lstStyle/>
          <a:p>
            <a:fld id="{BC73C888-211B-48F0-BF4E-1511E3AED840}" type="slidenum">
              <a:rPr lang="en-US" smtClean="0"/>
              <a:t>‹#›</a:t>
            </a:fld>
            <a:endParaRPr lang="en-US"/>
          </a:p>
        </p:txBody>
      </p:sp>
    </p:spTree>
    <p:extLst>
      <p:ext uri="{BB962C8B-B14F-4D97-AF65-F5344CB8AC3E}">
        <p14:creationId xmlns:p14="http://schemas.microsoft.com/office/powerpoint/2010/main" val="748910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0366C8-E656-A773-5366-FD0F044989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EB48B9F-4DA7-2C51-F1D0-529042CC67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2A4783-0D4A-CF54-39C8-625131F4FE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D21F9D-B11B-4648-B0B8-B53DC2419439}" type="datetimeFigureOut">
              <a:rPr lang="en-US" smtClean="0"/>
              <a:t>11/13/2023</a:t>
            </a:fld>
            <a:endParaRPr lang="en-US"/>
          </a:p>
        </p:txBody>
      </p:sp>
      <p:sp>
        <p:nvSpPr>
          <p:cNvPr id="5" name="Footer Placeholder 4">
            <a:extLst>
              <a:ext uri="{FF2B5EF4-FFF2-40B4-BE49-F238E27FC236}">
                <a16:creationId xmlns:a16="http://schemas.microsoft.com/office/drawing/2014/main" id="{CF543197-667E-B21D-DFCE-101F67F7A6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16D38BD-CE3E-A3AA-397A-D6B11F9794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73C888-211B-48F0-BF4E-1511E3AED840}" type="slidenum">
              <a:rPr lang="en-US" smtClean="0"/>
              <a:t>‹#›</a:t>
            </a:fld>
            <a:endParaRPr lang="en-US"/>
          </a:p>
        </p:txBody>
      </p:sp>
    </p:spTree>
    <p:extLst>
      <p:ext uri="{BB962C8B-B14F-4D97-AF65-F5344CB8AC3E}">
        <p14:creationId xmlns:p14="http://schemas.microsoft.com/office/powerpoint/2010/main" val="4030975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7.emf"/><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90A7CA8-C577-1448-CC75-3828A6A02D9A}"/>
              </a:ext>
            </a:extLst>
          </p:cNvPr>
          <p:cNvSpPr txBox="1"/>
          <p:nvPr/>
        </p:nvSpPr>
        <p:spPr>
          <a:xfrm>
            <a:off x="440576" y="609830"/>
            <a:ext cx="7955280" cy="10325904"/>
          </a:xfrm>
          <a:prstGeom prst="rect">
            <a:avLst/>
          </a:prstGeom>
          <a:noFill/>
        </p:spPr>
        <p:txBody>
          <a:bodyPr wrap="square" rtlCol="0">
            <a:spAutoFit/>
          </a:bodyPr>
          <a:lstStyle/>
          <a:p>
            <a:pPr algn="ctr"/>
            <a:r>
              <a:rPr lang="tr-TR" sz="4000" b="1" dirty="0" err="1"/>
              <a:t>Biruni</a:t>
            </a:r>
            <a:r>
              <a:rPr lang="tr-TR" sz="4000" b="1" dirty="0"/>
              <a:t> </a:t>
            </a:r>
            <a:r>
              <a:rPr lang="tr-TR" sz="4000" b="1" dirty="0" err="1"/>
              <a:t>University</a:t>
            </a:r>
            <a:endParaRPr lang="tr-TR" sz="4000" b="1" dirty="0"/>
          </a:p>
          <a:p>
            <a:pPr algn="ctr"/>
            <a:r>
              <a:rPr lang="en-US" sz="3000" b="1" dirty="0"/>
              <a:t>Computer Engineering</a:t>
            </a:r>
            <a:r>
              <a:rPr lang="tr-TR" sz="3000" b="1" dirty="0"/>
              <a:t> </a:t>
            </a:r>
            <a:r>
              <a:rPr lang="tr-TR" sz="3000" b="1" dirty="0" err="1"/>
              <a:t>Department</a:t>
            </a:r>
            <a:endParaRPr lang="tr-TR" sz="3000" b="1" dirty="0"/>
          </a:p>
          <a:p>
            <a:pPr algn="ctr"/>
            <a:endParaRPr lang="tr-TR" sz="4000" b="1" dirty="0"/>
          </a:p>
          <a:p>
            <a:pPr algn="ctr"/>
            <a:r>
              <a:rPr lang="tr-TR" sz="3500" b="1" dirty="0" err="1">
                <a:solidFill>
                  <a:schemeClr val="bg1"/>
                </a:solidFill>
              </a:rPr>
              <a:t>Introduction</a:t>
            </a:r>
            <a:r>
              <a:rPr lang="tr-TR" sz="3500" b="1" dirty="0">
                <a:solidFill>
                  <a:schemeClr val="bg1"/>
                </a:solidFill>
              </a:rPr>
              <a:t> </a:t>
            </a:r>
            <a:r>
              <a:rPr lang="tr-TR" sz="3500" b="1" dirty="0" err="1">
                <a:solidFill>
                  <a:schemeClr val="bg1"/>
                </a:solidFill>
              </a:rPr>
              <a:t>to</a:t>
            </a:r>
            <a:r>
              <a:rPr lang="tr-TR" sz="3500" b="1" dirty="0">
                <a:solidFill>
                  <a:schemeClr val="bg1"/>
                </a:solidFill>
              </a:rPr>
              <a:t> </a:t>
            </a:r>
            <a:r>
              <a:rPr lang="tr-TR" sz="3500" b="1" dirty="0" err="1">
                <a:solidFill>
                  <a:schemeClr val="bg1"/>
                </a:solidFill>
              </a:rPr>
              <a:t>Computer</a:t>
            </a:r>
            <a:r>
              <a:rPr lang="tr-TR" sz="3500" b="1" dirty="0">
                <a:solidFill>
                  <a:schemeClr val="bg1"/>
                </a:solidFill>
              </a:rPr>
              <a:t> Programming</a:t>
            </a:r>
          </a:p>
          <a:p>
            <a:pPr algn="ctr"/>
            <a:r>
              <a:rPr lang="en-US" sz="4000" b="1" dirty="0">
                <a:solidFill>
                  <a:schemeClr val="bg1"/>
                </a:solidFill>
              </a:rPr>
              <a:t>Java Lab 1</a:t>
            </a:r>
            <a:endParaRPr lang="tr-TR" sz="4000" b="1" dirty="0">
              <a:solidFill>
                <a:schemeClr val="bg1"/>
              </a:solidFill>
            </a:endParaRPr>
          </a:p>
          <a:p>
            <a:pPr algn="ctr"/>
            <a:endParaRPr lang="tr-TR" sz="4000" b="1" dirty="0">
              <a:solidFill>
                <a:schemeClr val="bg1"/>
              </a:solidFill>
            </a:endParaRPr>
          </a:p>
          <a:p>
            <a:pPr algn="ctr"/>
            <a:r>
              <a:rPr lang="tr-TR" sz="4000" b="1" dirty="0" err="1">
                <a:solidFill>
                  <a:schemeClr val="bg1"/>
                </a:solidFill>
              </a:rPr>
              <a:t>Session</a:t>
            </a:r>
            <a:r>
              <a:rPr lang="tr-TR" sz="4000" b="1" dirty="0">
                <a:solidFill>
                  <a:schemeClr val="bg1"/>
                </a:solidFill>
              </a:rPr>
              <a:t> 3</a:t>
            </a:r>
            <a:endParaRPr lang="en-US" sz="4000" b="1" dirty="0">
              <a:solidFill>
                <a:schemeClr val="bg1"/>
              </a:solidFill>
            </a:endParaRPr>
          </a:p>
          <a:p>
            <a:pPr algn="ctr"/>
            <a:endParaRPr lang="tr-TR" sz="4000" b="1" dirty="0"/>
          </a:p>
          <a:p>
            <a:pPr algn="ctr"/>
            <a:r>
              <a:rPr lang="tr-TR" sz="4000" b="1" dirty="0"/>
              <a:t>Fall </a:t>
            </a:r>
            <a:r>
              <a:rPr lang="en-US" sz="4000" b="1" dirty="0"/>
              <a:t>202</a:t>
            </a:r>
            <a:r>
              <a:rPr lang="tr-TR" sz="4000" b="1" dirty="0"/>
              <a:t>3</a:t>
            </a:r>
            <a:r>
              <a:rPr lang="en-US" sz="4000" b="1" dirty="0"/>
              <a:t> – 202</a:t>
            </a:r>
            <a:r>
              <a:rPr lang="tr-TR" sz="4000" b="1" dirty="0"/>
              <a:t>4</a:t>
            </a:r>
            <a:endParaRPr lang="en-US" sz="4000" b="1" dirty="0"/>
          </a:p>
          <a:p>
            <a:pPr algn="ctr"/>
            <a:endParaRPr lang="en-US" sz="4000" b="1" dirty="0"/>
          </a:p>
          <a:p>
            <a:pPr algn="ctr"/>
            <a:endParaRPr lang="en-US" sz="4000" b="1" dirty="0"/>
          </a:p>
          <a:p>
            <a:pPr algn="ctr"/>
            <a:endParaRPr lang="en-US" sz="4000" b="1" dirty="0"/>
          </a:p>
          <a:p>
            <a:pPr algn="ctr"/>
            <a:endParaRPr lang="en-US" sz="4000" b="1" dirty="0"/>
          </a:p>
          <a:p>
            <a:pPr algn="ctr"/>
            <a:endParaRPr lang="en-US" sz="4000" b="1" dirty="0"/>
          </a:p>
          <a:p>
            <a:pPr algn="ctr"/>
            <a:endParaRPr lang="en-US" sz="4000" b="1" dirty="0"/>
          </a:p>
          <a:p>
            <a:pPr algn="ctr"/>
            <a:endParaRPr lang="en-US" sz="4000" b="1" dirty="0"/>
          </a:p>
          <a:p>
            <a:pPr algn="ctr"/>
            <a:r>
              <a:rPr lang="en-US" sz="4000" b="1" dirty="0"/>
              <a:t>Mahyar Teymournezhad</a:t>
            </a:r>
          </a:p>
        </p:txBody>
      </p:sp>
      <p:pic>
        <p:nvPicPr>
          <p:cNvPr id="6" name="Picture 1">
            <a:extLst>
              <a:ext uri="{FF2B5EF4-FFF2-40B4-BE49-F238E27FC236}">
                <a16:creationId xmlns:a16="http://schemas.microsoft.com/office/drawing/2014/main" id="{156B08F9-DA1A-BED1-BE5E-359A0F0093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78" y="3119204"/>
            <a:ext cx="2564397" cy="1465370"/>
          </a:xfrm>
          <a:prstGeom prst="rect">
            <a:avLst/>
          </a:prstGeom>
        </p:spPr>
      </p:pic>
      <p:pic>
        <p:nvPicPr>
          <p:cNvPr id="4" name="Picture 3">
            <a:extLst>
              <a:ext uri="{FF2B5EF4-FFF2-40B4-BE49-F238E27FC236}">
                <a16:creationId xmlns:a16="http://schemas.microsoft.com/office/drawing/2014/main" id="{3AEE417D-5CE8-A923-6A33-B42077EF78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4696" y="126623"/>
            <a:ext cx="4768948" cy="6379242"/>
          </a:xfrm>
          <a:prstGeom prst="rect">
            <a:avLst/>
          </a:prstGeom>
        </p:spPr>
      </p:pic>
    </p:spTree>
    <p:extLst>
      <p:ext uri="{BB962C8B-B14F-4D97-AF65-F5344CB8AC3E}">
        <p14:creationId xmlns:p14="http://schemas.microsoft.com/office/powerpoint/2010/main" val="4064810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AEE417D-5CE8-A923-6A33-B42077EF783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693377" y="10554"/>
            <a:ext cx="1055575" cy="1412003"/>
          </a:xfrm>
          <a:prstGeom prst="rect">
            <a:avLst/>
          </a:prstGeom>
        </p:spPr>
      </p:pic>
      <p:sp>
        <p:nvSpPr>
          <p:cNvPr id="3" name="TextBox 2">
            <a:extLst>
              <a:ext uri="{FF2B5EF4-FFF2-40B4-BE49-F238E27FC236}">
                <a16:creationId xmlns:a16="http://schemas.microsoft.com/office/drawing/2014/main" id="{19E01C1E-1C67-A19B-0B17-DEC70ED364B1}"/>
              </a:ext>
            </a:extLst>
          </p:cNvPr>
          <p:cNvSpPr txBox="1"/>
          <p:nvPr/>
        </p:nvSpPr>
        <p:spPr>
          <a:xfrm>
            <a:off x="74815" y="300212"/>
            <a:ext cx="10618562" cy="1323439"/>
          </a:xfrm>
          <a:prstGeom prst="rect">
            <a:avLst/>
          </a:prstGeom>
          <a:noFill/>
        </p:spPr>
        <p:txBody>
          <a:bodyPr wrap="square" rtlCol="0">
            <a:spAutoFit/>
          </a:bodyPr>
          <a:lstStyle/>
          <a:p>
            <a:pPr algn="ctr"/>
            <a:r>
              <a:rPr lang="en-US" sz="4000" dirty="0">
                <a:solidFill>
                  <a:schemeClr val="bg1"/>
                </a:solidFill>
                <a:latin typeface="Arial Rounded MT Bold" panose="020F0704030504030204" pitchFamily="34" charset="0"/>
              </a:rPr>
              <a:t>Introduction to Computer Programming</a:t>
            </a:r>
          </a:p>
          <a:p>
            <a:pPr algn="ctr"/>
            <a:r>
              <a:rPr lang="en-US" sz="4000" dirty="0">
                <a:solidFill>
                  <a:schemeClr val="bg1"/>
                </a:solidFill>
                <a:latin typeface="Arial Rounded MT Bold" panose="020F0704030504030204" pitchFamily="34" charset="0"/>
              </a:rPr>
              <a:t>LAB SESSION 3</a:t>
            </a:r>
          </a:p>
        </p:txBody>
      </p:sp>
      <p:sp>
        <p:nvSpPr>
          <p:cNvPr id="6" name="TextBox 5">
            <a:extLst>
              <a:ext uri="{FF2B5EF4-FFF2-40B4-BE49-F238E27FC236}">
                <a16:creationId xmlns:a16="http://schemas.microsoft.com/office/drawing/2014/main" id="{551C60E5-7374-CE9A-5581-AC18AA59C3E6}"/>
              </a:ext>
            </a:extLst>
          </p:cNvPr>
          <p:cNvSpPr txBox="1"/>
          <p:nvPr/>
        </p:nvSpPr>
        <p:spPr>
          <a:xfrm>
            <a:off x="1645921" y="1611027"/>
            <a:ext cx="10546079" cy="477054"/>
          </a:xfrm>
          <a:prstGeom prst="rect">
            <a:avLst/>
          </a:prstGeom>
          <a:solidFill>
            <a:schemeClr val="bg1"/>
          </a:solidFill>
        </p:spPr>
        <p:txBody>
          <a:bodyPr wrap="square">
            <a:spAutoFit/>
          </a:bodyPr>
          <a:lstStyle/>
          <a:p>
            <a:r>
              <a:rPr lang="en-US" altLang="en-US" sz="2500" dirty="0">
                <a:latin typeface="Arial Rounded MT Bold" panose="020F0704030504030204" pitchFamily="34" charset="0"/>
              </a:rPr>
              <a:t>Exercise 4</a:t>
            </a:r>
            <a:r>
              <a:rPr lang="tr-TR" altLang="en-US" sz="2500" dirty="0">
                <a:latin typeface="Arial Rounded MT Bold" panose="020F0704030504030204" pitchFamily="34" charset="0"/>
              </a:rPr>
              <a:t> </a:t>
            </a:r>
            <a:r>
              <a:rPr lang="en-US" altLang="en-US" sz="2500" dirty="0">
                <a:latin typeface="Arial Rounded MT Bold" panose="020F0704030504030204" pitchFamily="34" charset="0"/>
              </a:rPr>
              <a:t>– Answer:</a:t>
            </a:r>
            <a:endParaRPr lang="en-US" sz="2500" dirty="0">
              <a:latin typeface="Arial Rounded MT Bold" panose="020F0704030504030204" pitchFamily="34" charset="0"/>
            </a:endParaRPr>
          </a:p>
        </p:txBody>
      </p:sp>
      <p:sp>
        <p:nvSpPr>
          <p:cNvPr id="2" name="Rectangle 1">
            <a:extLst>
              <a:ext uri="{FF2B5EF4-FFF2-40B4-BE49-F238E27FC236}">
                <a16:creationId xmlns:a16="http://schemas.microsoft.com/office/drawing/2014/main" id="{8125C441-E4B0-4D4A-AE09-CF56F9F0C4AD}"/>
              </a:ext>
            </a:extLst>
          </p:cNvPr>
          <p:cNvSpPr>
            <a:spLocks noChangeArrowheads="1"/>
          </p:cNvSpPr>
          <p:nvPr/>
        </p:nvSpPr>
        <p:spPr bwMode="auto">
          <a:xfrm>
            <a:off x="2150745" y="2970857"/>
            <a:ext cx="8336279" cy="144655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import </a:t>
            </a:r>
            <a:r>
              <a:rPr kumimoji="0" lang="en-US" altLang="en-US" sz="1000" b="0" i="0" u="none" strike="noStrike" cap="none" normalizeH="0" baseline="0" dirty="0" err="1">
                <a:ln>
                  <a:noFill/>
                </a:ln>
                <a:solidFill>
                  <a:srgbClr val="A9B7C6"/>
                </a:solidFill>
                <a:effectLst/>
                <a:latin typeface="Arial Unicode MS"/>
                <a:ea typeface="Times New Roman" panose="02020603050405020304" pitchFamily="18" charset="0"/>
                <a:cs typeface="Courier New" panose="02070309020205020404" pitchFamily="49" charset="0"/>
              </a:rPr>
              <a:t>java.util.Scanner</a:t>
            </a:r>
            <a:r>
              <a:rPr kumimoji="0" lang="en-US" altLang="en-US" sz="10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a:t>
            </a:r>
            <a:br>
              <a:rPr kumimoji="0" lang="en-US" altLang="en-US" sz="10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br>
            <a:br>
              <a:rPr kumimoji="0" lang="en-US" altLang="en-US" sz="10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br>
            <a:r>
              <a:rPr kumimoji="0" lang="en-US" altLang="en-US" sz="10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public class </a:t>
            </a:r>
            <a:r>
              <a:rPr kumimoji="0" lang="en-US" altLang="en-US" sz="10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Q4 {</a:t>
            </a:r>
            <a:br>
              <a:rPr kumimoji="0" lang="en-US" altLang="en-US" sz="10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br>
            <a:r>
              <a:rPr kumimoji="0" lang="en-US" altLang="en-US" sz="10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    </a:t>
            </a:r>
            <a:r>
              <a:rPr kumimoji="0" lang="en-US" altLang="en-US" sz="10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public static void </a:t>
            </a:r>
            <a:r>
              <a:rPr kumimoji="0" lang="en-US" altLang="en-US" sz="1000" b="0" i="0" u="none" strike="noStrike" cap="none" normalizeH="0" baseline="0" dirty="0">
                <a:ln>
                  <a:noFill/>
                </a:ln>
                <a:solidFill>
                  <a:srgbClr val="FFC66D"/>
                </a:solidFill>
                <a:effectLst/>
                <a:latin typeface="Arial Unicode MS"/>
                <a:ea typeface="Times New Roman" panose="02020603050405020304" pitchFamily="18" charset="0"/>
                <a:cs typeface="Courier New" panose="02070309020205020404" pitchFamily="49" charset="0"/>
              </a:rPr>
              <a:t>main</a:t>
            </a:r>
            <a:r>
              <a:rPr kumimoji="0" lang="en-US" altLang="en-US" sz="10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(String[] </a:t>
            </a:r>
            <a:r>
              <a:rPr kumimoji="0" lang="en-US" altLang="en-US" sz="1000" b="0" i="0" u="none" strike="noStrike" cap="none" normalizeH="0" baseline="0" dirty="0" err="1">
                <a:ln>
                  <a:noFill/>
                </a:ln>
                <a:solidFill>
                  <a:srgbClr val="A9B7C6"/>
                </a:solidFill>
                <a:effectLst/>
                <a:latin typeface="Arial Unicode MS"/>
                <a:ea typeface="Times New Roman" panose="02020603050405020304" pitchFamily="18" charset="0"/>
                <a:cs typeface="Courier New" panose="02070309020205020404" pitchFamily="49" charset="0"/>
              </a:rPr>
              <a:t>args</a:t>
            </a:r>
            <a:r>
              <a:rPr kumimoji="0" lang="en-US" altLang="en-US" sz="10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 {</a:t>
            </a:r>
            <a:br>
              <a:rPr kumimoji="0" lang="en-US" altLang="en-US" sz="10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br>
            <a:r>
              <a:rPr kumimoji="0" lang="en-US" altLang="en-US" sz="10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A9B7C6"/>
                </a:solidFill>
                <a:latin typeface="Arial Unicode MS"/>
                <a:ea typeface="Times New Roman" panose="02020603050405020304" pitchFamily="18" charset="0"/>
                <a:cs typeface="Courier New" panose="02070309020205020404" pitchFamily="49" charset="0"/>
              </a:rPr>
              <a:t>     </a:t>
            </a:r>
            <a:r>
              <a:rPr kumimoji="0" lang="en-US" altLang="en-US" sz="10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 </a:t>
            </a:r>
            <a:r>
              <a:rPr lang="en-US" altLang="en-US" sz="1000" dirty="0">
                <a:solidFill>
                  <a:srgbClr val="808080"/>
                </a:solidFill>
                <a:latin typeface="Arial Unicode MS"/>
                <a:cs typeface="Courier New" panose="02070309020205020404" pitchFamily="49" charset="0"/>
              </a:rPr>
              <a:t>// Write your code here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808080"/>
                </a:solidFill>
                <a:effectLst/>
                <a:latin typeface="Arial Unicode MS"/>
                <a:ea typeface="Times New Roman" panose="02020603050405020304" pitchFamily="18" charset="0"/>
                <a:cs typeface="Courier New" panose="02070309020205020404" pitchFamily="49" charset="0"/>
              </a:rPr>
              <a:t>       …..</a:t>
            </a:r>
            <a:br>
              <a:rPr kumimoji="0" lang="en-US" altLang="en-US" sz="10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br>
            <a:r>
              <a:rPr kumimoji="0" lang="en-US" altLang="en-US" sz="10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    </a:t>
            </a:r>
            <a:r>
              <a:rPr kumimoji="0" lang="en-US" altLang="en-US" sz="10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a:t>
            </a:r>
            <a:br>
              <a:rPr kumimoji="0" lang="en-US" altLang="en-US" sz="10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br>
            <a:r>
              <a:rPr kumimoji="0" lang="en-US" altLang="en-US" sz="10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a:t>
            </a:r>
            <a:r>
              <a:rPr kumimoji="0" lang="en-US" altLang="en-US" sz="11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18403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pic>
        <p:nvPicPr>
          <p:cNvPr id="5" name="Resim 4"/>
          <p:cNvPicPr>
            <a:picLocks noChangeAspect="1"/>
          </p:cNvPicPr>
          <p:nvPr/>
        </p:nvPicPr>
        <p:blipFill rotWithShape="1">
          <a:blip r:embed="rId2"/>
          <a:srcRect t="16924" b="16749"/>
          <a:stretch/>
        </p:blipFill>
        <p:spPr>
          <a:xfrm>
            <a:off x="1678130" y="798023"/>
            <a:ext cx="8130887" cy="5392996"/>
          </a:xfrm>
          <a:prstGeom prst="rect">
            <a:avLst/>
          </a:prstGeom>
        </p:spPr>
      </p:pic>
    </p:spTree>
    <p:extLst>
      <p:ext uri="{BB962C8B-B14F-4D97-AF65-F5344CB8AC3E}">
        <p14:creationId xmlns:p14="http://schemas.microsoft.com/office/powerpoint/2010/main" val="1201006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08AE402-CC1F-AD42-ED49-C4F293A5A2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46" y="-54429"/>
            <a:ext cx="12096750" cy="6912429"/>
          </a:xfrm>
          <a:prstGeom prst="rect">
            <a:avLst/>
          </a:prstGeom>
        </p:spPr>
      </p:pic>
    </p:spTree>
    <p:extLst>
      <p:ext uri="{BB962C8B-B14F-4D97-AF65-F5344CB8AC3E}">
        <p14:creationId xmlns:p14="http://schemas.microsoft.com/office/powerpoint/2010/main" val="768322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AEE417D-5CE8-A923-6A33-B42077EF783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693377" y="10554"/>
            <a:ext cx="1055575" cy="1412003"/>
          </a:xfrm>
          <a:prstGeom prst="rect">
            <a:avLst/>
          </a:prstGeom>
        </p:spPr>
      </p:pic>
      <p:sp>
        <p:nvSpPr>
          <p:cNvPr id="3" name="TextBox 2">
            <a:extLst>
              <a:ext uri="{FF2B5EF4-FFF2-40B4-BE49-F238E27FC236}">
                <a16:creationId xmlns:a16="http://schemas.microsoft.com/office/drawing/2014/main" id="{19E01C1E-1C67-A19B-0B17-DEC70ED364B1}"/>
              </a:ext>
            </a:extLst>
          </p:cNvPr>
          <p:cNvSpPr txBox="1"/>
          <p:nvPr/>
        </p:nvSpPr>
        <p:spPr>
          <a:xfrm>
            <a:off x="74815" y="300212"/>
            <a:ext cx="10618562" cy="1323439"/>
          </a:xfrm>
          <a:prstGeom prst="rect">
            <a:avLst/>
          </a:prstGeom>
          <a:noFill/>
        </p:spPr>
        <p:txBody>
          <a:bodyPr wrap="square" rtlCol="0">
            <a:spAutoFit/>
          </a:bodyPr>
          <a:lstStyle/>
          <a:p>
            <a:pPr algn="ctr"/>
            <a:r>
              <a:rPr lang="en-US" sz="4000" dirty="0">
                <a:solidFill>
                  <a:schemeClr val="bg1"/>
                </a:solidFill>
                <a:latin typeface="Arial Rounded MT Bold" panose="020F0704030504030204" pitchFamily="34" charset="0"/>
              </a:rPr>
              <a:t>Introduction to Computer Programming</a:t>
            </a:r>
          </a:p>
          <a:p>
            <a:pPr algn="ctr"/>
            <a:r>
              <a:rPr lang="en-US" sz="4000" dirty="0">
                <a:solidFill>
                  <a:schemeClr val="bg1"/>
                </a:solidFill>
                <a:latin typeface="Arial Rounded MT Bold" panose="020F0704030504030204" pitchFamily="34" charset="0"/>
              </a:rPr>
              <a:t>LAB SESSION 3</a:t>
            </a:r>
          </a:p>
        </p:txBody>
      </p:sp>
      <p:sp>
        <p:nvSpPr>
          <p:cNvPr id="6" name="TextBox 5">
            <a:extLst>
              <a:ext uri="{FF2B5EF4-FFF2-40B4-BE49-F238E27FC236}">
                <a16:creationId xmlns:a16="http://schemas.microsoft.com/office/drawing/2014/main" id="{551C60E5-7374-CE9A-5581-AC18AA59C3E6}"/>
              </a:ext>
            </a:extLst>
          </p:cNvPr>
          <p:cNvSpPr txBox="1"/>
          <p:nvPr/>
        </p:nvSpPr>
        <p:spPr>
          <a:xfrm>
            <a:off x="1645921" y="1611027"/>
            <a:ext cx="10546079" cy="477054"/>
          </a:xfrm>
          <a:prstGeom prst="rect">
            <a:avLst/>
          </a:prstGeom>
          <a:solidFill>
            <a:schemeClr val="bg1"/>
          </a:solidFill>
        </p:spPr>
        <p:txBody>
          <a:bodyPr wrap="square">
            <a:spAutoFit/>
          </a:bodyPr>
          <a:lstStyle/>
          <a:p>
            <a:r>
              <a:rPr lang="en-US" altLang="en-US" sz="2500" dirty="0">
                <a:latin typeface="Arial Rounded MT Bold" panose="020F0704030504030204" pitchFamily="34" charset="0"/>
              </a:rPr>
              <a:t>Exercise 1</a:t>
            </a:r>
            <a:endParaRPr lang="en-US" sz="2500" dirty="0">
              <a:latin typeface="Arial Rounded MT Bold" panose="020F0704030504030204" pitchFamily="34" charset="0"/>
            </a:endParaRPr>
          </a:p>
        </p:txBody>
      </p:sp>
      <p:sp>
        <p:nvSpPr>
          <p:cNvPr id="8" name="TextBox 7">
            <a:extLst>
              <a:ext uri="{FF2B5EF4-FFF2-40B4-BE49-F238E27FC236}">
                <a16:creationId xmlns:a16="http://schemas.microsoft.com/office/drawing/2014/main" id="{34CA34B7-0DE9-F9F8-6E23-9FD0215C4D7C}"/>
              </a:ext>
            </a:extLst>
          </p:cNvPr>
          <p:cNvSpPr txBox="1"/>
          <p:nvPr/>
        </p:nvSpPr>
        <p:spPr>
          <a:xfrm>
            <a:off x="820614" y="2131751"/>
            <a:ext cx="10152186" cy="2862322"/>
          </a:xfrm>
          <a:prstGeom prst="rect">
            <a:avLst/>
          </a:prstGeom>
          <a:noFill/>
        </p:spPr>
        <p:txBody>
          <a:bodyPr wrap="square">
            <a:spAutoFit/>
          </a:bodyPr>
          <a:lstStyle/>
          <a:p>
            <a:r>
              <a:rPr lang="en-US" altLang="en-US" sz="2000" b="1" dirty="0"/>
              <a:t>In the realm of TVA, Miss. Minute has some problem with the conversions of the data. She now seeks your advanced programming knowledge to help to resolve the issue. While converting data she found out that there are some miscalculations. She wants you to write a program that gives a double as an input and show the missing value while casting the double into an int. Therefore you need to write a program that demonstrates precision loss when casting a double to an int. Print the original double value and the resulting int after casting and the missing value.</a:t>
            </a:r>
            <a:endParaRPr lang="fa-IR" altLang="en-US" sz="2000" b="1" dirty="0"/>
          </a:p>
          <a:p>
            <a:endParaRPr lang="fa-IR" altLang="en-US" sz="2000" b="1" dirty="0"/>
          </a:p>
          <a:p>
            <a:r>
              <a:rPr lang="en-US" altLang="en-US" sz="2000" b="1" dirty="0"/>
              <a:t>The input and output schema:</a:t>
            </a:r>
          </a:p>
        </p:txBody>
      </p:sp>
      <p:pic>
        <p:nvPicPr>
          <p:cNvPr id="7" name="Picture 6">
            <a:extLst>
              <a:ext uri="{FF2B5EF4-FFF2-40B4-BE49-F238E27FC236}">
                <a16:creationId xmlns:a16="http://schemas.microsoft.com/office/drawing/2014/main" id="{D0A81D61-974F-4F8F-84CC-CD713D474824}"/>
              </a:ext>
            </a:extLst>
          </p:cNvPr>
          <p:cNvPicPr>
            <a:picLocks noChangeAspect="1"/>
          </p:cNvPicPr>
          <p:nvPr/>
        </p:nvPicPr>
        <p:blipFill>
          <a:blip r:embed="rId3"/>
          <a:stretch>
            <a:fillRect/>
          </a:stretch>
        </p:blipFill>
        <p:spPr>
          <a:xfrm>
            <a:off x="658253" y="5246973"/>
            <a:ext cx="11074034" cy="1338526"/>
          </a:xfrm>
          <a:prstGeom prst="rect">
            <a:avLst/>
          </a:prstGeom>
        </p:spPr>
      </p:pic>
    </p:spTree>
    <p:extLst>
      <p:ext uri="{BB962C8B-B14F-4D97-AF65-F5344CB8AC3E}">
        <p14:creationId xmlns:p14="http://schemas.microsoft.com/office/powerpoint/2010/main" val="3700345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AEE417D-5CE8-A923-6A33-B42077EF783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693377" y="10554"/>
            <a:ext cx="1055575" cy="1412003"/>
          </a:xfrm>
          <a:prstGeom prst="rect">
            <a:avLst/>
          </a:prstGeom>
        </p:spPr>
      </p:pic>
      <p:sp>
        <p:nvSpPr>
          <p:cNvPr id="3" name="TextBox 2">
            <a:extLst>
              <a:ext uri="{FF2B5EF4-FFF2-40B4-BE49-F238E27FC236}">
                <a16:creationId xmlns:a16="http://schemas.microsoft.com/office/drawing/2014/main" id="{19E01C1E-1C67-A19B-0B17-DEC70ED364B1}"/>
              </a:ext>
            </a:extLst>
          </p:cNvPr>
          <p:cNvSpPr txBox="1"/>
          <p:nvPr/>
        </p:nvSpPr>
        <p:spPr>
          <a:xfrm>
            <a:off x="74815" y="300212"/>
            <a:ext cx="10618562" cy="1323439"/>
          </a:xfrm>
          <a:prstGeom prst="rect">
            <a:avLst/>
          </a:prstGeom>
          <a:noFill/>
        </p:spPr>
        <p:txBody>
          <a:bodyPr wrap="square" rtlCol="0">
            <a:spAutoFit/>
          </a:bodyPr>
          <a:lstStyle/>
          <a:p>
            <a:pPr algn="ctr"/>
            <a:r>
              <a:rPr lang="en-US" sz="4000" dirty="0">
                <a:solidFill>
                  <a:schemeClr val="bg1"/>
                </a:solidFill>
                <a:latin typeface="Arial Rounded MT Bold" panose="020F0704030504030204" pitchFamily="34" charset="0"/>
              </a:rPr>
              <a:t>Introduction to Computer Programming</a:t>
            </a:r>
          </a:p>
          <a:p>
            <a:pPr algn="ctr"/>
            <a:r>
              <a:rPr lang="en-US" sz="4000" dirty="0">
                <a:solidFill>
                  <a:schemeClr val="bg1"/>
                </a:solidFill>
                <a:latin typeface="Arial Rounded MT Bold" panose="020F0704030504030204" pitchFamily="34" charset="0"/>
              </a:rPr>
              <a:t>LAB SESSION 3</a:t>
            </a:r>
          </a:p>
        </p:txBody>
      </p:sp>
      <p:sp>
        <p:nvSpPr>
          <p:cNvPr id="6" name="TextBox 5">
            <a:extLst>
              <a:ext uri="{FF2B5EF4-FFF2-40B4-BE49-F238E27FC236}">
                <a16:creationId xmlns:a16="http://schemas.microsoft.com/office/drawing/2014/main" id="{551C60E5-7374-CE9A-5581-AC18AA59C3E6}"/>
              </a:ext>
            </a:extLst>
          </p:cNvPr>
          <p:cNvSpPr txBox="1"/>
          <p:nvPr/>
        </p:nvSpPr>
        <p:spPr>
          <a:xfrm>
            <a:off x="1645921" y="1611027"/>
            <a:ext cx="10546079" cy="477054"/>
          </a:xfrm>
          <a:prstGeom prst="rect">
            <a:avLst/>
          </a:prstGeom>
          <a:solidFill>
            <a:schemeClr val="bg1"/>
          </a:solidFill>
        </p:spPr>
        <p:txBody>
          <a:bodyPr wrap="square">
            <a:spAutoFit/>
          </a:bodyPr>
          <a:lstStyle/>
          <a:p>
            <a:r>
              <a:rPr lang="en-US" altLang="en-US" sz="2500" dirty="0">
                <a:latin typeface="Arial Rounded MT Bold" panose="020F0704030504030204" pitchFamily="34" charset="0"/>
              </a:rPr>
              <a:t>Exercise 1</a:t>
            </a:r>
            <a:r>
              <a:rPr lang="tr-TR" altLang="en-US" sz="2500" dirty="0">
                <a:latin typeface="Arial Rounded MT Bold" panose="020F0704030504030204" pitchFamily="34" charset="0"/>
              </a:rPr>
              <a:t> – </a:t>
            </a:r>
            <a:r>
              <a:rPr lang="tr-TR" altLang="en-US" sz="2500" dirty="0" err="1">
                <a:latin typeface="Arial Rounded MT Bold" panose="020F0704030504030204" pitchFamily="34" charset="0"/>
              </a:rPr>
              <a:t>Answer</a:t>
            </a:r>
            <a:r>
              <a:rPr lang="tr-TR" altLang="en-US" sz="2500" dirty="0">
                <a:latin typeface="Arial Rounded MT Bold" panose="020F0704030504030204" pitchFamily="34" charset="0"/>
              </a:rPr>
              <a:t>:</a:t>
            </a:r>
            <a:endParaRPr lang="en-US" sz="2500" dirty="0">
              <a:latin typeface="Arial Rounded MT Bold" panose="020F0704030504030204" pitchFamily="34" charset="0"/>
            </a:endParaRPr>
          </a:p>
        </p:txBody>
      </p:sp>
      <p:sp>
        <p:nvSpPr>
          <p:cNvPr id="2" name="Rectangle 1">
            <a:extLst>
              <a:ext uri="{FF2B5EF4-FFF2-40B4-BE49-F238E27FC236}">
                <a16:creationId xmlns:a16="http://schemas.microsoft.com/office/drawing/2014/main" id="{9518799C-4F0E-450A-A3C3-754F3EE3FF7D}"/>
              </a:ext>
            </a:extLst>
          </p:cNvPr>
          <p:cNvSpPr>
            <a:spLocks noChangeArrowheads="1"/>
          </p:cNvSpPr>
          <p:nvPr/>
        </p:nvSpPr>
        <p:spPr bwMode="auto">
          <a:xfrm>
            <a:off x="1772419" y="2528116"/>
            <a:ext cx="5960226" cy="329320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import </a:t>
            </a:r>
            <a:r>
              <a:rPr kumimoji="0" lang="en-US" altLang="en-US" sz="1000" b="0" i="0" u="none" strike="noStrike" cap="none" normalizeH="0" baseline="0" dirty="0" err="1">
                <a:ln>
                  <a:noFill/>
                </a:ln>
                <a:solidFill>
                  <a:srgbClr val="A9B7C6"/>
                </a:solidFill>
                <a:effectLst/>
                <a:latin typeface="Arial Unicode MS"/>
                <a:ea typeface="Times New Roman" panose="02020603050405020304" pitchFamily="18" charset="0"/>
                <a:cs typeface="Courier New" panose="02070309020205020404" pitchFamily="49" charset="0"/>
              </a:rPr>
              <a:t>java.util.Scanner</a:t>
            </a:r>
            <a:r>
              <a:rPr kumimoji="0" lang="en-US" altLang="en-US" sz="10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a:t>
            </a:r>
            <a:br>
              <a:rPr kumimoji="0" lang="en-US" altLang="en-US" sz="10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br>
            <a:br>
              <a:rPr kumimoji="0" lang="en-US" altLang="en-US" sz="10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br>
            <a:r>
              <a:rPr kumimoji="0" lang="en-US" altLang="en-US" sz="10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public class </a:t>
            </a:r>
            <a:r>
              <a:rPr kumimoji="0" lang="en-US" altLang="en-US" sz="10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Q1 {</a:t>
            </a:r>
            <a:br>
              <a:rPr kumimoji="0" lang="en-US" altLang="en-US" sz="10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br>
            <a:r>
              <a:rPr kumimoji="0" lang="en-US" altLang="en-US" sz="10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    </a:t>
            </a:r>
            <a:r>
              <a:rPr kumimoji="0" lang="en-US" altLang="en-US" sz="10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public static void </a:t>
            </a:r>
            <a:r>
              <a:rPr kumimoji="0" lang="en-US" altLang="en-US" sz="1000" b="0" i="0" u="none" strike="noStrike" cap="none" normalizeH="0" baseline="0" dirty="0">
                <a:ln>
                  <a:noFill/>
                </a:ln>
                <a:solidFill>
                  <a:srgbClr val="FFC66D"/>
                </a:solidFill>
                <a:effectLst/>
                <a:latin typeface="Arial Unicode MS"/>
                <a:ea typeface="Times New Roman" panose="02020603050405020304" pitchFamily="18" charset="0"/>
                <a:cs typeface="Courier New" panose="02070309020205020404" pitchFamily="49" charset="0"/>
              </a:rPr>
              <a:t>main</a:t>
            </a:r>
            <a:r>
              <a:rPr kumimoji="0" lang="en-US" altLang="en-US" sz="10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(String[] </a:t>
            </a:r>
            <a:r>
              <a:rPr kumimoji="0" lang="en-US" altLang="en-US" sz="1000" b="0" i="0" u="none" strike="noStrike" cap="none" normalizeH="0" baseline="0" dirty="0" err="1">
                <a:ln>
                  <a:noFill/>
                </a:ln>
                <a:solidFill>
                  <a:srgbClr val="A9B7C6"/>
                </a:solidFill>
                <a:effectLst/>
                <a:latin typeface="Arial Unicode MS"/>
                <a:ea typeface="Times New Roman" panose="02020603050405020304" pitchFamily="18" charset="0"/>
                <a:cs typeface="Courier New" panose="02070309020205020404" pitchFamily="49" charset="0"/>
              </a:rPr>
              <a:t>args</a:t>
            </a:r>
            <a:r>
              <a:rPr kumimoji="0" lang="en-US" altLang="en-US" sz="10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 {</a:t>
            </a:r>
            <a:br>
              <a:rPr kumimoji="0" lang="en-US" altLang="en-US" sz="10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br>
            <a:r>
              <a:rPr kumimoji="0" lang="en-US" altLang="en-US" sz="10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        </a:t>
            </a:r>
            <a:br>
              <a:rPr kumimoji="0" lang="en-US" altLang="en-US" sz="10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br>
            <a:r>
              <a:rPr kumimoji="0" lang="en-US" altLang="en-US" sz="10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        </a:t>
            </a:r>
            <a:r>
              <a:rPr kumimoji="0" lang="en-US" altLang="en-US" sz="1000" b="0" i="0" u="none" strike="noStrike" cap="none" normalizeH="0" baseline="0" dirty="0">
                <a:ln>
                  <a:noFill/>
                </a:ln>
                <a:solidFill>
                  <a:srgbClr val="808080"/>
                </a:solidFill>
                <a:effectLst/>
                <a:latin typeface="Arial Unicode MS"/>
                <a:ea typeface="Times New Roman" panose="02020603050405020304" pitchFamily="18" charset="0"/>
                <a:cs typeface="Courier New" panose="02070309020205020404" pitchFamily="49" charset="0"/>
              </a:rPr>
              <a:t>// Declare a double variable with a fractional part</a:t>
            </a:r>
            <a:br>
              <a:rPr kumimoji="0" lang="en-US" altLang="en-US" sz="1000" b="0" i="0" u="none" strike="noStrike" cap="none" normalizeH="0" baseline="0" dirty="0">
                <a:ln>
                  <a:noFill/>
                </a:ln>
                <a:solidFill>
                  <a:srgbClr val="808080"/>
                </a:solidFill>
                <a:effectLst/>
                <a:latin typeface="Arial Unicode MS"/>
                <a:ea typeface="Times New Roman" panose="02020603050405020304" pitchFamily="18" charset="0"/>
                <a:cs typeface="Courier New" panose="02070309020205020404" pitchFamily="49" charset="0"/>
              </a:rPr>
            </a:br>
            <a:r>
              <a:rPr kumimoji="0" lang="en-US" altLang="en-US" sz="1000" b="0" i="0" u="none" strike="noStrike" cap="none" normalizeH="0" baseline="0" dirty="0">
                <a:ln>
                  <a:noFill/>
                </a:ln>
                <a:solidFill>
                  <a:srgbClr val="808080"/>
                </a:solidFill>
                <a:effectLst/>
                <a:latin typeface="Arial Unicode MS"/>
                <a:ea typeface="Times New Roman" panose="02020603050405020304" pitchFamily="18" charset="0"/>
                <a:cs typeface="Courier New" panose="02070309020205020404" pitchFamily="49" charset="0"/>
              </a:rPr>
              <a:t>        </a:t>
            </a:r>
            <a:br>
              <a:rPr kumimoji="0" lang="en-US" altLang="en-US" sz="10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br>
            <a:br>
              <a:rPr kumimoji="0" lang="en-US" altLang="en-US" sz="10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br>
            <a:r>
              <a:rPr kumimoji="0" lang="en-US" altLang="en-US" sz="10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        </a:t>
            </a:r>
            <a:r>
              <a:rPr kumimoji="0" lang="en-US" altLang="en-US" sz="1000" b="0" i="0" u="none" strike="noStrike" cap="none" normalizeH="0" baseline="0" dirty="0">
                <a:ln>
                  <a:noFill/>
                </a:ln>
                <a:solidFill>
                  <a:srgbClr val="808080"/>
                </a:solidFill>
                <a:effectLst/>
                <a:latin typeface="Arial Unicode MS"/>
                <a:ea typeface="Times New Roman" panose="02020603050405020304" pitchFamily="18" charset="0"/>
                <a:cs typeface="Courier New" panose="02070309020205020404" pitchFamily="49" charset="0"/>
              </a:rPr>
              <a:t>// Print the original double value</a:t>
            </a:r>
            <a:br>
              <a:rPr kumimoji="0" lang="en-US" altLang="en-US" sz="1000" b="0" i="0" u="none" strike="noStrike" cap="none" normalizeH="0" baseline="0" dirty="0">
                <a:ln>
                  <a:noFill/>
                </a:ln>
                <a:solidFill>
                  <a:srgbClr val="808080"/>
                </a:solidFill>
                <a:effectLst/>
                <a:latin typeface="Arial Unicode MS"/>
                <a:ea typeface="Times New Roman" panose="02020603050405020304" pitchFamily="18" charset="0"/>
                <a:cs typeface="Courier New" panose="02070309020205020404" pitchFamily="49" charset="0"/>
              </a:rPr>
            </a:br>
            <a:r>
              <a:rPr kumimoji="0" lang="en-US" altLang="en-US" sz="1000" b="0" i="0" u="none" strike="noStrike" cap="none" normalizeH="0" baseline="0" dirty="0">
                <a:ln>
                  <a:noFill/>
                </a:ln>
                <a:solidFill>
                  <a:srgbClr val="808080"/>
                </a:solidFill>
                <a:effectLst/>
                <a:latin typeface="Arial Unicode MS"/>
                <a:ea typeface="Times New Roman" panose="02020603050405020304" pitchFamily="18" charset="0"/>
                <a:cs typeface="Courier New" panose="02070309020205020404" pitchFamily="49" charset="0"/>
              </a:rPr>
              <a:t>        </a:t>
            </a:r>
            <a:br>
              <a:rPr kumimoji="0" lang="en-US" altLang="en-US" sz="10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br>
            <a:br>
              <a:rPr kumimoji="0" lang="en-US" altLang="en-US" sz="10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br>
            <a:r>
              <a:rPr kumimoji="0" lang="en-US" altLang="en-US" sz="10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        </a:t>
            </a:r>
            <a:r>
              <a:rPr kumimoji="0" lang="en-US" altLang="en-US" sz="1000" b="0" i="0" u="none" strike="noStrike" cap="none" normalizeH="0" baseline="0" dirty="0">
                <a:ln>
                  <a:noFill/>
                </a:ln>
                <a:solidFill>
                  <a:srgbClr val="808080"/>
                </a:solidFill>
                <a:effectLst/>
                <a:latin typeface="Arial Unicode MS"/>
                <a:ea typeface="Times New Roman" panose="02020603050405020304" pitchFamily="18" charset="0"/>
                <a:cs typeface="Courier New" panose="02070309020205020404" pitchFamily="49" charset="0"/>
              </a:rPr>
              <a:t>// Cast the double to an int</a:t>
            </a:r>
            <a:br>
              <a:rPr kumimoji="0" lang="en-US" altLang="en-US" sz="1000" b="0" i="0" u="none" strike="noStrike" cap="none" normalizeH="0" baseline="0" dirty="0">
                <a:ln>
                  <a:noFill/>
                </a:ln>
                <a:solidFill>
                  <a:srgbClr val="808080"/>
                </a:solidFill>
                <a:effectLst/>
                <a:latin typeface="Arial Unicode MS"/>
                <a:ea typeface="Times New Roman" panose="02020603050405020304" pitchFamily="18" charset="0"/>
                <a:cs typeface="Courier New" panose="02070309020205020404" pitchFamily="49" charset="0"/>
              </a:rPr>
            </a:br>
            <a:r>
              <a:rPr kumimoji="0" lang="en-US" altLang="en-US" sz="1000" b="0" i="0" u="none" strike="noStrike" cap="none" normalizeH="0" baseline="0" dirty="0">
                <a:ln>
                  <a:noFill/>
                </a:ln>
                <a:solidFill>
                  <a:srgbClr val="808080"/>
                </a:solidFill>
                <a:effectLst/>
                <a:latin typeface="Arial Unicode MS"/>
                <a:ea typeface="Times New Roman" panose="02020603050405020304" pitchFamily="18" charset="0"/>
                <a:cs typeface="Courier New" panose="02070309020205020404" pitchFamily="49" charset="0"/>
              </a:rPr>
              <a:t>        </a:t>
            </a:r>
            <a:br>
              <a:rPr kumimoji="0" lang="en-US" altLang="en-US" sz="10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br>
            <a:br>
              <a:rPr kumimoji="0" lang="en-US" altLang="en-US" sz="10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br>
            <a:r>
              <a:rPr kumimoji="0" lang="en-US" altLang="en-US" sz="10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        </a:t>
            </a:r>
            <a:r>
              <a:rPr kumimoji="0" lang="en-US" altLang="en-US" sz="1000" b="0" i="0" u="none" strike="noStrike" cap="none" normalizeH="0" baseline="0" dirty="0">
                <a:ln>
                  <a:noFill/>
                </a:ln>
                <a:solidFill>
                  <a:srgbClr val="808080"/>
                </a:solidFill>
                <a:effectLst/>
                <a:latin typeface="Arial Unicode MS"/>
                <a:ea typeface="Times New Roman" panose="02020603050405020304" pitchFamily="18" charset="0"/>
                <a:cs typeface="Courier New" panose="02070309020205020404" pitchFamily="49" charset="0"/>
              </a:rPr>
              <a:t>// Print the resulting int after casting</a:t>
            </a:r>
            <a:br>
              <a:rPr kumimoji="0" lang="en-US" altLang="en-US" sz="1000" b="0" i="0" u="none" strike="noStrike" cap="none" normalizeH="0" baseline="0" dirty="0">
                <a:ln>
                  <a:noFill/>
                </a:ln>
                <a:solidFill>
                  <a:srgbClr val="808080"/>
                </a:solidFill>
                <a:effectLst/>
                <a:latin typeface="Arial Unicode MS"/>
                <a:ea typeface="Times New Roman" panose="02020603050405020304" pitchFamily="18" charset="0"/>
                <a:cs typeface="Courier New" panose="02070309020205020404" pitchFamily="49" charset="0"/>
              </a:rPr>
            </a:br>
            <a:r>
              <a:rPr kumimoji="0" lang="en-US" altLang="en-US" sz="1000" b="0" i="0" u="none" strike="noStrike" cap="none" normalizeH="0" baseline="0" dirty="0">
                <a:ln>
                  <a:noFill/>
                </a:ln>
                <a:solidFill>
                  <a:srgbClr val="808080"/>
                </a:solidFill>
                <a:effectLst/>
                <a:latin typeface="Arial Unicode MS"/>
                <a:ea typeface="Times New Roman" panose="02020603050405020304" pitchFamily="18" charset="0"/>
                <a:cs typeface="Courier New" panose="02070309020205020404" pitchFamily="49" charset="0"/>
              </a:rPr>
              <a:t>        </a:t>
            </a:r>
            <a:br>
              <a:rPr kumimoji="0" lang="en-US" altLang="en-US" sz="10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br>
            <a:br>
              <a:rPr kumimoji="0" lang="en-US" altLang="en-US" sz="10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br>
            <a:r>
              <a:rPr kumimoji="0" lang="en-US" altLang="en-US" sz="10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        </a:t>
            </a:r>
            <a:r>
              <a:rPr kumimoji="0" lang="en-US" altLang="en-US" sz="1000" b="0" i="0" u="none" strike="noStrike" cap="none" normalizeH="0" baseline="0" dirty="0">
                <a:ln>
                  <a:noFill/>
                </a:ln>
                <a:solidFill>
                  <a:srgbClr val="808080"/>
                </a:solidFill>
                <a:effectLst/>
                <a:latin typeface="Arial Unicode MS"/>
                <a:ea typeface="Times New Roman" panose="02020603050405020304" pitchFamily="18" charset="0"/>
                <a:cs typeface="Courier New" panose="02070309020205020404" pitchFamily="49" charset="0"/>
              </a:rPr>
              <a:t>// Demonstrating the precision loss</a:t>
            </a:r>
            <a:br>
              <a:rPr kumimoji="0" lang="en-US" altLang="en-US" sz="1000" b="0" i="0" u="none" strike="noStrike" cap="none" normalizeH="0" baseline="0" dirty="0">
                <a:ln>
                  <a:noFill/>
                </a:ln>
                <a:solidFill>
                  <a:srgbClr val="808080"/>
                </a:solidFill>
                <a:effectLst/>
                <a:latin typeface="Arial Unicode MS"/>
                <a:ea typeface="Times New Roman" panose="02020603050405020304" pitchFamily="18" charset="0"/>
                <a:cs typeface="Courier New" panose="02070309020205020404" pitchFamily="49" charset="0"/>
              </a:rPr>
            </a:br>
            <a:r>
              <a:rPr kumimoji="0" lang="en-US" altLang="en-US" sz="1000" b="0" i="0" u="none" strike="noStrike" cap="none" normalizeH="0" baseline="0" dirty="0">
                <a:ln>
                  <a:noFill/>
                </a:ln>
                <a:solidFill>
                  <a:srgbClr val="808080"/>
                </a:solidFill>
                <a:effectLst/>
                <a:latin typeface="Arial Unicode MS"/>
                <a:ea typeface="Times New Roman" panose="02020603050405020304" pitchFamily="18" charset="0"/>
                <a:cs typeface="Courier New" panose="02070309020205020404" pitchFamily="49" charset="0"/>
              </a:rPr>
              <a:t>        </a:t>
            </a:r>
            <a:br>
              <a:rPr kumimoji="0" lang="en-US" altLang="en-US" sz="10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br>
            <a:r>
              <a:rPr kumimoji="0" lang="en-US" altLang="en-US" sz="10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    </a:t>
            </a:r>
            <a:r>
              <a:rPr kumimoji="0" lang="en-US" altLang="en-US" sz="10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a:t>
            </a:r>
            <a:br>
              <a:rPr kumimoji="0" lang="en-US" altLang="en-US" sz="10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br>
            <a:r>
              <a:rPr kumimoji="0" lang="en-US" altLang="en-US" sz="10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a:t>
            </a:r>
            <a:r>
              <a:rPr kumimoji="0" lang="en-US" altLang="en-US" sz="11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48191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AEE417D-5CE8-A923-6A33-B42077EF783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693377" y="10554"/>
            <a:ext cx="1055575" cy="1412003"/>
          </a:xfrm>
          <a:prstGeom prst="rect">
            <a:avLst/>
          </a:prstGeom>
        </p:spPr>
      </p:pic>
      <p:sp>
        <p:nvSpPr>
          <p:cNvPr id="3" name="TextBox 2">
            <a:extLst>
              <a:ext uri="{FF2B5EF4-FFF2-40B4-BE49-F238E27FC236}">
                <a16:creationId xmlns:a16="http://schemas.microsoft.com/office/drawing/2014/main" id="{19E01C1E-1C67-A19B-0B17-DEC70ED364B1}"/>
              </a:ext>
            </a:extLst>
          </p:cNvPr>
          <p:cNvSpPr txBox="1"/>
          <p:nvPr/>
        </p:nvSpPr>
        <p:spPr>
          <a:xfrm>
            <a:off x="74815" y="300212"/>
            <a:ext cx="10618562" cy="1323439"/>
          </a:xfrm>
          <a:prstGeom prst="rect">
            <a:avLst/>
          </a:prstGeom>
          <a:noFill/>
        </p:spPr>
        <p:txBody>
          <a:bodyPr wrap="square" rtlCol="0">
            <a:spAutoFit/>
          </a:bodyPr>
          <a:lstStyle/>
          <a:p>
            <a:pPr algn="ctr"/>
            <a:r>
              <a:rPr lang="en-US" sz="4000" dirty="0">
                <a:solidFill>
                  <a:schemeClr val="bg1"/>
                </a:solidFill>
                <a:latin typeface="Arial Rounded MT Bold" panose="020F0704030504030204" pitchFamily="34" charset="0"/>
              </a:rPr>
              <a:t>Introduction to Computer Programming</a:t>
            </a:r>
          </a:p>
          <a:p>
            <a:pPr algn="ctr"/>
            <a:r>
              <a:rPr lang="en-US" sz="4000" dirty="0">
                <a:solidFill>
                  <a:schemeClr val="bg1"/>
                </a:solidFill>
                <a:latin typeface="Arial Rounded MT Bold" panose="020F0704030504030204" pitchFamily="34" charset="0"/>
              </a:rPr>
              <a:t>LAB SESSION 3</a:t>
            </a:r>
          </a:p>
        </p:txBody>
      </p:sp>
      <p:sp>
        <p:nvSpPr>
          <p:cNvPr id="6" name="TextBox 5">
            <a:extLst>
              <a:ext uri="{FF2B5EF4-FFF2-40B4-BE49-F238E27FC236}">
                <a16:creationId xmlns:a16="http://schemas.microsoft.com/office/drawing/2014/main" id="{551C60E5-7374-CE9A-5581-AC18AA59C3E6}"/>
              </a:ext>
            </a:extLst>
          </p:cNvPr>
          <p:cNvSpPr txBox="1"/>
          <p:nvPr/>
        </p:nvSpPr>
        <p:spPr>
          <a:xfrm>
            <a:off x="1645921" y="1611027"/>
            <a:ext cx="10546079" cy="477054"/>
          </a:xfrm>
          <a:prstGeom prst="rect">
            <a:avLst/>
          </a:prstGeom>
          <a:solidFill>
            <a:schemeClr val="bg1"/>
          </a:solidFill>
        </p:spPr>
        <p:txBody>
          <a:bodyPr wrap="square">
            <a:spAutoFit/>
          </a:bodyPr>
          <a:lstStyle/>
          <a:p>
            <a:r>
              <a:rPr lang="en-US" altLang="en-US" sz="2500" dirty="0">
                <a:latin typeface="Arial Rounded MT Bold" panose="020F0704030504030204" pitchFamily="34" charset="0"/>
              </a:rPr>
              <a:t>Exercise 2</a:t>
            </a:r>
            <a:endParaRPr lang="en-US" sz="2500" dirty="0">
              <a:latin typeface="Arial Rounded MT Bold" panose="020F0704030504030204" pitchFamily="34" charset="0"/>
            </a:endParaRPr>
          </a:p>
        </p:txBody>
      </p:sp>
      <p:sp>
        <p:nvSpPr>
          <p:cNvPr id="8" name="TextBox 7">
            <a:extLst>
              <a:ext uri="{FF2B5EF4-FFF2-40B4-BE49-F238E27FC236}">
                <a16:creationId xmlns:a16="http://schemas.microsoft.com/office/drawing/2014/main" id="{34CA34B7-0DE9-F9F8-6E23-9FD0215C4D7C}"/>
              </a:ext>
            </a:extLst>
          </p:cNvPr>
          <p:cNvSpPr txBox="1"/>
          <p:nvPr/>
        </p:nvSpPr>
        <p:spPr>
          <a:xfrm>
            <a:off x="953618" y="2580639"/>
            <a:ext cx="10152186" cy="3477875"/>
          </a:xfrm>
          <a:prstGeom prst="rect">
            <a:avLst/>
          </a:prstGeom>
          <a:noFill/>
        </p:spPr>
        <p:txBody>
          <a:bodyPr wrap="square">
            <a:spAutoFit/>
          </a:bodyPr>
          <a:lstStyle/>
          <a:p>
            <a:r>
              <a:rPr lang="en-US" altLang="en-US" sz="2000" b="1" dirty="0"/>
              <a:t>While Miss. Minute fixed the issue with the data loss, she found out that the system can not handle Infinity!</a:t>
            </a:r>
          </a:p>
          <a:p>
            <a:r>
              <a:rPr lang="en-US" altLang="en-US" sz="2000" b="1" dirty="0"/>
              <a:t>Your job is to create a program and show the possibility of having Infinity without getting the divided by zero exception!</a:t>
            </a:r>
          </a:p>
          <a:p>
            <a:r>
              <a:rPr lang="en-US" altLang="en-US" sz="2000" b="1" dirty="0"/>
              <a:t>Seems hard but in fact it’s just a simple line of code!</a:t>
            </a:r>
          </a:p>
          <a:p>
            <a:r>
              <a:rPr lang="en-US" altLang="en-US" sz="2000" b="1" dirty="0"/>
              <a:t>At the same time we need a value for that Infinity to define it in the system.</a:t>
            </a:r>
          </a:p>
          <a:p>
            <a:endParaRPr lang="fa-IR" altLang="en-US" sz="2000" b="1" dirty="0"/>
          </a:p>
          <a:p>
            <a:r>
              <a:rPr lang="en-US" altLang="en-US" sz="2000" b="1" dirty="0"/>
              <a:t>Hint:</a:t>
            </a:r>
            <a:endParaRPr lang="fa-IR" altLang="en-US" sz="2000" b="1" dirty="0"/>
          </a:p>
          <a:p>
            <a:endParaRPr lang="fa-IR" altLang="en-US" sz="2000" b="1" dirty="0"/>
          </a:p>
          <a:p>
            <a:r>
              <a:rPr lang="en-US" altLang="en-US" sz="2000" b="1" dirty="0"/>
              <a:t>Use </a:t>
            </a:r>
            <a:r>
              <a:rPr lang="en-US" altLang="en-US" sz="2000" b="1" dirty="0" err="1"/>
              <a:t>Math.round</a:t>
            </a:r>
            <a:r>
              <a:rPr lang="en-US" altLang="en-US" sz="2000" b="1" dirty="0"/>
              <a:t>()</a:t>
            </a:r>
          </a:p>
          <a:p>
            <a:endParaRPr lang="en-US" altLang="en-US" sz="2000" b="1" dirty="0"/>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725E26E2-E159-4C8E-8937-5599BC6D4E7A}"/>
                  </a:ext>
                </a:extLst>
              </p:cNvPr>
              <p:cNvSpPr txBox="1"/>
              <p:nvPr/>
            </p:nvSpPr>
            <p:spPr>
              <a:xfrm>
                <a:off x="1775460" y="4626939"/>
                <a:ext cx="2491740" cy="56669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m:t>
                      </m:r>
                      <m:r>
                        <a:rPr lang="en-US" i="0">
                          <a:latin typeface="Cambria Math" panose="02040503050406030204" pitchFamily="18" charset="0"/>
                        </a:rPr>
                        <m:t>~ </m:t>
                      </m:r>
                      <m:f>
                        <m:fPr>
                          <m:ctrlPr>
                            <a:rPr lang="en-US" i="1">
                              <a:solidFill>
                                <a:srgbClr val="836967"/>
                              </a:solidFill>
                              <a:latin typeface="Cambria Math" panose="02040503050406030204" pitchFamily="18" charset="0"/>
                            </a:rPr>
                          </m:ctrlPr>
                        </m:fPr>
                        <m:num>
                          <m:r>
                            <a:rPr lang="en-US" i="1">
                              <a:latin typeface="Cambria Math" panose="02040503050406030204" pitchFamily="18" charset="0"/>
                            </a:rPr>
                            <m:t>𝑟</m:t>
                          </m:r>
                        </m:num>
                        <m:den>
                          <m:r>
                            <a:rPr lang="en-US" i="0">
                              <a:latin typeface="Cambria Math" panose="02040503050406030204" pitchFamily="18" charset="0"/>
                            </a:rPr>
                            <m:t>0</m:t>
                          </m:r>
                        </m:den>
                      </m:f>
                      <m:r>
                        <a:rPr lang="en-US" i="0">
                          <a:latin typeface="Cambria Math" panose="02040503050406030204" pitchFamily="18" charset="0"/>
                        </a:rPr>
                        <m:t>  </m:t>
                      </m:r>
                      <m:d>
                        <m:dPr>
                          <m:begChr m:val="|"/>
                          <m:endChr m:val=""/>
                          <m:ctrlPr>
                            <a:rPr lang="en-US" i="1">
                              <a:latin typeface="Cambria Math" panose="02040503050406030204" pitchFamily="18" charset="0"/>
                            </a:rPr>
                          </m:ctrlPr>
                        </m:dPr>
                        <m:e>
                          <m:r>
                            <a:rPr lang="en-US" i="0">
                              <a:latin typeface="Cambria Math" panose="02040503050406030204" pitchFamily="18" charset="0"/>
                            </a:rPr>
                            <m:t> </m:t>
                          </m:r>
                          <m:r>
                            <a:rPr lang="en-US" i="1">
                              <a:latin typeface="Cambria Math" panose="02040503050406030204" pitchFamily="18" charset="0"/>
                            </a:rPr>
                            <m:t>𝑟</m:t>
                          </m:r>
                          <m:r>
                            <a:rPr lang="en-US" i="0">
                              <a:latin typeface="Cambria Math" panose="02040503050406030204" pitchFamily="18" charset="0"/>
                            </a:rPr>
                            <m:t>:</m:t>
                          </m:r>
                          <m:r>
                            <a:rPr lang="en-US" i="1">
                              <a:latin typeface="Cambria Math" panose="02040503050406030204" pitchFamily="18" charset="0"/>
                            </a:rPr>
                            <m:t>𝑟𝑒𝑎𝑙</m:t>
                          </m:r>
                          <m:r>
                            <a:rPr lang="en-US" i="0">
                              <a:latin typeface="Cambria Math" panose="02040503050406030204" pitchFamily="18" charset="0"/>
                            </a:rPr>
                            <m:t> </m:t>
                          </m:r>
                          <m:r>
                            <a:rPr lang="en-US" i="1">
                              <a:latin typeface="Cambria Math" panose="02040503050406030204" pitchFamily="18" charset="0"/>
                            </a:rPr>
                            <m:t>𝑛𝑢𝑚𝑏𝑒𝑟</m:t>
                          </m:r>
                        </m:e>
                      </m:d>
                    </m:oMath>
                  </m:oMathPara>
                </a14:m>
                <a:endParaRPr lang="en-US" dirty="0"/>
              </a:p>
            </p:txBody>
          </p:sp>
        </mc:Choice>
        <mc:Fallback>
          <p:sp>
            <p:nvSpPr>
              <p:cNvPr id="7" name="TextBox 6">
                <a:extLst>
                  <a:ext uri="{FF2B5EF4-FFF2-40B4-BE49-F238E27FC236}">
                    <a16:creationId xmlns:a16="http://schemas.microsoft.com/office/drawing/2014/main" id="{725E26E2-E159-4C8E-8937-5599BC6D4E7A}"/>
                  </a:ext>
                </a:extLst>
              </p:cNvPr>
              <p:cNvSpPr txBox="1">
                <a:spLocks noRot="1" noChangeAspect="1" noMove="1" noResize="1" noEditPoints="1" noAdjustHandles="1" noChangeArrowheads="1" noChangeShapeType="1" noTextEdit="1"/>
              </p:cNvSpPr>
              <p:nvPr/>
            </p:nvSpPr>
            <p:spPr>
              <a:xfrm>
                <a:off x="1775460" y="4626939"/>
                <a:ext cx="2491740" cy="566694"/>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29877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AEE417D-5CE8-A923-6A33-B42077EF783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693377" y="10554"/>
            <a:ext cx="1055575" cy="1412003"/>
          </a:xfrm>
          <a:prstGeom prst="rect">
            <a:avLst/>
          </a:prstGeom>
        </p:spPr>
      </p:pic>
      <p:sp>
        <p:nvSpPr>
          <p:cNvPr id="3" name="TextBox 2">
            <a:extLst>
              <a:ext uri="{FF2B5EF4-FFF2-40B4-BE49-F238E27FC236}">
                <a16:creationId xmlns:a16="http://schemas.microsoft.com/office/drawing/2014/main" id="{19E01C1E-1C67-A19B-0B17-DEC70ED364B1}"/>
              </a:ext>
            </a:extLst>
          </p:cNvPr>
          <p:cNvSpPr txBox="1"/>
          <p:nvPr/>
        </p:nvSpPr>
        <p:spPr>
          <a:xfrm>
            <a:off x="74815" y="300212"/>
            <a:ext cx="10618562" cy="1323439"/>
          </a:xfrm>
          <a:prstGeom prst="rect">
            <a:avLst/>
          </a:prstGeom>
          <a:noFill/>
        </p:spPr>
        <p:txBody>
          <a:bodyPr wrap="square" rtlCol="0">
            <a:spAutoFit/>
          </a:bodyPr>
          <a:lstStyle/>
          <a:p>
            <a:pPr algn="ctr"/>
            <a:r>
              <a:rPr lang="en-US" sz="4000" dirty="0">
                <a:solidFill>
                  <a:schemeClr val="bg1"/>
                </a:solidFill>
                <a:latin typeface="Arial Rounded MT Bold" panose="020F0704030504030204" pitchFamily="34" charset="0"/>
              </a:rPr>
              <a:t>Introduction to Computer Programming</a:t>
            </a:r>
          </a:p>
          <a:p>
            <a:pPr algn="ctr"/>
            <a:r>
              <a:rPr lang="en-US" sz="4000" dirty="0">
                <a:solidFill>
                  <a:schemeClr val="bg1"/>
                </a:solidFill>
                <a:latin typeface="Arial Rounded MT Bold" panose="020F0704030504030204" pitchFamily="34" charset="0"/>
              </a:rPr>
              <a:t>LAB SESSION 3</a:t>
            </a:r>
          </a:p>
        </p:txBody>
      </p:sp>
      <p:sp>
        <p:nvSpPr>
          <p:cNvPr id="6" name="TextBox 5">
            <a:extLst>
              <a:ext uri="{FF2B5EF4-FFF2-40B4-BE49-F238E27FC236}">
                <a16:creationId xmlns:a16="http://schemas.microsoft.com/office/drawing/2014/main" id="{551C60E5-7374-CE9A-5581-AC18AA59C3E6}"/>
              </a:ext>
            </a:extLst>
          </p:cNvPr>
          <p:cNvSpPr txBox="1"/>
          <p:nvPr/>
        </p:nvSpPr>
        <p:spPr>
          <a:xfrm>
            <a:off x="1645921" y="1611027"/>
            <a:ext cx="10546079" cy="477054"/>
          </a:xfrm>
          <a:prstGeom prst="rect">
            <a:avLst/>
          </a:prstGeom>
          <a:solidFill>
            <a:schemeClr val="bg1"/>
          </a:solidFill>
        </p:spPr>
        <p:txBody>
          <a:bodyPr wrap="square">
            <a:spAutoFit/>
          </a:bodyPr>
          <a:lstStyle/>
          <a:p>
            <a:r>
              <a:rPr lang="en-US" altLang="en-US" sz="2500" dirty="0">
                <a:latin typeface="Arial Rounded MT Bold" panose="020F0704030504030204" pitchFamily="34" charset="0"/>
              </a:rPr>
              <a:t>Exercise 2</a:t>
            </a:r>
            <a:r>
              <a:rPr lang="tr-TR" altLang="en-US" sz="2500" dirty="0">
                <a:latin typeface="Arial Rounded MT Bold" panose="020F0704030504030204" pitchFamily="34" charset="0"/>
              </a:rPr>
              <a:t> </a:t>
            </a:r>
            <a:r>
              <a:rPr lang="en-US" altLang="en-US" sz="2500" dirty="0">
                <a:latin typeface="Arial Rounded MT Bold" panose="020F0704030504030204" pitchFamily="34" charset="0"/>
              </a:rPr>
              <a:t>– Answer:</a:t>
            </a:r>
            <a:endParaRPr lang="en-US" sz="2500" dirty="0">
              <a:latin typeface="Arial Rounded MT Bold" panose="020F0704030504030204" pitchFamily="34" charset="0"/>
            </a:endParaRPr>
          </a:p>
        </p:txBody>
      </p:sp>
      <p:sp>
        <p:nvSpPr>
          <p:cNvPr id="5" name="Rectangle 1">
            <a:extLst>
              <a:ext uri="{FF2B5EF4-FFF2-40B4-BE49-F238E27FC236}">
                <a16:creationId xmlns:a16="http://schemas.microsoft.com/office/drawing/2014/main" id="{78F424F0-3C4E-419B-952D-524068BA3D36}"/>
              </a:ext>
            </a:extLst>
          </p:cNvPr>
          <p:cNvSpPr>
            <a:spLocks noChangeArrowheads="1"/>
          </p:cNvSpPr>
          <p:nvPr/>
        </p:nvSpPr>
        <p:spPr bwMode="auto">
          <a:xfrm>
            <a:off x="2190750" y="2469832"/>
            <a:ext cx="6657975" cy="98488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public class </a:t>
            </a:r>
            <a:r>
              <a:rPr kumimoji="0" lang="en-US" altLang="en-US" sz="10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Q2 {</a:t>
            </a:r>
            <a:br>
              <a:rPr kumimoji="0" lang="en-US" altLang="en-US" sz="10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br>
            <a:r>
              <a:rPr kumimoji="0" lang="en-US" altLang="en-US" sz="10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    </a:t>
            </a:r>
            <a:r>
              <a:rPr kumimoji="0" lang="en-US" altLang="en-US" sz="10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public static void </a:t>
            </a:r>
            <a:r>
              <a:rPr kumimoji="0" lang="en-US" altLang="en-US" sz="1000" b="0" i="0" u="none" strike="noStrike" cap="none" normalizeH="0" baseline="0" dirty="0">
                <a:ln>
                  <a:noFill/>
                </a:ln>
                <a:solidFill>
                  <a:srgbClr val="FFC66D"/>
                </a:solidFill>
                <a:effectLst/>
                <a:latin typeface="Arial Unicode MS"/>
                <a:ea typeface="Times New Roman" panose="02020603050405020304" pitchFamily="18" charset="0"/>
                <a:cs typeface="Courier New" panose="02070309020205020404" pitchFamily="49" charset="0"/>
              </a:rPr>
              <a:t>main</a:t>
            </a:r>
            <a:r>
              <a:rPr kumimoji="0" lang="en-US" altLang="en-US" sz="10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(String[] </a:t>
            </a:r>
            <a:r>
              <a:rPr kumimoji="0" lang="en-US" altLang="en-US" sz="1000" b="0" i="0" u="none" strike="noStrike" cap="none" normalizeH="0" baseline="0" dirty="0" err="1">
                <a:ln>
                  <a:noFill/>
                </a:ln>
                <a:solidFill>
                  <a:srgbClr val="A9B7C6"/>
                </a:solidFill>
                <a:effectLst/>
                <a:latin typeface="Arial Unicode MS"/>
                <a:ea typeface="Times New Roman" panose="02020603050405020304" pitchFamily="18" charset="0"/>
                <a:cs typeface="Courier New" panose="02070309020205020404" pitchFamily="49" charset="0"/>
              </a:rPr>
              <a:t>args</a:t>
            </a:r>
            <a:r>
              <a:rPr kumimoji="0" lang="en-US" altLang="en-US" sz="10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 {</a:t>
            </a:r>
            <a:br>
              <a:rPr kumimoji="0" lang="en-US" altLang="en-US" sz="10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br>
            <a:r>
              <a:rPr lang="en-US" altLang="en-US" sz="1000" dirty="0">
                <a:solidFill>
                  <a:srgbClr val="808080"/>
                </a:solidFill>
                <a:latin typeface="Arial Unicode MS"/>
                <a:cs typeface="Courier New" panose="02070309020205020404" pitchFamily="49" charset="0"/>
              </a:rPr>
              <a:t>        // Write your code here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a:solidFill>
                  <a:srgbClr val="A9B7C6"/>
                </a:solidFill>
                <a:latin typeface="Arial Unicode MS"/>
                <a:ea typeface="Times New Roman" panose="02020603050405020304" pitchFamily="18" charset="0"/>
                <a:cs typeface="Courier New" panose="02070309020205020404" pitchFamily="49" charset="0"/>
              </a:rPr>
              <a:t>         …</a:t>
            </a:r>
            <a:br>
              <a:rPr kumimoji="0" lang="en-US" altLang="en-US" sz="10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br>
            <a:r>
              <a:rPr kumimoji="0" lang="en-US" altLang="en-US" sz="10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    </a:t>
            </a:r>
            <a:r>
              <a:rPr kumimoji="0" lang="en-US" altLang="en-US" sz="10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a:t>
            </a:r>
            <a:br>
              <a:rPr kumimoji="0" lang="en-US" altLang="en-US" sz="10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br>
            <a:r>
              <a:rPr kumimoji="0" lang="en-US" altLang="en-US" sz="10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a:t>
            </a:r>
            <a:r>
              <a:rPr kumimoji="0" lang="en-US" altLang="en-US" sz="11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50728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AEE417D-5CE8-A923-6A33-B42077EF783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693377" y="10554"/>
            <a:ext cx="1055575" cy="1412003"/>
          </a:xfrm>
          <a:prstGeom prst="rect">
            <a:avLst/>
          </a:prstGeom>
        </p:spPr>
      </p:pic>
      <p:sp>
        <p:nvSpPr>
          <p:cNvPr id="3" name="TextBox 2">
            <a:extLst>
              <a:ext uri="{FF2B5EF4-FFF2-40B4-BE49-F238E27FC236}">
                <a16:creationId xmlns:a16="http://schemas.microsoft.com/office/drawing/2014/main" id="{19E01C1E-1C67-A19B-0B17-DEC70ED364B1}"/>
              </a:ext>
            </a:extLst>
          </p:cNvPr>
          <p:cNvSpPr txBox="1"/>
          <p:nvPr/>
        </p:nvSpPr>
        <p:spPr>
          <a:xfrm>
            <a:off x="74815" y="300212"/>
            <a:ext cx="10618562" cy="1323439"/>
          </a:xfrm>
          <a:prstGeom prst="rect">
            <a:avLst/>
          </a:prstGeom>
          <a:noFill/>
        </p:spPr>
        <p:txBody>
          <a:bodyPr wrap="square" rtlCol="0">
            <a:spAutoFit/>
          </a:bodyPr>
          <a:lstStyle/>
          <a:p>
            <a:pPr algn="ctr"/>
            <a:r>
              <a:rPr lang="en-US" sz="4000" dirty="0">
                <a:solidFill>
                  <a:schemeClr val="bg1"/>
                </a:solidFill>
                <a:latin typeface="Arial Rounded MT Bold" panose="020F0704030504030204" pitchFamily="34" charset="0"/>
              </a:rPr>
              <a:t>Introduction to Computer Programming</a:t>
            </a:r>
          </a:p>
          <a:p>
            <a:pPr algn="ctr"/>
            <a:r>
              <a:rPr lang="en-US" sz="4000" dirty="0">
                <a:solidFill>
                  <a:schemeClr val="bg1"/>
                </a:solidFill>
                <a:latin typeface="Arial Rounded MT Bold" panose="020F0704030504030204" pitchFamily="34" charset="0"/>
              </a:rPr>
              <a:t>LAB SESSION 3</a:t>
            </a:r>
          </a:p>
        </p:txBody>
      </p:sp>
      <p:sp>
        <p:nvSpPr>
          <p:cNvPr id="6" name="TextBox 5">
            <a:extLst>
              <a:ext uri="{FF2B5EF4-FFF2-40B4-BE49-F238E27FC236}">
                <a16:creationId xmlns:a16="http://schemas.microsoft.com/office/drawing/2014/main" id="{551C60E5-7374-CE9A-5581-AC18AA59C3E6}"/>
              </a:ext>
            </a:extLst>
          </p:cNvPr>
          <p:cNvSpPr txBox="1"/>
          <p:nvPr/>
        </p:nvSpPr>
        <p:spPr>
          <a:xfrm>
            <a:off x="1645921" y="1611027"/>
            <a:ext cx="10546079" cy="477054"/>
          </a:xfrm>
          <a:prstGeom prst="rect">
            <a:avLst/>
          </a:prstGeom>
          <a:solidFill>
            <a:schemeClr val="bg1"/>
          </a:solidFill>
        </p:spPr>
        <p:txBody>
          <a:bodyPr wrap="square">
            <a:spAutoFit/>
          </a:bodyPr>
          <a:lstStyle/>
          <a:p>
            <a:r>
              <a:rPr lang="en-US" altLang="en-US" sz="2500" dirty="0">
                <a:latin typeface="Arial Rounded MT Bold" panose="020F0704030504030204" pitchFamily="34" charset="0"/>
              </a:rPr>
              <a:t>Exercise 3</a:t>
            </a:r>
            <a:endParaRPr lang="en-US" sz="2500" dirty="0">
              <a:latin typeface="Arial Rounded MT Bold" panose="020F0704030504030204" pitchFamily="34" charset="0"/>
            </a:endParaRPr>
          </a:p>
        </p:txBody>
      </p:sp>
      <p:sp>
        <p:nvSpPr>
          <p:cNvPr id="8" name="TextBox 7">
            <a:extLst>
              <a:ext uri="{FF2B5EF4-FFF2-40B4-BE49-F238E27FC236}">
                <a16:creationId xmlns:a16="http://schemas.microsoft.com/office/drawing/2014/main" id="{34CA34B7-0DE9-F9F8-6E23-9FD0215C4D7C}"/>
              </a:ext>
            </a:extLst>
          </p:cNvPr>
          <p:cNvSpPr txBox="1"/>
          <p:nvPr/>
        </p:nvSpPr>
        <p:spPr>
          <a:xfrm>
            <a:off x="953618" y="2580639"/>
            <a:ext cx="10152186" cy="1323439"/>
          </a:xfrm>
          <a:prstGeom prst="rect">
            <a:avLst/>
          </a:prstGeom>
          <a:noFill/>
        </p:spPr>
        <p:txBody>
          <a:bodyPr wrap="square">
            <a:spAutoFit/>
          </a:bodyPr>
          <a:lstStyle/>
          <a:p>
            <a:r>
              <a:rPr lang="en-US" altLang="en-US" sz="2000" b="1" dirty="0"/>
              <a:t>The whole TVA system is working like 80’s computer system. Has some problem with the storing string and characters. Miss. Minute asks you to write a program that converts your name to integer. For example if your name is </a:t>
            </a:r>
            <a:r>
              <a:rPr lang="en-US" altLang="en-US" sz="2000" b="1" dirty="0" err="1"/>
              <a:t>Efe</a:t>
            </a:r>
            <a:r>
              <a:rPr lang="en-US" altLang="en-US" sz="2000" b="1" dirty="0"/>
              <a:t>, your integer value of the name is: 69102101</a:t>
            </a:r>
          </a:p>
          <a:p>
            <a:r>
              <a:rPr lang="en-US" altLang="en-US" sz="2000" b="1" dirty="0"/>
              <a:t>E: 69, f: 102, e:101</a:t>
            </a:r>
          </a:p>
        </p:txBody>
      </p:sp>
    </p:spTree>
    <p:extLst>
      <p:ext uri="{BB962C8B-B14F-4D97-AF65-F5344CB8AC3E}">
        <p14:creationId xmlns:p14="http://schemas.microsoft.com/office/powerpoint/2010/main" val="1020946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AEE417D-5CE8-A923-6A33-B42077EF783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693377" y="10554"/>
            <a:ext cx="1055575" cy="1412003"/>
          </a:xfrm>
          <a:prstGeom prst="rect">
            <a:avLst/>
          </a:prstGeom>
        </p:spPr>
      </p:pic>
      <p:sp>
        <p:nvSpPr>
          <p:cNvPr id="3" name="TextBox 2">
            <a:extLst>
              <a:ext uri="{FF2B5EF4-FFF2-40B4-BE49-F238E27FC236}">
                <a16:creationId xmlns:a16="http://schemas.microsoft.com/office/drawing/2014/main" id="{19E01C1E-1C67-A19B-0B17-DEC70ED364B1}"/>
              </a:ext>
            </a:extLst>
          </p:cNvPr>
          <p:cNvSpPr txBox="1"/>
          <p:nvPr/>
        </p:nvSpPr>
        <p:spPr>
          <a:xfrm>
            <a:off x="74815" y="300212"/>
            <a:ext cx="10618562" cy="1323439"/>
          </a:xfrm>
          <a:prstGeom prst="rect">
            <a:avLst/>
          </a:prstGeom>
          <a:noFill/>
        </p:spPr>
        <p:txBody>
          <a:bodyPr wrap="square" rtlCol="0">
            <a:spAutoFit/>
          </a:bodyPr>
          <a:lstStyle/>
          <a:p>
            <a:pPr algn="ctr"/>
            <a:r>
              <a:rPr lang="en-US" sz="4000" dirty="0">
                <a:solidFill>
                  <a:schemeClr val="bg1"/>
                </a:solidFill>
                <a:latin typeface="Arial Rounded MT Bold" panose="020F0704030504030204" pitchFamily="34" charset="0"/>
              </a:rPr>
              <a:t>Introduction to Computer Programming</a:t>
            </a:r>
          </a:p>
          <a:p>
            <a:pPr algn="ctr"/>
            <a:r>
              <a:rPr lang="en-US" sz="4000" dirty="0">
                <a:solidFill>
                  <a:schemeClr val="bg1"/>
                </a:solidFill>
                <a:latin typeface="Arial Rounded MT Bold" panose="020F0704030504030204" pitchFamily="34" charset="0"/>
              </a:rPr>
              <a:t>LAB SESSION 3</a:t>
            </a:r>
          </a:p>
        </p:txBody>
      </p:sp>
      <p:sp>
        <p:nvSpPr>
          <p:cNvPr id="6" name="TextBox 5">
            <a:extLst>
              <a:ext uri="{FF2B5EF4-FFF2-40B4-BE49-F238E27FC236}">
                <a16:creationId xmlns:a16="http://schemas.microsoft.com/office/drawing/2014/main" id="{551C60E5-7374-CE9A-5581-AC18AA59C3E6}"/>
              </a:ext>
            </a:extLst>
          </p:cNvPr>
          <p:cNvSpPr txBox="1"/>
          <p:nvPr/>
        </p:nvSpPr>
        <p:spPr>
          <a:xfrm>
            <a:off x="1645921" y="1611027"/>
            <a:ext cx="10546079" cy="477054"/>
          </a:xfrm>
          <a:prstGeom prst="rect">
            <a:avLst/>
          </a:prstGeom>
          <a:solidFill>
            <a:schemeClr val="bg1"/>
          </a:solidFill>
        </p:spPr>
        <p:txBody>
          <a:bodyPr wrap="square">
            <a:spAutoFit/>
          </a:bodyPr>
          <a:lstStyle/>
          <a:p>
            <a:r>
              <a:rPr lang="en-US" altLang="en-US" sz="2500" dirty="0">
                <a:latin typeface="Arial Rounded MT Bold" panose="020F0704030504030204" pitchFamily="34" charset="0"/>
              </a:rPr>
              <a:t>Exercise 3</a:t>
            </a:r>
            <a:r>
              <a:rPr lang="tr-TR" altLang="en-US" sz="2500" dirty="0">
                <a:latin typeface="Arial Rounded MT Bold" panose="020F0704030504030204" pitchFamily="34" charset="0"/>
              </a:rPr>
              <a:t> – </a:t>
            </a:r>
            <a:r>
              <a:rPr lang="tr-TR" altLang="en-US" sz="2500" dirty="0" err="1">
                <a:latin typeface="Arial Rounded MT Bold" panose="020F0704030504030204" pitchFamily="34" charset="0"/>
              </a:rPr>
              <a:t>Answer</a:t>
            </a:r>
            <a:r>
              <a:rPr lang="tr-TR" altLang="en-US" sz="2500" dirty="0">
                <a:latin typeface="Arial Rounded MT Bold" panose="020F0704030504030204" pitchFamily="34" charset="0"/>
              </a:rPr>
              <a:t>:</a:t>
            </a:r>
            <a:endParaRPr lang="en-US" sz="2500" dirty="0">
              <a:latin typeface="Arial Rounded MT Bold" panose="020F0704030504030204" pitchFamily="34" charset="0"/>
            </a:endParaRPr>
          </a:p>
        </p:txBody>
      </p:sp>
      <p:sp>
        <p:nvSpPr>
          <p:cNvPr id="5" name="Rectangle 1">
            <a:extLst>
              <a:ext uri="{FF2B5EF4-FFF2-40B4-BE49-F238E27FC236}">
                <a16:creationId xmlns:a16="http://schemas.microsoft.com/office/drawing/2014/main" id="{F9209AB1-67F9-4300-A56A-0C64D57804EB}"/>
              </a:ext>
            </a:extLst>
          </p:cNvPr>
          <p:cNvSpPr>
            <a:spLocks noChangeArrowheads="1"/>
          </p:cNvSpPr>
          <p:nvPr/>
        </p:nvSpPr>
        <p:spPr bwMode="auto">
          <a:xfrm>
            <a:off x="1645921" y="2846113"/>
            <a:ext cx="7340139" cy="83099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public class </a:t>
            </a:r>
            <a:r>
              <a:rPr kumimoji="0" lang="en-US" altLang="en-US" sz="10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Q3 {</a:t>
            </a:r>
            <a:br>
              <a:rPr kumimoji="0" lang="en-US" altLang="en-US" sz="10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br>
            <a:r>
              <a:rPr kumimoji="0" lang="en-US" altLang="en-US" sz="10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    </a:t>
            </a:r>
            <a:r>
              <a:rPr kumimoji="0" lang="en-US" altLang="en-US" sz="10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public static void </a:t>
            </a:r>
            <a:r>
              <a:rPr kumimoji="0" lang="en-US" altLang="en-US" sz="1000" b="0" i="0" u="none" strike="noStrike" cap="none" normalizeH="0" baseline="0" dirty="0">
                <a:ln>
                  <a:noFill/>
                </a:ln>
                <a:solidFill>
                  <a:srgbClr val="FFC66D"/>
                </a:solidFill>
                <a:effectLst/>
                <a:latin typeface="Arial Unicode MS"/>
                <a:ea typeface="Times New Roman" panose="02020603050405020304" pitchFamily="18" charset="0"/>
                <a:cs typeface="Courier New" panose="02070309020205020404" pitchFamily="49" charset="0"/>
              </a:rPr>
              <a:t>main</a:t>
            </a:r>
            <a:r>
              <a:rPr kumimoji="0" lang="en-US" altLang="en-US" sz="10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(String[] </a:t>
            </a:r>
            <a:r>
              <a:rPr kumimoji="0" lang="en-US" altLang="en-US" sz="1000" b="0" i="0" u="none" strike="noStrike" cap="none" normalizeH="0" baseline="0" dirty="0" err="1">
                <a:ln>
                  <a:noFill/>
                </a:ln>
                <a:solidFill>
                  <a:srgbClr val="A9B7C6"/>
                </a:solidFill>
                <a:effectLst/>
                <a:latin typeface="Arial Unicode MS"/>
                <a:ea typeface="Times New Roman" panose="02020603050405020304" pitchFamily="18" charset="0"/>
                <a:cs typeface="Courier New" panose="02070309020205020404" pitchFamily="49" charset="0"/>
              </a:rPr>
              <a:t>args</a:t>
            </a:r>
            <a:r>
              <a:rPr kumimoji="0" lang="en-US" altLang="en-US" sz="10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 {</a:t>
            </a:r>
            <a:br>
              <a:rPr kumimoji="0" lang="en-US" altLang="en-US" sz="10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br>
            <a:r>
              <a:rPr kumimoji="0" lang="en-US" altLang="en-US" sz="10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  </a:t>
            </a:r>
            <a:r>
              <a:rPr lang="en-US" altLang="en-US" sz="1000" dirty="0">
                <a:solidFill>
                  <a:srgbClr val="808080"/>
                </a:solidFill>
                <a:latin typeface="Arial Unicode MS"/>
                <a:cs typeface="Courier New" panose="02070309020205020404" pitchFamily="49" charset="0"/>
              </a:rPr>
              <a:t>// Write your code here</a:t>
            </a:r>
            <a:br>
              <a:rPr kumimoji="0" lang="en-US" altLang="en-US" sz="10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br>
            <a:r>
              <a:rPr kumimoji="0" lang="en-US" altLang="en-US" sz="1000" b="0" i="0" u="none" strike="noStrike" cap="none" normalizeH="0" baseline="0" dirty="0">
                <a:ln>
                  <a:noFill/>
                </a:ln>
                <a:solidFill>
                  <a:srgbClr val="CC7832"/>
                </a:solidFill>
                <a:effectLst/>
                <a:latin typeface="Arial Unicode MS"/>
                <a:ea typeface="Times New Roman" panose="02020603050405020304" pitchFamily="18" charset="0"/>
                <a:cs typeface="Courier New" panose="02070309020205020404" pitchFamily="49" charset="0"/>
              </a:rPr>
              <a:t>    </a:t>
            </a:r>
            <a:r>
              <a:rPr kumimoji="0" lang="en-US" altLang="en-US" sz="10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a:t>
            </a:r>
            <a:br>
              <a:rPr kumimoji="0" lang="en-US" altLang="en-US" sz="10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br>
            <a:r>
              <a:rPr kumimoji="0" lang="en-US" altLang="en-US" sz="1000" b="0" i="0" u="none" strike="noStrike" cap="none" normalizeH="0" baseline="0" dirty="0">
                <a:ln>
                  <a:noFill/>
                </a:ln>
                <a:solidFill>
                  <a:srgbClr val="A9B7C6"/>
                </a:solidFill>
                <a:effectLst/>
                <a:latin typeface="Arial Unicode MS"/>
                <a:ea typeface="Times New Roman" panose="02020603050405020304" pitchFamily="18" charset="0"/>
                <a:cs typeface="Courier New" panose="02070309020205020404" pitchFamily="49" charset="0"/>
              </a:rPr>
              <a:t>}</a:t>
            </a:r>
            <a:r>
              <a:rPr kumimoji="0" lang="en-US" altLang="en-US" sz="11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4049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AEE417D-5CE8-A923-6A33-B42077EF783E}"/>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0693377" y="10554"/>
            <a:ext cx="1055575" cy="1412003"/>
          </a:xfrm>
          <a:prstGeom prst="rect">
            <a:avLst/>
          </a:prstGeom>
        </p:spPr>
      </p:pic>
      <p:sp>
        <p:nvSpPr>
          <p:cNvPr id="3" name="TextBox 2">
            <a:extLst>
              <a:ext uri="{FF2B5EF4-FFF2-40B4-BE49-F238E27FC236}">
                <a16:creationId xmlns:a16="http://schemas.microsoft.com/office/drawing/2014/main" id="{19E01C1E-1C67-A19B-0B17-DEC70ED364B1}"/>
              </a:ext>
            </a:extLst>
          </p:cNvPr>
          <p:cNvSpPr txBox="1"/>
          <p:nvPr/>
        </p:nvSpPr>
        <p:spPr>
          <a:xfrm>
            <a:off x="74815" y="300212"/>
            <a:ext cx="10618562" cy="1323439"/>
          </a:xfrm>
          <a:prstGeom prst="rect">
            <a:avLst/>
          </a:prstGeom>
          <a:noFill/>
        </p:spPr>
        <p:txBody>
          <a:bodyPr wrap="square" rtlCol="0">
            <a:spAutoFit/>
          </a:bodyPr>
          <a:lstStyle/>
          <a:p>
            <a:pPr algn="ctr"/>
            <a:r>
              <a:rPr lang="en-US" sz="4000" dirty="0">
                <a:solidFill>
                  <a:schemeClr val="bg1"/>
                </a:solidFill>
                <a:latin typeface="Arial Rounded MT Bold" panose="020F0704030504030204" pitchFamily="34" charset="0"/>
              </a:rPr>
              <a:t>Introduction to Computer Programming</a:t>
            </a:r>
          </a:p>
          <a:p>
            <a:pPr algn="ctr"/>
            <a:r>
              <a:rPr lang="en-US" sz="4000" dirty="0">
                <a:solidFill>
                  <a:schemeClr val="bg1"/>
                </a:solidFill>
                <a:latin typeface="Arial Rounded MT Bold" panose="020F0704030504030204" pitchFamily="34" charset="0"/>
              </a:rPr>
              <a:t>LAB SESSION 3</a:t>
            </a:r>
          </a:p>
        </p:txBody>
      </p:sp>
      <p:sp>
        <p:nvSpPr>
          <p:cNvPr id="6" name="TextBox 5">
            <a:extLst>
              <a:ext uri="{FF2B5EF4-FFF2-40B4-BE49-F238E27FC236}">
                <a16:creationId xmlns:a16="http://schemas.microsoft.com/office/drawing/2014/main" id="{551C60E5-7374-CE9A-5581-AC18AA59C3E6}"/>
              </a:ext>
            </a:extLst>
          </p:cNvPr>
          <p:cNvSpPr txBox="1"/>
          <p:nvPr/>
        </p:nvSpPr>
        <p:spPr>
          <a:xfrm>
            <a:off x="1645921" y="1611027"/>
            <a:ext cx="10546079" cy="477054"/>
          </a:xfrm>
          <a:prstGeom prst="rect">
            <a:avLst/>
          </a:prstGeom>
          <a:solidFill>
            <a:schemeClr val="bg1"/>
          </a:solidFill>
        </p:spPr>
        <p:txBody>
          <a:bodyPr wrap="square">
            <a:spAutoFit/>
          </a:bodyPr>
          <a:lstStyle/>
          <a:p>
            <a:r>
              <a:rPr lang="en-US" altLang="en-US" sz="2500" dirty="0">
                <a:latin typeface="Arial Rounded MT Bold" panose="020F0704030504030204" pitchFamily="34" charset="0"/>
              </a:rPr>
              <a:t>Exercise 4</a:t>
            </a:r>
            <a:endParaRPr lang="en-US" sz="2500" dirty="0">
              <a:latin typeface="Arial Rounded MT Bold" panose="020F0704030504030204" pitchFamily="34" charset="0"/>
            </a:endParaRPr>
          </a:p>
        </p:txBody>
      </p:sp>
      <p:sp>
        <p:nvSpPr>
          <p:cNvPr id="8" name="TextBox 7">
            <a:extLst>
              <a:ext uri="{FF2B5EF4-FFF2-40B4-BE49-F238E27FC236}">
                <a16:creationId xmlns:a16="http://schemas.microsoft.com/office/drawing/2014/main" id="{34CA34B7-0DE9-F9F8-6E23-9FD0215C4D7C}"/>
              </a:ext>
            </a:extLst>
          </p:cNvPr>
          <p:cNvSpPr txBox="1"/>
          <p:nvPr/>
        </p:nvSpPr>
        <p:spPr>
          <a:xfrm>
            <a:off x="953618" y="2580639"/>
            <a:ext cx="10152186" cy="1015663"/>
          </a:xfrm>
          <a:prstGeom prst="rect">
            <a:avLst/>
          </a:prstGeom>
          <a:noFill/>
        </p:spPr>
        <p:txBody>
          <a:bodyPr wrap="square">
            <a:spAutoFit/>
          </a:bodyPr>
          <a:lstStyle/>
          <a:p>
            <a:r>
              <a:rPr lang="en-US" altLang="en-US" sz="2000" b="1" dirty="0"/>
              <a:t>We have a device in TVA that absorbs the energy from the time strings floating in the air! We need to find the maximum energy absorbed by the device. Each time string hit the panel of the device in a certain angle. The formula for the energy is:</a:t>
            </a:r>
          </a:p>
        </p:txBody>
      </p:sp>
      <p:pic>
        <p:nvPicPr>
          <p:cNvPr id="37" name="Picture 36">
            <a:extLst>
              <a:ext uri="{FF2B5EF4-FFF2-40B4-BE49-F238E27FC236}">
                <a16:creationId xmlns:a16="http://schemas.microsoft.com/office/drawing/2014/main" id="{00DA159A-6DEA-479E-A735-3DE4D48C7554}"/>
              </a:ext>
            </a:extLst>
          </p:cNvPr>
          <p:cNvPicPr>
            <a:picLocks noChangeAspect="1"/>
          </p:cNvPicPr>
          <p:nvPr/>
        </p:nvPicPr>
        <p:blipFill rotWithShape="1">
          <a:blip r:embed="rId3"/>
          <a:srcRect l="30474" t="-1" r="28713" b="-3046"/>
          <a:stretch/>
        </p:blipFill>
        <p:spPr>
          <a:xfrm>
            <a:off x="7677150" y="3272792"/>
            <a:ext cx="2428875" cy="323510"/>
          </a:xfrm>
          <a:prstGeom prst="rect">
            <a:avLst/>
          </a:prstGeom>
        </p:spPr>
      </p:pic>
      <p:sp>
        <p:nvSpPr>
          <p:cNvPr id="38" name="TextBox 37">
            <a:extLst>
              <a:ext uri="{FF2B5EF4-FFF2-40B4-BE49-F238E27FC236}">
                <a16:creationId xmlns:a16="http://schemas.microsoft.com/office/drawing/2014/main" id="{F4AEB7A1-2689-4620-BE4A-B23468A2CC50}"/>
              </a:ext>
            </a:extLst>
          </p:cNvPr>
          <p:cNvSpPr txBox="1"/>
          <p:nvPr/>
        </p:nvSpPr>
        <p:spPr>
          <a:xfrm>
            <a:off x="953618" y="3845404"/>
            <a:ext cx="5028082" cy="707886"/>
          </a:xfrm>
          <a:prstGeom prst="rect">
            <a:avLst/>
          </a:prstGeom>
          <a:noFill/>
        </p:spPr>
        <p:txBody>
          <a:bodyPr wrap="square">
            <a:spAutoFit/>
          </a:bodyPr>
          <a:lstStyle/>
          <a:p>
            <a:r>
              <a:rPr lang="en-US" altLang="en-US" sz="2000" b="1" dirty="0"/>
              <a:t>The L is the length of the String, the D is the degree of the string with the panel.</a:t>
            </a:r>
          </a:p>
        </p:txBody>
      </p:sp>
      <p:pic>
        <p:nvPicPr>
          <p:cNvPr id="39" name="Picture 38">
            <a:extLst>
              <a:ext uri="{FF2B5EF4-FFF2-40B4-BE49-F238E27FC236}">
                <a16:creationId xmlns:a16="http://schemas.microsoft.com/office/drawing/2014/main" id="{53BA526C-DA2E-46E1-BCA6-95796AAB557B}"/>
              </a:ext>
            </a:extLst>
          </p:cNvPr>
          <p:cNvPicPr/>
          <p:nvPr/>
        </p:nvPicPr>
        <p:blipFill>
          <a:blip r:embed="rId4"/>
          <a:stretch>
            <a:fillRect/>
          </a:stretch>
        </p:blipFill>
        <p:spPr>
          <a:xfrm>
            <a:off x="6415087" y="3686020"/>
            <a:ext cx="2524125" cy="1217460"/>
          </a:xfrm>
          <a:prstGeom prst="rect">
            <a:avLst/>
          </a:prstGeom>
        </p:spPr>
      </p:pic>
      <p:sp>
        <p:nvSpPr>
          <p:cNvPr id="40" name="TextBox 39">
            <a:extLst>
              <a:ext uri="{FF2B5EF4-FFF2-40B4-BE49-F238E27FC236}">
                <a16:creationId xmlns:a16="http://schemas.microsoft.com/office/drawing/2014/main" id="{21BAC438-5CBF-4CC5-AD85-13B1A2996B58}"/>
              </a:ext>
            </a:extLst>
          </p:cNvPr>
          <p:cNvSpPr txBox="1"/>
          <p:nvPr/>
        </p:nvSpPr>
        <p:spPr>
          <a:xfrm>
            <a:off x="1019907" y="4993198"/>
            <a:ext cx="10152186" cy="1323439"/>
          </a:xfrm>
          <a:prstGeom prst="rect">
            <a:avLst/>
          </a:prstGeom>
          <a:noFill/>
        </p:spPr>
        <p:txBody>
          <a:bodyPr wrap="square">
            <a:spAutoFit/>
          </a:bodyPr>
          <a:lstStyle/>
          <a:p>
            <a:r>
              <a:rPr lang="en-US" altLang="en-US" sz="2000" b="1" dirty="0"/>
              <a:t>The input of the program is going to be a single line of 2 doubles, First going to be the length(L) and the second is going to be the degree(D).</a:t>
            </a:r>
          </a:p>
          <a:p>
            <a:r>
              <a:rPr lang="en-US" altLang="en-US" sz="2000" b="1" dirty="0"/>
              <a:t>Careful: You have to change the D to radiant</a:t>
            </a:r>
          </a:p>
          <a:p>
            <a:r>
              <a:rPr lang="en-US" altLang="en-US" sz="2000" b="1" dirty="0"/>
              <a:t>Your output should be a single number of maximum Energy!</a:t>
            </a:r>
          </a:p>
        </p:txBody>
      </p:sp>
      <p:pic>
        <p:nvPicPr>
          <p:cNvPr id="42" name="Picture 41">
            <a:extLst>
              <a:ext uri="{FF2B5EF4-FFF2-40B4-BE49-F238E27FC236}">
                <a16:creationId xmlns:a16="http://schemas.microsoft.com/office/drawing/2014/main" id="{B6E175D4-9709-4254-A849-2532BA765049}"/>
              </a:ext>
            </a:extLst>
          </p:cNvPr>
          <p:cNvPicPr>
            <a:picLocks noChangeAspect="1"/>
          </p:cNvPicPr>
          <p:nvPr/>
        </p:nvPicPr>
        <p:blipFill>
          <a:blip r:embed="rId5"/>
          <a:stretch>
            <a:fillRect/>
          </a:stretch>
        </p:blipFill>
        <p:spPr>
          <a:xfrm>
            <a:off x="2638038" y="6341380"/>
            <a:ext cx="5951220" cy="432816"/>
          </a:xfrm>
          <a:prstGeom prst="rect">
            <a:avLst/>
          </a:prstGeom>
        </p:spPr>
      </p:pic>
    </p:spTree>
    <p:extLst>
      <p:ext uri="{BB962C8B-B14F-4D97-AF65-F5344CB8AC3E}">
        <p14:creationId xmlns:p14="http://schemas.microsoft.com/office/powerpoint/2010/main" val="34901149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227</TotalTime>
  <Words>690</Words>
  <Application>Microsoft Office PowerPoint</Application>
  <PresentationFormat>Widescreen</PresentationFormat>
  <Paragraphs>67</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Arial Rounded MT Bold</vt:lpstr>
      <vt:lpstr>Arial Unicode MS</vt:lpstr>
      <vt:lpstr>Calibri</vt:lpstr>
      <vt:lpstr>Calibri Light</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Mahyar Teymournezhad</dc:creator>
  <cp:lastModifiedBy>Mahyar</cp:lastModifiedBy>
  <cp:revision>11</cp:revision>
  <dcterms:created xsi:type="dcterms:W3CDTF">2022-10-17T07:20:08Z</dcterms:created>
  <dcterms:modified xsi:type="dcterms:W3CDTF">2023-11-13T12:56:29Z</dcterms:modified>
</cp:coreProperties>
</file>