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6" r:id="rId4"/>
    <p:sldId id="280" r:id="rId5"/>
    <p:sldId id="281" r:id="rId6"/>
    <p:sldId id="286" r:id="rId7"/>
    <p:sldId id="282" r:id="rId8"/>
    <p:sldId id="283" r:id="rId9"/>
    <p:sldId id="287" r:id="rId10"/>
    <p:sldId id="284" r:id="rId11"/>
    <p:sldId id="285" r:id="rId12"/>
    <p:sldId id="288" r:id="rId13"/>
    <p:sldId id="273" r:id="rId14"/>
    <p:sldId id="278" r:id="rId15"/>
    <p:sldId id="274" r:id="rId16"/>
    <p:sldId id="275" r:id="rId17"/>
    <p:sldId id="279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</a:t>
            </a:r>
            <a:r>
              <a:rPr lang="tr-TR" dirty="0"/>
              <a:t>3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268760"/>
            <a:ext cx="8424935" cy="5184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are supposed to write a method which finds the students who got an AA grade from the Programming Languages - II course.</a:t>
            </a:r>
          </a:p>
          <a:p>
            <a:r>
              <a:rPr lang="en-US" sz="2400" dirty="0" smtClean="0"/>
              <a:t>Names of students will be given as a string array and their grades (Midterm, </a:t>
            </a:r>
            <a:r>
              <a:rPr lang="en-US" sz="2400" dirty="0" err="1" smtClean="0"/>
              <a:t>BirDeha</a:t>
            </a:r>
            <a:r>
              <a:rPr lang="en-US" sz="2400" dirty="0" smtClean="0"/>
              <a:t>, Project and Final in that order) as a 2-d integer array. To get an AA, a student must have a final average of at least 90. Your method should print all the students which got an AA to the screen (returns nothing). The weights are as follows:</a:t>
            </a:r>
          </a:p>
          <a:p>
            <a:pPr marL="400050" lvl="1" indent="0">
              <a:buNone/>
            </a:pPr>
            <a:r>
              <a:rPr lang="en-US" sz="1800" dirty="0" smtClean="0"/>
              <a:t>Midterm	25%</a:t>
            </a:r>
          </a:p>
          <a:p>
            <a:pPr marL="400050" lvl="1" indent="0">
              <a:buNone/>
            </a:pPr>
            <a:r>
              <a:rPr lang="en-US" sz="1800" dirty="0" err="1" smtClean="0"/>
              <a:t>BirDeha</a:t>
            </a:r>
            <a:r>
              <a:rPr lang="en-US" sz="1800" dirty="0"/>
              <a:t>	</a:t>
            </a:r>
            <a:r>
              <a:rPr lang="en-US" sz="1800" dirty="0" smtClean="0"/>
              <a:t>10%</a:t>
            </a:r>
          </a:p>
          <a:p>
            <a:pPr marL="400050" lvl="1" indent="0">
              <a:buNone/>
            </a:pPr>
            <a:r>
              <a:rPr lang="en-US" sz="1800" dirty="0" smtClean="0"/>
              <a:t>Project	25%</a:t>
            </a:r>
          </a:p>
          <a:p>
            <a:pPr marL="400050" lvl="1" indent="0">
              <a:buNone/>
            </a:pPr>
            <a:r>
              <a:rPr lang="en-US" sz="1800" dirty="0" smtClean="0"/>
              <a:t>Final 	</a:t>
            </a:r>
            <a:r>
              <a:rPr lang="tr-TR" sz="1800" dirty="0" smtClean="0"/>
              <a:t>	</a:t>
            </a:r>
            <a:r>
              <a:rPr lang="en-US" sz="1800" dirty="0" smtClean="0"/>
              <a:t>40%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596396" y="566146"/>
            <a:ext cx="3096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students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"ALI"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"MAHMUT"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"AYŞE"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"ZEYNEP"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"FATMA"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"KERİM"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"OSMAN"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"YASEMİN"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"NİYAZİ"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"RECEP"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tr-TR" dirty="0">
                <a:solidFill>
                  <a:srgbClr val="2A00FF"/>
                </a:solidFill>
                <a:latin typeface="Consolas"/>
              </a:rPr>
              <a:t>"KAMİL"</a:t>
            </a:r>
          </a:p>
          <a:p>
            <a:pPr lvl="1"/>
            <a:r>
              <a:rPr lang="tr-TR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tr-TR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378215" y="583233"/>
            <a:ext cx="4176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{80, 90, 70, 100},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{50, 60, 40, 80},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{100, 50, 70, 60},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{100, 90, 95, 100},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{80, 80, 85, 75},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{42, 66, 84, 94},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{79, 91, 89, 100},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{100, 85, 88, 75},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{25, 99, 85, 40},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{63, 59, 66, 33},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{87, 100, 100, 96}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 smtClean="0">
              <a:latin typeface="Consolas"/>
            </a:endParaRPr>
          </a:p>
          <a:p>
            <a:endParaRPr lang="tr-TR" dirty="0">
              <a:latin typeface="Consolas"/>
            </a:endParaRPr>
          </a:p>
          <a:p>
            <a:r>
              <a:rPr lang="tr-TR" i="1" dirty="0" err="1">
                <a:solidFill>
                  <a:srgbClr val="000000"/>
                </a:solidFill>
                <a:latin typeface="Consolas"/>
              </a:rPr>
              <a:t>printAAs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i="1" dirty="0" err="1">
                <a:solidFill>
                  <a:srgbClr val="6A3E3E"/>
                </a:solidFill>
                <a:latin typeface="Consolas"/>
              </a:rPr>
              <a:t>students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i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);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79512" y="5924794"/>
            <a:ext cx="7452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printAAs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students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sz="1600" b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	</a:t>
            </a:r>
            <a:r>
              <a:rPr lang="tr-TR" sz="16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600" dirty="0" err="1">
                <a:solidFill>
                  <a:srgbClr val="3F7F5F"/>
                </a:solidFill>
                <a:latin typeface="Consolas"/>
              </a:rPr>
              <a:t>your</a:t>
            </a:r>
            <a:r>
              <a:rPr lang="tr-TR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3F7F5F"/>
                </a:solidFill>
                <a:latin typeface="Consolas"/>
              </a:rPr>
              <a:t>code</a:t>
            </a:r>
            <a:endParaRPr lang="tr-TR" sz="1600" dirty="0">
              <a:solidFill>
                <a:srgbClr val="3F7F5F"/>
              </a:solidFill>
              <a:latin typeface="Consolas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9268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13110" y="1700808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calcAvg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[0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 * 0.25 +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3"/>
            <a:r>
              <a:rPr lang="tr-TR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[1] * 0.1 +</a:t>
            </a:r>
          </a:p>
          <a:p>
            <a:pPr lvl="3"/>
            <a:r>
              <a:rPr lang="tr-TR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[2] * 0.25 +</a:t>
            </a:r>
          </a:p>
          <a:p>
            <a:pPr lvl="3"/>
            <a:r>
              <a:rPr lang="tr-TR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[3] * 0.4</a:t>
            </a:r>
          </a:p>
          <a:p>
            <a:pPr lvl="3"/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dirty="0">
              <a:latin typeface="Consolas"/>
            </a:endParaRPr>
          </a:p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printAAs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students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students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calcAvg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]) &gt;= 90)</a:t>
            </a:r>
          </a:p>
          <a:p>
            <a:pPr lvl="2"/>
            <a:r>
              <a:rPr lang="tr-TR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tr-T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 smtClean="0">
                <a:solidFill>
                  <a:srgbClr val="6A3E3E"/>
                </a:solidFill>
                <a:latin typeface="Consolas"/>
              </a:rPr>
              <a:t>students</a:t>
            </a:r>
            <a:r>
              <a:rPr lang="tr-TR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i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81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95536" y="1412776"/>
            <a:ext cx="8312727" cy="4883727"/>
          </a:xfrm>
        </p:spPr>
        <p:txBody>
          <a:bodyPr>
            <a:normAutofit/>
          </a:bodyPr>
          <a:lstStyle/>
          <a:p>
            <a:r>
              <a:rPr lang="en-US" dirty="0" smtClean="0"/>
              <a:t>Consider an n by n table. For any cell in the table we define the neighborhood of a cell to be the cells located at right, left, up, down and all 4 diagonals (if they exist). Write a function which takes integers </a:t>
            </a:r>
            <a:r>
              <a:rPr lang="en-US" i="1" dirty="0" smtClean="0"/>
              <a:t>n, i, j </a:t>
            </a:r>
            <a:r>
              <a:rPr lang="en-US" dirty="0" smtClean="0"/>
              <a:t>and returns the number of neighbors of the cell, which is located at </a:t>
            </a:r>
            <a:r>
              <a:rPr lang="en-US" dirty="0" err="1" smtClean="0"/>
              <a:t>ith</a:t>
            </a:r>
            <a:r>
              <a:rPr lang="en-US" dirty="0" smtClean="0"/>
              <a:t> row and </a:t>
            </a:r>
            <a:r>
              <a:rPr lang="en-US" dirty="0" err="1" smtClean="0"/>
              <a:t>jth</a:t>
            </a:r>
            <a:r>
              <a:rPr lang="en-US" dirty="0" smtClean="0"/>
              <a:t>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54685" y="-199058"/>
            <a:ext cx="82296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51520" y="836712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countNeighbors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tr-TR" dirty="0">
              <a:latin typeface="Consolas"/>
            </a:endParaRPr>
          </a:p>
          <a:p>
            <a:pPr lvl="1"/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check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edges</a:t>
            </a:r>
            <a:endParaRPr lang="tr-TR" dirty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cond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+1 == </a:t>
            </a:r>
            <a:r>
              <a:rPr lang="tr-TR" b="1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tr-TR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cond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cond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+1 == </a:t>
            </a:r>
            <a:r>
              <a:rPr lang="tr-TR" b="1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tr-TR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cond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cond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endParaRPr lang="tr-TR" dirty="0">
              <a:latin typeface="Consolas"/>
            </a:endParaRP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switch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cond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4: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// 1x1 table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2: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3;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// corner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1: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5;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// edge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default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8;</a:t>
            </a:r>
            <a:r>
              <a:rPr lang="tr-TR" b="1" dirty="0">
                <a:solidFill>
                  <a:srgbClr val="3F7F5F"/>
                </a:solidFill>
                <a:latin typeface="Consolas"/>
              </a:rPr>
              <a:t>// inside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9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function which given two square integer arrays and two integers </a:t>
            </a:r>
            <a:r>
              <a:rPr lang="en-US" dirty="0" err="1" smtClean="0"/>
              <a:t>i,j</a:t>
            </a:r>
            <a:r>
              <a:rPr lang="en-US" dirty="0" smtClean="0"/>
              <a:t>; writes the smaller array’s content into the bigger one such that the (0,0) cell of the small array coincides with (</a:t>
            </a:r>
            <a:r>
              <a:rPr lang="en-US" dirty="0" err="1" smtClean="0"/>
              <a:t>i,j</a:t>
            </a:r>
            <a:r>
              <a:rPr lang="en-US" dirty="0" smtClean="0"/>
              <a:t>) cell of the bigger array. You can assume that the first parameter is the bigger and the second parameter is the smaller array. (Don’t allocate new space, </a:t>
            </a:r>
            <a:r>
              <a:rPr lang="en-US" smtClean="0"/>
              <a:t>overwrite the bigger array and return it.)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5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Input</a:t>
            </a:r>
            <a:r>
              <a:rPr lang="en-US" dirty="0" smtClean="0"/>
              <a:t>: 	paste(arr1</a:t>
            </a:r>
            <a:r>
              <a:rPr lang="en-US" dirty="0" smtClean="0"/>
              <a:t>, arr2, i, j)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rr1	arr2	i	j</a:t>
            </a:r>
          </a:p>
          <a:p>
            <a:pPr marL="0" indent="0">
              <a:buNone/>
            </a:pPr>
            <a:r>
              <a:rPr lang="en-US" dirty="0" smtClean="0"/>
              <a:t>123	00	1	1</a:t>
            </a:r>
          </a:p>
          <a:p>
            <a:pPr marL="0" indent="0">
              <a:buNone/>
            </a:pPr>
            <a:r>
              <a:rPr lang="en-US" dirty="0" smtClean="0"/>
              <a:t>654	00	</a:t>
            </a:r>
          </a:p>
          <a:p>
            <a:pPr marL="0" indent="0">
              <a:buNone/>
            </a:pPr>
            <a:r>
              <a:rPr lang="en-US" dirty="0" smtClean="0"/>
              <a:t>789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123</a:t>
            </a:r>
          </a:p>
          <a:p>
            <a:pPr marL="0" indent="0">
              <a:buNone/>
            </a:pPr>
            <a:r>
              <a:rPr lang="en-US" dirty="0" smtClean="0"/>
              <a:t>600</a:t>
            </a:r>
          </a:p>
          <a:p>
            <a:pPr marL="0" indent="0">
              <a:buNone/>
            </a:pPr>
            <a:r>
              <a:rPr lang="en-US" dirty="0" smtClean="0"/>
              <a:t>700</a:t>
            </a:r>
          </a:p>
        </p:txBody>
      </p:sp>
    </p:spTree>
    <p:extLst>
      <p:ext uri="{BB962C8B-B14F-4D97-AF65-F5344CB8AC3E}">
        <p14:creationId xmlns:p14="http://schemas.microsoft.com/office/powerpoint/2010/main" val="8386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23528" y="2204864"/>
            <a:ext cx="8460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paste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big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smol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smolHeight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smol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smolWidth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smol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[0].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 err="1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tr-TR" b="1" dirty="0" err="1" smtClean="0">
                <a:solidFill>
                  <a:srgbClr val="6A3E3E"/>
                </a:solidFill>
                <a:latin typeface="Consolas"/>
              </a:rPr>
              <a:t>smolHeight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 smtClean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 smtClean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 err="1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tr-TR" b="1" dirty="0" err="1" smtClean="0">
                <a:solidFill>
                  <a:srgbClr val="6A3E3E"/>
                </a:solidFill>
                <a:latin typeface="Consolas"/>
              </a:rPr>
              <a:t>smolWidth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2"/>
            <a:r>
              <a:rPr lang="tr-TR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big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smol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big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89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74073" y="1600200"/>
            <a:ext cx="8312727" cy="4883727"/>
          </a:xfrm>
        </p:spPr>
        <p:txBody>
          <a:bodyPr>
            <a:normAutofit/>
          </a:bodyPr>
          <a:lstStyle/>
          <a:p>
            <a:r>
              <a:rPr lang="tr-TR" dirty="0" err="1" smtClean="0"/>
              <a:t>Wr</a:t>
            </a:r>
            <a:r>
              <a:rPr lang="en-US" dirty="0" err="1" smtClean="0"/>
              <a:t>ite</a:t>
            </a:r>
            <a:r>
              <a:rPr lang="en-US" dirty="0" smtClean="0"/>
              <a:t> a function which takes a rectangular integer array and two indices </a:t>
            </a:r>
            <a:r>
              <a:rPr lang="en-US" i="1" dirty="0" smtClean="0"/>
              <a:t>i, j</a:t>
            </a:r>
            <a:r>
              <a:rPr lang="en-US" dirty="0" smtClean="0"/>
              <a:t> and returns the element of the array which is </a:t>
            </a:r>
            <a:r>
              <a:rPr lang="tr-TR" dirty="0" err="1" smtClean="0"/>
              <a:t>located</a:t>
            </a:r>
            <a:r>
              <a:rPr lang="tr-TR" dirty="0" smtClean="0"/>
              <a:t> at</a:t>
            </a:r>
            <a:r>
              <a:rPr lang="en-US" dirty="0" smtClean="0"/>
              <a:t> the intersection of the </a:t>
            </a:r>
            <a:r>
              <a:rPr lang="en-US" i="1" dirty="0" smtClean="0"/>
              <a:t>i</a:t>
            </a:r>
            <a:r>
              <a:rPr lang="tr-TR" dirty="0" err="1" smtClean="0"/>
              <a:t>th</a:t>
            </a:r>
            <a:r>
              <a:rPr lang="tr-TR" dirty="0" smtClean="0"/>
              <a:t> </a:t>
            </a:r>
            <a:r>
              <a:rPr lang="tr-TR" dirty="0" err="1" smtClean="0"/>
              <a:t>row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i="1" dirty="0" err="1" smtClean="0"/>
              <a:t>j</a:t>
            </a:r>
            <a:r>
              <a:rPr lang="tr-TR" dirty="0" err="1" smtClean="0"/>
              <a:t>th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619672" y="2636912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arr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9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74073" y="1600201"/>
            <a:ext cx="8230375" cy="1900808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Wr</a:t>
            </a:r>
            <a:r>
              <a:rPr lang="en-US" sz="2800" dirty="0" err="1" smtClean="0"/>
              <a:t>ite</a:t>
            </a:r>
            <a:r>
              <a:rPr lang="en-US" sz="2800" dirty="0" smtClean="0"/>
              <a:t> a function which grades a multiple choice test. Assume that every student answers every question. Each correct answer gives +1 point and each wrong answer costs -1/4 points.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789041"/>
            <a:ext cx="4176464" cy="232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17" y="4725144"/>
            <a:ext cx="3384375" cy="12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7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913739" y="764704"/>
            <a:ext cx="70387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 grade(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[][]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answers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	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your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err="1" smtClean="0">
                <a:solidFill>
                  <a:srgbClr val="3F7F5F"/>
                </a:solidFill>
                <a:latin typeface="Consolas"/>
              </a:rPr>
              <a:t>code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}</a:t>
            </a:r>
            <a:endParaRPr lang="tr-TR" b="1" dirty="0" smtClean="0">
              <a:solidFill>
                <a:srgbClr val="7F0055"/>
              </a:solidFill>
              <a:latin typeface="Consolas"/>
            </a:endParaRPr>
          </a:p>
          <a:p>
            <a:endParaRPr lang="tr-TR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answers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},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Student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1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},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Student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2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},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Student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3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},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Student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4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},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Student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5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},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Student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6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} 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Student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7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tr-TR" dirty="0">
              <a:latin typeface="Consolas"/>
            </a:endParaRP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key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{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'B'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grade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answers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key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tr-T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 smtClean="0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i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70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99592" y="2060848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 grade(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answers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your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code</a:t>
            </a:r>
            <a:endParaRPr lang="tr-TR" dirty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answers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answers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key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3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answers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] ==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key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lvl="3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 += 1;</a:t>
            </a:r>
          </a:p>
          <a:p>
            <a:pPr lvl="3"/>
            <a:r>
              <a:rPr lang="tr-TR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lvl="3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 -= 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)1/4;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grades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60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74073" y="1600201"/>
            <a:ext cx="8230375" cy="1468759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Wr</a:t>
            </a:r>
            <a:r>
              <a:rPr lang="en-US" sz="2800" dirty="0" err="1" smtClean="0"/>
              <a:t>ite</a:t>
            </a:r>
            <a:r>
              <a:rPr lang="en-US" sz="2800" dirty="0" smtClean="0"/>
              <a:t> a program which takes a 2-d double array representing points in 2-d space and prints the closest two points to the screen.</a:t>
            </a:r>
            <a:endParaRPr lang="en-US" dirty="0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59"/>
            <a:ext cx="7138320" cy="336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83568" y="260648"/>
            <a:ext cx="741682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/>
              </a:rPr>
              <a:t>dist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fr-FR" b="1" dirty="0">
                <a:solidFill>
                  <a:srgbClr val="6A3E3E"/>
                </a:solidFill>
                <a:latin typeface="Consolas"/>
              </a:rPr>
              <a:t>p1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fr-FR" b="1" dirty="0">
                <a:solidFill>
                  <a:srgbClr val="6A3E3E"/>
                </a:solidFill>
                <a:latin typeface="Consolas"/>
              </a:rPr>
              <a:t>p2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tr-TR" i="1" dirty="0" err="1">
                <a:solidFill>
                  <a:srgbClr val="000000"/>
                </a:solidFill>
                <a:latin typeface="Consolas"/>
              </a:rPr>
              <a:t>sqrt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( </a:t>
            </a:r>
          </a:p>
          <a:p>
            <a:pPr lvl="2"/>
            <a:r>
              <a:rPr lang="tr-TR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tr-TR" i="1" dirty="0" err="1">
                <a:solidFill>
                  <a:srgbClr val="000000"/>
                </a:solidFill>
                <a:latin typeface="Consolas"/>
              </a:rPr>
              <a:t>pow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i="1" dirty="0">
                <a:solidFill>
                  <a:srgbClr val="6A3E3E"/>
                </a:solidFill>
                <a:latin typeface="Consolas"/>
              </a:rPr>
              <a:t>p1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[0]-</a:t>
            </a:r>
            <a:r>
              <a:rPr lang="tr-TR" i="1" dirty="0">
                <a:solidFill>
                  <a:srgbClr val="6A3E3E"/>
                </a:solidFill>
                <a:latin typeface="Consolas"/>
              </a:rPr>
              <a:t>p2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[0], 2) + </a:t>
            </a:r>
          </a:p>
          <a:p>
            <a:pPr lvl="2"/>
            <a:r>
              <a:rPr lang="tr-TR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tr-TR" i="1" dirty="0" err="1">
                <a:solidFill>
                  <a:srgbClr val="000000"/>
                </a:solidFill>
                <a:latin typeface="Consolas"/>
              </a:rPr>
              <a:t>pow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i="1" dirty="0">
                <a:solidFill>
                  <a:srgbClr val="6A3E3E"/>
                </a:solidFill>
                <a:latin typeface="Consolas"/>
              </a:rPr>
              <a:t>p1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[1]-</a:t>
            </a:r>
            <a:r>
              <a:rPr lang="tr-TR" i="1" dirty="0">
                <a:solidFill>
                  <a:srgbClr val="6A3E3E"/>
                </a:solidFill>
                <a:latin typeface="Consolas"/>
              </a:rPr>
              <a:t>p2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[1], 2)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endParaRPr lang="en-US" b="1" dirty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{1.2, 2.3},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{-2, -1},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{-.3, 3.2},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{.11, .6},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{.1, -3},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{-2.1, 2.2},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{-1.6, 0.8},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{4.2, 1.1},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{3, 2.1},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{-2.1, -1.5}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tr-TR" dirty="0">
              <a:latin typeface="Consolas"/>
            </a:endParaRPr>
          </a:p>
          <a:p>
            <a:pPr lvl="1"/>
            <a:r>
              <a:rPr lang="tr-TR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your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Consolas"/>
              </a:rPr>
              <a:t>code</a:t>
            </a:r>
            <a:endParaRPr lang="tr-TR" dirty="0">
              <a:solidFill>
                <a:srgbClr val="3F7F5F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93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11560" y="1988840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minDist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dist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[0], 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[1]);</a:t>
            </a:r>
          </a:p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p1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[0];</a:t>
            </a:r>
          </a:p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p2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[1];</a:t>
            </a:r>
          </a:p>
          <a:p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tr-TR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+1;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tr-TR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dist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b="1" i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]) &lt; </a:t>
            </a:r>
            <a:r>
              <a:rPr lang="tr-TR" b="1" i="1" dirty="0" err="1">
                <a:solidFill>
                  <a:srgbClr val="6A3E3E"/>
                </a:solidFill>
                <a:latin typeface="Consolas"/>
              </a:rPr>
              <a:t>minDist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tr-TR" dirty="0" err="1">
                <a:solidFill>
                  <a:srgbClr val="6A3E3E"/>
                </a:solidFill>
                <a:latin typeface="Consolas"/>
              </a:rPr>
              <a:t>minDist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i="1" dirty="0" err="1">
                <a:solidFill>
                  <a:srgbClr val="000000"/>
                </a:solidFill>
                <a:latin typeface="Consolas"/>
              </a:rPr>
              <a:t>dist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i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tr-TR" i="1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i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3"/>
            <a:r>
              <a:rPr lang="tr-TR" dirty="0">
                <a:solidFill>
                  <a:srgbClr val="6A3E3E"/>
                </a:solidFill>
                <a:latin typeface="Consolas"/>
              </a:rPr>
              <a:t>p1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3"/>
            <a:r>
              <a:rPr lang="tr-TR" dirty="0">
                <a:solidFill>
                  <a:srgbClr val="6A3E3E"/>
                </a:solidFill>
                <a:latin typeface="Consolas"/>
              </a:rPr>
              <a:t>p2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points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6A3E3E"/>
                </a:solidFill>
                <a:latin typeface="Consolas"/>
              </a:rPr>
              <a:t>j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2"/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>
                <a:solidFill>
                  <a:srgbClr val="6A3E3E"/>
                </a:solidFill>
                <a:latin typeface="Consolas"/>
              </a:rPr>
              <a:t>p1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[0] + </a:t>
            </a:r>
            <a:r>
              <a:rPr lang="tr-TR" b="1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tr-TR" b="1" i="1" dirty="0">
                <a:solidFill>
                  <a:srgbClr val="6A3E3E"/>
                </a:solidFill>
                <a:latin typeface="Consolas"/>
              </a:rPr>
              <a:t>p1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[1]);</a:t>
            </a:r>
          </a:p>
          <a:p>
            <a:r>
              <a:rPr lang="tr-TR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i="1" dirty="0">
                <a:solidFill>
                  <a:srgbClr val="6A3E3E"/>
                </a:solidFill>
                <a:latin typeface="Consolas"/>
              </a:rPr>
              <a:t>p2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[0] + </a:t>
            </a:r>
            <a:r>
              <a:rPr lang="tr-TR" b="1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tr-TR" b="1" i="1" dirty="0">
                <a:solidFill>
                  <a:srgbClr val="6A3E3E"/>
                </a:solidFill>
                <a:latin typeface="Consolas"/>
              </a:rPr>
              <a:t>p2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[1]);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81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890</Words>
  <Application>Microsoft Office PowerPoint</Application>
  <PresentationFormat>Ekran Gösterisi (4:3)</PresentationFormat>
  <Paragraphs>178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LAB 3</vt:lpstr>
      <vt:lpstr>Warm-up</vt:lpstr>
      <vt:lpstr>Answer</vt:lpstr>
      <vt:lpstr>Question</vt:lpstr>
      <vt:lpstr>PowerPoint Sunusu</vt:lpstr>
      <vt:lpstr>Answer</vt:lpstr>
      <vt:lpstr>Question</vt:lpstr>
      <vt:lpstr>PowerPoint Sunusu</vt:lpstr>
      <vt:lpstr>Answer</vt:lpstr>
      <vt:lpstr>Question</vt:lpstr>
      <vt:lpstr>PowerPoint Sunusu</vt:lpstr>
      <vt:lpstr>Answer</vt:lpstr>
      <vt:lpstr>Question</vt:lpstr>
      <vt:lpstr>Answer</vt:lpstr>
      <vt:lpstr>Question</vt:lpstr>
      <vt:lpstr>Example</vt:lpstr>
      <vt:lpstr>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102</cp:revision>
  <dcterms:created xsi:type="dcterms:W3CDTF">2022-02-16T19:26:34Z</dcterms:created>
  <dcterms:modified xsi:type="dcterms:W3CDTF">2022-03-02T16:25:00Z</dcterms:modified>
</cp:coreProperties>
</file>