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7" r:id="rId4"/>
    <p:sldId id="282" r:id="rId5"/>
    <p:sldId id="293" r:id="rId6"/>
    <p:sldId id="294" r:id="rId7"/>
    <p:sldId id="289" r:id="rId8"/>
    <p:sldId id="290" r:id="rId9"/>
    <p:sldId id="283" r:id="rId10"/>
    <p:sldId id="284" r:id="rId1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00"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28.3.2022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33846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28.3.2022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53921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28.3.2022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89467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28.3.2022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00289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DF5C490-9C72-4D5D-BBBD-155E5695C0D6}" type="datetimeFigureOut">
              <a:rPr lang="tr-TR" smtClean="0"/>
              <a:t>28.3.2022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69539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DF5C490-9C72-4D5D-BBBD-155E5695C0D6}" type="datetimeFigureOut">
              <a:rPr lang="tr-TR" smtClean="0"/>
              <a:t>28.3.2022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95875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DF5C490-9C72-4D5D-BBBD-155E5695C0D6}" type="datetimeFigureOut">
              <a:rPr lang="tr-TR" smtClean="0"/>
              <a:t>28.3.2022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98327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DF5C490-9C72-4D5D-BBBD-155E5695C0D6}" type="datetimeFigureOut">
              <a:rPr lang="tr-TR" smtClean="0"/>
              <a:t>28.3.2022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30207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DF5C490-9C72-4D5D-BBBD-155E5695C0D6}" type="datetimeFigureOut">
              <a:rPr lang="tr-TR" smtClean="0"/>
              <a:t>28.3.2022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40186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28.3.2022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6280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28.3.2022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46668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5C490-9C72-4D5D-BBBD-155E5695C0D6}" type="datetimeFigureOut">
              <a:rPr lang="tr-TR" smtClean="0"/>
              <a:t>28.3.2022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7310-9936-4A1B-8EFD-DC5DAD4AEF86}" type="slidenum">
              <a:rPr lang="tr-TR" smtClean="0"/>
              <a:t>‹#›</a:t>
            </a:fld>
            <a:endParaRPr lang="tr-TR"/>
          </a:p>
        </p:txBody>
      </p:sp>
    </p:spTree>
    <p:extLst>
      <p:ext uri="{BB962C8B-B14F-4D97-AF65-F5344CB8AC3E}">
        <p14:creationId xmlns:p14="http://schemas.microsoft.com/office/powerpoint/2010/main" val="419788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LAB </a:t>
            </a:r>
            <a:r>
              <a:rPr lang="en-US" dirty="0" smtClean="0"/>
              <a:t>6 – Solutions</a:t>
            </a:r>
            <a:endParaRPr lang="tr-TR" dirty="0"/>
          </a:p>
        </p:txBody>
      </p:sp>
      <p:sp>
        <p:nvSpPr>
          <p:cNvPr id="3" name="Alt Başlık 2"/>
          <p:cNvSpPr>
            <a:spLocks noGrp="1"/>
          </p:cNvSpPr>
          <p:nvPr>
            <p:ph type="subTitle" idx="1"/>
          </p:nvPr>
        </p:nvSpPr>
        <p:spPr/>
        <p:txBody>
          <a:bodyPr/>
          <a:lstStyle/>
          <a:p>
            <a:r>
              <a:rPr lang="tr-TR" i="1" dirty="0" smtClean="0"/>
              <a:t>CSE 102</a:t>
            </a:r>
            <a:endParaRPr lang="tr-TR" i="1" dirty="0"/>
          </a:p>
        </p:txBody>
      </p:sp>
    </p:spTree>
    <p:extLst>
      <p:ext uri="{BB962C8B-B14F-4D97-AF65-F5344CB8AC3E}">
        <p14:creationId xmlns:p14="http://schemas.microsoft.com/office/powerpoint/2010/main" val="2785834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1043608" y="980728"/>
            <a:ext cx="7128792" cy="4524315"/>
          </a:xfrm>
          <a:prstGeom prst="rect">
            <a:avLst/>
          </a:prstGeom>
        </p:spPr>
        <p:txBody>
          <a:bodyPr wrap="square">
            <a:spAutoFit/>
          </a:bodyPr>
          <a:lstStyle/>
          <a:p>
            <a:r>
              <a:rPr lang="tr-TR" dirty="0">
                <a:solidFill>
                  <a:srgbClr val="3F7F5F"/>
                </a:solidFill>
                <a:latin typeface="Consolas"/>
              </a:rPr>
              <a:t>// Q4</a:t>
            </a:r>
          </a:p>
          <a:p>
            <a:r>
              <a:rPr lang="tr-TR" b="1" dirty="0" err="1">
                <a:solidFill>
                  <a:srgbClr val="7F0055"/>
                </a:solidFill>
                <a:latin typeface="Consolas"/>
              </a:rPr>
              <a:t>static</a:t>
            </a:r>
            <a:r>
              <a:rPr lang="tr-TR" b="1" dirty="0">
                <a:solidFill>
                  <a:srgbClr val="000000"/>
                </a:solidFill>
                <a:latin typeface="Consolas"/>
              </a:rPr>
              <a:t> </a:t>
            </a:r>
            <a:r>
              <a:rPr lang="tr-TR" b="1" dirty="0" err="1">
                <a:solidFill>
                  <a:srgbClr val="7F0055"/>
                </a:solidFill>
                <a:latin typeface="Consolas"/>
              </a:rPr>
              <a:t>int</a:t>
            </a:r>
            <a:r>
              <a:rPr lang="tr-TR" b="1" dirty="0">
                <a:solidFill>
                  <a:srgbClr val="000000"/>
                </a:solidFill>
                <a:latin typeface="Consolas"/>
              </a:rPr>
              <a:t> </a:t>
            </a:r>
            <a:r>
              <a:rPr lang="tr-TR" b="1" dirty="0" err="1">
                <a:solidFill>
                  <a:srgbClr val="000000"/>
                </a:solidFill>
                <a:latin typeface="Consolas"/>
              </a:rPr>
              <a:t>solve</a:t>
            </a:r>
            <a:r>
              <a:rPr lang="tr-TR" b="1" dirty="0">
                <a:solidFill>
                  <a:srgbClr val="000000"/>
                </a:solidFill>
                <a:latin typeface="Consolas"/>
              </a:rPr>
              <a:t>(</a:t>
            </a:r>
            <a:r>
              <a:rPr lang="tr-TR" b="1" dirty="0" err="1">
                <a:solidFill>
                  <a:srgbClr val="000000"/>
                </a:solidFill>
                <a:latin typeface="Consolas"/>
              </a:rPr>
              <a:t>String</a:t>
            </a:r>
            <a:r>
              <a:rPr lang="tr-TR" b="1" dirty="0">
                <a:solidFill>
                  <a:srgbClr val="000000"/>
                </a:solidFill>
                <a:latin typeface="Consolas"/>
              </a:rPr>
              <a:t> </a:t>
            </a:r>
            <a:r>
              <a:rPr lang="tr-TR" b="1" dirty="0" err="1">
                <a:solidFill>
                  <a:srgbClr val="6A3E3E"/>
                </a:solidFill>
                <a:latin typeface="Consolas"/>
              </a:rPr>
              <a:t>expr</a:t>
            </a:r>
            <a:r>
              <a:rPr lang="tr-TR" b="1" dirty="0">
                <a:solidFill>
                  <a:srgbClr val="000000"/>
                </a:solidFill>
                <a:latin typeface="Consolas"/>
              </a:rPr>
              <a:t>) {</a:t>
            </a:r>
          </a:p>
          <a:p>
            <a:pPr lvl="1"/>
            <a:r>
              <a:rPr lang="tr-TR" dirty="0" err="1">
                <a:solidFill>
                  <a:srgbClr val="000000"/>
                </a:solidFill>
                <a:latin typeface="Consolas"/>
              </a:rPr>
              <a:t>Stack</a:t>
            </a:r>
            <a:r>
              <a:rPr lang="tr-TR" dirty="0">
                <a:solidFill>
                  <a:srgbClr val="000000"/>
                </a:solidFill>
                <a:latin typeface="Consolas"/>
              </a:rPr>
              <a:t>&lt;</a:t>
            </a:r>
            <a:r>
              <a:rPr lang="tr-TR" dirty="0" err="1">
                <a:solidFill>
                  <a:srgbClr val="000000"/>
                </a:solidFill>
                <a:latin typeface="Consolas"/>
              </a:rPr>
              <a:t>Integer</a:t>
            </a:r>
            <a:r>
              <a:rPr lang="tr-TR" dirty="0">
                <a:solidFill>
                  <a:srgbClr val="000000"/>
                </a:solidFill>
                <a:latin typeface="Consolas"/>
              </a:rPr>
              <a:t>&gt; </a:t>
            </a:r>
            <a:r>
              <a:rPr lang="tr-TR" dirty="0" err="1">
                <a:solidFill>
                  <a:srgbClr val="6A3E3E"/>
                </a:solidFill>
                <a:latin typeface="Consolas"/>
              </a:rPr>
              <a:t>st</a:t>
            </a:r>
            <a:r>
              <a:rPr lang="tr-TR" dirty="0">
                <a:solidFill>
                  <a:srgbClr val="000000"/>
                </a:solidFill>
                <a:latin typeface="Consolas"/>
              </a:rPr>
              <a:t> = </a:t>
            </a:r>
            <a:r>
              <a:rPr lang="tr-TR" b="1" dirty="0" err="1">
                <a:solidFill>
                  <a:srgbClr val="7F0055"/>
                </a:solidFill>
                <a:latin typeface="Consolas"/>
              </a:rPr>
              <a:t>new</a:t>
            </a:r>
            <a:r>
              <a:rPr lang="tr-TR" b="1" dirty="0">
                <a:solidFill>
                  <a:srgbClr val="000000"/>
                </a:solidFill>
                <a:latin typeface="Consolas"/>
              </a:rPr>
              <a:t> </a:t>
            </a:r>
            <a:r>
              <a:rPr lang="tr-TR" b="1" dirty="0" err="1">
                <a:solidFill>
                  <a:srgbClr val="000000"/>
                </a:solidFill>
                <a:latin typeface="Consolas"/>
              </a:rPr>
              <a:t>Stack</a:t>
            </a:r>
            <a:r>
              <a:rPr lang="tr-TR" b="1" dirty="0">
                <a:solidFill>
                  <a:srgbClr val="000000"/>
                </a:solidFill>
                <a:latin typeface="Consolas"/>
              </a:rPr>
              <a:t>&lt;&gt;();</a:t>
            </a:r>
          </a:p>
          <a:p>
            <a:pPr lvl="1"/>
            <a:r>
              <a:rPr lang="tr-TR" b="1" dirty="0" err="1">
                <a:solidFill>
                  <a:srgbClr val="7F0055"/>
                </a:solidFill>
                <a:latin typeface="Consolas"/>
              </a:rPr>
              <a:t>for</a:t>
            </a:r>
            <a:r>
              <a:rPr lang="tr-TR" b="1" dirty="0">
                <a:solidFill>
                  <a:srgbClr val="000000"/>
                </a:solidFill>
                <a:latin typeface="Consolas"/>
              </a:rPr>
              <a:t>(</a:t>
            </a:r>
            <a:r>
              <a:rPr lang="tr-TR" b="1" dirty="0" err="1">
                <a:solidFill>
                  <a:srgbClr val="000000"/>
                </a:solidFill>
                <a:latin typeface="Consolas"/>
              </a:rPr>
              <a:t>String</a:t>
            </a:r>
            <a:r>
              <a:rPr lang="tr-TR" b="1" dirty="0">
                <a:solidFill>
                  <a:srgbClr val="000000"/>
                </a:solidFill>
                <a:latin typeface="Consolas"/>
              </a:rPr>
              <a:t> </a:t>
            </a:r>
            <a:r>
              <a:rPr lang="tr-TR" b="1" dirty="0" err="1">
                <a:solidFill>
                  <a:srgbClr val="6A3E3E"/>
                </a:solidFill>
                <a:latin typeface="Consolas"/>
              </a:rPr>
              <a:t>token</a:t>
            </a:r>
            <a:r>
              <a:rPr lang="tr-TR" b="1" dirty="0">
                <a:solidFill>
                  <a:srgbClr val="000000"/>
                </a:solidFill>
                <a:latin typeface="Consolas"/>
              </a:rPr>
              <a:t>: </a:t>
            </a:r>
            <a:r>
              <a:rPr lang="tr-TR" b="1" dirty="0" err="1">
                <a:solidFill>
                  <a:srgbClr val="6A3E3E"/>
                </a:solidFill>
                <a:latin typeface="Consolas"/>
              </a:rPr>
              <a:t>expr</a:t>
            </a:r>
            <a:r>
              <a:rPr lang="tr-TR" b="1" dirty="0" err="1">
                <a:solidFill>
                  <a:srgbClr val="000000"/>
                </a:solidFill>
                <a:latin typeface="Consolas"/>
              </a:rPr>
              <a:t>.split</a:t>
            </a:r>
            <a:r>
              <a:rPr lang="tr-TR" b="1" dirty="0">
                <a:solidFill>
                  <a:srgbClr val="000000"/>
                </a:solidFill>
                <a:latin typeface="Consolas"/>
              </a:rPr>
              <a:t>(</a:t>
            </a:r>
            <a:r>
              <a:rPr lang="tr-TR" b="1" dirty="0">
                <a:solidFill>
                  <a:srgbClr val="2A00FF"/>
                </a:solidFill>
                <a:latin typeface="Consolas"/>
              </a:rPr>
              <a:t>" "</a:t>
            </a:r>
            <a:r>
              <a:rPr lang="tr-TR" b="1" dirty="0">
                <a:solidFill>
                  <a:srgbClr val="000000"/>
                </a:solidFill>
                <a:latin typeface="Consolas"/>
              </a:rPr>
              <a:t>))</a:t>
            </a:r>
          </a:p>
          <a:p>
            <a:pPr lvl="2"/>
            <a:r>
              <a:rPr lang="tr-TR" b="1" dirty="0" err="1">
                <a:solidFill>
                  <a:srgbClr val="7F0055"/>
                </a:solidFill>
                <a:latin typeface="Consolas"/>
              </a:rPr>
              <a:t>switch</a:t>
            </a:r>
            <a:r>
              <a:rPr lang="tr-TR" b="1" dirty="0">
                <a:solidFill>
                  <a:srgbClr val="000000"/>
                </a:solidFill>
                <a:latin typeface="Consolas"/>
              </a:rPr>
              <a:t>(</a:t>
            </a:r>
            <a:r>
              <a:rPr lang="tr-TR" b="1" dirty="0" err="1">
                <a:solidFill>
                  <a:srgbClr val="6A3E3E"/>
                </a:solidFill>
                <a:latin typeface="Consolas"/>
              </a:rPr>
              <a:t>token</a:t>
            </a:r>
            <a:r>
              <a:rPr lang="tr-TR" b="1" dirty="0">
                <a:solidFill>
                  <a:srgbClr val="000000"/>
                </a:solidFill>
                <a:latin typeface="Consolas"/>
              </a:rPr>
              <a:t>) {</a:t>
            </a:r>
          </a:p>
          <a:p>
            <a:pPr lvl="2"/>
            <a:r>
              <a:rPr lang="tr-TR" b="1" dirty="0" err="1">
                <a:solidFill>
                  <a:srgbClr val="7F0055"/>
                </a:solidFill>
                <a:latin typeface="Consolas"/>
              </a:rPr>
              <a:t>case</a:t>
            </a:r>
            <a:r>
              <a:rPr lang="tr-TR" b="1" dirty="0">
                <a:solidFill>
                  <a:srgbClr val="000000"/>
                </a:solidFill>
                <a:latin typeface="Consolas"/>
              </a:rPr>
              <a:t> </a:t>
            </a:r>
            <a:r>
              <a:rPr lang="tr-TR" b="1" dirty="0">
                <a:solidFill>
                  <a:srgbClr val="2A00FF"/>
                </a:solidFill>
                <a:latin typeface="Consolas"/>
              </a:rPr>
              <a:t>"+"</a:t>
            </a:r>
            <a:r>
              <a:rPr lang="tr-TR" b="1" dirty="0">
                <a:solidFill>
                  <a:srgbClr val="000000"/>
                </a:solidFill>
                <a:latin typeface="Consolas"/>
              </a:rPr>
              <a:t>:</a:t>
            </a:r>
          </a:p>
          <a:p>
            <a:pPr lvl="2"/>
            <a:r>
              <a:rPr lang="en-US" dirty="0" smtClean="0">
                <a:solidFill>
                  <a:srgbClr val="6A3E3E"/>
                </a:solidFill>
                <a:latin typeface="Consolas"/>
              </a:rPr>
              <a:t>	</a:t>
            </a:r>
            <a:r>
              <a:rPr lang="tr-TR" dirty="0" err="1" smtClean="0">
                <a:solidFill>
                  <a:srgbClr val="6A3E3E"/>
                </a:solidFill>
                <a:latin typeface="Consolas"/>
              </a:rPr>
              <a:t>st</a:t>
            </a:r>
            <a:r>
              <a:rPr lang="tr-TR" dirty="0" err="1" smtClean="0">
                <a:solidFill>
                  <a:srgbClr val="000000"/>
                </a:solidFill>
                <a:latin typeface="Consolas"/>
              </a:rPr>
              <a:t>.push</a:t>
            </a:r>
            <a:r>
              <a:rPr lang="tr-TR" dirty="0" smtClean="0">
                <a:solidFill>
                  <a:srgbClr val="000000"/>
                </a:solidFill>
                <a:latin typeface="Consolas"/>
              </a:rPr>
              <a:t>(</a:t>
            </a:r>
            <a:r>
              <a:rPr lang="tr-TR" dirty="0" err="1" smtClean="0">
                <a:solidFill>
                  <a:srgbClr val="6A3E3E"/>
                </a:solidFill>
                <a:latin typeface="Consolas"/>
              </a:rPr>
              <a:t>st</a:t>
            </a:r>
            <a:r>
              <a:rPr lang="tr-TR" dirty="0" err="1" smtClean="0">
                <a:solidFill>
                  <a:srgbClr val="000000"/>
                </a:solidFill>
                <a:latin typeface="Consolas"/>
              </a:rPr>
              <a:t>.pop</a:t>
            </a:r>
            <a:r>
              <a:rPr lang="tr-TR" dirty="0">
                <a:solidFill>
                  <a:srgbClr val="000000"/>
                </a:solidFill>
                <a:latin typeface="Consolas"/>
              </a:rPr>
              <a:t>() + </a:t>
            </a:r>
            <a:r>
              <a:rPr lang="tr-TR" dirty="0" err="1">
                <a:solidFill>
                  <a:srgbClr val="6A3E3E"/>
                </a:solidFill>
                <a:latin typeface="Consolas"/>
              </a:rPr>
              <a:t>st</a:t>
            </a:r>
            <a:r>
              <a:rPr lang="tr-TR" dirty="0" err="1">
                <a:solidFill>
                  <a:srgbClr val="000000"/>
                </a:solidFill>
                <a:latin typeface="Consolas"/>
              </a:rPr>
              <a:t>.pop</a:t>
            </a:r>
            <a:r>
              <a:rPr lang="tr-TR" dirty="0">
                <a:solidFill>
                  <a:srgbClr val="000000"/>
                </a:solidFill>
                <a:latin typeface="Consolas"/>
              </a:rPr>
              <a:t>());</a:t>
            </a:r>
          </a:p>
          <a:p>
            <a:pPr lvl="2"/>
            <a:r>
              <a:rPr lang="en-US" b="1" dirty="0" smtClean="0">
                <a:solidFill>
                  <a:srgbClr val="7F0055"/>
                </a:solidFill>
                <a:latin typeface="Consolas"/>
              </a:rPr>
              <a:t>	</a:t>
            </a:r>
            <a:r>
              <a:rPr lang="tr-TR" b="1" dirty="0" smtClean="0">
                <a:solidFill>
                  <a:srgbClr val="7F0055"/>
                </a:solidFill>
                <a:latin typeface="Consolas"/>
              </a:rPr>
              <a:t>break</a:t>
            </a:r>
            <a:r>
              <a:rPr lang="tr-TR" b="1" dirty="0">
                <a:solidFill>
                  <a:srgbClr val="000000"/>
                </a:solidFill>
                <a:latin typeface="Consolas"/>
              </a:rPr>
              <a:t>;</a:t>
            </a:r>
          </a:p>
          <a:p>
            <a:pPr lvl="2"/>
            <a:r>
              <a:rPr lang="tr-TR" b="1" dirty="0" err="1">
                <a:solidFill>
                  <a:srgbClr val="7F0055"/>
                </a:solidFill>
                <a:latin typeface="Consolas"/>
              </a:rPr>
              <a:t>case</a:t>
            </a:r>
            <a:r>
              <a:rPr lang="tr-TR" b="1" dirty="0">
                <a:solidFill>
                  <a:srgbClr val="000000"/>
                </a:solidFill>
                <a:latin typeface="Consolas"/>
              </a:rPr>
              <a:t> </a:t>
            </a:r>
            <a:r>
              <a:rPr lang="tr-TR" b="1" dirty="0">
                <a:solidFill>
                  <a:srgbClr val="2A00FF"/>
                </a:solidFill>
                <a:latin typeface="Consolas"/>
              </a:rPr>
              <a:t>"*"</a:t>
            </a:r>
            <a:r>
              <a:rPr lang="tr-TR" b="1" dirty="0">
                <a:solidFill>
                  <a:srgbClr val="000000"/>
                </a:solidFill>
                <a:latin typeface="Consolas"/>
              </a:rPr>
              <a:t>:</a:t>
            </a:r>
          </a:p>
          <a:p>
            <a:pPr lvl="2"/>
            <a:r>
              <a:rPr lang="en-US" dirty="0" smtClean="0">
                <a:solidFill>
                  <a:srgbClr val="6A3E3E"/>
                </a:solidFill>
                <a:latin typeface="Consolas"/>
              </a:rPr>
              <a:t>	</a:t>
            </a:r>
            <a:r>
              <a:rPr lang="tr-TR" dirty="0" err="1" smtClean="0">
                <a:solidFill>
                  <a:srgbClr val="6A3E3E"/>
                </a:solidFill>
                <a:latin typeface="Consolas"/>
              </a:rPr>
              <a:t>st</a:t>
            </a:r>
            <a:r>
              <a:rPr lang="tr-TR" dirty="0" err="1" smtClean="0">
                <a:solidFill>
                  <a:srgbClr val="000000"/>
                </a:solidFill>
                <a:latin typeface="Consolas"/>
              </a:rPr>
              <a:t>.push</a:t>
            </a:r>
            <a:r>
              <a:rPr lang="tr-TR" dirty="0" smtClean="0">
                <a:solidFill>
                  <a:srgbClr val="000000"/>
                </a:solidFill>
                <a:latin typeface="Consolas"/>
              </a:rPr>
              <a:t>(</a:t>
            </a:r>
            <a:r>
              <a:rPr lang="tr-TR" dirty="0" err="1" smtClean="0">
                <a:solidFill>
                  <a:srgbClr val="6A3E3E"/>
                </a:solidFill>
                <a:latin typeface="Consolas"/>
              </a:rPr>
              <a:t>st</a:t>
            </a:r>
            <a:r>
              <a:rPr lang="tr-TR" dirty="0" err="1" smtClean="0">
                <a:solidFill>
                  <a:srgbClr val="000000"/>
                </a:solidFill>
                <a:latin typeface="Consolas"/>
              </a:rPr>
              <a:t>.pop</a:t>
            </a:r>
            <a:r>
              <a:rPr lang="tr-TR" dirty="0">
                <a:solidFill>
                  <a:srgbClr val="000000"/>
                </a:solidFill>
                <a:latin typeface="Consolas"/>
              </a:rPr>
              <a:t>() * </a:t>
            </a:r>
            <a:r>
              <a:rPr lang="tr-TR" dirty="0" err="1">
                <a:solidFill>
                  <a:srgbClr val="6A3E3E"/>
                </a:solidFill>
                <a:latin typeface="Consolas"/>
              </a:rPr>
              <a:t>st</a:t>
            </a:r>
            <a:r>
              <a:rPr lang="tr-TR" dirty="0" err="1">
                <a:solidFill>
                  <a:srgbClr val="000000"/>
                </a:solidFill>
                <a:latin typeface="Consolas"/>
              </a:rPr>
              <a:t>.pop</a:t>
            </a:r>
            <a:r>
              <a:rPr lang="tr-TR" dirty="0">
                <a:solidFill>
                  <a:srgbClr val="000000"/>
                </a:solidFill>
                <a:latin typeface="Consolas"/>
              </a:rPr>
              <a:t>());</a:t>
            </a:r>
          </a:p>
          <a:p>
            <a:pPr lvl="2"/>
            <a:r>
              <a:rPr lang="en-US" b="1" dirty="0" smtClean="0">
                <a:solidFill>
                  <a:srgbClr val="7F0055"/>
                </a:solidFill>
                <a:latin typeface="Consolas"/>
              </a:rPr>
              <a:t>	</a:t>
            </a:r>
            <a:r>
              <a:rPr lang="tr-TR" b="1" dirty="0" smtClean="0">
                <a:solidFill>
                  <a:srgbClr val="7F0055"/>
                </a:solidFill>
                <a:latin typeface="Consolas"/>
              </a:rPr>
              <a:t>break</a:t>
            </a:r>
            <a:r>
              <a:rPr lang="tr-TR" b="1" dirty="0">
                <a:solidFill>
                  <a:srgbClr val="000000"/>
                </a:solidFill>
                <a:latin typeface="Consolas"/>
              </a:rPr>
              <a:t>;</a:t>
            </a:r>
          </a:p>
          <a:p>
            <a:pPr lvl="2"/>
            <a:r>
              <a:rPr lang="tr-TR" b="1" dirty="0" err="1">
                <a:solidFill>
                  <a:srgbClr val="7F0055"/>
                </a:solidFill>
                <a:latin typeface="Consolas"/>
              </a:rPr>
              <a:t>default</a:t>
            </a:r>
            <a:r>
              <a:rPr lang="tr-TR" b="1" dirty="0">
                <a:solidFill>
                  <a:srgbClr val="000000"/>
                </a:solidFill>
                <a:latin typeface="Consolas"/>
              </a:rPr>
              <a:t>:</a:t>
            </a:r>
          </a:p>
          <a:p>
            <a:pPr lvl="2"/>
            <a:r>
              <a:rPr lang="en-US" dirty="0" smtClean="0">
                <a:solidFill>
                  <a:srgbClr val="6A3E3E"/>
                </a:solidFill>
                <a:latin typeface="Consolas"/>
              </a:rPr>
              <a:t>	</a:t>
            </a:r>
            <a:r>
              <a:rPr lang="tr-TR" dirty="0" err="1" smtClean="0">
                <a:solidFill>
                  <a:srgbClr val="6A3E3E"/>
                </a:solidFill>
                <a:latin typeface="Consolas"/>
              </a:rPr>
              <a:t>st</a:t>
            </a:r>
            <a:r>
              <a:rPr lang="tr-TR" dirty="0" err="1" smtClean="0">
                <a:solidFill>
                  <a:srgbClr val="000000"/>
                </a:solidFill>
                <a:latin typeface="Consolas"/>
              </a:rPr>
              <a:t>.push</a:t>
            </a:r>
            <a:r>
              <a:rPr lang="tr-TR" dirty="0" smtClean="0">
                <a:solidFill>
                  <a:srgbClr val="000000"/>
                </a:solidFill>
                <a:latin typeface="Consolas"/>
              </a:rPr>
              <a:t>(</a:t>
            </a:r>
            <a:r>
              <a:rPr lang="tr-TR" dirty="0" err="1" smtClean="0">
                <a:solidFill>
                  <a:srgbClr val="000000"/>
                </a:solidFill>
                <a:latin typeface="Consolas"/>
              </a:rPr>
              <a:t>Integer.</a:t>
            </a:r>
            <a:r>
              <a:rPr lang="tr-TR" i="1" dirty="0" err="1" smtClean="0">
                <a:solidFill>
                  <a:srgbClr val="000000"/>
                </a:solidFill>
                <a:latin typeface="Consolas"/>
              </a:rPr>
              <a:t>valueOf</a:t>
            </a:r>
            <a:r>
              <a:rPr lang="tr-TR" i="1" dirty="0" smtClean="0">
                <a:solidFill>
                  <a:srgbClr val="000000"/>
                </a:solidFill>
                <a:latin typeface="Consolas"/>
              </a:rPr>
              <a:t>(</a:t>
            </a:r>
            <a:r>
              <a:rPr lang="tr-TR" i="1" dirty="0" err="1" smtClean="0">
                <a:solidFill>
                  <a:srgbClr val="6A3E3E"/>
                </a:solidFill>
                <a:latin typeface="Consolas"/>
              </a:rPr>
              <a:t>token</a:t>
            </a:r>
            <a:r>
              <a:rPr lang="tr-TR" i="1" dirty="0">
                <a:solidFill>
                  <a:srgbClr val="000000"/>
                </a:solidFill>
                <a:latin typeface="Consolas"/>
              </a:rPr>
              <a:t>));</a:t>
            </a:r>
          </a:p>
          <a:p>
            <a:pPr lvl="1"/>
            <a:r>
              <a:rPr lang="en-US" dirty="0" smtClean="0">
                <a:solidFill>
                  <a:srgbClr val="000000"/>
                </a:solidFill>
                <a:latin typeface="Consolas"/>
              </a:rPr>
              <a:t>	</a:t>
            </a:r>
            <a:r>
              <a:rPr lang="tr-TR" dirty="0" smtClean="0">
                <a:solidFill>
                  <a:srgbClr val="000000"/>
                </a:solidFill>
                <a:latin typeface="Consolas"/>
              </a:rPr>
              <a:t>}</a:t>
            </a:r>
            <a:endParaRPr lang="tr-TR" dirty="0">
              <a:solidFill>
                <a:srgbClr val="000000"/>
              </a:solidFill>
              <a:latin typeface="Consolas"/>
            </a:endParaRPr>
          </a:p>
          <a:p>
            <a:pPr lvl="1"/>
            <a:r>
              <a:rPr lang="tr-TR" b="1" dirty="0" err="1">
                <a:solidFill>
                  <a:srgbClr val="7F0055"/>
                </a:solidFill>
                <a:latin typeface="Consolas"/>
              </a:rPr>
              <a:t>return</a:t>
            </a:r>
            <a:r>
              <a:rPr lang="tr-TR" b="1" dirty="0">
                <a:solidFill>
                  <a:srgbClr val="000000"/>
                </a:solidFill>
                <a:latin typeface="Consolas"/>
              </a:rPr>
              <a:t> </a:t>
            </a:r>
            <a:r>
              <a:rPr lang="tr-TR" b="1" dirty="0" err="1">
                <a:solidFill>
                  <a:srgbClr val="6A3E3E"/>
                </a:solidFill>
                <a:latin typeface="Consolas"/>
              </a:rPr>
              <a:t>st</a:t>
            </a:r>
            <a:r>
              <a:rPr lang="tr-TR" b="1" dirty="0" err="1">
                <a:solidFill>
                  <a:srgbClr val="000000"/>
                </a:solidFill>
                <a:latin typeface="Consolas"/>
              </a:rPr>
              <a:t>.pop</a:t>
            </a:r>
            <a:r>
              <a:rPr lang="tr-TR" b="1" dirty="0">
                <a:solidFill>
                  <a:srgbClr val="000000"/>
                </a:solidFill>
                <a:latin typeface="Consolas"/>
              </a:rPr>
              <a:t>();</a:t>
            </a:r>
          </a:p>
          <a:p>
            <a:r>
              <a:rPr lang="tr-TR" dirty="0">
                <a:solidFill>
                  <a:srgbClr val="000000"/>
                </a:solidFill>
                <a:latin typeface="Consolas"/>
              </a:rPr>
              <a:t>}</a:t>
            </a:r>
            <a:endParaRPr lang="tr-TR" dirty="0"/>
          </a:p>
        </p:txBody>
      </p:sp>
    </p:spTree>
    <p:extLst>
      <p:ext uri="{BB962C8B-B14F-4D97-AF65-F5344CB8AC3E}">
        <p14:creationId xmlns:p14="http://schemas.microsoft.com/office/powerpoint/2010/main" val="41786519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err="1" smtClean="0"/>
              <a:t>Please</a:t>
            </a:r>
            <a:r>
              <a:rPr lang="tr-TR" dirty="0" smtClean="0"/>
              <a:t> </a:t>
            </a:r>
            <a:r>
              <a:rPr lang="tr-TR" dirty="0" err="1" smtClean="0"/>
              <a:t>download</a:t>
            </a:r>
            <a:r>
              <a:rPr lang="tr-TR" dirty="0" smtClean="0"/>
              <a:t> </a:t>
            </a:r>
            <a:r>
              <a:rPr lang="tr-TR" dirty="0" err="1" smtClean="0"/>
              <a:t>this</a:t>
            </a:r>
            <a:r>
              <a:rPr lang="tr-TR" dirty="0" smtClean="0"/>
              <a:t> file </a:t>
            </a:r>
            <a:r>
              <a:rPr lang="tr-TR" dirty="0" err="1" smtClean="0"/>
              <a:t>from</a:t>
            </a:r>
            <a:r>
              <a:rPr lang="tr-TR" dirty="0" smtClean="0"/>
              <a:t> </a:t>
            </a:r>
            <a:r>
              <a:rPr lang="tr-TR" dirty="0" err="1" smtClean="0"/>
              <a:t>the</a:t>
            </a:r>
            <a:r>
              <a:rPr lang="tr-TR" dirty="0" smtClean="0"/>
              <a:t> </a:t>
            </a:r>
            <a:r>
              <a:rPr lang="tr-TR" dirty="0" err="1" smtClean="0"/>
              <a:t>course’s</a:t>
            </a:r>
            <a:r>
              <a:rPr lang="tr-TR" dirty="0" smtClean="0"/>
              <a:t> </a:t>
            </a:r>
            <a:r>
              <a:rPr lang="tr-TR" dirty="0" err="1" smtClean="0"/>
              <a:t>Moodle</a:t>
            </a:r>
            <a:r>
              <a:rPr lang="tr-TR" dirty="0" smtClean="0"/>
              <a:t> </a:t>
            </a:r>
            <a:r>
              <a:rPr lang="tr-TR" dirty="0" err="1" smtClean="0"/>
              <a:t>page</a:t>
            </a:r>
            <a:r>
              <a:rPr lang="tr-TR" dirty="0" smtClean="0"/>
              <a:t>.</a:t>
            </a:r>
            <a:endParaRPr lang="tr-TR" dirty="0"/>
          </a:p>
        </p:txBody>
      </p:sp>
    </p:spTree>
    <p:extLst>
      <p:ext uri="{BB962C8B-B14F-4D97-AF65-F5344CB8AC3E}">
        <p14:creationId xmlns:p14="http://schemas.microsoft.com/office/powerpoint/2010/main" val="3000496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takes a string and checks if all of the parentheses (if any) in it are balanced.</a:t>
            </a:r>
          </a:p>
          <a:p>
            <a:pPr marL="0" indent="0">
              <a:buNone/>
            </a:pPr>
            <a:r>
              <a:rPr lang="en-US" sz="2800" dirty="0"/>
              <a:t>Hint: Use </a:t>
            </a:r>
            <a:r>
              <a:rPr lang="en-US" sz="2800" dirty="0" smtClean="0"/>
              <a:t>stack</a:t>
            </a:r>
          </a:p>
          <a:p>
            <a:r>
              <a:rPr lang="en-US" sz="2800" dirty="0" smtClean="0"/>
              <a:t>e.g.</a:t>
            </a:r>
          </a:p>
          <a:p>
            <a:pPr marL="0" indent="0">
              <a:buNone/>
            </a:pPr>
            <a:r>
              <a:rPr lang="en-US" sz="2400" dirty="0" err="1" smtClean="0"/>
              <a:t>isBalanced</a:t>
            </a:r>
            <a:r>
              <a:rPr lang="en-US" sz="2400" dirty="0" smtClean="0"/>
              <a:t>(“(yeah)”) = true</a:t>
            </a:r>
          </a:p>
          <a:p>
            <a:pPr marL="0" indent="0">
              <a:buNone/>
            </a:pPr>
            <a:r>
              <a:rPr lang="en-US" sz="2400" dirty="0" err="1"/>
              <a:t>isBalanced</a:t>
            </a:r>
            <a:r>
              <a:rPr lang="en-US" sz="2400" dirty="0"/>
              <a:t>(“(yeah</a:t>
            </a:r>
            <a:r>
              <a:rPr lang="en-US" sz="2400" dirty="0" smtClean="0"/>
              <a:t>)(i)am(</a:t>
            </a:r>
            <a:r>
              <a:rPr lang="en-US" sz="2400" dirty="0" err="1" smtClean="0"/>
              <a:t>ba</a:t>
            </a:r>
            <a:r>
              <a:rPr lang="en-US" sz="2400" dirty="0" smtClean="0"/>
              <a:t>(</a:t>
            </a:r>
            <a:r>
              <a:rPr lang="en-US" sz="2400" dirty="0" err="1" smtClean="0"/>
              <a:t>lan</a:t>
            </a:r>
            <a:r>
              <a:rPr lang="en-US" sz="2400" dirty="0" smtClean="0"/>
              <a:t>)</a:t>
            </a:r>
            <a:r>
              <a:rPr lang="en-US" sz="2400" dirty="0" err="1" smtClean="0"/>
              <a:t>ced</a:t>
            </a:r>
            <a:r>
              <a:rPr lang="en-US" sz="2400" dirty="0" smtClean="0"/>
              <a:t>)”) </a:t>
            </a:r>
            <a:r>
              <a:rPr lang="en-US" sz="2400" dirty="0"/>
              <a:t>= </a:t>
            </a:r>
            <a:r>
              <a:rPr lang="en-US" sz="2400" dirty="0" smtClean="0"/>
              <a:t>true</a:t>
            </a:r>
          </a:p>
          <a:p>
            <a:pPr marL="0" indent="0">
              <a:buNone/>
            </a:pPr>
            <a:r>
              <a:rPr lang="en-US" sz="2400" dirty="0" err="1" smtClean="0"/>
              <a:t>isBalanced</a:t>
            </a:r>
            <a:r>
              <a:rPr lang="en-US" sz="2400" dirty="0" smtClean="0"/>
              <a:t>(“((something)”) = false</a:t>
            </a:r>
          </a:p>
          <a:p>
            <a:pPr marL="0" indent="0">
              <a:buNone/>
            </a:pPr>
            <a:r>
              <a:rPr lang="en-US" sz="2400" dirty="0" err="1" smtClean="0"/>
              <a:t>isBalanced</a:t>
            </a:r>
            <a:r>
              <a:rPr lang="en-US" sz="2400" dirty="0" smtClean="0"/>
              <a:t>(“no parenthesis”) = true</a:t>
            </a:r>
          </a:p>
          <a:p>
            <a:pPr marL="0" indent="0">
              <a:buNone/>
            </a:pPr>
            <a:r>
              <a:rPr lang="en-US" sz="2400" dirty="0" err="1" smtClean="0"/>
              <a:t>isBalanced</a:t>
            </a:r>
            <a:r>
              <a:rPr lang="en-US" sz="2400" dirty="0" smtClean="0"/>
              <a:t>(“we(i)</a:t>
            </a:r>
            <a:r>
              <a:rPr lang="en-US" sz="2400" dirty="0" err="1" smtClean="0"/>
              <a:t>rd</a:t>
            </a:r>
            <a:r>
              <a:rPr lang="en-US" sz="2400" dirty="0" smtClean="0"/>
              <a:t>”) = true</a:t>
            </a:r>
            <a:endParaRPr lang="en-US" sz="2400" dirty="0"/>
          </a:p>
          <a:p>
            <a:pPr marL="0" indent="0">
              <a:buNone/>
            </a:pPr>
            <a:endParaRPr lang="en-US" sz="2800" dirty="0" smtClean="0"/>
          </a:p>
          <a:p>
            <a:pPr marL="0" indent="0">
              <a:buNone/>
            </a:pPr>
            <a:endParaRPr lang="tr-TR" sz="2800" dirty="0" smtClean="0"/>
          </a:p>
        </p:txBody>
      </p:sp>
    </p:spTree>
    <p:extLst>
      <p:ext uri="{BB962C8B-B14F-4D97-AF65-F5344CB8AC3E}">
        <p14:creationId xmlns:p14="http://schemas.microsoft.com/office/powerpoint/2010/main" val="164677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899592" y="764704"/>
            <a:ext cx="6768752" cy="4524315"/>
          </a:xfrm>
          <a:prstGeom prst="rect">
            <a:avLst/>
          </a:prstGeom>
        </p:spPr>
        <p:txBody>
          <a:bodyPr wrap="square">
            <a:spAutoFit/>
          </a:bodyPr>
          <a:lstStyle/>
          <a:p>
            <a:r>
              <a:rPr lang="tr-TR" dirty="0">
                <a:solidFill>
                  <a:srgbClr val="3F7F5F"/>
                </a:solidFill>
                <a:latin typeface="Consolas"/>
              </a:rPr>
              <a:t>// Q1</a:t>
            </a:r>
          </a:p>
          <a:p>
            <a:r>
              <a:rPr lang="tr-TR" b="1" dirty="0" err="1">
                <a:solidFill>
                  <a:srgbClr val="7F0055"/>
                </a:solidFill>
                <a:latin typeface="Consolas"/>
              </a:rPr>
              <a:t>static</a:t>
            </a:r>
            <a:r>
              <a:rPr lang="tr-TR" b="1" dirty="0">
                <a:solidFill>
                  <a:srgbClr val="000000"/>
                </a:solidFill>
                <a:latin typeface="Consolas"/>
              </a:rPr>
              <a:t> </a:t>
            </a:r>
            <a:r>
              <a:rPr lang="tr-TR" b="1" dirty="0" err="1">
                <a:solidFill>
                  <a:srgbClr val="7F0055"/>
                </a:solidFill>
                <a:latin typeface="Consolas"/>
              </a:rPr>
              <a:t>boolean</a:t>
            </a:r>
            <a:r>
              <a:rPr lang="tr-TR" b="1" dirty="0">
                <a:solidFill>
                  <a:srgbClr val="000000"/>
                </a:solidFill>
                <a:latin typeface="Consolas"/>
              </a:rPr>
              <a:t> </a:t>
            </a:r>
            <a:r>
              <a:rPr lang="tr-TR" b="1" dirty="0" err="1">
                <a:solidFill>
                  <a:srgbClr val="000000"/>
                </a:solidFill>
                <a:latin typeface="Consolas"/>
              </a:rPr>
              <a:t>isBalanced</a:t>
            </a:r>
            <a:r>
              <a:rPr lang="tr-TR" b="1" dirty="0">
                <a:solidFill>
                  <a:srgbClr val="000000"/>
                </a:solidFill>
                <a:latin typeface="Consolas"/>
              </a:rPr>
              <a:t>(</a:t>
            </a:r>
            <a:r>
              <a:rPr lang="tr-TR" b="1" dirty="0" err="1">
                <a:solidFill>
                  <a:srgbClr val="000000"/>
                </a:solidFill>
                <a:latin typeface="Consolas"/>
              </a:rPr>
              <a:t>String</a:t>
            </a:r>
            <a:r>
              <a:rPr lang="tr-TR" b="1" dirty="0">
                <a:solidFill>
                  <a:srgbClr val="000000"/>
                </a:solidFill>
                <a:latin typeface="Consolas"/>
              </a:rPr>
              <a:t> </a:t>
            </a:r>
            <a:r>
              <a:rPr lang="tr-TR" b="1" dirty="0">
                <a:solidFill>
                  <a:srgbClr val="6A3E3E"/>
                </a:solidFill>
                <a:latin typeface="Consolas"/>
              </a:rPr>
              <a:t>s</a:t>
            </a:r>
            <a:r>
              <a:rPr lang="tr-TR" b="1" dirty="0">
                <a:solidFill>
                  <a:srgbClr val="000000"/>
                </a:solidFill>
                <a:latin typeface="Consolas"/>
              </a:rPr>
              <a:t>) {</a:t>
            </a:r>
          </a:p>
          <a:p>
            <a:pPr lvl="1"/>
            <a:r>
              <a:rPr lang="en-US" dirty="0">
                <a:solidFill>
                  <a:srgbClr val="3F7F5F"/>
                </a:solidFill>
                <a:latin typeface="Consolas"/>
              </a:rPr>
              <a:t>// the kind of elements that you </a:t>
            </a:r>
          </a:p>
          <a:p>
            <a:pPr lvl="1"/>
            <a:r>
              <a:rPr lang="en-US" dirty="0">
                <a:solidFill>
                  <a:srgbClr val="3F7F5F"/>
                </a:solidFill>
                <a:latin typeface="Consolas"/>
              </a:rPr>
              <a:t>// push to the stack has no importance</a:t>
            </a:r>
          </a:p>
          <a:p>
            <a:pPr lvl="1"/>
            <a:r>
              <a:rPr lang="tr-TR" dirty="0">
                <a:solidFill>
                  <a:srgbClr val="3F7F5F"/>
                </a:solidFill>
                <a:latin typeface="Consolas"/>
              </a:rPr>
              <a:t>// in </a:t>
            </a:r>
            <a:r>
              <a:rPr lang="tr-TR" dirty="0" err="1">
                <a:solidFill>
                  <a:srgbClr val="3F7F5F"/>
                </a:solidFill>
                <a:latin typeface="Consolas"/>
              </a:rPr>
              <a:t>this</a:t>
            </a:r>
            <a:r>
              <a:rPr lang="tr-TR" dirty="0">
                <a:solidFill>
                  <a:srgbClr val="3F7F5F"/>
                </a:solidFill>
                <a:latin typeface="Consolas"/>
              </a:rPr>
              <a:t> </a:t>
            </a:r>
            <a:r>
              <a:rPr lang="tr-TR" dirty="0" err="1">
                <a:solidFill>
                  <a:srgbClr val="3F7F5F"/>
                </a:solidFill>
                <a:latin typeface="Consolas"/>
              </a:rPr>
              <a:t>question</a:t>
            </a:r>
            <a:endParaRPr lang="tr-TR" dirty="0">
              <a:solidFill>
                <a:srgbClr val="3F7F5F"/>
              </a:solidFill>
              <a:latin typeface="Consolas"/>
            </a:endParaRPr>
          </a:p>
          <a:p>
            <a:pPr lvl="1"/>
            <a:r>
              <a:rPr lang="tr-TR" dirty="0" err="1">
                <a:solidFill>
                  <a:srgbClr val="000000"/>
                </a:solidFill>
                <a:latin typeface="Consolas"/>
              </a:rPr>
              <a:t>Stack</a:t>
            </a:r>
            <a:r>
              <a:rPr lang="tr-TR" dirty="0">
                <a:solidFill>
                  <a:srgbClr val="000000"/>
                </a:solidFill>
                <a:latin typeface="Consolas"/>
              </a:rPr>
              <a:t>&lt;Object&gt; </a:t>
            </a:r>
            <a:r>
              <a:rPr lang="tr-TR" dirty="0" err="1">
                <a:solidFill>
                  <a:srgbClr val="6A3E3E"/>
                </a:solidFill>
                <a:latin typeface="Consolas"/>
              </a:rPr>
              <a:t>st</a:t>
            </a:r>
            <a:r>
              <a:rPr lang="tr-TR" dirty="0">
                <a:solidFill>
                  <a:srgbClr val="000000"/>
                </a:solidFill>
                <a:latin typeface="Consolas"/>
              </a:rPr>
              <a:t> = </a:t>
            </a:r>
            <a:r>
              <a:rPr lang="tr-TR" b="1" dirty="0" err="1">
                <a:solidFill>
                  <a:srgbClr val="7F0055"/>
                </a:solidFill>
                <a:latin typeface="Consolas"/>
              </a:rPr>
              <a:t>new</a:t>
            </a:r>
            <a:r>
              <a:rPr lang="tr-TR" b="1" dirty="0">
                <a:solidFill>
                  <a:srgbClr val="000000"/>
                </a:solidFill>
                <a:latin typeface="Consolas"/>
              </a:rPr>
              <a:t> </a:t>
            </a:r>
            <a:r>
              <a:rPr lang="tr-TR" b="1" dirty="0" err="1">
                <a:solidFill>
                  <a:srgbClr val="000000"/>
                </a:solidFill>
                <a:latin typeface="Consolas"/>
              </a:rPr>
              <a:t>Stack</a:t>
            </a:r>
            <a:r>
              <a:rPr lang="tr-TR" b="1" dirty="0">
                <a:solidFill>
                  <a:srgbClr val="000000"/>
                </a:solidFill>
                <a:latin typeface="Consolas"/>
              </a:rPr>
              <a:t>&lt;&gt;();</a:t>
            </a:r>
          </a:p>
          <a:p>
            <a:pPr lvl="1"/>
            <a:r>
              <a:rPr lang="tr-TR" b="1" dirty="0" err="1">
                <a:solidFill>
                  <a:srgbClr val="7F0055"/>
                </a:solidFill>
                <a:latin typeface="Consolas"/>
              </a:rPr>
              <a:t>for</a:t>
            </a:r>
            <a:r>
              <a:rPr lang="tr-TR" b="1" dirty="0">
                <a:solidFill>
                  <a:srgbClr val="000000"/>
                </a:solidFill>
                <a:latin typeface="Consolas"/>
              </a:rPr>
              <a:t>(</a:t>
            </a:r>
            <a:r>
              <a:rPr lang="tr-TR" b="1" dirty="0" err="1">
                <a:solidFill>
                  <a:srgbClr val="7F0055"/>
                </a:solidFill>
                <a:latin typeface="Consolas"/>
              </a:rPr>
              <a:t>int</a:t>
            </a:r>
            <a:r>
              <a:rPr lang="tr-TR" b="1" dirty="0">
                <a:solidFill>
                  <a:srgbClr val="000000"/>
                </a:solidFill>
                <a:latin typeface="Consolas"/>
              </a:rPr>
              <a:t> </a:t>
            </a:r>
            <a:r>
              <a:rPr lang="tr-TR" b="1" dirty="0">
                <a:solidFill>
                  <a:srgbClr val="6A3E3E"/>
                </a:solidFill>
                <a:latin typeface="Consolas"/>
              </a:rPr>
              <a:t>i</a:t>
            </a:r>
            <a:r>
              <a:rPr lang="tr-TR" b="1" dirty="0">
                <a:solidFill>
                  <a:srgbClr val="000000"/>
                </a:solidFill>
                <a:latin typeface="Consolas"/>
              </a:rPr>
              <a:t>=0; </a:t>
            </a:r>
            <a:r>
              <a:rPr lang="tr-TR" b="1" dirty="0">
                <a:solidFill>
                  <a:srgbClr val="6A3E3E"/>
                </a:solidFill>
                <a:latin typeface="Consolas"/>
              </a:rPr>
              <a:t>i</a:t>
            </a:r>
            <a:r>
              <a:rPr lang="tr-TR" b="1" dirty="0">
                <a:solidFill>
                  <a:srgbClr val="000000"/>
                </a:solidFill>
                <a:latin typeface="Consolas"/>
              </a:rPr>
              <a:t>&lt;</a:t>
            </a:r>
            <a:r>
              <a:rPr lang="tr-TR" b="1" dirty="0" err="1">
                <a:solidFill>
                  <a:srgbClr val="6A3E3E"/>
                </a:solidFill>
                <a:latin typeface="Consolas"/>
              </a:rPr>
              <a:t>s</a:t>
            </a:r>
            <a:r>
              <a:rPr lang="tr-TR" b="1" dirty="0" err="1">
                <a:solidFill>
                  <a:srgbClr val="000000"/>
                </a:solidFill>
                <a:latin typeface="Consolas"/>
              </a:rPr>
              <a:t>.length</a:t>
            </a:r>
            <a:r>
              <a:rPr lang="tr-TR" b="1" dirty="0">
                <a:solidFill>
                  <a:srgbClr val="000000"/>
                </a:solidFill>
                <a:latin typeface="Consolas"/>
              </a:rPr>
              <a:t>(); </a:t>
            </a:r>
            <a:r>
              <a:rPr lang="tr-TR" b="1" dirty="0">
                <a:solidFill>
                  <a:srgbClr val="6A3E3E"/>
                </a:solidFill>
                <a:latin typeface="Consolas"/>
              </a:rPr>
              <a:t>i</a:t>
            </a:r>
            <a:r>
              <a:rPr lang="tr-TR" b="1" dirty="0">
                <a:solidFill>
                  <a:srgbClr val="000000"/>
                </a:solidFill>
                <a:latin typeface="Consolas"/>
              </a:rPr>
              <a:t>++)</a:t>
            </a:r>
          </a:p>
          <a:p>
            <a:pPr lvl="2"/>
            <a:r>
              <a:rPr lang="tr-TR" b="1" dirty="0" err="1">
                <a:solidFill>
                  <a:srgbClr val="7F0055"/>
                </a:solidFill>
                <a:latin typeface="Consolas"/>
              </a:rPr>
              <a:t>if</a:t>
            </a:r>
            <a:r>
              <a:rPr lang="tr-TR" b="1" dirty="0">
                <a:solidFill>
                  <a:srgbClr val="000000"/>
                </a:solidFill>
                <a:latin typeface="Consolas"/>
              </a:rPr>
              <a:t>(</a:t>
            </a:r>
            <a:r>
              <a:rPr lang="tr-TR" b="1" dirty="0" err="1">
                <a:solidFill>
                  <a:srgbClr val="6A3E3E"/>
                </a:solidFill>
                <a:latin typeface="Consolas"/>
              </a:rPr>
              <a:t>s</a:t>
            </a:r>
            <a:r>
              <a:rPr lang="tr-TR" b="1" dirty="0" err="1">
                <a:solidFill>
                  <a:srgbClr val="000000"/>
                </a:solidFill>
                <a:latin typeface="Consolas"/>
              </a:rPr>
              <a:t>.charAt</a:t>
            </a:r>
            <a:r>
              <a:rPr lang="tr-TR" b="1" dirty="0">
                <a:solidFill>
                  <a:srgbClr val="000000"/>
                </a:solidFill>
                <a:latin typeface="Consolas"/>
              </a:rPr>
              <a:t>(</a:t>
            </a:r>
            <a:r>
              <a:rPr lang="tr-TR" b="1" dirty="0">
                <a:solidFill>
                  <a:srgbClr val="6A3E3E"/>
                </a:solidFill>
                <a:latin typeface="Consolas"/>
              </a:rPr>
              <a:t>i</a:t>
            </a:r>
            <a:r>
              <a:rPr lang="tr-TR" b="1" dirty="0">
                <a:solidFill>
                  <a:srgbClr val="000000"/>
                </a:solidFill>
                <a:latin typeface="Consolas"/>
              </a:rPr>
              <a:t>)==</a:t>
            </a:r>
            <a:r>
              <a:rPr lang="tr-TR" b="1" dirty="0">
                <a:solidFill>
                  <a:srgbClr val="2A00FF"/>
                </a:solidFill>
                <a:latin typeface="Consolas"/>
              </a:rPr>
              <a:t>'('</a:t>
            </a:r>
            <a:r>
              <a:rPr lang="tr-TR" b="1" dirty="0">
                <a:solidFill>
                  <a:srgbClr val="000000"/>
                </a:solidFill>
                <a:latin typeface="Consolas"/>
              </a:rPr>
              <a:t>)</a:t>
            </a:r>
          </a:p>
          <a:p>
            <a:pPr lvl="2"/>
            <a:r>
              <a:rPr lang="en-US" dirty="0" smtClean="0">
                <a:solidFill>
                  <a:srgbClr val="6A3E3E"/>
                </a:solidFill>
                <a:latin typeface="Consolas"/>
              </a:rPr>
              <a:t>	</a:t>
            </a:r>
            <a:r>
              <a:rPr lang="tr-TR" dirty="0" err="1" smtClean="0">
                <a:solidFill>
                  <a:srgbClr val="6A3E3E"/>
                </a:solidFill>
                <a:latin typeface="Consolas"/>
              </a:rPr>
              <a:t>st</a:t>
            </a:r>
            <a:r>
              <a:rPr lang="tr-TR" dirty="0" err="1" smtClean="0">
                <a:solidFill>
                  <a:srgbClr val="000000"/>
                </a:solidFill>
                <a:latin typeface="Consolas"/>
              </a:rPr>
              <a:t>.push</a:t>
            </a:r>
            <a:r>
              <a:rPr lang="tr-TR" dirty="0" smtClean="0">
                <a:solidFill>
                  <a:srgbClr val="000000"/>
                </a:solidFill>
                <a:latin typeface="Consolas"/>
              </a:rPr>
              <a:t>(</a:t>
            </a:r>
            <a:r>
              <a:rPr lang="tr-TR" b="1" dirty="0" err="1" smtClean="0">
                <a:solidFill>
                  <a:srgbClr val="7F0055"/>
                </a:solidFill>
                <a:latin typeface="Consolas"/>
              </a:rPr>
              <a:t>null</a:t>
            </a:r>
            <a:r>
              <a:rPr lang="tr-TR" b="1" dirty="0">
                <a:solidFill>
                  <a:srgbClr val="000000"/>
                </a:solidFill>
                <a:latin typeface="Consolas"/>
              </a:rPr>
              <a:t>);</a:t>
            </a:r>
          </a:p>
          <a:p>
            <a:pPr lvl="2"/>
            <a:r>
              <a:rPr lang="tr-TR" b="1" dirty="0">
                <a:solidFill>
                  <a:srgbClr val="7F0055"/>
                </a:solidFill>
                <a:latin typeface="Consolas"/>
              </a:rPr>
              <a:t>else</a:t>
            </a:r>
            <a:r>
              <a:rPr lang="tr-TR" b="1" dirty="0">
                <a:solidFill>
                  <a:srgbClr val="000000"/>
                </a:solidFill>
                <a:latin typeface="Consolas"/>
              </a:rPr>
              <a:t> </a:t>
            </a:r>
            <a:r>
              <a:rPr lang="tr-TR" b="1" dirty="0" err="1">
                <a:solidFill>
                  <a:srgbClr val="7F0055"/>
                </a:solidFill>
                <a:latin typeface="Consolas"/>
              </a:rPr>
              <a:t>if</a:t>
            </a:r>
            <a:r>
              <a:rPr lang="tr-TR" b="1" dirty="0">
                <a:solidFill>
                  <a:srgbClr val="000000"/>
                </a:solidFill>
                <a:latin typeface="Consolas"/>
              </a:rPr>
              <a:t>(</a:t>
            </a:r>
            <a:r>
              <a:rPr lang="tr-TR" b="1" dirty="0" err="1">
                <a:solidFill>
                  <a:srgbClr val="6A3E3E"/>
                </a:solidFill>
                <a:latin typeface="Consolas"/>
              </a:rPr>
              <a:t>s</a:t>
            </a:r>
            <a:r>
              <a:rPr lang="tr-TR" b="1" dirty="0" err="1">
                <a:solidFill>
                  <a:srgbClr val="000000"/>
                </a:solidFill>
                <a:latin typeface="Consolas"/>
              </a:rPr>
              <a:t>.charAt</a:t>
            </a:r>
            <a:r>
              <a:rPr lang="tr-TR" b="1" dirty="0">
                <a:solidFill>
                  <a:srgbClr val="000000"/>
                </a:solidFill>
                <a:latin typeface="Consolas"/>
              </a:rPr>
              <a:t>(</a:t>
            </a:r>
            <a:r>
              <a:rPr lang="tr-TR" b="1" dirty="0">
                <a:solidFill>
                  <a:srgbClr val="6A3E3E"/>
                </a:solidFill>
                <a:latin typeface="Consolas"/>
              </a:rPr>
              <a:t>i</a:t>
            </a:r>
            <a:r>
              <a:rPr lang="tr-TR" b="1" dirty="0">
                <a:solidFill>
                  <a:srgbClr val="000000"/>
                </a:solidFill>
                <a:latin typeface="Consolas"/>
              </a:rPr>
              <a:t>) == </a:t>
            </a:r>
            <a:r>
              <a:rPr lang="tr-TR" b="1" dirty="0">
                <a:solidFill>
                  <a:srgbClr val="2A00FF"/>
                </a:solidFill>
                <a:latin typeface="Consolas"/>
              </a:rPr>
              <a:t>')'</a:t>
            </a:r>
            <a:r>
              <a:rPr lang="tr-TR" b="1" dirty="0">
                <a:solidFill>
                  <a:srgbClr val="000000"/>
                </a:solidFill>
                <a:latin typeface="Consolas"/>
              </a:rPr>
              <a:t>)</a:t>
            </a:r>
          </a:p>
          <a:p>
            <a:pPr lvl="3"/>
            <a:r>
              <a:rPr lang="tr-TR" b="1" dirty="0" err="1">
                <a:solidFill>
                  <a:srgbClr val="7F0055"/>
                </a:solidFill>
                <a:latin typeface="Consolas"/>
              </a:rPr>
              <a:t>if</a:t>
            </a:r>
            <a:r>
              <a:rPr lang="tr-TR" b="1" dirty="0">
                <a:solidFill>
                  <a:srgbClr val="000000"/>
                </a:solidFill>
                <a:latin typeface="Consolas"/>
              </a:rPr>
              <a:t>(</a:t>
            </a:r>
            <a:r>
              <a:rPr lang="tr-TR" b="1" dirty="0" err="1">
                <a:solidFill>
                  <a:srgbClr val="6A3E3E"/>
                </a:solidFill>
                <a:latin typeface="Consolas"/>
              </a:rPr>
              <a:t>st</a:t>
            </a:r>
            <a:r>
              <a:rPr lang="tr-TR" b="1" dirty="0" err="1">
                <a:solidFill>
                  <a:srgbClr val="000000"/>
                </a:solidFill>
                <a:latin typeface="Consolas"/>
              </a:rPr>
              <a:t>.empty</a:t>
            </a:r>
            <a:r>
              <a:rPr lang="tr-TR" b="1" dirty="0">
                <a:solidFill>
                  <a:srgbClr val="000000"/>
                </a:solidFill>
                <a:latin typeface="Consolas"/>
              </a:rPr>
              <a:t>())</a:t>
            </a:r>
          </a:p>
          <a:p>
            <a:pPr lvl="3"/>
            <a:r>
              <a:rPr lang="en-US" b="1" dirty="0" smtClean="0">
                <a:solidFill>
                  <a:srgbClr val="7F0055"/>
                </a:solidFill>
                <a:latin typeface="Consolas"/>
              </a:rPr>
              <a:t>	</a:t>
            </a:r>
            <a:r>
              <a:rPr lang="tr-TR" b="1" dirty="0" err="1" smtClean="0">
                <a:solidFill>
                  <a:srgbClr val="7F0055"/>
                </a:solidFill>
                <a:latin typeface="Consolas"/>
              </a:rPr>
              <a:t>return</a:t>
            </a:r>
            <a:r>
              <a:rPr lang="tr-TR" b="1" dirty="0" smtClean="0">
                <a:solidFill>
                  <a:srgbClr val="000000"/>
                </a:solidFill>
                <a:latin typeface="Consolas"/>
              </a:rPr>
              <a:t> </a:t>
            </a:r>
            <a:r>
              <a:rPr lang="tr-TR" b="1" dirty="0" err="1">
                <a:solidFill>
                  <a:srgbClr val="7F0055"/>
                </a:solidFill>
                <a:latin typeface="Consolas"/>
              </a:rPr>
              <a:t>false</a:t>
            </a:r>
            <a:r>
              <a:rPr lang="tr-TR" b="1" dirty="0">
                <a:solidFill>
                  <a:srgbClr val="000000"/>
                </a:solidFill>
                <a:latin typeface="Consolas"/>
              </a:rPr>
              <a:t>;</a:t>
            </a:r>
          </a:p>
          <a:p>
            <a:pPr lvl="3"/>
            <a:r>
              <a:rPr lang="tr-TR" b="1" dirty="0">
                <a:solidFill>
                  <a:srgbClr val="7F0055"/>
                </a:solidFill>
                <a:latin typeface="Consolas"/>
              </a:rPr>
              <a:t>else</a:t>
            </a:r>
          </a:p>
          <a:p>
            <a:pPr lvl="3"/>
            <a:r>
              <a:rPr lang="en-US" dirty="0" smtClean="0">
                <a:solidFill>
                  <a:srgbClr val="6A3E3E"/>
                </a:solidFill>
                <a:latin typeface="Consolas"/>
              </a:rPr>
              <a:t>	</a:t>
            </a:r>
            <a:r>
              <a:rPr lang="tr-TR" dirty="0" err="1" smtClean="0">
                <a:solidFill>
                  <a:srgbClr val="6A3E3E"/>
                </a:solidFill>
                <a:latin typeface="Consolas"/>
              </a:rPr>
              <a:t>st</a:t>
            </a:r>
            <a:r>
              <a:rPr lang="tr-TR" dirty="0" err="1" smtClean="0">
                <a:solidFill>
                  <a:srgbClr val="000000"/>
                </a:solidFill>
                <a:latin typeface="Consolas"/>
              </a:rPr>
              <a:t>.pop</a:t>
            </a:r>
            <a:r>
              <a:rPr lang="tr-TR"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dirty="0" err="1">
                <a:solidFill>
                  <a:srgbClr val="6A3E3E"/>
                </a:solidFill>
                <a:latin typeface="Consolas"/>
              </a:rPr>
              <a:t>st</a:t>
            </a:r>
            <a:r>
              <a:rPr lang="tr-TR" b="1" dirty="0" err="1">
                <a:solidFill>
                  <a:srgbClr val="000000"/>
                </a:solidFill>
                <a:latin typeface="Consolas"/>
              </a:rPr>
              <a:t>.empty</a:t>
            </a:r>
            <a:r>
              <a:rPr lang="tr-TR" b="1" dirty="0">
                <a:solidFill>
                  <a:srgbClr val="000000"/>
                </a:solidFill>
                <a:latin typeface="Consolas"/>
              </a:rPr>
              <a:t>();</a:t>
            </a:r>
          </a:p>
          <a:p>
            <a:r>
              <a:rPr lang="tr-TR" dirty="0">
                <a:solidFill>
                  <a:srgbClr val="000000"/>
                </a:solidFill>
                <a:latin typeface="Consolas"/>
              </a:rPr>
              <a:t>}</a:t>
            </a:r>
            <a:endParaRPr lang="tr-TR" dirty="0"/>
          </a:p>
        </p:txBody>
      </p:sp>
    </p:spTree>
    <p:extLst>
      <p:ext uri="{BB962C8B-B14F-4D97-AF65-F5344CB8AC3E}">
        <p14:creationId xmlns:p14="http://schemas.microsoft.com/office/powerpoint/2010/main" val="1877860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takes two stacks as parameters and swaps their contents without changing the order of the elements. You are only allowed to use primitive data types and one extra stack (don’t use more stacks). Allowed operations on a stack are standard ops like push, pop, peek, size.</a:t>
            </a:r>
          </a:p>
        </p:txBody>
      </p:sp>
    </p:spTree>
    <p:extLst>
      <p:ext uri="{BB962C8B-B14F-4D97-AF65-F5344CB8AC3E}">
        <p14:creationId xmlns:p14="http://schemas.microsoft.com/office/powerpoint/2010/main" val="390591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251520" y="476672"/>
            <a:ext cx="8280920" cy="5755422"/>
          </a:xfrm>
          <a:prstGeom prst="rect">
            <a:avLst/>
          </a:prstGeom>
        </p:spPr>
        <p:txBody>
          <a:bodyPr wrap="square">
            <a:spAutoFit/>
          </a:bodyPr>
          <a:lstStyle/>
          <a:p>
            <a:r>
              <a:rPr lang="tr-TR" sz="1600" dirty="0">
                <a:solidFill>
                  <a:srgbClr val="3F7F5F"/>
                </a:solidFill>
                <a:latin typeface="Consolas"/>
              </a:rPr>
              <a:t>// Q2</a:t>
            </a:r>
          </a:p>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7F0055"/>
                </a:solidFill>
                <a:latin typeface="Consolas"/>
              </a:rPr>
              <a:t>void</a:t>
            </a:r>
            <a:r>
              <a:rPr lang="tr-TR" sz="1600" b="1" dirty="0">
                <a:solidFill>
                  <a:srgbClr val="000000"/>
                </a:solidFill>
                <a:latin typeface="Consolas"/>
              </a:rPr>
              <a:t> transfer(</a:t>
            </a:r>
          </a:p>
          <a:p>
            <a:pPr lvl="1"/>
            <a:r>
              <a:rPr lang="tr-TR" sz="1600" dirty="0" err="1">
                <a:solidFill>
                  <a:srgbClr val="000000"/>
                </a:solidFill>
                <a:latin typeface="Consolas"/>
              </a:rPr>
              <a:t>Stack</a:t>
            </a:r>
            <a:r>
              <a:rPr lang="tr-TR" sz="1600" dirty="0">
                <a:solidFill>
                  <a:srgbClr val="000000"/>
                </a:solidFill>
                <a:latin typeface="Consolas"/>
              </a:rPr>
              <a:t>&lt;</a:t>
            </a:r>
            <a:r>
              <a:rPr lang="tr-TR" sz="1600" dirty="0" err="1">
                <a:solidFill>
                  <a:srgbClr val="000000"/>
                </a:solidFill>
                <a:latin typeface="Consolas"/>
              </a:rPr>
              <a:t>Integer</a:t>
            </a:r>
            <a:r>
              <a:rPr lang="tr-TR" sz="1600" dirty="0">
                <a:solidFill>
                  <a:srgbClr val="000000"/>
                </a:solidFill>
                <a:latin typeface="Consolas"/>
              </a:rPr>
              <a:t>&gt; </a:t>
            </a:r>
            <a:r>
              <a:rPr lang="tr-TR" sz="1600" dirty="0">
                <a:solidFill>
                  <a:srgbClr val="6A3E3E"/>
                </a:solidFill>
                <a:latin typeface="Consolas"/>
              </a:rPr>
              <a:t>s1</a:t>
            </a:r>
            <a:r>
              <a:rPr lang="tr-TR" sz="1600" dirty="0">
                <a:solidFill>
                  <a:srgbClr val="000000"/>
                </a:solidFill>
                <a:latin typeface="Consolas"/>
              </a:rPr>
              <a:t>,</a:t>
            </a:r>
          </a:p>
          <a:p>
            <a:pPr lvl="1"/>
            <a:r>
              <a:rPr lang="tr-TR" sz="1600" dirty="0" err="1">
                <a:solidFill>
                  <a:srgbClr val="000000"/>
                </a:solidFill>
                <a:latin typeface="Consolas"/>
              </a:rPr>
              <a:t>Stack</a:t>
            </a:r>
            <a:r>
              <a:rPr lang="tr-TR" sz="1600" dirty="0">
                <a:solidFill>
                  <a:srgbClr val="000000"/>
                </a:solidFill>
                <a:latin typeface="Consolas"/>
              </a:rPr>
              <a:t>&lt;</a:t>
            </a:r>
            <a:r>
              <a:rPr lang="tr-TR" sz="1600" dirty="0" err="1">
                <a:solidFill>
                  <a:srgbClr val="000000"/>
                </a:solidFill>
                <a:latin typeface="Consolas"/>
              </a:rPr>
              <a:t>Integer</a:t>
            </a:r>
            <a:r>
              <a:rPr lang="tr-TR" sz="1600" dirty="0">
                <a:solidFill>
                  <a:srgbClr val="000000"/>
                </a:solidFill>
                <a:latin typeface="Consolas"/>
              </a:rPr>
              <a:t>&gt; </a:t>
            </a:r>
            <a:r>
              <a:rPr lang="tr-TR" sz="1600" dirty="0">
                <a:solidFill>
                  <a:srgbClr val="6A3E3E"/>
                </a:solidFill>
                <a:latin typeface="Consolas"/>
              </a:rPr>
              <a:t>s2</a:t>
            </a:r>
            <a:r>
              <a:rPr lang="tr-TR" sz="1600" dirty="0">
                <a:solidFill>
                  <a:srgbClr val="000000"/>
                </a:solidFill>
                <a:latin typeface="Consolas"/>
              </a:rPr>
              <a:t>) </a:t>
            </a:r>
          </a:p>
          <a:p>
            <a:r>
              <a:rPr lang="tr-TR" sz="1600" dirty="0">
                <a:solidFill>
                  <a:srgbClr val="000000"/>
                </a:solidFill>
                <a:latin typeface="Consolas"/>
              </a:rPr>
              <a:t>{</a:t>
            </a:r>
          </a:p>
          <a:p>
            <a:pPr lvl="1"/>
            <a:r>
              <a:rPr lang="tr-TR" sz="1600" b="1" dirty="0" err="1">
                <a:solidFill>
                  <a:srgbClr val="7F0055"/>
                </a:solidFill>
                <a:latin typeface="Consolas"/>
              </a:rPr>
              <a:t>while</a:t>
            </a:r>
            <a:r>
              <a:rPr lang="tr-TR" sz="1600" b="1" dirty="0">
                <a:solidFill>
                  <a:srgbClr val="000000"/>
                </a:solidFill>
                <a:latin typeface="Consolas"/>
              </a:rPr>
              <a:t>(!</a:t>
            </a:r>
            <a:r>
              <a:rPr lang="tr-TR" sz="1600" b="1" dirty="0">
                <a:solidFill>
                  <a:srgbClr val="6A3E3E"/>
                </a:solidFill>
                <a:latin typeface="Consolas"/>
              </a:rPr>
              <a:t>s1</a:t>
            </a:r>
            <a:r>
              <a:rPr lang="tr-TR" sz="1600" b="1" dirty="0">
                <a:solidFill>
                  <a:srgbClr val="000000"/>
                </a:solidFill>
                <a:latin typeface="Consolas"/>
              </a:rPr>
              <a:t>.empty())</a:t>
            </a:r>
          </a:p>
          <a:p>
            <a:pPr lvl="1"/>
            <a:r>
              <a:rPr lang="en-US" sz="1600" dirty="0" smtClean="0">
                <a:solidFill>
                  <a:srgbClr val="6A3E3E"/>
                </a:solidFill>
                <a:latin typeface="Consolas"/>
              </a:rPr>
              <a:t>	</a:t>
            </a:r>
            <a:r>
              <a:rPr lang="tr-TR" sz="1600" dirty="0" smtClean="0">
                <a:solidFill>
                  <a:srgbClr val="6A3E3E"/>
                </a:solidFill>
                <a:latin typeface="Consolas"/>
              </a:rPr>
              <a:t>s2</a:t>
            </a:r>
            <a:r>
              <a:rPr lang="tr-TR" sz="1600" dirty="0" smtClean="0">
                <a:solidFill>
                  <a:srgbClr val="000000"/>
                </a:solidFill>
                <a:latin typeface="Consolas"/>
              </a:rPr>
              <a:t>.push(</a:t>
            </a:r>
            <a:r>
              <a:rPr lang="tr-TR" sz="1600" dirty="0" smtClean="0">
                <a:solidFill>
                  <a:srgbClr val="6A3E3E"/>
                </a:solidFill>
                <a:latin typeface="Consolas"/>
              </a:rPr>
              <a:t>s1</a:t>
            </a:r>
            <a:r>
              <a:rPr lang="tr-TR" sz="1600" dirty="0" smtClean="0">
                <a:solidFill>
                  <a:srgbClr val="000000"/>
                </a:solidFill>
                <a:latin typeface="Consolas"/>
              </a:rPr>
              <a:t>.pop</a:t>
            </a:r>
            <a:r>
              <a:rPr lang="tr-TR" sz="1600" dirty="0">
                <a:solidFill>
                  <a:srgbClr val="000000"/>
                </a:solidFill>
                <a:latin typeface="Consolas"/>
              </a:rPr>
              <a:t>());</a:t>
            </a:r>
          </a:p>
          <a:p>
            <a:r>
              <a:rPr lang="tr-TR" sz="1600" dirty="0">
                <a:solidFill>
                  <a:srgbClr val="000000"/>
                </a:solidFill>
                <a:latin typeface="Consolas"/>
              </a:rPr>
              <a:t>}</a:t>
            </a:r>
          </a:p>
          <a:p>
            <a:endParaRPr lang="tr-TR" sz="1600" dirty="0">
              <a:latin typeface="Consolas"/>
            </a:endParaRPr>
          </a:p>
          <a:p>
            <a:endParaRPr lang="tr-TR" sz="1600" dirty="0">
              <a:latin typeface="Consolas"/>
            </a:endParaRPr>
          </a:p>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7F0055"/>
                </a:solidFill>
                <a:latin typeface="Consolas"/>
              </a:rPr>
              <a:t>void</a:t>
            </a:r>
            <a:r>
              <a:rPr lang="tr-TR" sz="1600" b="1" dirty="0">
                <a:solidFill>
                  <a:srgbClr val="000000"/>
                </a:solidFill>
                <a:latin typeface="Consolas"/>
              </a:rPr>
              <a:t> </a:t>
            </a:r>
            <a:r>
              <a:rPr lang="tr-TR" sz="1600" b="1" dirty="0" err="1">
                <a:solidFill>
                  <a:srgbClr val="000000"/>
                </a:solidFill>
                <a:latin typeface="Consolas"/>
              </a:rPr>
              <a:t>stackSwap</a:t>
            </a:r>
            <a:r>
              <a:rPr lang="tr-TR" sz="1600" b="1" dirty="0">
                <a:solidFill>
                  <a:srgbClr val="000000"/>
                </a:solidFill>
                <a:latin typeface="Consolas"/>
              </a:rPr>
              <a:t>(</a:t>
            </a:r>
          </a:p>
          <a:p>
            <a:pPr lvl="1"/>
            <a:r>
              <a:rPr lang="tr-TR" sz="1600" dirty="0" err="1">
                <a:solidFill>
                  <a:srgbClr val="000000"/>
                </a:solidFill>
                <a:latin typeface="Consolas"/>
              </a:rPr>
              <a:t>Stack</a:t>
            </a:r>
            <a:r>
              <a:rPr lang="tr-TR" sz="1600" dirty="0">
                <a:solidFill>
                  <a:srgbClr val="000000"/>
                </a:solidFill>
                <a:latin typeface="Consolas"/>
              </a:rPr>
              <a:t>&lt;</a:t>
            </a:r>
            <a:r>
              <a:rPr lang="tr-TR" sz="1600" dirty="0" err="1">
                <a:solidFill>
                  <a:srgbClr val="000000"/>
                </a:solidFill>
                <a:latin typeface="Consolas"/>
              </a:rPr>
              <a:t>Integer</a:t>
            </a:r>
            <a:r>
              <a:rPr lang="tr-TR" sz="1600" dirty="0">
                <a:solidFill>
                  <a:srgbClr val="000000"/>
                </a:solidFill>
                <a:latin typeface="Consolas"/>
              </a:rPr>
              <a:t>&gt; </a:t>
            </a:r>
            <a:r>
              <a:rPr lang="tr-TR" sz="1600" dirty="0">
                <a:solidFill>
                  <a:srgbClr val="6A3E3E"/>
                </a:solidFill>
                <a:latin typeface="Consolas"/>
              </a:rPr>
              <a:t>s1</a:t>
            </a:r>
            <a:r>
              <a:rPr lang="tr-TR" sz="1600" dirty="0">
                <a:solidFill>
                  <a:srgbClr val="000000"/>
                </a:solidFill>
                <a:latin typeface="Consolas"/>
              </a:rPr>
              <a:t>, </a:t>
            </a:r>
          </a:p>
          <a:p>
            <a:pPr lvl="1"/>
            <a:r>
              <a:rPr lang="tr-TR" sz="1600" dirty="0" err="1">
                <a:solidFill>
                  <a:srgbClr val="000000"/>
                </a:solidFill>
                <a:latin typeface="Consolas"/>
              </a:rPr>
              <a:t>Stack</a:t>
            </a:r>
            <a:r>
              <a:rPr lang="tr-TR" sz="1600" dirty="0">
                <a:solidFill>
                  <a:srgbClr val="000000"/>
                </a:solidFill>
                <a:latin typeface="Consolas"/>
              </a:rPr>
              <a:t>&lt;</a:t>
            </a:r>
            <a:r>
              <a:rPr lang="tr-TR" sz="1600" dirty="0" err="1">
                <a:solidFill>
                  <a:srgbClr val="000000"/>
                </a:solidFill>
                <a:latin typeface="Consolas"/>
              </a:rPr>
              <a:t>Integer</a:t>
            </a:r>
            <a:r>
              <a:rPr lang="tr-TR" sz="1600" dirty="0">
                <a:solidFill>
                  <a:srgbClr val="000000"/>
                </a:solidFill>
                <a:latin typeface="Consolas"/>
              </a:rPr>
              <a:t>&gt; </a:t>
            </a:r>
            <a:r>
              <a:rPr lang="tr-TR" sz="1600" dirty="0">
                <a:solidFill>
                  <a:srgbClr val="6A3E3E"/>
                </a:solidFill>
                <a:latin typeface="Consolas"/>
              </a:rPr>
              <a:t>s2</a:t>
            </a:r>
            <a:r>
              <a:rPr lang="tr-TR" sz="1600" dirty="0">
                <a:solidFill>
                  <a:srgbClr val="000000"/>
                </a:solidFill>
                <a:latin typeface="Consolas"/>
              </a:rPr>
              <a:t>) </a:t>
            </a:r>
          </a:p>
          <a:p>
            <a:r>
              <a:rPr lang="tr-TR" sz="1600" dirty="0">
                <a:solidFill>
                  <a:srgbClr val="000000"/>
                </a:solidFill>
                <a:latin typeface="Consolas"/>
              </a:rPr>
              <a:t>{</a:t>
            </a:r>
          </a:p>
          <a:p>
            <a:pPr lvl="1"/>
            <a:r>
              <a:rPr lang="tr-TR" sz="1600" dirty="0" err="1">
                <a:solidFill>
                  <a:srgbClr val="000000"/>
                </a:solidFill>
                <a:latin typeface="Consolas"/>
              </a:rPr>
              <a:t>Stack</a:t>
            </a:r>
            <a:r>
              <a:rPr lang="tr-TR" sz="1600" dirty="0">
                <a:solidFill>
                  <a:srgbClr val="000000"/>
                </a:solidFill>
                <a:latin typeface="Consolas"/>
              </a:rPr>
              <a:t>&lt;</a:t>
            </a:r>
            <a:r>
              <a:rPr lang="tr-TR" sz="1600" dirty="0" err="1">
                <a:solidFill>
                  <a:srgbClr val="000000"/>
                </a:solidFill>
                <a:latin typeface="Consolas"/>
              </a:rPr>
              <a:t>Integer</a:t>
            </a:r>
            <a:r>
              <a:rPr lang="tr-TR" sz="1600" dirty="0">
                <a:solidFill>
                  <a:srgbClr val="000000"/>
                </a:solidFill>
                <a:latin typeface="Consolas"/>
              </a:rPr>
              <a:t>&gt; </a:t>
            </a:r>
            <a:r>
              <a:rPr lang="tr-TR" sz="1600" dirty="0" err="1">
                <a:solidFill>
                  <a:srgbClr val="6A3E3E"/>
                </a:solidFill>
                <a:latin typeface="Consolas"/>
              </a:rPr>
              <a:t>temp</a:t>
            </a:r>
            <a:r>
              <a:rPr lang="tr-TR" sz="1600" dirty="0">
                <a:solidFill>
                  <a:srgbClr val="000000"/>
                </a:solidFill>
                <a:latin typeface="Consolas"/>
              </a:rPr>
              <a:t> = </a:t>
            </a:r>
            <a:r>
              <a:rPr lang="tr-TR" sz="1600" b="1" dirty="0" err="1">
                <a:solidFill>
                  <a:srgbClr val="7F0055"/>
                </a:solidFill>
                <a:latin typeface="Consolas"/>
              </a:rPr>
              <a:t>new</a:t>
            </a:r>
            <a:r>
              <a:rPr lang="tr-TR" sz="1600" b="1" dirty="0">
                <a:solidFill>
                  <a:srgbClr val="000000"/>
                </a:solidFill>
                <a:latin typeface="Consolas"/>
              </a:rPr>
              <a:t> </a:t>
            </a:r>
            <a:r>
              <a:rPr lang="tr-TR" sz="1600" b="1" dirty="0" err="1">
                <a:solidFill>
                  <a:srgbClr val="000000"/>
                </a:solidFill>
                <a:latin typeface="Consolas"/>
              </a:rPr>
              <a:t>Stack</a:t>
            </a:r>
            <a:r>
              <a:rPr lang="tr-TR" sz="1600" b="1" dirty="0">
                <a:solidFill>
                  <a:srgbClr val="000000"/>
                </a:solidFill>
                <a:latin typeface="Consolas"/>
              </a:rPr>
              <a:t>&lt;&gt;();</a:t>
            </a:r>
          </a:p>
          <a:p>
            <a:pPr lvl="1"/>
            <a:r>
              <a:rPr lang="tr-TR" sz="1600" b="1" dirty="0" err="1">
                <a:solidFill>
                  <a:srgbClr val="7F0055"/>
                </a:solidFill>
                <a:latin typeface="Consolas"/>
              </a:rPr>
              <a:t>int</a:t>
            </a:r>
            <a:r>
              <a:rPr lang="tr-TR" sz="1600" b="1" dirty="0">
                <a:solidFill>
                  <a:srgbClr val="000000"/>
                </a:solidFill>
                <a:latin typeface="Consolas"/>
              </a:rPr>
              <a:t> </a:t>
            </a:r>
            <a:r>
              <a:rPr lang="tr-TR" sz="1600" b="1" dirty="0">
                <a:solidFill>
                  <a:srgbClr val="6A3E3E"/>
                </a:solidFill>
                <a:latin typeface="Consolas"/>
              </a:rPr>
              <a:t>s1Size</a:t>
            </a:r>
            <a:r>
              <a:rPr lang="tr-TR" sz="1600" b="1" dirty="0">
                <a:solidFill>
                  <a:srgbClr val="000000"/>
                </a:solidFill>
                <a:latin typeface="Consolas"/>
              </a:rPr>
              <a:t> = </a:t>
            </a:r>
            <a:r>
              <a:rPr lang="tr-TR" sz="1600" b="1" dirty="0">
                <a:solidFill>
                  <a:srgbClr val="6A3E3E"/>
                </a:solidFill>
                <a:latin typeface="Consolas"/>
              </a:rPr>
              <a:t>s1</a:t>
            </a:r>
            <a:r>
              <a:rPr lang="tr-TR" sz="1600" b="1" dirty="0">
                <a:solidFill>
                  <a:srgbClr val="000000"/>
                </a:solidFill>
                <a:latin typeface="Consolas"/>
              </a:rPr>
              <a:t>.size();</a:t>
            </a:r>
          </a:p>
          <a:p>
            <a:pPr lvl="1"/>
            <a:endParaRPr lang="tr-TR" sz="1600" dirty="0">
              <a:latin typeface="Consolas"/>
            </a:endParaRPr>
          </a:p>
          <a:p>
            <a:pPr lvl="1"/>
            <a:r>
              <a:rPr lang="tr-TR" sz="1600" i="1" dirty="0">
                <a:solidFill>
                  <a:srgbClr val="000000"/>
                </a:solidFill>
                <a:latin typeface="Consolas"/>
              </a:rPr>
              <a:t>transfer(</a:t>
            </a:r>
            <a:r>
              <a:rPr lang="tr-TR" sz="1600" i="1" dirty="0">
                <a:solidFill>
                  <a:srgbClr val="6A3E3E"/>
                </a:solidFill>
                <a:latin typeface="Consolas"/>
              </a:rPr>
              <a:t>s2</a:t>
            </a:r>
            <a:r>
              <a:rPr lang="tr-TR" sz="1600" i="1" dirty="0">
                <a:solidFill>
                  <a:srgbClr val="000000"/>
                </a:solidFill>
                <a:latin typeface="Consolas"/>
              </a:rPr>
              <a:t>, </a:t>
            </a:r>
            <a:r>
              <a:rPr lang="tr-TR" sz="1600" i="1" dirty="0" err="1">
                <a:solidFill>
                  <a:srgbClr val="6A3E3E"/>
                </a:solidFill>
                <a:latin typeface="Consolas"/>
              </a:rPr>
              <a:t>temp</a:t>
            </a:r>
            <a:r>
              <a:rPr lang="tr-TR" sz="1600" i="1" dirty="0">
                <a:solidFill>
                  <a:srgbClr val="000000"/>
                </a:solidFill>
                <a:latin typeface="Consolas"/>
              </a:rPr>
              <a:t>);</a:t>
            </a:r>
          </a:p>
          <a:p>
            <a:pPr lvl="1"/>
            <a:r>
              <a:rPr lang="tr-TR" sz="1600" i="1" dirty="0">
                <a:solidFill>
                  <a:srgbClr val="000000"/>
                </a:solidFill>
                <a:latin typeface="Consolas"/>
              </a:rPr>
              <a:t>transfer(</a:t>
            </a:r>
            <a:r>
              <a:rPr lang="tr-TR" sz="1600" i="1" dirty="0">
                <a:solidFill>
                  <a:srgbClr val="6A3E3E"/>
                </a:solidFill>
                <a:latin typeface="Consolas"/>
              </a:rPr>
              <a:t>s1</a:t>
            </a:r>
            <a:r>
              <a:rPr lang="tr-TR" sz="1600" i="1" dirty="0">
                <a:solidFill>
                  <a:srgbClr val="000000"/>
                </a:solidFill>
                <a:latin typeface="Consolas"/>
              </a:rPr>
              <a:t>, </a:t>
            </a:r>
            <a:r>
              <a:rPr lang="tr-TR" sz="1600" i="1" dirty="0" err="1">
                <a:solidFill>
                  <a:srgbClr val="6A3E3E"/>
                </a:solidFill>
                <a:latin typeface="Consolas"/>
              </a:rPr>
              <a:t>temp</a:t>
            </a:r>
            <a:r>
              <a:rPr lang="tr-TR" sz="1600" i="1" dirty="0">
                <a:solidFill>
                  <a:srgbClr val="000000"/>
                </a:solidFill>
                <a:latin typeface="Consolas"/>
              </a:rPr>
              <a:t>);</a:t>
            </a:r>
          </a:p>
          <a:p>
            <a:pPr lvl="1"/>
            <a:r>
              <a:rPr lang="tr-TR" sz="1600" b="1" dirty="0" err="1">
                <a:solidFill>
                  <a:srgbClr val="7F0055"/>
                </a:solidFill>
                <a:latin typeface="Consolas"/>
              </a:rPr>
              <a:t>for</a:t>
            </a:r>
            <a:r>
              <a:rPr lang="tr-TR" sz="1600" b="1" dirty="0">
                <a:solidFill>
                  <a:srgbClr val="000000"/>
                </a:solidFill>
                <a:latin typeface="Consolas"/>
              </a:rPr>
              <a:t>(</a:t>
            </a:r>
            <a:r>
              <a:rPr lang="tr-TR" sz="1600" b="1" dirty="0" err="1">
                <a:solidFill>
                  <a:srgbClr val="7F0055"/>
                </a:solidFill>
                <a:latin typeface="Consolas"/>
              </a:rPr>
              <a:t>int</a:t>
            </a:r>
            <a:r>
              <a:rPr lang="tr-TR" sz="1600" b="1" dirty="0">
                <a:solidFill>
                  <a:srgbClr val="000000"/>
                </a:solidFill>
                <a:latin typeface="Consolas"/>
              </a:rPr>
              <a:t> </a:t>
            </a:r>
            <a:r>
              <a:rPr lang="tr-TR" sz="1600" b="1" dirty="0">
                <a:solidFill>
                  <a:srgbClr val="6A3E3E"/>
                </a:solidFill>
                <a:latin typeface="Consolas"/>
              </a:rPr>
              <a:t>i</a:t>
            </a:r>
            <a:r>
              <a:rPr lang="tr-TR" sz="1600" b="1" dirty="0">
                <a:solidFill>
                  <a:srgbClr val="000000"/>
                </a:solidFill>
                <a:latin typeface="Consolas"/>
              </a:rPr>
              <a:t>=0; </a:t>
            </a:r>
            <a:r>
              <a:rPr lang="tr-TR" sz="1600" b="1" dirty="0">
                <a:solidFill>
                  <a:srgbClr val="6A3E3E"/>
                </a:solidFill>
                <a:latin typeface="Consolas"/>
              </a:rPr>
              <a:t>i</a:t>
            </a:r>
            <a:r>
              <a:rPr lang="tr-TR" sz="1600" b="1" dirty="0">
                <a:solidFill>
                  <a:srgbClr val="000000"/>
                </a:solidFill>
                <a:latin typeface="Consolas"/>
              </a:rPr>
              <a:t>&lt;</a:t>
            </a:r>
            <a:r>
              <a:rPr lang="tr-TR" sz="1600" b="1" dirty="0">
                <a:solidFill>
                  <a:srgbClr val="6A3E3E"/>
                </a:solidFill>
                <a:latin typeface="Consolas"/>
              </a:rPr>
              <a:t>s1Size</a:t>
            </a:r>
            <a:r>
              <a:rPr lang="tr-TR" sz="1600" b="1" dirty="0">
                <a:solidFill>
                  <a:srgbClr val="000000"/>
                </a:solidFill>
                <a:latin typeface="Consolas"/>
              </a:rPr>
              <a:t>; </a:t>
            </a:r>
            <a:r>
              <a:rPr lang="tr-TR" sz="1600" b="1" dirty="0">
                <a:solidFill>
                  <a:srgbClr val="6A3E3E"/>
                </a:solidFill>
                <a:latin typeface="Consolas"/>
              </a:rPr>
              <a:t>i</a:t>
            </a:r>
            <a:r>
              <a:rPr lang="tr-TR" sz="1600" b="1" dirty="0">
                <a:solidFill>
                  <a:srgbClr val="000000"/>
                </a:solidFill>
                <a:latin typeface="Consolas"/>
              </a:rPr>
              <a:t>++)</a:t>
            </a:r>
          </a:p>
          <a:p>
            <a:pPr lvl="1"/>
            <a:r>
              <a:rPr lang="en-US" sz="1600" dirty="0" smtClean="0">
                <a:solidFill>
                  <a:srgbClr val="6A3E3E"/>
                </a:solidFill>
                <a:latin typeface="Consolas"/>
              </a:rPr>
              <a:t>	</a:t>
            </a:r>
            <a:r>
              <a:rPr lang="tr-TR" sz="1600" dirty="0" smtClean="0">
                <a:solidFill>
                  <a:srgbClr val="6A3E3E"/>
                </a:solidFill>
                <a:latin typeface="Consolas"/>
              </a:rPr>
              <a:t>s2</a:t>
            </a:r>
            <a:r>
              <a:rPr lang="tr-TR" sz="1600" dirty="0" smtClean="0">
                <a:solidFill>
                  <a:srgbClr val="000000"/>
                </a:solidFill>
                <a:latin typeface="Consolas"/>
              </a:rPr>
              <a:t>.push(</a:t>
            </a:r>
            <a:r>
              <a:rPr lang="tr-TR" sz="1600" dirty="0" err="1" smtClean="0">
                <a:solidFill>
                  <a:srgbClr val="6A3E3E"/>
                </a:solidFill>
                <a:latin typeface="Consolas"/>
              </a:rPr>
              <a:t>temp</a:t>
            </a:r>
            <a:r>
              <a:rPr lang="tr-TR" sz="1600" dirty="0" err="1" smtClean="0">
                <a:solidFill>
                  <a:srgbClr val="000000"/>
                </a:solidFill>
                <a:latin typeface="Consolas"/>
              </a:rPr>
              <a:t>.pop</a:t>
            </a:r>
            <a:r>
              <a:rPr lang="tr-TR" sz="1600" dirty="0">
                <a:solidFill>
                  <a:srgbClr val="000000"/>
                </a:solidFill>
                <a:latin typeface="Consolas"/>
              </a:rPr>
              <a:t>());</a:t>
            </a:r>
          </a:p>
          <a:p>
            <a:pPr lvl="1"/>
            <a:r>
              <a:rPr lang="tr-TR" sz="1600" i="1" dirty="0">
                <a:solidFill>
                  <a:srgbClr val="000000"/>
                </a:solidFill>
                <a:latin typeface="Consolas"/>
              </a:rPr>
              <a:t>transfer(</a:t>
            </a:r>
            <a:r>
              <a:rPr lang="tr-TR" sz="1600" i="1" dirty="0" err="1">
                <a:solidFill>
                  <a:srgbClr val="6A3E3E"/>
                </a:solidFill>
                <a:latin typeface="Consolas"/>
              </a:rPr>
              <a:t>temp</a:t>
            </a:r>
            <a:r>
              <a:rPr lang="tr-TR" sz="1600" i="1" dirty="0">
                <a:solidFill>
                  <a:srgbClr val="000000"/>
                </a:solidFill>
                <a:latin typeface="Consolas"/>
              </a:rPr>
              <a:t>, </a:t>
            </a:r>
            <a:r>
              <a:rPr lang="tr-TR" sz="1600" i="1" dirty="0">
                <a:solidFill>
                  <a:srgbClr val="6A3E3E"/>
                </a:solidFill>
                <a:latin typeface="Consolas"/>
              </a:rPr>
              <a:t>s1</a:t>
            </a:r>
            <a:r>
              <a:rPr lang="tr-TR" sz="1600" i="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3455595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400" dirty="0" smtClean="0"/>
              <a:t>In your high-school, one of your friends has a rich dad and upon your friend’s academic success, his dad decided to gift all the school with unlimited amount of baklava. Baklavas are distributed from school cafeteria one-by-one and initially 500 students are in the queue. Each time with 60% probability, the student in the front of the queue decides to eat one more piece and enters the queue back again from the back. Baklavas are served until there’s no one left in the queue. A piece of baklava costs 7 liras.</a:t>
            </a:r>
            <a:endParaRPr lang="en-US" sz="2400" dirty="0"/>
          </a:p>
          <a:p>
            <a:r>
              <a:rPr lang="en-US" sz="2400" dirty="0" smtClean="0"/>
              <a:t>Simulate this process and find out the average spending of rich guy for this festival.</a:t>
            </a:r>
          </a:p>
        </p:txBody>
      </p:sp>
    </p:spTree>
    <p:extLst>
      <p:ext uri="{BB962C8B-B14F-4D97-AF65-F5344CB8AC3E}">
        <p14:creationId xmlns:p14="http://schemas.microsoft.com/office/powerpoint/2010/main" val="18833925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251520" y="476672"/>
            <a:ext cx="8493992" cy="4278094"/>
          </a:xfrm>
          <a:prstGeom prst="rect">
            <a:avLst/>
          </a:prstGeom>
        </p:spPr>
        <p:txBody>
          <a:bodyPr wrap="square">
            <a:spAutoFit/>
          </a:bodyPr>
          <a:lstStyle/>
          <a:p>
            <a:r>
              <a:rPr lang="tr-TR" sz="1600" dirty="0">
                <a:solidFill>
                  <a:srgbClr val="3F7F5F"/>
                </a:solidFill>
                <a:latin typeface="Consolas"/>
              </a:rPr>
              <a:t>// Q3</a:t>
            </a:r>
          </a:p>
          <a:p>
            <a:r>
              <a:rPr lang="en-US" sz="1600" b="1" dirty="0">
                <a:solidFill>
                  <a:srgbClr val="7F0055"/>
                </a:solidFill>
                <a:latin typeface="Consolas"/>
              </a:rPr>
              <a:t>static</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baklavaMadness</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6A3E3E"/>
                </a:solidFill>
                <a:latin typeface="Consolas"/>
              </a:rPr>
              <a:t>numStudents</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6A3E3E"/>
                </a:solidFill>
                <a:latin typeface="Consolas"/>
              </a:rPr>
              <a:t>baklavaCost</a:t>
            </a:r>
            <a:r>
              <a:rPr lang="en-US" sz="1600" b="1" dirty="0">
                <a:solidFill>
                  <a:srgbClr val="000000"/>
                </a:solidFill>
                <a:latin typeface="Consolas"/>
              </a:rPr>
              <a:t>, </a:t>
            </a:r>
            <a:r>
              <a:rPr lang="en-US" sz="1600" b="1" dirty="0">
                <a:solidFill>
                  <a:srgbClr val="7F0055"/>
                </a:solidFill>
                <a:latin typeface="Consolas"/>
              </a:rPr>
              <a:t>double</a:t>
            </a:r>
            <a:r>
              <a:rPr lang="en-US" sz="1600" b="1" dirty="0">
                <a:solidFill>
                  <a:srgbClr val="000000"/>
                </a:solidFill>
                <a:latin typeface="Consolas"/>
              </a:rPr>
              <a:t> </a:t>
            </a:r>
            <a:r>
              <a:rPr lang="en-US" sz="1600" b="1" dirty="0">
                <a:solidFill>
                  <a:srgbClr val="6A3E3E"/>
                </a:solidFill>
                <a:latin typeface="Consolas"/>
              </a:rPr>
              <a:t>p</a:t>
            </a:r>
            <a:r>
              <a:rPr lang="en-US" sz="1600" b="1" dirty="0">
                <a:solidFill>
                  <a:srgbClr val="000000"/>
                </a:solidFill>
                <a:latin typeface="Consolas"/>
              </a:rPr>
              <a:t>) {</a:t>
            </a:r>
          </a:p>
          <a:p>
            <a:endParaRPr lang="tr-TR" sz="1600" dirty="0">
              <a:latin typeface="Consolas"/>
            </a:endParaRPr>
          </a:p>
          <a:p>
            <a:pPr lvl="1"/>
            <a:r>
              <a:rPr lang="tr-TR" sz="1600" dirty="0">
                <a:solidFill>
                  <a:srgbClr val="000000"/>
                </a:solidFill>
                <a:latin typeface="Consolas"/>
              </a:rPr>
              <a:t>Queue&lt;Object&gt; </a:t>
            </a:r>
            <a:r>
              <a:rPr lang="tr-TR" sz="1600" dirty="0">
                <a:solidFill>
                  <a:srgbClr val="6A3E3E"/>
                </a:solidFill>
                <a:latin typeface="Consolas"/>
              </a:rPr>
              <a:t>q</a:t>
            </a:r>
            <a:r>
              <a:rPr lang="tr-TR" sz="1600" dirty="0">
                <a:solidFill>
                  <a:srgbClr val="000000"/>
                </a:solidFill>
                <a:latin typeface="Consolas"/>
              </a:rPr>
              <a:t> = </a:t>
            </a:r>
            <a:r>
              <a:rPr lang="tr-TR" sz="1600" b="1" dirty="0" err="1">
                <a:solidFill>
                  <a:srgbClr val="7F0055"/>
                </a:solidFill>
                <a:latin typeface="Consolas"/>
              </a:rPr>
              <a:t>new</a:t>
            </a:r>
            <a:r>
              <a:rPr lang="tr-TR" sz="1600" b="1" dirty="0">
                <a:solidFill>
                  <a:srgbClr val="000000"/>
                </a:solidFill>
                <a:latin typeface="Consolas"/>
              </a:rPr>
              <a:t> </a:t>
            </a:r>
            <a:r>
              <a:rPr lang="tr-TR" sz="1600" b="1" dirty="0" err="1">
                <a:solidFill>
                  <a:srgbClr val="000000"/>
                </a:solidFill>
                <a:latin typeface="Consolas"/>
              </a:rPr>
              <a:t>LinkedList</a:t>
            </a:r>
            <a:r>
              <a:rPr lang="tr-TR" sz="1600" b="1" dirty="0">
                <a:solidFill>
                  <a:srgbClr val="000000"/>
                </a:solidFill>
                <a:latin typeface="Consolas"/>
              </a:rPr>
              <a:t>&lt;&gt;();</a:t>
            </a:r>
          </a:p>
          <a:p>
            <a:pPr lvl="1"/>
            <a:r>
              <a:rPr lang="tr-TR" sz="1600" b="1" dirty="0" err="1">
                <a:solidFill>
                  <a:srgbClr val="7F0055"/>
                </a:solidFill>
                <a:latin typeface="Consolas"/>
              </a:rPr>
              <a:t>int</a:t>
            </a:r>
            <a:r>
              <a:rPr lang="tr-TR" sz="1600" b="1" dirty="0">
                <a:solidFill>
                  <a:srgbClr val="000000"/>
                </a:solidFill>
                <a:latin typeface="Consolas"/>
              </a:rPr>
              <a:t> </a:t>
            </a:r>
            <a:r>
              <a:rPr lang="tr-TR" sz="1600" b="1" dirty="0" err="1">
                <a:solidFill>
                  <a:srgbClr val="6A3E3E"/>
                </a:solidFill>
                <a:latin typeface="Consolas"/>
              </a:rPr>
              <a:t>baklavasEaten</a:t>
            </a:r>
            <a:r>
              <a:rPr lang="tr-TR" sz="1600" b="1" dirty="0">
                <a:solidFill>
                  <a:srgbClr val="000000"/>
                </a:solidFill>
                <a:latin typeface="Consolas"/>
              </a:rPr>
              <a:t> = 0;</a:t>
            </a:r>
          </a:p>
          <a:p>
            <a:pPr lvl="1"/>
            <a:r>
              <a:rPr lang="tr-TR" sz="1600" b="1" dirty="0" err="1">
                <a:solidFill>
                  <a:srgbClr val="7F0055"/>
                </a:solidFill>
                <a:latin typeface="Consolas"/>
              </a:rPr>
              <a:t>for</a:t>
            </a:r>
            <a:r>
              <a:rPr lang="tr-TR" sz="1600" b="1" dirty="0">
                <a:solidFill>
                  <a:srgbClr val="000000"/>
                </a:solidFill>
                <a:latin typeface="Consolas"/>
              </a:rPr>
              <a:t>(</a:t>
            </a:r>
            <a:r>
              <a:rPr lang="tr-TR" sz="1600" b="1" dirty="0" err="1">
                <a:solidFill>
                  <a:srgbClr val="7F0055"/>
                </a:solidFill>
                <a:latin typeface="Consolas"/>
              </a:rPr>
              <a:t>int</a:t>
            </a:r>
            <a:r>
              <a:rPr lang="tr-TR" sz="1600" b="1" dirty="0">
                <a:solidFill>
                  <a:srgbClr val="000000"/>
                </a:solidFill>
                <a:latin typeface="Consolas"/>
              </a:rPr>
              <a:t> </a:t>
            </a:r>
            <a:r>
              <a:rPr lang="tr-TR" sz="1600" b="1" dirty="0">
                <a:solidFill>
                  <a:srgbClr val="6A3E3E"/>
                </a:solidFill>
                <a:latin typeface="Consolas"/>
              </a:rPr>
              <a:t>i</a:t>
            </a:r>
            <a:r>
              <a:rPr lang="tr-TR" sz="1600" b="1" dirty="0">
                <a:solidFill>
                  <a:srgbClr val="000000"/>
                </a:solidFill>
                <a:latin typeface="Consolas"/>
              </a:rPr>
              <a:t>=0; </a:t>
            </a:r>
            <a:r>
              <a:rPr lang="tr-TR" sz="1600" b="1" dirty="0">
                <a:solidFill>
                  <a:srgbClr val="6A3E3E"/>
                </a:solidFill>
                <a:latin typeface="Consolas"/>
              </a:rPr>
              <a:t>i</a:t>
            </a:r>
            <a:r>
              <a:rPr lang="tr-TR" sz="1600" b="1" dirty="0">
                <a:solidFill>
                  <a:srgbClr val="000000"/>
                </a:solidFill>
                <a:latin typeface="Consolas"/>
              </a:rPr>
              <a:t>&lt;</a:t>
            </a:r>
            <a:r>
              <a:rPr lang="tr-TR" sz="1600" b="1" dirty="0" err="1">
                <a:solidFill>
                  <a:srgbClr val="6A3E3E"/>
                </a:solidFill>
                <a:latin typeface="Consolas"/>
              </a:rPr>
              <a:t>numStudents</a:t>
            </a:r>
            <a:r>
              <a:rPr lang="tr-TR" sz="1600" b="1" dirty="0">
                <a:solidFill>
                  <a:srgbClr val="000000"/>
                </a:solidFill>
                <a:latin typeface="Consolas"/>
              </a:rPr>
              <a:t>; </a:t>
            </a:r>
            <a:r>
              <a:rPr lang="tr-TR" sz="1600" b="1" dirty="0">
                <a:solidFill>
                  <a:srgbClr val="6A3E3E"/>
                </a:solidFill>
                <a:latin typeface="Consolas"/>
              </a:rPr>
              <a:t>i</a:t>
            </a:r>
            <a:r>
              <a:rPr lang="tr-TR" sz="1600" b="1" dirty="0">
                <a:solidFill>
                  <a:srgbClr val="000000"/>
                </a:solidFill>
                <a:latin typeface="Consolas"/>
              </a:rPr>
              <a:t>++)</a:t>
            </a:r>
          </a:p>
          <a:p>
            <a:pPr lvl="1"/>
            <a:r>
              <a:rPr lang="en-US" sz="1600" dirty="0" smtClean="0">
                <a:solidFill>
                  <a:srgbClr val="6A3E3E"/>
                </a:solidFill>
                <a:latin typeface="Consolas"/>
              </a:rPr>
              <a:t>	</a:t>
            </a:r>
            <a:r>
              <a:rPr lang="tr-TR" sz="1600" dirty="0" err="1" smtClean="0">
                <a:solidFill>
                  <a:srgbClr val="6A3E3E"/>
                </a:solidFill>
                <a:latin typeface="Consolas"/>
              </a:rPr>
              <a:t>q</a:t>
            </a:r>
            <a:r>
              <a:rPr lang="tr-TR" sz="1600" dirty="0" err="1" smtClean="0">
                <a:solidFill>
                  <a:srgbClr val="000000"/>
                </a:solidFill>
                <a:latin typeface="Consolas"/>
              </a:rPr>
              <a:t>.add</a:t>
            </a:r>
            <a:r>
              <a:rPr lang="tr-TR" sz="1600" dirty="0" smtClean="0">
                <a:solidFill>
                  <a:srgbClr val="000000"/>
                </a:solidFill>
                <a:latin typeface="Consolas"/>
              </a:rPr>
              <a:t>(</a:t>
            </a:r>
            <a:r>
              <a:rPr lang="tr-TR" sz="1600" b="1" dirty="0" err="1" smtClean="0">
                <a:solidFill>
                  <a:srgbClr val="7F0055"/>
                </a:solidFill>
                <a:latin typeface="Consolas"/>
              </a:rPr>
              <a:t>null</a:t>
            </a:r>
            <a:r>
              <a:rPr lang="tr-TR" sz="1600" b="1" dirty="0">
                <a:solidFill>
                  <a:srgbClr val="000000"/>
                </a:solidFill>
                <a:latin typeface="Consolas"/>
              </a:rPr>
              <a:t>);</a:t>
            </a:r>
          </a:p>
          <a:p>
            <a:pPr lvl="1"/>
            <a:r>
              <a:rPr lang="tr-TR" sz="1600" b="1" dirty="0" err="1">
                <a:solidFill>
                  <a:srgbClr val="7F0055"/>
                </a:solidFill>
                <a:latin typeface="Consolas"/>
              </a:rPr>
              <a:t>while</a:t>
            </a:r>
            <a:r>
              <a:rPr lang="tr-TR" sz="1600" b="1" dirty="0">
                <a:solidFill>
                  <a:srgbClr val="000000"/>
                </a:solidFill>
                <a:latin typeface="Consolas"/>
              </a:rPr>
              <a:t>(!</a:t>
            </a:r>
            <a:r>
              <a:rPr lang="tr-TR" sz="1600" b="1" dirty="0" err="1">
                <a:solidFill>
                  <a:srgbClr val="6A3E3E"/>
                </a:solidFill>
                <a:latin typeface="Consolas"/>
              </a:rPr>
              <a:t>q</a:t>
            </a:r>
            <a:r>
              <a:rPr lang="tr-TR" sz="1600" b="1" dirty="0" err="1">
                <a:solidFill>
                  <a:srgbClr val="000000"/>
                </a:solidFill>
                <a:latin typeface="Consolas"/>
              </a:rPr>
              <a:t>.isEmpty</a:t>
            </a:r>
            <a:r>
              <a:rPr lang="tr-TR" sz="1600" b="1" dirty="0">
                <a:solidFill>
                  <a:srgbClr val="000000"/>
                </a:solidFill>
                <a:latin typeface="Consolas"/>
              </a:rPr>
              <a:t>()) {</a:t>
            </a:r>
          </a:p>
          <a:p>
            <a:pPr lvl="2"/>
            <a:r>
              <a:rPr lang="tr-TR" sz="1600" dirty="0" err="1">
                <a:solidFill>
                  <a:srgbClr val="6A3E3E"/>
                </a:solidFill>
                <a:latin typeface="Consolas"/>
              </a:rPr>
              <a:t>baklavasEaten</a:t>
            </a:r>
            <a:r>
              <a:rPr lang="tr-TR" sz="1600" dirty="0">
                <a:solidFill>
                  <a:srgbClr val="000000"/>
                </a:solidFill>
                <a:latin typeface="Consolas"/>
              </a:rPr>
              <a:t>++;</a:t>
            </a:r>
          </a:p>
          <a:p>
            <a:pPr lvl="2"/>
            <a:r>
              <a:rPr lang="tr-TR" sz="1600" b="1" dirty="0" err="1">
                <a:solidFill>
                  <a:srgbClr val="7F0055"/>
                </a:solidFill>
                <a:latin typeface="Consolas"/>
              </a:rPr>
              <a:t>if</a:t>
            </a:r>
            <a:r>
              <a:rPr lang="tr-TR" sz="1600" b="1" dirty="0">
                <a:solidFill>
                  <a:srgbClr val="000000"/>
                </a:solidFill>
                <a:latin typeface="Consolas"/>
              </a:rPr>
              <a:t>(</a:t>
            </a:r>
            <a:r>
              <a:rPr lang="tr-TR" sz="1600" b="1" dirty="0" err="1">
                <a:solidFill>
                  <a:srgbClr val="000000"/>
                </a:solidFill>
                <a:latin typeface="Consolas"/>
              </a:rPr>
              <a:t>Math.</a:t>
            </a:r>
            <a:r>
              <a:rPr lang="tr-TR" sz="1600" b="1" i="1" dirty="0" err="1">
                <a:solidFill>
                  <a:srgbClr val="000000"/>
                </a:solidFill>
                <a:latin typeface="Consolas"/>
              </a:rPr>
              <a:t>random</a:t>
            </a:r>
            <a:r>
              <a:rPr lang="tr-TR" sz="1600" b="1" i="1" dirty="0">
                <a:solidFill>
                  <a:srgbClr val="000000"/>
                </a:solidFill>
                <a:latin typeface="Consolas"/>
              </a:rPr>
              <a:t>() &lt; </a:t>
            </a:r>
            <a:r>
              <a:rPr lang="tr-TR" sz="1600" b="1" i="1" dirty="0">
                <a:solidFill>
                  <a:srgbClr val="6A3E3E"/>
                </a:solidFill>
                <a:latin typeface="Consolas"/>
              </a:rPr>
              <a:t>p</a:t>
            </a:r>
            <a:r>
              <a:rPr lang="tr-TR" sz="1600" b="1" i="1" dirty="0">
                <a:solidFill>
                  <a:srgbClr val="000000"/>
                </a:solidFill>
                <a:latin typeface="Consolas"/>
              </a:rPr>
              <a:t>)</a:t>
            </a:r>
          </a:p>
          <a:p>
            <a:pPr lvl="2"/>
            <a:r>
              <a:rPr lang="en-US" sz="1600" dirty="0" smtClean="0">
                <a:solidFill>
                  <a:srgbClr val="6A3E3E"/>
                </a:solidFill>
                <a:latin typeface="Consolas"/>
              </a:rPr>
              <a:t>	</a:t>
            </a:r>
            <a:r>
              <a:rPr lang="tr-TR" sz="1600" dirty="0" err="1" smtClean="0">
                <a:solidFill>
                  <a:srgbClr val="6A3E3E"/>
                </a:solidFill>
                <a:latin typeface="Consolas"/>
              </a:rPr>
              <a:t>q</a:t>
            </a:r>
            <a:r>
              <a:rPr lang="tr-TR" sz="1600" dirty="0" err="1" smtClean="0">
                <a:solidFill>
                  <a:srgbClr val="000000"/>
                </a:solidFill>
                <a:latin typeface="Consolas"/>
              </a:rPr>
              <a:t>.add</a:t>
            </a:r>
            <a:r>
              <a:rPr lang="tr-TR" sz="1600" dirty="0" smtClean="0">
                <a:solidFill>
                  <a:srgbClr val="000000"/>
                </a:solidFill>
                <a:latin typeface="Consolas"/>
              </a:rPr>
              <a:t>(</a:t>
            </a:r>
            <a:r>
              <a:rPr lang="tr-TR" sz="1600" dirty="0" err="1" smtClean="0">
                <a:solidFill>
                  <a:srgbClr val="6A3E3E"/>
                </a:solidFill>
                <a:latin typeface="Consolas"/>
              </a:rPr>
              <a:t>q</a:t>
            </a:r>
            <a:r>
              <a:rPr lang="tr-TR" sz="1600" dirty="0" err="1" smtClean="0">
                <a:solidFill>
                  <a:srgbClr val="000000"/>
                </a:solidFill>
                <a:latin typeface="Consolas"/>
              </a:rPr>
              <a:t>.remove</a:t>
            </a:r>
            <a:r>
              <a:rPr lang="tr-TR" sz="1600" dirty="0">
                <a:solidFill>
                  <a:srgbClr val="000000"/>
                </a:solidFill>
                <a:latin typeface="Consolas"/>
              </a:rPr>
              <a:t>());</a:t>
            </a:r>
          </a:p>
          <a:p>
            <a:pPr lvl="2"/>
            <a:r>
              <a:rPr lang="tr-TR" sz="1600" b="1" dirty="0">
                <a:solidFill>
                  <a:srgbClr val="7F0055"/>
                </a:solidFill>
                <a:latin typeface="Consolas"/>
              </a:rPr>
              <a:t>else</a:t>
            </a:r>
          </a:p>
          <a:p>
            <a:pPr lvl="2"/>
            <a:r>
              <a:rPr lang="en-US" sz="1600" dirty="0" smtClean="0">
                <a:solidFill>
                  <a:srgbClr val="6A3E3E"/>
                </a:solidFill>
                <a:latin typeface="Consolas"/>
              </a:rPr>
              <a:t>	</a:t>
            </a:r>
            <a:r>
              <a:rPr lang="tr-TR" sz="1600" dirty="0" err="1" smtClean="0">
                <a:solidFill>
                  <a:srgbClr val="6A3E3E"/>
                </a:solidFill>
                <a:latin typeface="Consolas"/>
              </a:rPr>
              <a:t>q</a:t>
            </a:r>
            <a:r>
              <a:rPr lang="tr-TR" sz="1600" dirty="0" err="1" smtClean="0">
                <a:solidFill>
                  <a:srgbClr val="000000"/>
                </a:solidFill>
                <a:latin typeface="Consolas"/>
              </a:rPr>
              <a:t>.remove</a:t>
            </a:r>
            <a:r>
              <a:rPr lang="tr-TR" sz="1600" dirty="0">
                <a:solidFill>
                  <a:srgbClr val="000000"/>
                </a:solidFill>
                <a:latin typeface="Consolas"/>
              </a:rPr>
              <a:t>();</a:t>
            </a:r>
          </a:p>
          <a:p>
            <a:pPr lvl="1"/>
            <a:r>
              <a:rPr lang="tr-TR" sz="1600" dirty="0">
                <a:solidFill>
                  <a:srgbClr val="000000"/>
                </a:solidFill>
                <a:latin typeface="Consolas"/>
              </a:rPr>
              <a:t>}</a:t>
            </a: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err="1">
                <a:solidFill>
                  <a:srgbClr val="6A3E3E"/>
                </a:solidFill>
                <a:latin typeface="Consolas"/>
              </a:rPr>
              <a:t>baklavasEaten</a:t>
            </a:r>
            <a:r>
              <a:rPr lang="tr-TR" sz="1600" b="1" dirty="0">
                <a:solidFill>
                  <a:srgbClr val="000000"/>
                </a:solidFill>
                <a:latin typeface="Consolas"/>
              </a:rPr>
              <a:t> * </a:t>
            </a:r>
            <a:r>
              <a:rPr lang="tr-TR" sz="1600" b="1" dirty="0" err="1">
                <a:solidFill>
                  <a:srgbClr val="6A3E3E"/>
                </a:solidFill>
                <a:latin typeface="Consolas"/>
              </a:rPr>
              <a:t>baklavaCost</a:t>
            </a:r>
            <a:r>
              <a:rPr lang="tr-TR" sz="1600" b="1" dirty="0" smtClean="0">
                <a:solidFill>
                  <a:srgbClr val="000000"/>
                </a:solidFill>
                <a:latin typeface="Consolas"/>
              </a:rPr>
              <a:t>;</a:t>
            </a:r>
            <a:endParaRPr lang="en-US" sz="1600" b="1" dirty="0" smtClean="0">
              <a:solidFill>
                <a:srgbClr val="000000"/>
              </a:solidFill>
              <a:latin typeface="Consolas"/>
            </a:endParaRPr>
          </a:p>
          <a:p>
            <a:pPr lvl="1"/>
            <a:endParaRPr lang="tr-TR" sz="1600" b="1" dirty="0">
              <a:solidFill>
                <a:srgbClr val="000000"/>
              </a:solidFill>
              <a:latin typeface="Consolas"/>
            </a:endParaRP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28389629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Write a function which takes a string representing an arithmetical </a:t>
            </a:r>
            <a:r>
              <a:rPr lang="tr-TR" sz="2800" dirty="0" err="1" smtClean="0"/>
              <a:t>express</a:t>
            </a:r>
            <a:r>
              <a:rPr lang="en-US" sz="2800" dirty="0" smtClean="0"/>
              <a:t>ion written in postfix notation and calculates the result. All numbers are integers and only + and * operations are supported. You can assume that the sentence has correct syntax.</a:t>
            </a:r>
          </a:p>
          <a:p>
            <a:pPr marL="0" indent="0">
              <a:buNone/>
            </a:pPr>
            <a:r>
              <a:rPr lang="en-US" sz="2800" dirty="0" smtClean="0"/>
              <a:t>Hint: Use stack</a:t>
            </a:r>
          </a:p>
          <a:p>
            <a:r>
              <a:rPr lang="en-US" sz="2800" dirty="0" smtClean="0"/>
              <a:t>e.g.</a:t>
            </a:r>
          </a:p>
          <a:p>
            <a:pPr marL="0" indent="0">
              <a:buNone/>
            </a:pPr>
            <a:r>
              <a:rPr lang="en-US" sz="2400" dirty="0"/>
              <a:t>s</a:t>
            </a:r>
            <a:r>
              <a:rPr lang="en-US" sz="2400" dirty="0" smtClean="0"/>
              <a:t>olve(“2 4 +”) = 6</a:t>
            </a:r>
          </a:p>
          <a:p>
            <a:pPr marL="0" indent="0">
              <a:buNone/>
            </a:pPr>
            <a:r>
              <a:rPr lang="en-US" sz="2400" dirty="0"/>
              <a:t>s</a:t>
            </a:r>
            <a:r>
              <a:rPr lang="en-US" sz="2400" dirty="0" smtClean="0"/>
              <a:t>olve(“2 1 + 1 1 + *”) = (2+1) * (1+1) = 6</a:t>
            </a:r>
          </a:p>
          <a:p>
            <a:pPr marL="0" indent="0">
              <a:buNone/>
            </a:pPr>
            <a:r>
              <a:rPr lang="en-US" sz="2400" dirty="0"/>
              <a:t>s</a:t>
            </a:r>
            <a:r>
              <a:rPr lang="en-US" sz="2400" dirty="0" smtClean="0"/>
              <a:t>olve(“2 +”) -- (no need to handle)</a:t>
            </a:r>
            <a:endParaRPr lang="en-US" sz="2800" dirty="0" smtClean="0"/>
          </a:p>
        </p:txBody>
      </p:sp>
    </p:spTree>
    <p:extLst>
      <p:ext uri="{BB962C8B-B14F-4D97-AF65-F5344CB8AC3E}">
        <p14:creationId xmlns:p14="http://schemas.microsoft.com/office/powerpoint/2010/main" val="1262197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2910</TotalTime>
  <Words>467</Words>
  <Application>Microsoft Office PowerPoint</Application>
  <PresentationFormat>Ekran Gösterisi (4:3)</PresentationFormat>
  <Paragraphs>96</Paragraphs>
  <Slides>10</Slides>
  <Notes>0</Notes>
  <HiddenSlides>0</HiddenSlides>
  <MMClips>0</MMClips>
  <ScaleCrop>false</ScaleCrop>
  <HeadingPairs>
    <vt:vector size="4" baseType="variant">
      <vt:variant>
        <vt:lpstr>Tema</vt:lpstr>
      </vt:variant>
      <vt:variant>
        <vt:i4>1</vt:i4>
      </vt:variant>
      <vt:variant>
        <vt:lpstr>Slayt Başlıkları</vt:lpstr>
      </vt:variant>
      <vt:variant>
        <vt:i4>10</vt:i4>
      </vt:variant>
    </vt:vector>
  </HeadingPairs>
  <TitlesOfParts>
    <vt:vector size="11" baseType="lpstr">
      <vt:lpstr>Ofis Teması</vt:lpstr>
      <vt:lpstr>LAB 6 – Solutions</vt:lpstr>
      <vt:lpstr>Please download this file from the course’s Moodle page.</vt:lpstr>
      <vt:lpstr>Question</vt:lpstr>
      <vt:lpstr>PowerPoint Sunusu</vt:lpstr>
      <vt:lpstr>Question</vt:lpstr>
      <vt:lpstr>PowerPoint Sunusu</vt:lpstr>
      <vt:lpstr>Question</vt:lpstr>
      <vt:lpstr>PowerPoint Sunusu</vt:lpstr>
      <vt:lpstr>Question</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Dell pc</dc:creator>
  <cp:lastModifiedBy>Dell pc</cp:lastModifiedBy>
  <cp:revision>290</cp:revision>
  <dcterms:created xsi:type="dcterms:W3CDTF">2022-02-16T19:26:34Z</dcterms:created>
  <dcterms:modified xsi:type="dcterms:W3CDTF">2022-03-28T11:28:28Z</dcterms:modified>
</cp:coreProperties>
</file>