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3" r:id="rId4"/>
    <p:sldId id="277" r:id="rId5"/>
    <p:sldId id="282" r:id="rId6"/>
    <p:sldId id="286" r:id="rId7"/>
    <p:sldId id="287" r:id="rId8"/>
    <p:sldId id="284" r:id="rId9"/>
    <p:sldId id="285" r:id="rId10"/>
    <p:sldId id="291" r:id="rId11"/>
    <p:sldId id="290" r:id="rId12"/>
    <p:sldId id="289" r:id="rId13"/>
    <p:sldId id="292" r:id="rId14"/>
    <p:sldId id="293"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0"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29.3.2022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33846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29.3.2022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53921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29.3.2022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89467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29.3.2022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00289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DF5C490-9C72-4D5D-BBBD-155E5695C0D6}" type="datetimeFigureOut">
              <a:rPr lang="tr-TR" smtClean="0"/>
              <a:t>29.3.2022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69539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DF5C490-9C72-4D5D-BBBD-155E5695C0D6}" type="datetimeFigureOut">
              <a:rPr lang="tr-TR" smtClean="0"/>
              <a:t>29.3.2022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9587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DF5C490-9C72-4D5D-BBBD-155E5695C0D6}" type="datetimeFigureOut">
              <a:rPr lang="tr-TR" smtClean="0"/>
              <a:t>29.3.2022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98327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DF5C490-9C72-4D5D-BBBD-155E5695C0D6}" type="datetimeFigureOut">
              <a:rPr lang="tr-TR" smtClean="0"/>
              <a:t>29.3.2022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30207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DF5C490-9C72-4D5D-BBBD-155E5695C0D6}" type="datetimeFigureOut">
              <a:rPr lang="tr-TR" smtClean="0"/>
              <a:t>29.3.2022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40186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29.3.2022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628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29.3.2022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4666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5C490-9C72-4D5D-BBBD-155E5695C0D6}" type="datetimeFigureOut">
              <a:rPr lang="tr-TR" smtClean="0"/>
              <a:t>29.3.2022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7310-9936-4A1B-8EFD-DC5DAD4AEF86}" type="slidenum">
              <a:rPr lang="tr-TR" smtClean="0"/>
              <a:t>‹#›</a:t>
            </a:fld>
            <a:endParaRPr lang="tr-TR"/>
          </a:p>
        </p:txBody>
      </p:sp>
    </p:spTree>
    <p:extLst>
      <p:ext uri="{BB962C8B-B14F-4D97-AF65-F5344CB8AC3E}">
        <p14:creationId xmlns:p14="http://schemas.microsoft.com/office/powerpoint/2010/main" val="419788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LAB </a:t>
            </a:r>
            <a:r>
              <a:rPr lang="en-US" dirty="0" smtClean="0"/>
              <a:t>7 - Solutions</a:t>
            </a:r>
            <a:endParaRPr lang="tr-TR" dirty="0"/>
          </a:p>
        </p:txBody>
      </p:sp>
      <p:sp>
        <p:nvSpPr>
          <p:cNvPr id="3" name="Alt Başlık 2"/>
          <p:cNvSpPr>
            <a:spLocks noGrp="1"/>
          </p:cNvSpPr>
          <p:nvPr>
            <p:ph type="subTitle" idx="1"/>
          </p:nvPr>
        </p:nvSpPr>
        <p:spPr/>
        <p:txBody>
          <a:bodyPr/>
          <a:lstStyle/>
          <a:p>
            <a:r>
              <a:rPr lang="tr-TR" i="1" dirty="0" smtClean="0"/>
              <a:t>CSE 102</a:t>
            </a:r>
            <a:endParaRPr lang="tr-TR" i="1" dirty="0"/>
          </a:p>
        </p:txBody>
      </p:sp>
    </p:spTree>
    <p:extLst>
      <p:ext uri="{BB962C8B-B14F-4D97-AF65-F5344CB8AC3E}">
        <p14:creationId xmlns:p14="http://schemas.microsoft.com/office/powerpoint/2010/main" val="2785834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8976" y="0"/>
            <a:ext cx="8229600" cy="1143000"/>
          </a:xfrm>
        </p:spPr>
        <p:txBody>
          <a:bodyPr>
            <a:noAutofit/>
          </a:bodyPr>
          <a:lstStyle/>
          <a:p>
            <a:pPr algn="l"/>
            <a:r>
              <a:rPr lang="en-US" sz="2800" dirty="0" smtClean="0"/>
              <a:t>Refer to the following classes and utility functions for the upcoming questions.</a:t>
            </a:r>
            <a:endParaRPr lang="tr-TR" sz="2800" dirty="0"/>
          </a:p>
        </p:txBody>
      </p:sp>
      <p:sp>
        <p:nvSpPr>
          <p:cNvPr id="6" name="Dikdörtgen 5"/>
          <p:cNvSpPr/>
          <p:nvPr/>
        </p:nvSpPr>
        <p:spPr>
          <a:xfrm>
            <a:off x="179512" y="1844824"/>
            <a:ext cx="3384376" cy="2862322"/>
          </a:xfrm>
          <a:prstGeom prst="rect">
            <a:avLst/>
          </a:prstGeom>
        </p:spPr>
        <p:txBody>
          <a:bodyPr wrap="square">
            <a:spAutoFit/>
          </a:bodyPr>
          <a:lstStyle/>
          <a:p>
            <a:r>
              <a:rPr lang="tr-TR" b="1" dirty="0" err="1">
                <a:solidFill>
                  <a:srgbClr val="7F0055"/>
                </a:solidFill>
                <a:latin typeface="Consolas"/>
              </a:rPr>
              <a:t>class</a:t>
            </a:r>
            <a:r>
              <a:rPr lang="tr-TR" b="1" dirty="0">
                <a:solidFill>
                  <a:srgbClr val="000000"/>
                </a:solidFill>
                <a:latin typeface="Consolas"/>
              </a:rPr>
              <a:t> </a:t>
            </a:r>
            <a:r>
              <a:rPr lang="tr-TR" b="1" dirty="0" err="1">
                <a:solidFill>
                  <a:srgbClr val="000000"/>
                </a:solidFill>
                <a:latin typeface="Consolas"/>
              </a:rPr>
              <a:t>Date</a:t>
            </a:r>
            <a:r>
              <a:rPr lang="tr-TR" b="1" dirty="0">
                <a:solidFill>
                  <a:srgbClr val="000000"/>
                </a:solidFill>
                <a:latin typeface="Consolas"/>
              </a:rPr>
              <a:t> {</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0000C0"/>
                </a:solidFill>
                <a:latin typeface="Consolas"/>
              </a:rPr>
              <a:t>day</a:t>
            </a:r>
            <a:r>
              <a:rPr lang="tr-TR" b="1" dirty="0">
                <a:solidFill>
                  <a:srgbClr val="000000"/>
                </a:solidFill>
                <a:latin typeface="Consolas"/>
              </a:rPr>
              <a:t>;</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0000C0"/>
                </a:solidFill>
                <a:latin typeface="Consolas"/>
              </a:rPr>
              <a:t>month</a:t>
            </a:r>
            <a:r>
              <a:rPr lang="tr-TR" b="1" dirty="0">
                <a:solidFill>
                  <a:srgbClr val="000000"/>
                </a:solidFill>
                <a:latin typeface="Consolas"/>
              </a:rPr>
              <a:t>;</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0000C0"/>
                </a:solidFill>
                <a:latin typeface="Consolas"/>
              </a:rPr>
              <a:t>year</a:t>
            </a:r>
            <a:r>
              <a:rPr lang="tr-TR" b="1" dirty="0">
                <a:solidFill>
                  <a:srgbClr val="000000"/>
                </a:solidFill>
                <a:latin typeface="Consolas"/>
              </a:rPr>
              <a:t>;</a:t>
            </a:r>
          </a:p>
          <a:p>
            <a:r>
              <a:rPr lang="tr-TR" dirty="0" smtClean="0">
                <a:solidFill>
                  <a:srgbClr val="000000"/>
                </a:solidFill>
                <a:latin typeface="Consolas"/>
              </a:rPr>
              <a:t>}</a:t>
            </a:r>
            <a:endParaRPr lang="en-US" dirty="0">
              <a:solidFill>
                <a:srgbClr val="000000"/>
              </a:solidFill>
              <a:latin typeface="Consolas"/>
            </a:endParaRPr>
          </a:p>
          <a:p>
            <a:r>
              <a:rPr lang="tr-TR" b="1" dirty="0" err="1">
                <a:solidFill>
                  <a:srgbClr val="7F0055"/>
                </a:solidFill>
                <a:latin typeface="Consolas"/>
              </a:rPr>
              <a:t>class</a:t>
            </a:r>
            <a:r>
              <a:rPr lang="tr-TR" b="1" dirty="0">
                <a:solidFill>
                  <a:srgbClr val="000000"/>
                </a:solidFill>
                <a:latin typeface="Consolas"/>
              </a:rPr>
              <a:t> </a:t>
            </a:r>
            <a:r>
              <a:rPr lang="tr-TR" b="1" dirty="0" err="1">
                <a:solidFill>
                  <a:srgbClr val="000000"/>
                </a:solidFill>
                <a:latin typeface="Consolas"/>
              </a:rPr>
              <a:t>Person</a:t>
            </a:r>
            <a:r>
              <a:rPr lang="tr-TR" b="1" dirty="0">
                <a:solidFill>
                  <a:srgbClr val="000000"/>
                </a:solidFill>
                <a:latin typeface="Consolas"/>
              </a:rPr>
              <a:t> {</a:t>
            </a:r>
          </a:p>
          <a:p>
            <a:pPr lvl="1"/>
            <a:r>
              <a:rPr lang="tr-TR" dirty="0" err="1">
                <a:solidFill>
                  <a:srgbClr val="000000"/>
                </a:solidFill>
                <a:latin typeface="Consolas"/>
              </a:rPr>
              <a:t>String</a:t>
            </a:r>
            <a:r>
              <a:rPr lang="tr-TR" dirty="0">
                <a:solidFill>
                  <a:srgbClr val="000000"/>
                </a:solidFill>
                <a:latin typeface="Consolas"/>
              </a:rPr>
              <a:t> </a:t>
            </a:r>
            <a:r>
              <a:rPr lang="tr-TR" dirty="0">
                <a:solidFill>
                  <a:srgbClr val="0000C0"/>
                </a:solidFill>
                <a:latin typeface="Consolas"/>
              </a:rPr>
              <a:t>name</a:t>
            </a:r>
            <a:r>
              <a:rPr lang="tr-TR" dirty="0">
                <a:solidFill>
                  <a:srgbClr val="000000"/>
                </a:solidFill>
                <a:latin typeface="Consolas"/>
              </a:rPr>
              <a:t>;</a:t>
            </a:r>
          </a:p>
          <a:p>
            <a:pPr lvl="1"/>
            <a:r>
              <a:rPr lang="tr-TR" dirty="0" err="1">
                <a:solidFill>
                  <a:srgbClr val="000000"/>
                </a:solidFill>
                <a:latin typeface="Consolas"/>
              </a:rPr>
              <a:t>Date</a:t>
            </a:r>
            <a:r>
              <a:rPr lang="tr-TR" dirty="0">
                <a:solidFill>
                  <a:srgbClr val="000000"/>
                </a:solidFill>
                <a:latin typeface="Consolas"/>
              </a:rPr>
              <a:t> </a:t>
            </a:r>
            <a:r>
              <a:rPr lang="tr-TR" dirty="0" err="1">
                <a:solidFill>
                  <a:srgbClr val="0000C0"/>
                </a:solidFill>
                <a:latin typeface="Consolas"/>
              </a:rPr>
              <a:t>bday</a:t>
            </a:r>
            <a:r>
              <a:rPr lang="tr-TR" dirty="0">
                <a:solidFill>
                  <a:srgbClr val="000000"/>
                </a:solidFill>
                <a:latin typeface="Consolas"/>
              </a:rPr>
              <a:t>;</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0000C0"/>
                </a:solidFill>
                <a:latin typeface="Consolas"/>
              </a:rPr>
              <a:t>age</a:t>
            </a:r>
            <a:r>
              <a:rPr lang="tr-TR" b="1" dirty="0">
                <a:solidFill>
                  <a:srgbClr val="000000"/>
                </a:solidFill>
                <a:latin typeface="Consolas"/>
              </a:rPr>
              <a:t>;</a:t>
            </a:r>
          </a:p>
          <a:p>
            <a:r>
              <a:rPr lang="tr-TR" dirty="0" smtClean="0">
                <a:solidFill>
                  <a:srgbClr val="000000"/>
                </a:solidFill>
                <a:latin typeface="Consolas"/>
              </a:rPr>
              <a:t>}</a:t>
            </a:r>
            <a:endParaRPr lang="en-US" dirty="0">
              <a:solidFill>
                <a:srgbClr val="000000"/>
              </a:solidFill>
              <a:latin typeface="Consolas"/>
            </a:endParaRPr>
          </a:p>
        </p:txBody>
      </p:sp>
      <p:sp>
        <p:nvSpPr>
          <p:cNvPr id="7" name="Dikdörtgen 6"/>
          <p:cNvSpPr/>
          <p:nvPr/>
        </p:nvSpPr>
        <p:spPr>
          <a:xfrm>
            <a:off x="3589288" y="1340768"/>
            <a:ext cx="4572000" cy="4524315"/>
          </a:xfrm>
          <a:prstGeom prst="rect">
            <a:avLst/>
          </a:prstGeom>
        </p:spPr>
        <p:txBody>
          <a:bodyPr>
            <a:spAutoFit/>
          </a:bodyPr>
          <a:lstStyle/>
          <a:p>
            <a:r>
              <a:rPr lang="en-US" b="1" dirty="0">
                <a:solidFill>
                  <a:srgbClr val="7F0055"/>
                </a:solidFill>
                <a:latin typeface="Consolas"/>
              </a:rPr>
              <a:t>static</a:t>
            </a:r>
            <a:r>
              <a:rPr lang="en-US" b="1" dirty="0">
                <a:solidFill>
                  <a:srgbClr val="000000"/>
                </a:solidFill>
                <a:latin typeface="Consolas"/>
              </a:rPr>
              <a:t> Date </a:t>
            </a:r>
            <a:r>
              <a:rPr lang="en-US" b="1" dirty="0" err="1">
                <a:solidFill>
                  <a:srgbClr val="000000"/>
                </a:solidFill>
                <a:latin typeface="Consolas"/>
              </a:rPr>
              <a:t>newDate</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day</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month</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year</a:t>
            </a:r>
            <a:r>
              <a:rPr lang="en-US" b="1" dirty="0">
                <a:solidFill>
                  <a:srgbClr val="000000"/>
                </a:solidFill>
                <a:latin typeface="Consolas"/>
              </a:rPr>
              <a:t>) {</a:t>
            </a:r>
          </a:p>
          <a:p>
            <a:pPr lvl="1"/>
            <a:r>
              <a:rPr lang="tr-TR" dirty="0" err="1">
                <a:solidFill>
                  <a:srgbClr val="000000"/>
                </a:solidFill>
                <a:latin typeface="Consolas"/>
              </a:rPr>
              <a:t>Date</a:t>
            </a:r>
            <a:r>
              <a:rPr lang="tr-TR" dirty="0">
                <a:solidFill>
                  <a:srgbClr val="000000"/>
                </a:solidFill>
                <a:latin typeface="Consolas"/>
              </a:rPr>
              <a:t> </a:t>
            </a:r>
            <a:r>
              <a:rPr lang="tr-TR" dirty="0">
                <a:solidFill>
                  <a:srgbClr val="6A3E3E"/>
                </a:solidFill>
                <a:latin typeface="Consolas"/>
              </a:rPr>
              <a:t>d</a:t>
            </a:r>
            <a:r>
              <a:rPr lang="tr-TR" dirty="0">
                <a:solidFill>
                  <a:srgbClr val="000000"/>
                </a:solidFill>
                <a:latin typeface="Consolas"/>
              </a:rPr>
              <a:t> = </a:t>
            </a:r>
            <a:r>
              <a:rPr lang="tr-TR" b="1" dirty="0" err="1">
                <a:solidFill>
                  <a:srgbClr val="7F0055"/>
                </a:solidFill>
                <a:latin typeface="Consolas"/>
              </a:rPr>
              <a:t>new</a:t>
            </a:r>
            <a:r>
              <a:rPr lang="tr-TR" b="1" dirty="0">
                <a:solidFill>
                  <a:srgbClr val="000000"/>
                </a:solidFill>
                <a:latin typeface="Consolas"/>
              </a:rPr>
              <a:t> </a:t>
            </a:r>
            <a:r>
              <a:rPr lang="tr-TR" b="1" dirty="0" err="1">
                <a:solidFill>
                  <a:srgbClr val="000000"/>
                </a:solidFill>
                <a:latin typeface="Consolas"/>
              </a:rPr>
              <a:t>Date</a:t>
            </a:r>
            <a:r>
              <a:rPr lang="tr-TR" b="1" dirty="0">
                <a:solidFill>
                  <a:srgbClr val="000000"/>
                </a:solidFill>
                <a:latin typeface="Consolas"/>
              </a:rPr>
              <a:t>();</a:t>
            </a:r>
          </a:p>
          <a:p>
            <a:pPr lvl="1"/>
            <a:r>
              <a:rPr lang="tr-TR" dirty="0" err="1">
                <a:solidFill>
                  <a:srgbClr val="6A3E3E"/>
                </a:solidFill>
                <a:latin typeface="Consolas"/>
              </a:rPr>
              <a:t>d</a:t>
            </a:r>
            <a:r>
              <a:rPr lang="tr-TR" dirty="0" err="1">
                <a:solidFill>
                  <a:srgbClr val="000000"/>
                </a:solidFill>
                <a:latin typeface="Consolas"/>
              </a:rPr>
              <a:t>.</a:t>
            </a:r>
            <a:r>
              <a:rPr lang="tr-TR" dirty="0" err="1">
                <a:solidFill>
                  <a:srgbClr val="0000C0"/>
                </a:solidFill>
                <a:latin typeface="Consolas"/>
              </a:rPr>
              <a:t>day</a:t>
            </a:r>
            <a:r>
              <a:rPr lang="tr-TR" dirty="0">
                <a:solidFill>
                  <a:srgbClr val="000000"/>
                </a:solidFill>
                <a:latin typeface="Consolas"/>
              </a:rPr>
              <a:t> = </a:t>
            </a:r>
            <a:r>
              <a:rPr lang="tr-TR" dirty="0" err="1">
                <a:solidFill>
                  <a:srgbClr val="6A3E3E"/>
                </a:solidFill>
                <a:latin typeface="Consolas"/>
              </a:rPr>
              <a:t>day</a:t>
            </a:r>
            <a:r>
              <a:rPr lang="tr-TR" dirty="0">
                <a:solidFill>
                  <a:srgbClr val="000000"/>
                </a:solidFill>
                <a:latin typeface="Consolas"/>
              </a:rPr>
              <a:t>;</a:t>
            </a:r>
          </a:p>
          <a:p>
            <a:pPr lvl="1"/>
            <a:r>
              <a:rPr lang="tr-TR" dirty="0" err="1">
                <a:solidFill>
                  <a:srgbClr val="6A3E3E"/>
                </a:solidFill>
                <a:latin typeface="Consolas"/>
              </a:rPr>
              <a:t>d</a:t>
            </a:r>
            <a:r>
              <a:rPr lang="tr-TR" dirty="0" err="1">
                <a:solidFill>
                  <a:srgbClr val="000000"/>
                </a:solidFill>
                <a:latin typeface="Consolas"/>
              </a:rPr>
              <a:t>.</a:t>
            </a:r>
            <a:r>
              <a:rPr lang="tr-TR" dirty="0" err="1">
                <a:solidFill>
                  <a:srgbClr val="0000C0"/>
                </a:solidFill>
                <a:latin typeface="Consolas"/>
              </a:rPr>
              <a:t>month</a:t>
            </a:r>
            <a:r>
              <a:rPr lang="tr-TR" dirty="0">
                <a:solidFill>
                  <a:srgbClr val="000000"/>
                </a:solidFill>
                <a:latin typeface="Consolas"/>
              </a:rPr>
              <a:t> = </a:t>
            </a:r>
            <a:r>
              <a:rPr lang="tr-TR" dirty="0" err="1">
                <a:solidFill>
                  <a:srgbClr val="6A3E3E"/>
                </a:solidFill>
                <a:latin typeface="Consolas"/>
              </a:rPr>
              <a:t>month</a:t>
            </a:r>
            <a:r>
              <a:rPr lang="tr-TR" dirty="0">
                <a:solidFill>
                  <a:srgbClr val="000000"/>
                </a:solidFill>
                <a:latin typeface="Consolas"/>
              </a:rPr>
              <a:t>;</a:t>
            </a:r>
          </a:p>
          <a:p>
            <a:pPr lvl="1"/>
            <a:r>
              <a:rPr lang="tr-TR" dirty="0" err="1">
                <a:solidFill>
                  <a:srgbClr val="6A3E3E"/>
                </a:solidFill>
                <a:latin typeface="Consolas"/>
              </a:rPr>
              <a:t>d</a:t>
            </a:r>
            <a:r>
              <a:rPr lang="tr-TR" dirty="0" err="1">
                <a:solidFill>
                  <a:srgbClr val="000000"/>
                </a:solidFill>
                <a:latin typeface="Consolas"/>
              </a:rPr>
              <a:t>.</a:t>
            </a:r>
            <a:r>
              <a:rPr lang="tr-TR" dirty="0" err="1">
                <a:solidFill>
                  <a:srgbClr val="0000C0"/>
                </a:solidFill>
                <a:latin typeface="Consolas"/>
              </a:rPr>
              <a:t>year</a:t>
            </a:r>
            <a:r>
              <a:rPr lang="tr-TR" dirty="0">
                <a:solidFill>
                  <a:srgbClr val="000000"/>
                </a:solidFill>
                <a:latin typeface="Consolas"/>
              </a:rPr>
              <a:t> = </a:t>
            </a:r>
            <a:r>
              <a:rPr lang="tr-TR" dirty="0" err="1">
                <a:solidFill>
                  <a:srgbClr val="6A3E3E"/>
                </a:solidFill>
                <a:latin typeface="Consolas"/>
              </a:rPr>
              <a:t>year</a:t>
            </a:r>
            <a:r>
              <a:rPr lang="tr-TR"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dirty="0">
                <a:solidFill>
                  <a:srgbClr val="6A3E3E"/>
                </a:solidFill>
                <a:latin typeface="Consolas"/>
              </a:rPr>
              <a:t>d</a:t>
            </a:r>
            <a:r>
              <a:rPr lang="tr-TR" b="1" dirty="0">
                <a:solidFill>
                  <a:srgbClr val="000000"/>
                </a:solidFill>
                <a:latin typeface="Consolas"/>
              </a:rPr>
              <a:t>;</a:t>
            </a:r>
          </a:p>
          <a:p>
            <a:r>
              <a:rPr lang="tr-TR" dirty="0">
                <a:solidFill>
                  <a:srgbClr val="000000"/>
                </a:solidFill>
                <a:latin typeface="Consolas"/>
              </a:rPr>
              <a:t>}</a:t>
            </a:r>
            <a:endParaRPr lang="tr-TR" dirty="0">
              <a:latin typeface="Consolas"/>
            </a:endParaRPr>
          </a:p>
          <a:p>
            <a:r>
              <a:rPr lang="en-US" b="1" dirty="0">
                <a:solidFill>
                  <a:srgbClr val="7F0055"/>
                </a:solidFill>
                <a:latin typeface="Consolas"/>
              </a:rPr>
              <a:t>static</a:t>
            </a:r>
            <a:r>
              <a:rPr lang="en-US" b="1" dirty="0">
                <a:solidFill>
                  <a:srgbClr val="000000"/>
                </a:solidFill>
                <a:latin typeface="Consolas"/>
              </a:rPr>
              <a:t> Person </a:t>
            </a:r>
            <a:r>
              <a:rPr lang="en-US" b="1" dirty="0" err="1">
                <a:solidFill>
                  <a:srgbClr val="000000"/>
                </a:solidFill>
                <a:latin typeface="Consolas"/>
              </a:rPr>
              <a:t>newPerson</a:t>
            </a:r>
            <a:r>
              <a:rPr lang="en-US" b="1" dirty="0">
                <a:solidFill>
                  <a:srgbClr val="000000"/>
                </a:solidFill>
                <a:latin typeface="Consolas"/>
              </a:rPr>
              <a:t>(String </a:t>
            </a:r>
            <a:r>
              <a:rPr lang="en-US" b="1" dirty="0">
                <a:solidFill>
                  <a:srgbClr val="6A3E3E"/>
                </a:solidFill>
                <a:latin typeface="Consolas"/>
              </a:rPr>
              <a:t>name</a:t>
            </a:r>
            <a:r>
              <a:rPr lang="en-US" b="1" dirty="0">
                <a:solidFill>
                  <a:srgbClr val="000000"/>
                </a:solidFill>
                <a:latin typeface="Consolas"/>
              </a:rPr>
              <a:t>, Date </a:t>
            </a:r>
            <a:r>
              <a:rPr lang="en-US" b="1" dirty="0" err="1">
                <a:solidFill>
                  <a:srgbClr val="6A3E3E"/>
                </a:solidFill>
                <a:latin typeface="Consolas"/>
              </a:rPr>
              <a:t>bday</a:t>
            </a:r>
            <a:r>
              <a:rPr lang="en-US" b="1" dirty="0">
                <a:solidFill>
                  <a:srgbClr val="000000"/>
                </a:solidFill>
                <a:latin typeface="Consolas"/>
              </a:rPr>
              <a:t>) {</a:t>
            </a:r>
          </a:p>
          <a:p>
            <a:pPr lvl="1"/>
            <a:r>
              <a:rPr lang="tr-TR" dirty="0" err="1">
                <a:solidFill>
                  <a:srgbClr val="000000"/>
                </a:solidFill>
                <a:latin typeface="Consolas"/>
              </a:rPr>
              <a:t>Person</a:t>
            </a:r>
            <a:r>
              <a:rPr lang="tr-TR" dirty="0">
                <a:solidFill>
                  <a:srgbClr val="000000"/>
                </a:solidFill>
                <a:latin typeface="Consolas"/>
              </a:rPr>
              <a:t> </a:t>
            </a:r>
            <a:r>
              <a:rPr lang="tr-TR" dirty="0">
                <a:solidFill>
                  <a:srgbClr val="6A3E3E"/>
                </a:solidFill>
                <a:latin typeface="Consolas"/>
              </a:rPr>
              <a:t>p</a:t>
            </a:r>
            <a:r>
              <a:rPr lang="tr-TR" dirty="0">
                <a:solidFill>
                  <a:srgbClr val="000000"/>
                </a:solidFill>
                <a:latin typeface="Consolas"/>
              </a:rPr>
              <a:t> = </a:t>
            </a:r>
            <a:r>
              <a:rPr lang="tr-TR" b="1" dirty="0" err="1">
                <a:solidFill>
                  <a:srgbClr val="7F0055"/>
                </a:solidFill>
                <a:latin typeface="Consolas"/>
              </a:rPr>
              <a:t>new</a:t>
            </a:r>
            <a:r>
              <a:rPr lang="tr-TR" b="1" dirty="0">
                <a:solidFill>
                  <a:srgbClr val="000000"/>
                </a:solidFill>
                <a:latin typeface="Consolas"/>
              </a:rPr>
              <a:t> </a:t>
            </a:r>
            <a:r>
              <a:rPr lang="tr-TR" b="1" dirty="0" err="1">
                <a:solidFill>
                  <a:srgbClr val="000000"/>
                </a:solidFill>
                <a:latin typeface="Consolas"/>
              </a:rPr>
              <a:t>Person</a:t>
            </a:r>
            <a:r>
              <a:rPr lang="tr-TR" b="1" dirty="0">
                <a:solidFill>
                  <a:srgbClr val="000000"/>
                </a:solidFill>
                <a:latin typeface="Consolas"/>
              </a:rPr>
              <a:t>();</a:t>
            </a:r>
          </a:p>
          <a:p>
            <a:pPr lvl="1"/>
            <a:r>
              <a:rPr lang="tr-TR" dirty="0">
                <a:solidFill>
                  <a:srgbClr val="6A3E3E"/>
                </a:solidFill>
                <a:latin typeface="Consolas"/>
              </a:rPr>
              <a:t>p</a:t>
            </a:r>
            <a:r>
              <a:rPr lang="tr-TR" dirty="0">
                <a:solidFill>
                  <a:srgbClr val="000000"/>
                </a:solidFill>
                <a:latin typeface="Consolas"/>
              </a:rPr>
              <a:t>.</a:t>
            </a:r>
            <a:r>
              <a:rPr lang="tr-TR" dirty="0">
                <a:solidFill>
                  <a:srgbClr val="0000C0"/>
                </a:solidFill>
                <a:latin typeface="Consolas"/>
              </a:rPr>
              <a:t>name</a:t>
            </a:r>
            <a:r>
              <a:rPr lang="tr-TR" dirty="0">
                <a:solidFill>
                  <a:srgbClr val="000000"/>
                </a:solidFill>
                <a:latin typeface="Consolas"/>
              </a:rPr>
              <a:t> = </a:t>
            </a:r>
            <a:r>
              <a:rPr lang="tr-TR" dirty="0">
                <a:solidFill>
                  <a:srgbClr val="6A3E3E"/>
                </a:solidFill>
                <a:latin typeface="Consolas"/>
              </a:rPr>
              <a:t>name</a:t>
            </a:r>
            <a:r>
              <a:rPr lang="tr-TR" dirty="0">
                <a:solidFill>
                  <a:srgbClr val="000000"/>
                </a:solidFill>
                <a:latin typeface="Consolas"/>
              </a:rPr>
              <a:t>;</a:t>
            </a:r>
          </a:p>
          <a:p>
            <a:pPr lvl="1"/>
            <a:r>
              <a:rPr lang="tr-TR" dirty="0" err="1">
                <a:solidFill>
                  <a:srgbClr val="6A3E3E"/>
                </a:solidFill>
                <a:latin typeface="Consolas"/>
              </a:rPr>
              <a:t>p</a:t>
            </a:r>
            <a:r>
              <a:rPr lang="tr-TR" dirty="0" err="1">
                <a:solidFill>
                  <a:srgbClr val="000000"/>
                </a:solidFill>
                <a:latin typeface="Consolas"/>
              </a:rPr>
              <a:t>.</a:t>
            </a:r>
            <a:r>
              <a:rPr lang="tr-TR" dirty="0" err="1">
                <a:solidFill>
                  <a:srgbClr val="0000C0"/>
                </a:solidFill>
                <a:latin typeface="Consolas"/>
              </a:rPr>
              <a:t>bday</a:t>
            </a:r>
            <a:r>
              <a:rPr lang="tr-TR" dirty="0">
                <a:solidFill>
                  <a:srgbClr val="000000"/>
                </a:solidFill>
                <a:latin typeface="Consolas"/>
              </a:rPr>
              <a:t> = </a:t>
            </a:r>
            <a:r>
              <a:rPr lang="tr-TR" dirty="0" err="1">
                <a:solidFill>
                  <a:srgbClr val="6A3E3E"/>
                </a:solidFill>
                <a:latin typeface="Consolas"/>
              </a:rPr>
              <a:t>bday</a:t>
            </a:r>
            <a:r>
              <a:rPr lang="tr-TR" dirty="0">
                <a:solidFill>
                  <a:srgbClr val="000000"/>
                </a:solidFill>
                <a:latin typeface="Consolas"/>
              </a:rPr>
              <a:t>;</a:t>
            </a:r>
          </a:p>
          <a:p>
            <a:pPr lvl="1"/>
            <a:r>
              <a:rPr lang="tr-TR" dirty="0" err="1">
                <a:solidFill>
                  <a:srgbClr val="6A3E3E"/>
                </a:solidFill>
                <a:latin typeface="Consolas"/>
              </a:rPr>
              <a:t>p</a:t>
            </a:r>
            <a:r>
              <a:rPr lang="tr-TR" dirty="0" err="1">
                <a:solidFill>
                  <a:srgbClr val="000000"/>
                </a:solidFill>
                <a:latin typeface="Consolas"/>
              </a:rPr>
              <a:t>.</a:t>
            </a:r>
            <a:r>
              <a:rPr lang="tr-TR" dirty="0" err="1">
                <a:solidFill>
                  <a:srgbClr val="0000C0"/>
                </a:solidFill>
                <a:latin typeface="Consolas"/>
              </a:rPr>
              <a:t>age</a:t>
            </a:r>
            <a:r>
              <a:rPr lang="tr-TR" dirty="0">
                <a:solidFill>
                  <a:srgbClr val="000000"/>
                </a:solidFill>
                <a:latin typeface="Consolas"/>
              </a:rPr>
              <a:t> = </a:t>
            </a:r>
            <a:r>
              <a:rPr lang="tr-TR" b="1" dirty="0" err="1">
                <a:solidFill>
                  <a:srgbClr val="7F0055"/>
                </a:solidFill>
                <a:latin typeface="Consolas"/>
              </a:rPr>
              <a:t>null</a:t>
            </a:r>
            <a:r>
              <a:rPr lang="tr-TR" b="1"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dirty="0">
                <a:solidFill>
                  <a:srgbClr val="6A3E3E"/>
                </a:solidFill>
                <a:latin typeface="Consolas"/>
              </a:rPr>
              <a:t>p</a:t>
            </a:r>
            <a:r>
              <a:rPr lang="tr-TR" b="1"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186586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two dates and returns their difference as another date object. For simplicity assume that a month is always 30 days and the first parameter of the function is always the earlier date.</a:t>
            </a:r>
          </a:p>
          <a:p>
            <a:pPr marL="0" indent="0">
              <a:buNone/>
            </a:pPr>
            <a:endParaRPr lang="en-US" sz="2800" dirty="0" smtClean="0"/>
          </a:p>
          <a:p>
            <a:pPr marL="0" indent="0">
              <a:buNone/>
            </a:pPr>
            <a:endParaRPr lang="tr-TR" sz="2800" dirty="0" smtClean="0"/>
          </a:p>
        </p:txBody>
      </p:sp>
    </p:spTree>
    <p:extLst>
      <p:ext uri="{BB962C8B-B14F-4D97-AF65-F5344CB8AC3E}">
        <p14:creationId xmlns:p14="http://schemas.microsoft.com/office/powerpoint/2010/main" val="2583914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770856" y="692696"/>
            <a:ext cx="7416824" cy="4524315"/>
          </a:xfrm>
          <a:prstGeom prst="rect">
            <a:avLst/>
          </a:prstGeom>
        </p:spPr>
        <p:txBody>
          <a:bodyPr wrap="square">
            <a:spAutoFit/>
          </a:bodyPr>
          <a:lstStyle/>
          <a:p>
            <a:r>
              <a:rPr lang="en-US" b="1" dirty="0">
                <a:solidFill>
                  <a:srgbClr val="7F0055"/>
                </a:solidFill>
                <a:latin typeface="Consolas"/>
              </a:rPr>
              <a:t>static</a:t>
            </a:r>
            <a:r>
              <a:rPr lang="en-US" b="1" dirty="0">
                <a:solidFill>
                  <a:srgbClr val="000000"/>
                </a:solidFill>
                <a:latin typeface="Consolas"/>
              </a:rPr>
              <a:t> Date </a:t>
            </a:r>
            <a:r>
              <a:rPr lang="en-US" b="1" dirty="0" err="1">
                <a:solidFill>
                  <a:srgbClr val="000000"/>
                </a:solidFill>
                <a:latin typeface="Consolas"/>
              </a:rPr>
              <a:t>dateDiff</a:t>
            </a:r>
            <a:r>
              <a:rPr lang="en-US" b="1" dirty="0">
                <a:solidFill>
                  <a:srgbClr val="000000"/>
                </a:solidFill>
                <a:latin typeface="Consolas"/>
              </a:rPr>
              <a:t>(Date </a:t>
            </a:r>
            <a:r>
              <a:rPr lang="en-US" b="1" dirty="0">
                <a:solidFill>
                  <a:srgbClr val="6A3E3E"/>
                </a:solidFill>
                <a:latin typeface="Consolas"/>
              </a:rPr>
              <a:t>d1</a:t>
            </a:r>
            <a:r>
              <a:rPr lang="en-US" b="1" dirty="0">
                <a:solidFill>
                  <a:srgbClr val="000000"/>
                </a:solidFill>
                <a:latin typeface="Consolas"/>
              </a:rPr>
              <a:t>, Date </a:t>
            </a:r>
            <a:r>
              <a:rPr lang="en-US" b="1" dirty="0">
                <a:solidFill>
                  <a:srgbClr val="6A3E3E"/>
                </a:solidFill>
                <a:latin typeface="Consolas"/>
              </a:rPr>
              <a:t>d2</a:t>
            </a:r>
            <a:r>
              <a:rPr lang="en-US" b="1" dirty="0">
                <a:solidFill>
                  <a:srgbClr val="000000"/>
                </a:solidFill>
                <a:latin typeface="Consolas"/>
              </a:rPr>
              <a:t>) {</a:t>
            </a:r>
          </a:p>
          <a:p>
            <a:endParaRPr lang="tr-TR" dirty="0">
              <a:latin typeface="Consolas"/>
            </a:endParaRPr>
          </a:p>
          <a:p>
            <a:pPr lvl="1"/>
            <a:r>
              <a:rPr lang="en-US" dirty="0">
                <a:solidFill>
                  <a:srgbClr val="3F7F5F"/>
                </a:solidFill>
                <a:latin typeface="Consolas"/>
              </a:rPr>
              <a:t>// d1 is always back in time</a:t>
            </a:r>
          </a:p>
          <a:p>
            <a:pPr lvl="1"/>
            <a:r>
              <a:rPr lang="tr-TR" b="1" dirty="0" err="1">
                <a:solidFill>
                  <a:srgbClr val="7F0055"/>
                </a:solidFill>
                <a:latin typeface="Consolas"/>
              </a:rPr>
              <a:t>if</a:t>
            </a:r>
            <a:r>
              <a:rPr lang="tr-TR" b="1" dirty="0">
                <a:solidFill>
                  <a:srgbClr val="000000"/>
                </a:solidFill>
                <a:latin typeface="Consolas"/>
              </a:rPr>
              <a:t>(</a:t>
            </a:r>
            <a:r>
              <a:rPr lang="tr-TR" b="1" dirty="0">
                <a:solidFill>
                  <a:srgbClr val="6A3E3E"/>
                </a:solidFill>
                <a:latin typeface="Consolas"/>
              </a:rPr>
              <a:t>d1</a:t>
            </a:r>
            <a:r>
              <a:rPr lang="tr-TR" b="1" dirty="0">
                <a:solidFill>
                  <a:srgbClr val="000000"/>
                </a:solidFill>
                <a:latin typeface="Consolas"/>
              </a:rPr>
              <a:t>.</a:t>
            </a:r>
            <a:r>
              <a:rPr lang="tr-TR" b="1" dirty="0">
                <a:solidFill>
                  <a:srgbClr val="0000C0"/>
                </a:solidFill>
                <a:latin typeface="Consolas"/>
              </a:rPr>
              <a:t>day</a:t>
            </a:r>
            <a:r>
              <a:rPr lang="tr-TR" b="1" dirty="0">
                <a:solidFill>
                  <a:srgbClr val="000000"/>
                </a:solidFill>
                <a:latin typeface="Consolas"/>
              </a:rPr>
              <a:t> &gt; </a:t>
            </a:r>
            <a:r>
              <a:rPr lang="tr-TR" b="1" dirty="0">
                <a:solidFill>
                  <a:srgbClr val="6A3E3E"/>
                </a:solidFill>
                <a:latin typeface="Consolas"/>
              </a:rPr>
              <a:t>d2</a:t>
            </a:r>
            <a:r>
              <a:rPr lang="tr-TR" b="1" dirty="0">
                <a:solidFill>
                  <a:srgbClr val="000000"/>
                </a:solidFill>
                <a:latin typeface="Consolas"/>
              </a:rPr>
              <a:t>.</a:t>
            </a:r>
            <a:r>
              <a:rPr lang="tr-TR" b="1" dirty="0">
                <a:solidFill>
                  <a:srgbClr val="0000C0"/>
                </a:solidFill>
                <a:latin typeface="Consolas"/>
              </a:rPr>
              <a:t>day</a:t>
            </a:r>
            <a:r>
              <a:rPr lang="tr-TR" b="1" dirty="0">
                <a:solidFill>
                  <a:srgbClr val="000000"/>
                </a:solidFill>
                <a:latin typeface="Consolas"/>
              </a:rPr>
              <a:t>) {</a:t>
            </a:r>
          </a:p>
          <a:p>
            <a:pPr lvl="2"/>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day</a:t>
            </a:r>
            <a:r>
              <a:rPr lang="tr-TR" dirty="0">
                <a:solidFill>
                  <a:srgbClr val="000000"/>
                </a:solidFill>
                <a:latin typeface="Consolas"/>
              </a:rPr>
              <a:t> += 30;</a:t>
            </a:r>
          </a:p>
          <a:p>
            <a:pPr lvl="2"/>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month</a:t>
            </a:r>
            <a:r>
              <a:rPr lang="tr-TR" dirty="0">
                <a:solidFill>
                  <a:srgbClr val="000000"/>
                </a:solidFill>
                <a:latin typeface="Consolas"/>
              </a:rPr>
              <a:t>--;</a:t>
            </a:r>
          </a:p>
          <a:p>
            <a:pPr lvl="1"/>
            <a:r>
              <a:rPr lang="tr-TR" dirty="0">
                <a:solidFill>
                  <a:srgbClr val="000000"/>
                </a:solidFill>
                <a:latin typeface="Consolas"/>
              </a:rPr>
              <a:t>}</a:t>
            </a:r>
          </a:p>
          <a:p>
            <a:pPr lvl="1"/>
            <a:r>
              <a:rPr lang="tr-TR" b="1" dirty="0" err="1">
                <a:solidFill>
                  <a:srgbClr val="7F0055"/>
                </a:solidFill>
                <a:latin typeface="Consolas"/>
              </a:rPr>
              <a:t>if</a:t>
            </a:r>
            <a:r>
              <a:rPr lang="tr-TR" b="1" dirty="0">
                <a:solidFill>
                  <a:srgbClr val="000000"/>
                </a:solidFill>
                <a:latin typeface="Consolas"/>
              </a:rPr>
              <a:t>(</a:t>
            </a:r>
            <a:r>
              <a:rPr lang="tr-TR" b="1" dirty="0">
                <a:solidFill>
                  <a:srgbClr val="6A3E3E"/>
                </a:solidFill>
                <a:latin typeface="Consolas"/>
              </a:rPr>
              <a:t>d1</a:t>
            </a:r>
            <a:r>
              <a:rPr lang="tr-TR" b="1" dirty="0">
                <a:solidFill>
                  <a:srgbClr val="000000"/>
                </a:solidFill>
                <a:latin typeface="Consolas"/>
              </a:rPr>
              <a:t>.</a:t>
            </a:r>
            <a:r>
              <a:rPr lang="tr-TR" b="1" dirty="0">
                <a:solidFill>
                  <a:srgbClr val="0000C0"/>
                </a:solidFill>
                <a:latin typeface="Consolas"/>
              </a:rPr>
              <a:t>month</a:t>
            </a:r>
            <a:r>
              <a:rPr lang="tr-TR" b="1" dirty="0">
                <a:solidFill>
                  <a:srgbClr val="000000"/>
                </a:solidFill>
                <a:latin typeface="Consolas"/>
              </a:rPr>
              <a:t> &gt; </a:t>
            </a:r>
            <a:r>
              <a:rPr lang="tr-TR" b="1" dirty="0">
                <a:solidFill>
                  <a:srgbClr val="6A3E3E"/>
                </a:solidFill>
                <a:latin typeface="Consolas"/>
              </a:rPr>
              <a:t>d2</a:t>
            </a:r>
            <a:r>
              <a:rPr lang="tr-TR" b="1" dirty="0">
                <a:solidFill>
                  <a:srgbClr val="000000"/>
                </a:solidFill>
                <a:latin typeface="Consolas"/>
              </a:rPr>
              <a:t>.</a:t>
            </a:r>
            <a:r>
              <a:rPr lang="tr-TR" b="1" dirty="0">
                <a:solidFill>
                  <a:srgbClr val="0000C0"/>
                </a:solidFill>
                <a:latin typeface="Consolas"/>
              </a:rPr>
              <a:t>month</a:t>
            </a:r>
            <a:r>
              <a:rPr lang="tr-TR" b="1" dirty="0">
                <a:solidFill>
                  <a:srgbClr val="000000"/>
                </a:solidFill>
                <a:latin typeface="Consolas"/>
              </a:rPr>
              <a:t>) {</a:t>
            </a:r>
          </a:p>
          <a:p>
            <a:pPr lvl="2"/>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month</a:t>
            </a:r>
            <a:r>
              <a:rPr lang="tr-TR" dirty="0">
                <a:solidFill>
                  <a:srgbClr val="000000"/>
                </a:solidFill>
                <a:latin typeface="Consolas"/>
              </a:rPr>
              <a:t> += 12;</a:t>
            </a:r>
          </a:p>
          <a:p>
            <a:pPr lvl="2"/>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year</a:t>
            </a:r>
            <a:r>
              <a:rPr lang="tr-TR" dirty="0">
                <a:solidFill>
                  <a:srgbClr val="000000"/>
                </a:solidFill>
                <a:latin typeface="Consolas"/>
              </a:rPr>
              <a:t>--;</a:t>
            </a:r>
          </a:p>
          <a:p>
            <a:pPr lvl="1"/>
            <a:r>
              <a:rPr lang="tr-TR"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i="1" dirty="0" err="1">
                <a:solidFill>
                  <a:srgbClr val="000000"/>
                </a:solidFill>
                <a:latin typeface="Consolas"/>
              </a:rPr>
              <a:t>newDate</a:t>
            </a:r>
            <a:r>
              <a:rPr lang="tr-TR" b="1" i="1" dirty="0">
                <a:solidFill>
                  <a:srgbClr val="000000"/>
                </a:solidFill>
                <a:latin typeface="Consolas"/>
              </a:rPr>
              <a:t>(</a:t>
            </a:r>
          </a:p>
          <a:p>
            <a:pPr lvl="4"/>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day</a:t>
            </a:r>
            <a:r>
              <a:rPr lang="tr-TR" dirty="0">
                <a:solidFill>
                  <a:srgbClr val="000000"/>
                </a:solidFill>
                <a:latin typeface="Consolas"/>
              </a:rPr>
              <a:t> - </a:t>
            </a:r>
            <a:r>
              <a:rPr lang="tr-TR" dirty="0">
                <a:solidFill>
                  <a:srgbClr val="6A3E3E"/>
                </a:solidFill>
                <a:latin typeface="Consolas"/>
              </a:rPr>
              <a:t>d1</a:t>
            </a:r>
            <a:r>
              <a:rPr lang="tr-TR" dirty="0">
                <a:solidFill>
                  <a:srgbClr val="000000"/>
                </a:solidFill>
                <a:latin typeface="Consolas"/>
              </a:rPr>
              <a:t>.</a:t>
            </a:r>
            <a:r>
              <a:rPr lang="tr-TR" dirty="0">
                <a:solidFill>
                  <a:srgbClr val="0000C0"/>
                </a:solidFill>
                <a:latin typeface="Consolas"/>
              </a:rPr>
              <a:t>day</a:t>
            </a:r>
            <a:r>
              <a:rPr lang="tr-TR" dirty="0">
                <a:solidFill>
                  <a:srgbClr val="000000"/>
                </a:solidFill>
                <a:latin typeface="Consolas"/>
              </a:rPr>
              <a:t>,</a:t>
            </a:r>
          </a:p>
          <a:p>
            <a:pPr lvl="4"/>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month</a:t>
            </a:r>
            <a:r>
              <a:rPr lang="tr-TR" dirty="0">
                <a:solidFill>
                  <a:srgbClr val="000000"/>
                </a:solidFill>
                <a:latin typeface="Consolas"/>
              </a:rPr>
              <a:t> - </a:t>
            </a:r>
            <a:r>
              <a:rPr lang="tr-TR" dirty="0">
                <a:solidFill>
                  <a:srgbClr val="6A3E3E"/>
                </a:solidFill>
                <a:latin typeface="Consolas"/>
              </a:rPr>
              <a:t>d1</a:t>
            </a:r>
            <a:r>
              <a:rPr lang="tr-TR" dirty="0">
                <a:solidFill>
                  <a:srgbClr val="000000"/>
                </a:solidFill>
                <a:latin typeface="Consolas"/>
              </a:rPr>
              <a:t>.</a:t>
            </a:r>
            <a:r>
              <a:rPr lang="tr-TR" dirty="0">
                <a:solidFill>
                  <a:srgbClr val="0000C0"/>
                </a:solidFill>
                <a:latin typeface="Consolas"/>
              </a:rPr>
              <a:t>month</a:t>
            </a:r>
            <a:r>
              <a:rPr lang="tr-TR" dirty="0">
                <a:solidFill>
                  <a:srgbClr val="000000"/>
                </a:solidFill>
                <a:latin typeface="Consolas"/>
              </a:rPr>
              <a:t>,</a:t>
            </a:r>
          </a:p>
          <a:p>
            <a:pPr lvl="4"/>
            <a:r>
              <a:rPr lang="tr-TR" dirty="0">
                <a:solidFill>
                  <a:srgbClr val="6A3E3E"/>
                </a:solidFill>
                <a:latin typeface="Consolas"/>
              </a:rPr>
              <a:t>d2</a:t>
            </a:r>
            <a:r>
              <a:rPr lang="tr-TR" dirty="0">
                <a:solidFill>
                  <a:srgbClr val="000000"/>
                </a:solidFill>
                <a:latin typeface="Consolas"/>
              </a:rPr>
              <a:t>.</a:t>
            </a:r>
            <a:r>
              <a:rPr lang="tr-TR" dirty="0">
                <a:solidFill>
                  <a:srgbClr val="0000C0"/>
                </a:solidFill>
                <a:latin typeface="Consolas"/>
              </a:rPr>
              <a:t>year</a:t>
            </a:r>
            <a:r>
              <a:rPr lang="tr-TR" dirty="0">
                <a:solidFill>
                  <a:srgbClr val="000000"/>
                </a:solidFill>
                <a:latin typeface="Consolas"/>
              </a:rPr>
              <a:t> - </a:t>
            </a:r>
            <a:r>
              <a:rPr lang="tr-TR" dirty="0">
                <a:solidFill>
                  <a:srgbClr val="6A3E3E"/>
                </a:solidFill>
                <a:latin typeface="Consolas"/>
              </a:rPr>
              <a:t>d1</a:t>
            </a:r>
            <a:r>
              <a:rPr lang="tr-TR" dirty="0">
                <a:solidFill>
                  <a:srgbClr val="000000"/>
                </a:solidFill>
                <a:latin typeface="Consolas"/>
              </a:rPr>
              <a:t>.</a:t>
            </a:r>
            <a:r>
              <a:rPr lang="tr-TR" dirty="0">
                <a:solidFill>
                  <a:srgbClr val="0000C0"/>
                </a:solidFill>
                <a:latin typeface="Consolas"/>
              </a:rPr>
              <a:t>year</a:t>
            </a:r>
            <a:r>
              <a:rPr lang="tr-TR"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375802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recalculates people’s age based on today’s date and birthdays of people. You can use the function you wrote in the previous question. Round ages to the closest integral values.</a:t>
            </a:r>
          </a:p>
          <a:p>
            <a:pPr marL="0" indent="0">
              <a:buNone/>
            </a:pPr>
            <a:endParaRPr lang="tr-TR" sz="2800" dirty="0" smtClean="0"/>
          </a:p>
        </p:txBody>
      </p:sp>
    </p:spTree>
    <p:extLst>
      <p:ext uri="{BB962C8B-B14F-4D97-AF65-F5344CB8AC3E}">
        <p14:creationId xmlns:p14="http://schemas.microsoft.com/office/powerpoint/2010/main" val="2317589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11560" y="980728"/>
            <a:ext cx="7272808" cy="3693319"/>
          </a:xfrm>
          <a:prstGeom prst="rect">
            <a:avLst/>
          </a:prstGeom>
        </p:spPr>
        <p:txBody>
          <a:bodyPr wrap="square">
            <a:spAutoFit/>
          </a:bodyPr>
          <a:lstStyle/>
          <a:p>
            <a:r>
              <a:rPr lang="tr-TR" b="1" dirty="0" err="1">
                <a:solidFill>
                  <a:srgbClr val="7F0055"/>
                </a:solidFill>
                <a:latin typeface="Consolas"/>
              </a:rPr>
              <a:t>static</a:t>
            </a:r>
            <a:r>
              <a:rPr lang="tr-TR" b="1" dirty="0">
                <a:solidFill>
                  <a:srgbClr val="000000"/>
                </a:solidFill>
                <a:latin typeface="Consolas"/>
              </a:rPr>
              <a:t> </a:t>
            </a:r>
            <a:r>
              <a:rPr lang="tr-TR" b="1" dirty="0" err="1">
                <a:solidFill>
                  <a:srgbClr val="7F0055"/>
                </a:solidFill>
                <a:latin typeface="Consolas"/>
              </a:rPr>
              <a:t>int</a:t>
            </a:r>
            <a:r>
              <a:rPr lang="tr-TR" b="1" dirty="0">
                <a:solidFill>
                  <a:srgbClr val="000000"/>
                </a:solidFill>
                <a:latin typeface="Consolas"/>
              </a:rPr>
              <a:t> </a:t>
            </a:r>
            <a:r>
              <a:rPr lang="tr-TR" b="1" dirty="0" err="1">
                <a:solidFill>
                  <a:srgbClr val="000000"/>
                </a:solidFill>
                <a:latin typeface="Consolas"/>
              </a:rPr>
              <a:t>roundDate</a:t>
            </a:r>
            <a:r>
              <a:rPr lang="tr-TR" b="1" dirty="0">
                <a:solidFill>
                  <a:srgbClr val="000000"/>
                </a:solidFill>
                <a:latin typeface="Consolas"/>
              </a:rPr>
              <a:t>(</a:t>
            </a:r>
            <a:r>
              <a:rPr lang="tr-TR" b="1" dirty="0" err="1">
                <a:solidFill>
                  <a:srgbClr val="000000"/>
                </a:solidFill>
                <a:latin typeface="Consolas"/>
              </a:rPr>
              <a:t>Date</a:t>
            </a:r>
            <a:r>
              <a:rPr lang="tr-TR" b="1" dirty="0">
                <a:solidFill>
                  <a:srgbClr val="000000"/>
                </a:solidFill>
                <a:latin typeface="Consolas"/>
              </a:rPr>
              <a:t> </a:t>
            </a:r>
            <a:r>
              <a:rPr lang="tr-TR" b="1" dirty="0">
                <a:solidFill>
                  <a:srgbClr val="6A3E3E"/>
                </a:solidFill>
                <a:latin typeface="Consolas"/>
              </a:rPr>
              <a:t>d</a:t>
            </a:r>
            <a:r>
              <a:rPr lang="tr-TR" b="1" dirty="0">
                <a:solidFill>
                  <a:srgbClr val="000000"/>
                </a:solidFill>
                <a:latin typeface="Consolas"/>
              </a:rPr>
              <a:t>) {</a:t>
            </a:r>
          </a:p>
          <a:p>
            <a:pPr lvl="1"/>
            <a:r>
              <a:rPr lang="en-US" dirty="0">
                <a:solidFill>
                  <a:srgbClr val="3F7F5F"/>
                </a:solidFill>
                <a:latin typeface="Consolas"/>
              </a:rPr>
              <a:t>// the middle is exactly in between</a:t>
            </a:r>
          </a:p>
          <a:p>
            <a:pPr lvl="1"/>
            <a:r>
              <a:rPr lang="en-US" dirty="0">
                <a:solidFill>
                  <a:srgbClr val="3F7F5F"/>
                </a:solidFill>
                <a:latin typeface="Consolas"/>
              </a:rPr>
              <a:t>// 30th June and 1st July</a:t>
            </a:r>
          </a:p>
          <a:p>
            <a:pPr lvl="1"/>
            <a:r>
              <a:rPr lang="tr-TR" b="1" dirty="0" err="1">
                <a:solidFill>
                  <a:srgbClr val="7F0055"/>
                </a:solidFill>
                <a:latin typeface="Consolas"/>
              </a:rPr>
              <a:t>if</a:t>
            </a:r>
            <a:r>
              <a:rPr lang="tr-TR" b="1" dirty="0">
                <a:solidFill>
                  <a:srgbClr val="000000"/>
                </a:solidFill>
                <a:latin typeface="Consolas"/>
              </a:rPr>
              <a:t>(</a:t>
            </a:r>
            <a:r>
              <a:rPr lang="tr-TR" b="1" dirty="0" err="1">
                <a:solidFill>
                  <a:srgbClr val="6A3E3E"/>
                </a:solidFill>
                <a:latin typeface="Consolas"/>
              </a:rPr>
              <a:t>d</a:t>
            </a:r>
            <a:r>
              <a:rPr lang="tr-TR" b="1" dirty="0" err="1">
                <a:solidFill>
                  <a:srgbClr val="000000"/>
                </a:solidFill>
                <a:latin typeface="Consolas"/>
              </a:rPr>
              <a:t>.</a:t>
            </a:r>
            <a:r>
              <a:rPr lang="tr-TR" b="1" dirty="0" err="1">
                <a:solidFill>
                  <a:srgbClr val="0000C0"/>
                </a:solidFill>
                <a:latin typeface="Consolas"/>
              </a:rPr>
              <a:t>month</a:t>
            </a:r>
            <a:r>
              <a:rPr lang="tr-TR" b="1" dirty="0">
                <a:solidFill>
                  <a:srgbClr val="000000"/>
                </a:solidFill>
                <a:latin typeface="Consolas"/>
              </a:rPr>
              <a:t> &lt;= 6)</a:t>
            </a:r>
          </a:p>
          <a:p>
            <a:pPr lvl="1"/>
            <a:r>
              <a:rPr lang="en-US" b="1" dirty="0" smtClean="0">
                <a:solidFill>
                  <a:srgbClr val="7F0055"/>
                </a:solidFill>
                <a:latin typeface="Consolas"/>
              </a:rPr>
              <a:t>	</a:t>
            </a:r>
            <a:r>
              <a:rPr lang="tr-TR" b="1" dirty="0" err="1" smtClean="0">
                <a:solidFill>
                  <a:srgbClr val="7F0055"/>
                </a:solidFill>
                <a:latin typeface="Consolas"/>
              </a:rPr>
              <a:t>return</a:t>
            </a:r>
            <a:r>
              <a:rPr lang="tr-TR" b="1" dirty="0" smtClean="0">
                <a:solidFill>
                  <a:srgbClr val="000000"/>
                </a:solidFill>
                <a:latin typeface="Consolas"/>
              </a:rPr>
              <a:t> </a:t>
            </a:r>
            <a:r>
              <a:rPr lang="tr-TR" b="1" dirty="0" err="1">
                <a:solidFill>
                  <a:srgbClr val="6A3E3E"/>
                </a:solidFill>
                <a:latin typeface="Consolas"/>
              </a:rPr>
              <a:t>d</a:t>
            </a:r>
            <a:r>
              <a:rPr lang="tr-TR" b="1" dirty="0" err="1">
                <a:solidFill>
                  <a:srgbClr val="000000"/>
                </a:solidFill>
                <a:latin typeface="Consolas"/>
              </a:rPr>
              <a:t>.</a:t>
            </a:r>
            <a:r>
              <a:rPr lang="tr-TR" b="1" dirty="0" err="1">
                <a:solidFill>
                  <a:srgbClr val="0000C0"/>
                </a:solidFill>
                <a:latin typeface="Consolas"/>
              </a:rPr>
              <a:t>year</a:t>
            </a:r>
            <a:r>
              <a:rPr lang="tr-TR" b="1" dirty="0">
                <a:solidFill>
                  <a:srgbClr val="000000"/>
                </a:solidFill>
                <a:latin typeface="Consolas"/>
              </a:rPr>
              <a:t>;</a:t>
            </a:r>
          </a:p>
          <a:p>
            <a:pPr lvl="1"/>
            <a:r>
              <a:rPr lang="tr-TR" b="1" dirty="0">
                <a:solidFill>
                  <a:srgbClr val="7F0055"/>
                </a:solidFill>
                <a:latin typeface="Consolas"/>
              </a:rPr>
              <a:t>else</a:t>
            </a:r>
          </a:p>
          <a:p>
            <a:pPr lvl="1"/>
            <a:r>
              <a:rPr lang="en-US" b="1" dirty="0" smtClean="0">
                <a:solidFill>
                  <a:srgbClr val="7F0055"/>
                </a:solidFill>
                <a:latin typeface="Consolas"/>
              </a:rPr>
              <a:t>	</a:t>
            </a:r>
            <a:r>
              <a:rPr lang="tr-TR" b="1" dirty="0" err="1" smtClean="0">
                <a:solidFill>
                  <a:srgbClr val="7F0055"/>
                </a:solidFill>
                <a:latin typeface="Consolas"/>
              </a:rPr>
              <a:t>return</a:t>
            </a:r>
            <a:r>
              <a:rPr lang="tr-TR" b="1" dirty="0" smtClean="0">
                <a:solidFill>
                  <a:srgbClr val="000000"/>
                </a:solidFill>
                <a:latin typeface="Consolas"/>
              </a:rPr>
              <a:t> </a:t>
            </a:r>
            <a:r>
              <a:rPr lang="tr-TR" b="1" dirty="0" err="1">
                <a:solidFill>
                  <a:srgbClr val="6A3E3E"/>
                </a:solidFill>
                <a:latin typeface="Consolas"/>
              </a:rPr>
              <a:t>d</a:t>
            </a:r>
            <a:r>
              <a:rPr lang="tr-TR" b="1" dirty="0" err="1">
                <a:solidFill>
                  <a:srgbClr val="000000"/>
                </a:solidFill>
                <a:latin typeface="Consolas"/>
              </a:rPr>
              <a:t>.</a:t>
            </a:r>
            <a:r>
              <a:rPr lang="tr-TR" b="1" dirty="0" err="1">
                <a:solidFill>
                  <a:srgbClr val="0000C0"/>
                </a:solidFill>
                <a:latin typeface="Consolas"/>
              </a:rPr>
              <a:t>year</a:t>
            </a:r>
            <a:r>
              <a:rPr lang="tr-TR" b="1" dirty="0">
                <a:solidFill>
                  <a:srgbClr val="000000"/>
                </a:solidFill>
                <a:latin typeface="Consolas"/>
              </a:rPr>
              <a:t> + 1;</a:t>
            </a:r>
          </a:p>
          <a:p>
            <a:r>
              <a:rPr lang="tr-TR" dirty="0">
                <a:solidFill>
                  <a:srgbClr val="000000"/>
                </a:solidFill>
                <a:latin typeface="Consolas"/>
              </a:rPr>
              <a:t>}</a:t>
            </a:r>
          </a:p>
          <a:p>
            <a:endParaRPr lang="tr-TR" dirty="0">
              <a:latin typeface="Consolas"/>
            </a:endParaRPr>
          </a:p>
          <a:p>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updateAges</a:t>
            </a:r>
            <a:r>
              <a:rPr lang="en-US" b="1" dirty="0">
                <a:solidFill>
                  <a:srgbClr val="000000"/>
                </a:solidFill>
                <a:latin typeface="Consolas"/>
              </a:rPr>
              <a:t>(Person[] </a:t>
            </a:r>
            <a:r>
              <a:rPr lang="en-US" b="1" dirty="0">
                <a:solidFill>
                  <a:srgbClr val="6A3E3E"/>
                </a:solidFill>
                <a:latin typeface="Consolas"/>
              </a:rPr>
              <a:t>people</a:t>
            </a:r>
            <a:r>
              <a:rPr lang="en-US" b="1" dirty="0">
                <a:solidFill>
                  <a:srgbClr val="000000"/>
                </a:solidFill>
                <a:latin typeface="Consolas"/>
              </a:rPr>
              <a:t>, Date </a:t>
            </a:r>
            <a:r>
              <a:rPr lang="en-US" b="1" dirty="0">
                <a:solidFill>
                  <a:srgbClr val="6A3E3E"/>
                </a:solidFill>
                <a:latin typeface="Consolas"/>
              </a:rPr>
              <a:t>today</a:t>
            </a:r>
            <a:r>
              <a:rPr lang="en-US" b="1" dirty="0">
                <a:solidFill>
                  <a:srgbClr val="000000"/>
                </a:solidFill>
                <a:latin typeface="Consolas"/>
              </a:rPr>
              <a:t>) {</a:t>
            </a:r>
          </a:p>
          <a:p>
            <a:pPr lvl="1"/>
            <a:r>
              <a:rPr lang="tr-TR" b="1" dirty="0" err="1">
                <a:solidFill>
                  <a:srgbClr val="7F0055"/>
                </a:solidFill>
                <a:latin typeface="Consolas"/>
              </a:rPr>
              <a:t>for</a:t>
            </a:r>
            <a:r>
              <a:rPr lang="tr-TR" b="1" dirty="0">
                <a:solidFill>
                  <a:srgbClr val="000000"/>
                </a:solidFill>
                <a:latin typeface="Consolas"/>
              </a:rPr>
              <a:t>(</a:t>
            </a:r>
            <a:r>
              <a:rPr lang="tr-TR" b="1" dirty="0" err="1">
                <a:solidFill>
                  <a:srgbClr val="000000"/>
                </a:solidFill>
                <a:latin typeface="Consolas"/>
              </a:rPr>
              <a:t>Person</a:t>
            </a:r>
            <a:r>
              <a:rPr lang="tr-TR" b="1" dirty="0">
                <a:solidFill>
                  <a:srgbClr val="000000"/>
                </a:solidFill>
                <a:latin typeface="Consolas"/>
              </a:rPr>
              <a:t> </a:t>
            </a:r>
            <a:r>
              <a:rPr lang="tr-TR" b="1" dirty="0">
                <a:solidFill>
                  <a:srgbClr val="6A3E3E"/>
                </a:solidFill>
                <a:latin typeface="Consolas"/>
              </a:rPr>
              <a:t>p</a:t>
            </a:r>
            <a:r>
              <a:rPr lang="tr-TR" b="1" dirty="0">
                <a:solidFill>
                  <a:srgbClr val="000000"/>
                </a:solidFill>
                <a:latin typeface="Consolas"/>
              </a:rPr>
              <a:t>: </a:t>
            </a:r>
            <a:r>
              <a:rPr lang="tr-TR" b="1" dirty="0" err="1">
                <a:solidFill>
                  <a:srgbClr val="6A3E3E"/>
                </a:solidFill>
                <a:latin typeface="Consolas"/>
              </a:rPr>
              <a:t>people</a:t>
            </a:r>
            <a:r>
              <a:rPr lang="tr-TR" b="1" dirty="0">
                <a:solidFill>
                  <a:srgbClr val="000000"/>
                </a:solidFill>
                <a:latin typeface="Consolas"/>
              </a:rPr>
              <a:t>)</a:t>
            </a:r>
          </a:p>
          <a:p>
            <a:pPr lvl="1"/>
            <a:r>
              <a:rPr lang="en-US" dirty="0" smtClean="0">
                <a:solidFill>
                  <a:srgbClr val="6A3E3E"/>
                </a:solidFill>
                <a:latin typeface="Consolas"/>
              </a:rPr>
              <a:t>	</a:t>
            </a:r>
            <a:r>
              <a:rPr lang="tr-TR" dirty="0" err="1" smtClean="0">
                <a:solidFill>
                  <a:srgbClr val="6A3E3E"/>
                </a:solidFill>
                <a:latin typeface="Consolas"/>
              </a:rPr>
              <a:t>p</a:t>
            </a:r>
            <a:r>
              <a:rPr lang="tr-TR" dirty="0" err="1" smtClean="0">
                <a:solidFill>
                  <a:srgbClr val="000000"/>
                </a:solidFill>
                <a:latin typeface="Consolas"/>
              </a:rPr>
              <a:t>.</a:t>
            </a:r>
            <a:r>
              <a:rPr lang="tr-TR" dirty="0" err="1" smtClean="0">
                <a:solidFill>
                  <a:srgbClr val="0000C0"/>
                </a:solidFill>
                <a:latin typeface="Consolas"/>
              </a:rPr>
              <a:t>age</a:t>
            </a:r>
            <a:r>
              <a:rPr lang="tr-TR" dirty="0" smtClean="0">
                <a:solidFill>
                  <a:srgbClr val="000000"/>
                </a:solidFill>
                <a:latin typeface="Consolas"/>
              </a:rPr>
              <a:t> </a:t>
            </a:r>
            <a:r>
              <a:rPr lang="tr-TR" dirty="0">
                <a:solidFill>
                  <a:srgbClr val="000000"/>
                </a:solidFill>
                <a:latin typeface="Consolas"/>
              </a:rPr>
              <a:t>= </a:t>
            </a:r>
            <a:r>
              <a:rPr lang="tr-TR" i="1" dirty="0" err="1">
                <a:solidFill>
                  <a:srgbClr val="000000"/>
                </a:solidFill>
                <a:latin typeface="Consolas"/>
              </a:rPr>
              <a:t>roundDate</a:t>
            </a:r>
            <a:r>
              <a:rPr lang="tr-TR" i="1" dirty="0">
                <a:solidFill>
                  <a:srgbClr val="000000"/>
                </a:solidFill>
                <a:latin typeface="Consolas"/>
              </a:rPr>
              <a:t>( </a:t>
            </a:r>
            <a:r>
              <a:rPr lang="tr-TR" i="1" dirty="0" err="1">
                <a:solidFill>
                  <a:srgbClr val="000000"/>
                </a:solidFill>
                <a:latin typeface="Consolas"/>
              </a:rPr>
              <a:t>dateDiff</a:t>
            </a:r>
            <a:r>
              <a:rPr lang="tr-TR" i="1" dirty="0">
                <a:solidFill>
                  <a:srgbClr val="000000"/>
                </a:solidFill>
                <a:latin typeface="Consolas"/>
              </a:rPr>
              <a:t>(</a:t>
            </a:r>
            <a:r>
              <a:rPr lang="tr-TR" i="1" dirty="0" err="1">
                <a:solidFill>
                  <a:srgbClr val="6A3E3E"/>
                </a:solidFill>
                <a:latin typeface="Consolas"/>
              </a:rPr>
              <a:t>p</a:t>
            </a:r>
            <a:r>
              <a:rPr lang="tr-TR" i="1" dirty="0" err="1">
                <a:solidFill>
                  <a:srgbClr val="000000"/>
                </a:solidFill>
                <a:latin typeface="Consolas"/>
              </a:rPr>
              <a:t>.</a:t>
            </a:r>
            <a:r>
              <a:rPr lang="tr-TR" i="1" dirty="0" err="1">
                <a:solidFill>
                  <a:srgbClr val="0000C0"/>
                </a:solidFill>
                <a:latin typeface="Consolas"/>
              </a:rPr>
              <a:t>bday</a:t>
            </a:r>
            <a:r>
              <a:rPr lang="tr-TR" i="1" dirty="0">
                <a:solidFill>
                  <a:srgbClr val="000000"/>
                </a:solidFill>
                <a:latin typeface="Consolas"/>
              </a:rPr>
              <a:t>, </a:t>
            </a:r>
            <a:r>
              <a:rPr lang="tr-TR" i="1" dirty="0" err="1">
                <a:solidFill>
                  <a:srgbClr val="6A3E3E"/>
                </a:solidFill>
                <a:latin typeface="Consolas"/>
              </a:rPr>
              <a:t>today</a:t>
            </a:r>
            <a:r>
              <a:rPr lang="tr-TR" i="1" dirty="0">
                <a:solidFill>
                  <a:srgbClr val="000000"/>
                </a:solidFill>
                <a:latin typeface="Consolas"/>
              </a:rPr>
              <a:t>) );</a:t>
            </a:r>
          </a:p>
          <a:p>
            <a:r>
              <a:rPr lang="tr-TR" dirty="0">
                <a:solidFill>
                  <a:srgbClr val="000000"/>
                </a:solidFill>
                <a:latin typeface="Consolas"/>
              </a:rPr>
              <a:t>}</a:t>
            </a:r>
            <a:endParaRPr lang="tr-TR" dirty="0" smtClean="0">
              <a:latin typeface="Consolas"/>
            </a:endParaRPr>
          </a:p>
        </p:txBody>
      </p:sp>
    </p:spTree>
    <p:extLst>
      <p:ext uri="{BB962C8B-B14F-4D97-AF65-F5344CB8AC3E}">
        <p14:creationId xmlns:p14="http://schemas.microsoft.com/office/powerpoint/2010/main" val="2566936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err="1" smtClean="0"/>
              <a:t>Please</a:t>
            </a:r>
            <a:r>
              <a:rPr lang="tr-TR" dirty="0" smtClean="0"/>
              <a:t> </a:t>
            </a:r>
            <a:r>
              <a:rPr lang="tr-TR" dirty="0" err="1" smtClean="0"/>
              <a:t>download</a:t>
            </a:r>
            <a:r>
              <a:rPr lang="tr-TR" dirty="0" smtClean="0"/>
              <a:t> </a:t>
            </a:r>
            <a:r>
              <a:rPr lang="tr-TR" dirty="0" err="1" smtClean="0"/>
              <a:t>this</a:t>
            </a:r>
            <a:r>
              <a:rPr lang="tr-TR" dirty="0" smtClean="0"/>
              <a:t> file </a:t>
            </a:r>
            <a:r>
              <a:rPr lang="tr-TR" dirty="0" err="1" smtClean="0"/>
              <a:t>from</a:t>
            </a:r>
            <a:r>
              <a:rPr lang="tr-TR" dirty="0" smtClean="0"/>
              <a:t> </a:t>
            </a:r>
            <a:r>
              <a:rPr lang="tr-TR" dirty="0" err="1" smtClean="0"/>
              <a:t>the</a:t>
            </a:r>
            <a:r>
              <a:rPr lang="tr-TR" dirty="0" smtClean="0"/>
              <a:t> </a:t>
            </a:r>
            <a:r>
              <a:rPr lang="tr-TR" dirty="0" err="1" smtClean="0"/>
              <a:t>course’s</a:t>
            </a:r>
            <a:r>
              <a:rPr lang="tr-TR" dirty="0" smtClean="0"/>
              <a:t> </a:t>
            </a:r>
            <a:r>
              <a:rPr lang="tr-TR" dirty="0" err="1" smtClean="0"/>
              <a:t>Moodle</a:t>
            </a:r>
            <a:r>
              <a:rPr lang="tr-TR" dirty="0" smtClean="0"/>
              <a:t> </a:t>
            </a:r>
            <a:r>
              <a:rPr lang="tr-TR" dirty="0" err="1" smtClean="0"/>
              <a:t>page</a:t>
            </a:r>
            <a:r>
              <a:rPr lang="tr-TR" dirty="0" smtClean="0"/>
              <a:t>.</a:t>
            </a:r>
            <a:endParaRPr lang="tr-TR" dirty="0"/>
          </a:p>
        </p:txBody>
      </p:sp>
    </p:spTree>
    <p:extLst>
      <p:ext uri="{BB962C8B-B14F-4D97-AF65-F5344CB8AC3E}">
        <p14:creationId xmlns:p14="http://schemas.microsoft.com/office/powerpoint/2010/main" val="300049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pPr algn="l"/>
            <a:r>
              <a:rPr lang="en-US" sz="2800" dirty="0" smtClean="0"/>
              <a:t>Refer to the following </a:t>
            </a:r>
            <a:r>
              <a:rPr lang="en-US" sz="2800" dirty="0" smtClean="0"/>
              <a:t>classes and the utility function </a:t>
            </a:r>
            <a:r>
              <a:rPr lang="en-US" sz="2800" dirty="0" smtClean="0"/>
              <a:t>for the upcoming questions.</a:t>
            </a:r>
            <a:endParaRPr lang="tr-TR" sz="2800" dirty="0"/>
          </a:p>
        </p:txBody>
      </p:sp>
      <p:sp>
        <p:nvSpPr>
          <p:cNvPr id="4" name="İçerik Yer Tutucusu 3"/>
          <p:cNvSpPr>
            <a:spLocks noGrp="1"/>
          </p:cNvSpPr>
          <p:nvPr>
            <p:ph idx="1"/>
          </p:nvPr>
        </p:nvSpPr>
        <p:spPr>
          <a:xfrm>
            <a:off x="251520" y="1916832"/>
            <a:ext cx="2952328" cy="3096344"/>
          </a:xfrm>
        </p:spPr>
        <p:txBody>
          <a:bodyPr>
            <a:noAutofit/>
          </a:bodyPr>
          <a:lstStyle/>
          <a:p>
            <a:pPr marL="0" indent="0">
              <a:buNone/>
            </a:pPr>
            <a:r>
              <a:rPr lang="tr-TR" sz="1800" b="1" dirty="0" err="1">
                <a:solidFill>
                  <a:srgbClr val="7F0055"/>
                </a:solidFill>
                <a:latin typeface="Consolas"/>
              </a:rPr>
              <a:t>class</a:t>
            </a:r>
            <a:r>
              <a:rPr lang="tr-TR" sz="1800" b="1" dirty="0">
                <a:solidFill>
                  <a:srgbClr val="000000"/>
                </a:solidFill>
                <a:latin typeface="Consolas"/>
              </a:rPr>
              <a:t> Point {</a:t>
            </a:r>
            <a:br>
              <a:rPr lang="tr-TR" sz="1800" b="1" dirty="0">
                <a:solidFill>
                  <a:srgbClr val="000000"/>
                </a:solidFill>
                <a:latin typeface="Consolas"/>
              </a:rPr>
            </a:br>
            <a:r>
              <a:rPr lang="en-US" sz="1800" b="1" dirty="0">
                <a:solidFill>
                  <a:srgbClr val="000000"/>
                </a:solidFill>
                <a:latin typeface="Consolas"/>
              </a:rPr>
              <a:t>	</a:t>
            </a:r>
            <a:r>
              <a:rPr lang="tr-TR" sz="1800" b="1" dirty="0" err="1">
                <a:solidFill>
                  <a:srgbClr val="7F0055"/>
                </a:solidFill>
                <a:latin typeface="Consolas"/>
              </a:rPr>
              <a:t>double</a:t>
            </a:r>
            <a:r>
              <a:rPr lang="tr-TR" sz="1800" b="1" dirty="0">
                <a:solidFill>
                  <a:srgbClr val="000000"/>
                </a:solidFill>
                <a:latin typeface="Consolas"/>
              </a:rPr>
              <a:t> </a:t>
            </a:r>
            <a:r>
              <a:rPr lang="tr-TR" sz="1800" b="1" dirty="0">
                <a:solidFill>
                  <a:srgbClr val="0000C0"/>
                </a:solidFill>
                <a:latin typeface="Consolas"/>
              </a:rPr>
              <a:t>x</a:t>
            </a:r>
            <a:r>
              <a:rPr lang="tr-TR" sz="1800" b="1" dirty="0">
                <a:solidFill>
                  <a:srgbClr val="000000"/>
                </a:solidFill>
                <a:latin typeface="Consolas"/>
              </a:rPr>
              <a:t>;</a:t>
            </a:r>
            <a:br>
              <a:rPr lang="tr-TR" sz="1800" b="1" dirty="0">
                <a:solidFill>
                  <a:srgbClr val="000000"/>
                </a:solidFill>
                <a:latin typeface="Consolas"/>
              </a:rPr>
            </a:br>
            <a:r>
              <a:rPr lang="en-US" sz="1800" b="1" dirty="0">
                <a:solidFill>
                  <a:srgbClr val="000000"/>
                </a:solidFill>
                <a:latin typeface="Consolas"/>
              </a:rPr>
              <a:t>	</a:t>
            </a:r>
            <a:r>
              <a:rPr lang="tr-TR" sz="1800" b="1" dirty="0" err="1">
                <a:solidFill>
                  <a:srgbClr val="7F0055"/>
                </a:solidFill>
                <a:latin typeface="Consolas"/>
              </a:rPr>
              <a:t>double</a:t>
            </a:r>
            <a:r>
              <a:rPr lang="tr-TR" sz="1800" b="1" dirty="0">
                <a:solidFill>
                  <a:srgbClr val="000000"/>
                </a:solidFill>
                <a:latin typeface="Consolas"/>
              </a:rPr>
              <a:t> </a:t>
            </a:r>
            <a:r>
              <a:rPr lang="tr-TR" sz="1800" b="1" dirty="0">
                <a:solidFill>
                  <a:srgbClr val="0000C0"/>
                </a:solidFill>
                <a:latin typeface="Consolas"/>
              </a:rPr>
              <a:t>y</a:t>
            </a:r>
            <a:r>
              <a:rPr lang="tr-TR" sz="1800" b="1" dirty="0">
                <a:solidFill>
                  <a:srgbClr val="000000"/>
                </a:solidFill>
                <a:latin typeface="Consolas"/>
              </a:rPr>
              <a:t>;</a:t>
            </a:r>
            <a:br>
              <a:rPr lang="tr-TR" sz="1800" b="1" dirty="0">
                <a:solidFill>
                  <a:srgbClr val="000000"/>
                </a:solidFill>
                <a:latin typeface="Consolas"/>
              </a:rPr>
            </a:br>
            <a:r>
              <a:rPr lang="tr-TR" sz="1800" dirty="0" smtClean="0">
                <a:solidFill>
                  <a:srgbClr val="000000"/>
                </a:solidFill>
                <a:latin typeface="Consolas"/>
              </a:rPr>
              <a:t>}</a:t>
            </a:r>
            <a:br>
              <a:rPr lang="tr-TR" sz="1800" dirty="0" smtClean="0">
                <a:solidFill>
                  <a:srgbClr val="000000"/>
                </a:solidFill>
                <a:latin typeface="Consolas"/>
              </a:rPr>
            </a:br>
            <a:r>
              <a:rPr lang="tr-TR" sz="1800" dirty="0" smtClean="0">
                <a:latin typeface="Consolas"/>
              </a:rPr>
              <a:t/>
            </a:r>
            <a:br>
              <a:rPr lang="tr-TR" sz="1800" dirty="0" smtClean="0">
                <a:latin typeface="Consolas"/>
              </a:rPr>
            </a:br>
            <a:r>
              <a:rPr lang="tr-TR" sz="1800" b="1" dirty="0" err="1" smtClean="0">
                <a:solidFill>
                  <a:srgbClr val="7F0055"/>
                </a:solidFill>
                <a:latin typeface="Consolas"/>
              </a:rPr>
              <a:t>class</a:t>
            </a:r>
            <a:r>
              <a:rPr lang="tr-TR" sz="1800" b="1" dirty="0" smtClean="0">
                <a:solidFill>
                  <a:srgbClr val="000000"/>
                </a:solidFill>
                <a:latin typeface="Consolas"/>
              </a:rPr>
              <a:t> </a:t>
            </a:r>
            <a:r>
              <a:rPr lang="tr-TR" sz="1800" b="1" dirty="0" err="1" smtClean="0">
                <a:solidFill>
                  <a:srgbClr val="000000"/>
                </a:solidFill>
                <a:latin typeface="Consolas"/>
              </a:rPr>
              <a:t>Circle</a:t>
            </a:r>
            <a:r>
              <a:rPr lang="tr-TR" sz="1800" b="1" dirty="0" smtClean="0">
                <a:solidFill>
                  <a:srgbClr val="000000"/>
                </a:solidFill>
                <a:latin typeface="Consolas"/>
              </a:rPr>
              <a:t> {</a:t>
            </a:r>
            <a:br>
              <a:rPr lang="tr-TR" sz="1800" b="1" dirty="0" smtClean="0">
                <a:solidFill>
                  <a:srgbClr val="000000"/>
                </a:solidFill>
                <a:latin typeface="Consolas"/>
              </a:rPr>
            </a:br>
            <a:r>
              <a:rPr lang="en-US" sz="1800" b="1" dirty="0" smtClean="0">
                <a:solidFill>
                  <a:srgbClr val="000000"/>
                </a:solidFill>
                <a:latin typeface="Consolas"/>
              </a:rPr>
              <a:t>	</a:t>
            </a:r>
            <a:r>
              <a:rPr lang="tr-TR" sz="1800" dirty="0" smtClean="0">
                <a:solidFill>
                  <a:srgbClr val="000000"/>
                </a:solidFill>
                <a:latin typeface="Consolas"/>
              </a:rPr>
              <a:t>Point </a:t>
            </a:r>
            <a:r>
              <a:rPr lang="tr-TR" sz="1800" dirty="0" err="1" smtClean="0">
                <a:solidFill>
                  <a:srgbClr val="0000C0"/>
                </a:solidFill>
                <a:latin typeface="Consolas"/>
              </a:rPr>
              <a:t>origin</a:t>
            </a:r>
            <a:r>
              <a:rPr lang="tr-TR" sz="1800" dirty="0" smtClean="0">
                <a:solidFill>
                  <a:srgbClr val="000000"/>
                </a:solidFill>
                <a:latin typeface="Consolas"/>
              </a:rPr>
              <a:t>;</a:t>
            </a:r>
            <a:br>
              <a:rPr lang="tr-TR" sz="1800" dirty="0" smtClean="0">
                <a:solidFill>
                  <a:srgbClr val="000000"/>
                </a:solidFill>
                <a:latin typeface="Consolas"/>
              </a:rPr>
            </a:br>
            <a:r>
              <a:rPr lang="en-US" sz="1800" dirty="0" smtClean="0">
                <a:solidFill>
                  <a:srgbClr val="000000"/>
                </a:solidFill>
                <a:latin typeface="Consolas"/>
              </a:rPr>
              <a:t>	</a:t>
            </a:r>
            <a:r>
              <a:rPr lang="tr-TR" sz="1800" b="1" dirty="0" err="1" smtClean="0">
                <a:solidFill>
                  <a:srgbClr val="7F0055"/>
                </a:solidFill>
                <a:latin typeface="Consolas"/>
              </a:rPr>
              <a:t>double</a:t>
            </a:r>
            <a:r>
              <a:rPr lang="tr-TR" sz="1800" b="1" dirty="0" smtClean="0">
                <a:solidFill>
                  <a:srgbClr val="000000"/>
                </a:solidFill>
                <a:latin typeface="Consolas"/>
              </a:rPr>
              <a:t> </a:t>
            </a:r>
            <a:r>
              <a:rPr lang="tr-TR" sz="1800" b="1" dirty="0" err="1" smtClean="0">
                <a:solidFill>
                  <a:srgbClr val="0000C0"/>
                </a:solidFill>
                <a:latin typeface="Consolas"/>
              </a:rPr>
              <a:t>radius</a:t>
            </a:r>
            <a:r>
              <a:rPr lang="tr-TR" sz="1800" b="1" dirty="0" smtClean="0">
                <a:solidFill>
                  <a:srgbClr val="000000"/>
                </a:solidFill>
                <a:latin typeface="Consolas"/>
              </a:rPr>
              <a:t>;</a:t>
            </a:r>
            <a:br>
              <a:rPr lang="tr-TR" sz="1800" b="1" dirty="0" smtClean="0">
                <a:solidFill>
                  <a:srgbClr val="000000"/>
                </a:solidFill>
                <a:latin typeface="Consolas"/>
              </a:rPr>
            </a:br>
            <a:r>
              <a:rPr lang="tr-TR" sz="1800" dirty="0" smtClean="0">
                <a:solidFill>
                  <a:srgbClr val="000000"/>
                </a:solidFill>
                <a:latin typeface="Consolas"/>
              </a:rPr>
              <a:t>}</a:t>
            </a:r>
            <a:endParaRPr lang="tr-TR" sz="1800" dirty="0"/>
          </a:p>
        </p:txBody>
      </p:sp>
      <p:sp>
        <p:nvSpPr>
          <p:cNvPr id="5" name="Dikdörtgen 4"/>
          <p:cNvSpPr/>
          <p:nvPr/>
        </p:nvSpPr>
        <p:spPr>
          <a:xfrm>
            <a:off x="3607792" y="1700808"/>
            <a:ext cx="5112568" cy="3046988"/>
          </a:xfrm>
          <a:prstGeom prst="rect">
            <a:avLst/>
          </a:prstGeom>
        </p:spPr>
        <p:txBody>
          <a:bodyPr wrap="square">
            <a:spAutoFit/>
          </a:bodyPr>
          <a:lstStyle/>
          <a:p>
            <a:r>
              <a:rPr lang="tr-TR" sz="1600" b="1" dirty="0" err="1">
                <a:solidFill>
                  <a:srgbClr val="7F0055"/>
                </a:solidFill>
                <a:latin typeface="Consolas"/>
              </a:rPr>
              <a:t>class</a:t>
            </a:r>
            <a:r>
              <a:rPr lang="tr-TR" sz="1600" b="1" dirty="0">
                <a:solidFill>
                  <a:srgbClr val="000000"/>
                </a:solidFill>
                <a:latin typeface="Consolas"/>
              </a:rPr>
              <a:t> </a:t>
            </a:r>
            <a:r>
              <a:rPr lang="tr-TR" sz="1600" b="1" dirty="0" err="1">
                <a:solidFill>
                  <a:srgbClr val="000000"/>
                </a:solidFill>
                <a:latin typeface="Consolas"/>
              </a:rPr>
              <a:t>PointP</a:t>
            </a:r>
            <a:r>
              <a:rPr lang="tr-TR" sz="1600" b="1" dirty="0">
                <a:solidFill>
                  <a:srgbClr val="000000"/>
                </a:solidFill>
                <a:latin typeface="Consolas"/>
              </a:rPr>
              <a:t> {</a:t>
            </a:r>
          </a:p>
          <a:p>
            <a:pPr lvl="1"/>
            <a:r>
              <a:rPr lang="tr-TR" sz="1600" b="1" dirty="0" err="1">
                <a:solidFill>
                  <a:srgbClr val="7F0055"/>
                </a:solidFill>
                <a:latin typeface="Consolas"/>
              </a:rPr>
              <a:t>double</a:t>
            </a:r>
            <a:r>
              <a:rPr lang="tr-TR" sz="1600" b="1" dirty="0">
                <a:solidFill>
                  <a:srgbClr val="000000"/>
                </a:solidFill>
                <a:latin typeface="Consolas"/>
              </a:rPr>
              <a:t> </a:t>
            </a:r>
            <a:r>
              <a:rPr lang="tr-TR" sz="1600" b="1" dirty="0">
                <a:solidFill>
                  <a:srgbClr val="0000C0"/>
                </a:solidFill>
                <a:latin typeface="Consolas"/>
              </a:rPr>
              <a:t>r</a:t>
            </a:r>
            <a:r>
              <a:rPr lang="tr-TR" sz="1600" b="1" dirty="0">
                <a:solidFill>
                  <a:srgbClr val="000000"/>
                </a:solidFill>
                <a:latin typeface="Consolas"/>
              </a:rPr>
              <a:t>;</a:t>
            </a:r>
          </a:p>
          <a:p>
            <a:pPr lvl="1"/>
            <a:r>
              <a:rPr lang="tr-TR" sz="1600" b="1" dirty="0" err="1">
                <a:solidFill>
                  <a:srgbClr val="7F0055"/>
                </a:solidFill>
                <a:latin typeface="Consolas"/>
              </a:rPr>
              <a:t>double</a:t>
            </a:r>
            <a:r>
              <a:rPr lang="tr-TR" sz="1600" b="1" dirty="0">
                <a:solidFill>
                  <a:srgbClr val="000000"/>
                </a:solidFill>
                <a:latin typeface="Consolas"/>
              </a:rPr>
              <a:t> </a:t>
            </a:r>
            <a:r>
              <a:rPr lang="tr-TR" sz="1600" b="1" dirty="0" err="1">
                <a:solidFill>
                  <a:srgbClr val="0000C0"/>
                </a:solidFill>
                <a:latin typeface="Consolas"/>
              </a:rPr>
              <a:t>theta</a:t>
            </a:r>
            <a:r>
              <a:rPr lang="tr-TR" sz="1600" b="1" dirty="0">
                <a:solidFill>
                  <a:srgbClr val="000000"/>
                </a:solidFill>
                <a:latin typeface="Consolas"/>
              </a:rPr>
              <a:t>;</a:t>
            </a:r>
          </a:p>
          <a:p>
            <a:r>
              <a:rPr lang="tr-TR" sz="1600" dirty="0">
                <a:solidFill>
                  <a:srgbClr val="000000"/>
                </a:solidFill>
                <a:latin typeface="Consolas"/>
              </a:rPr>
              <a:t>}</a:t>
            </a:r>
            <a:endParaRPr lang="en-US" sz="1600" b="1" dirty="0" smtClean="0">
              <a:solidFill>
                <a:srgbClr val="7F0055"/>
              </a:solidFill>
              <a:latin typeface="Consolas"/>
            </a:endParaRPr>
          </a:p>
          <a:p>
            <a:endParaRPr lang="en-US" sz="1600" b="1" dirty="0">
              <a:solidFill>
                <a:srgbClr val="7F0055"/>
              </a:solidFill>
              <a:latin typeface="Consolas"/>
            </a:endParaRPr>
          </a:p>
          <a:p>
            <a:r>
              <a:rPr lang="en-US" sz="1600" b="1" dirty="0" smtClean="0">
                <a:solidFill>
                  <a:srgbClr val="7F0055"/>
                </a:solidFill>
                <a:latin typeface="Consolas"/>
              </a:rPr>
              <a:t>static</a:t>
            </a:r>
            <a:r>
              <a:rPr lang="en-US" sz="1600" b="1" dirty="0" smtClean="0">
                <a:solidFill>
                  <a:srgbClr val="000000"/>
                </a:solidFill>
                <a:latin typeface="Consolas"/>
              </a:rPr>
              <a:t> </a:t>
            </a:r>
            <a:r>
              <a:rPr lang="en-US" sz="1600" b="1" dirty="0" err="1">
                <a:solidFill>
                  <a:srgbClr val="000000"/>
                </a:solidFill>
                <a:latin typeface="Consolas"/>
              </a:rPr>
              <a:t>PointP</a:t>
            </a:r>
            <a:r>
              <a:rPr lang="en-US" sz="1600" b="1" dirty="0">
                <a:solidFill>
                  <a:srgbClr val="000000"/>
                </a:solidFill>
                <a:latin typeface="Consolas"/>
              </a:rPr>
              <a:t> </a:t>
            </a:r>
            <a:r>
              <a:rPr lang="en-US" sz="1600" b="1" dirty="0" err="1">
                <a:solidFill>
                  <a:srgbClr val="000000"/>
                </a:solidFill>
                <a:latin typeface="Consolas"/>
              </a:rPr>
              <a:t>newPointP</a:t>
            </a:r>
            <a:r>
              <a:rPr lang="en-US" sz="1600" b="1" dirty="0">
                <a:solidFill>
                  <a:srgbClr val="000000"/>
                </a:solidFill>
                <a:latin typeface="Consolas"/>
              </a:rPr>
              <a:t>(</a:t>
            </a:r>
            <a:r>
              <a:rPr lang="en-US" sz="1600" b="1" dirty="0">
                <a:solidFill>
                  <a:srgbClr val="7F0055"/>
                </a:solidFill>
                <a:latin typeface="Consolas"/>
              </a:rPr>
              <a:t>double</a:t>
            </a:r>
            <a:r>
              <a:rPr lang="en-US" sz="1600" b="1" dirty="0">
                <a:solidFill>
                  <a:srgbClr val="000000"/>
                </a:solidFill>
                <a:latin typeface="Consolas"/>
              </a:rPr>
              <a:t> </a:t>
            </a:r>
            <a:r>
              <a:rPr lang="en-US" sz="1600" b="1" dirty="0">
                <a:solidFill>
                  <a:srgbClr val="6A3E3E"/>
                </a:solidFill>
                <a:latin typeface="Consolas"/>
              </a:rPr>
              <a:t>r</a:t>
            </a:r>
            <a:r>
              <a:rPr lang="en-US" sz="1600" b="1" dirty="0">
                <a:solidFill>
                  <a:srgbClr val="000000"/>
                </a:solidFill>
                <a:latin typeface="Consolas"/>
              </a:rPr>
              <a:t>, </a:t>
            </a:r>
            <a:r>
              <a:rPr lang="en-US" sz="1600" b="1" dirty="0">
                <a:solidFill>
                  <a:srgbClr val="7F0055"/>
                </a:solidFill>
                <a:latin typeface="Consolas"/>
              </a:rPr>
              <a:t>double</a:t>
            </a:r>
            <a:r>
              <a:rPr lang="en-US" sz="1600" b="1" dirty="0">
                <a:solidFill>
                  <a:srgbClr val="000000"/>
                </a:solidFill>
                <a:latin typeface="Consolas"/>
              </a:rPr>
              <a:t> </a:t>
            </a:r>
            <a:r>
              <a:rPr lang="en-US" sz="1600" b="1" dirty="0">
                <a:solidFill>
                  <a:srgbClr val="6A3E3E"/>
                </a:solidFill>
                <a:latin typeface="Consolas"/>
              </a:rPr>
              <a:t>theta</a:t>
            </a:r>
            <a:r>
              <a:rPr lang="en-US" sz="1600" b="1" dirty="0">
                <a:solidFill>
                  <a:srgbClr val="000000"/>
                </a:solidFill>
                <a:latin typeface="Consolas"/>
              </a:rPr>
              <a:t>) {</a:t>
            </a:r>
          </a:p>
          <a:p>
            <a:pPr lvl="1"/>
            <a:r>
              <a:rPr lang="tr-TR" sz="1600" dirty="0" err="1">
                <a:solidFill>
                  <a:srgbClr val="000000"/>
                </a:solidFill>
                <a:latin typeface="Consolas"/>
              </a:rPr>
              <a:t>PointP</a:t>
            </a:r>
            <a:r>
              <a:rPr lang="tr-TR" sz="1600" dirty="0">
                <a:solidFill>
                  <a:srgbClr val="000000"/>
                </a:solidFill>
                <a:latin typeface="Consolas"/>
              </a:rPr>
              <a:t> </a:t>
            </a:r>
            <a:r>
              <a:rPr lang="tr-TR" sz="1600" dirty="0">
                <a:solidFill>
                  <a:srgbClr val="6A3E3E"/>
                </a:solidFill>
                <a:latin typeface="Consolas"/>
              </a:rPr>
              <a:t>p</a:t>
            </a:r>
            <a:r>
              <a:rPr lang="tr-TR" sz="1600" dirty="0">
                <a:solidFill>
                  <a:srgbClr val="000000"/>
                </a:solidFill>
                <a:latin typeface="Consolas"/>
              </a:rPr>
              <a:t> = </a:t>
            </a:r>
            <a:r>
              <a:rPr lang="tr-TR" sz="1600" b="1" dirty="0" err="1">
                <a:solidFill>
                  <a:srgbClr val="7F0055"/>
                </a:solidFill>
                <a:latin typeface="Consolas"/>
              </a:rPr>
              <a:t>new</a:t>
            </a:r>
            <a:r>
              <a:rPr lang="tr-TR" sz="1600" b="1" dirty="0">
                <a:solidFill>
                  <a:srgbClr val="000000"/>
                </a:solidFill>
                <a:latin typeface="Consolas"/>
              </a:rPr>
              <a:t> </a:t>
            </a:r>
            <a:r>
              <a:rPr lang="tr-TR" sz="1600" b="1" dirty="0" err="1">
                <a:solidFill>
                  <a:srgbClr val="000000"/>
                </a:solidFill>
                <a:latin typeface="Consolas"/>
              </a:rPr>
              <a:t>PointP</a:t>
            </a:r>
            <a:r>
              <a:rPr lang="tr-TR" sz="1600" b="1" dirty="0">
                <a:solidFill>
                  <a:srgbClr val="000000"/>
                </a:solidFill>
                <a:latin typeface="Consolas"/>
              </a:rPr>
              <a:t>();</a:t>
            </a:r>
          </a:p>
          <a:p>
            <a:pPr lvl="1"/>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r</a:t>
            </a:r>
            <a:r>
              <a:rPr lang="tr-TR" sz="1600" dirty="0">
                <a:solidFill>
                  <a:srgbClr val="000000"/>
                </a:solidFill>
                <a:latin typeface="Consolas"/>
              </a:rPr>
              <a:t> = </a:t>
            </a:r>
            <a:r>
              <a:rPr lang="tr-TR" sz="1600" dirty="0">
                <a:solidFill>
                  <a:srgbClr val="6A3E3E"/>
                </a:solidFill>
                <a:latin typeface="Consolas"/>
              </a:rPr>
              <a:t>r</a:t>
            </a:r>
            <a:r>
              <a:rPr lang="tr-TR" sz="1600" dirty="0">
                <a:solidFill>
                  <a:srgbClr val="000000"/>
                </a:solidFill>
                <a:latin typeface="Consolas"/>
              </a:rPr>
              <a:t>;</a:t>
            </a:r>
          </a:p>
          <a:p>
            <a:pPr lvl="1"/>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theta</a:t>
            </a:r>
            <a:r>
              <a:rPr lang="tr-TR" sz="1600" dirty="0">
                <a:solidFill>
                  <a:srgbClr val="000000"/>
                </a:solidFill>
                <a:latin typeface="Consolas"/>
              </a:rPr>
              <a:t> = </a:t>
            </a:r>
            <a:r>
              <a:rPr lang="tr-TR" sz="1600" dirty="0" err="1">
                <a:solidFill>
                  <a:srgbClr val="6A3E3E"/>
                </a:solidFill>
                <a:latin typeface="Consolas"/>
              </a:rPr>
              <a:t>theta</a:t>
            </a:r>
            <a:r>
              <a:rPr lang="tr-TR" sz="1600" dirty="0">
                <a:solidFill>
                  <a:srgbClr val="000000"/>
                </a:solidFill>
                <a:latin typeface="Consolas"/>
              </a:rPr>
              <a:t>;</a:t>
            </a: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a:solidFill>
                  <a:srgbClr val="6A3E3E"/>
                </a:solidFill>
                <a:latin typeface="Consolas"/>
              </a:rPr>
              <a:t>p</a:t>
            </a:r>
            <a:r>
              <a:rPr lang="tr-TR" sz="1600" b="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2584104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two circles and returns true </a:t>
            </a:r>
            <a:r>
              <a:rPr lang="en-US" sz="2800" dirty="0" err="1" smtClean="0"/>
              <a:t>iff</a:t>
            </a:r>
            <a:r>
              <a:rPr lang="en-US" sz="2800" dirty="0" smtClean="0"/>
              <a:t> they intersect with each other.</a:t>
            </a:r>
          </a:p>
          <a:p>
            <a:r>
              <a:rPr lang="en-US" sz="2800" dirty="0" smtClean="0"/>
              <a:t>e.g.</a:t>
            </a:r>
          </a:p>
          <a:p>
            <a:pPr marL="0" indent="0">
              <a:buNone/>
            </a:pPr>
            <a:endParaRPr lang="en-US" sz="2800" dirty="0" smtClean="0"/>
          </a:p>
          <a:p>
            <a:pPr marL="0" indent="0">
              <a:buNone/>
            </a:pPr>
            <a:endParaRPr lang="tr-TR" sz="2800" dirty="0" smtClean="0"/>
          </a:p>
        </p:txBody>
      </p:sp>
      <p:sp>
        <p:nvSpPr>
          <p:cNvPr id="2" name="Oval 1"/>
          <p:cNvSpPr/>
          <p:nvPr/>
        </p:nvSpPr>
        <p:spPr>
          <a:xfrm>
            <a:off x="899592"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533476"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p:cNvSpPr txBox="1"/>
          <p:nvPr/>
        </p:nvSpPr>
        <p:spPr>
          <a:xfrm>
            <a:off x="1475656" y="4797152"/>
            <a:ext cx="579005" cy="369332"/>
          </a:xfrm>
          <a:prstGeom prst="rect">
            <a:avLst/>
          </a:prstGeom>
          <a:noFill/>
        </p:spPr>
        <p:txBody>
          <a:bodyPr wrap="none" rtlCol="0">
            <a:spAutoFit/>
          </a:bodyPr>
          <a:lstStyle/>
          <a:p>
            <a:r>
              <a:rPr lang="en-US" dirty="0" smtClean="0"/>
              <a:t>true</a:t>
            </a:r>
            <a:endParaRPr lang="tr-TR" dirty="0"/>
          </a:p>
        </p:txBody>
      </p:sp>
      <p:sp>
        <p:nvSpPr>
          <p:cNvPr id="11" name="Oval 10"/>
          <p:cNvSpPr/>
          <p:nvPr/>
        </p:nvSpPr>
        <p:spPr>
          <a:xfrm>
            <a:off x="3218036"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4373105"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p:cNvSpPr txBox="1"/>
          <p:nvPr/>
        </p:nvSpPr>
        <p:spPr>
          <a:xfrm>
            <a:off x="4117138" y="4797152"/>
            <a:ext cx="579005" cy="369332"/>
          </a:xfrm>
          <a:prstGeom prst="rect">
            <a:avLst/>
          </a:prstGeom>
          <a:noFill/>
        </p:spPr>
        <p:txBody>
          <a:bodyPr wrap="none" rtlCol="0">
            <a:spAutoFit/>
          </a:bodyPr>
          <a:lstStyle/>
          <a:p>
            <a:r>
              <a:rPr lang="en-US" dirty="0" smtClean="0"/>
              <a:t>true</a:t>
            </a:r>
            <a:endParaRPr lang="tr-TR" dirty="0"/>
          </a:p>
        </p:txBody>
      </p:sp>
      <p:sp>
        <p:nvSpPr>
          <p:cNvPr id="14" name="Oval 13"/>
          <p:cNvSpPr/>
          <p:nvPr/>
        </p:nvSpPr>
        <p:spPr>
          <a:xfrm>
            <a:off x="6005352"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7308304" y="3356992"/>
            <a:ext cx="1152128"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p:cNvSpPr txBox="1"/>
          <p:nvPr/>
        </p:nvSpPr>
        <p:spPr>
          <a:xfrm>
            <a:off x="6876256" y="4797152"/>
            <a:ext cx="619400" cy="369332"/>
          </a:xfrm>
          <a:prstGeom prst="rect">
            <a:avLst/>
          </a:prstGeom>
          <a:noFill/>
        </p:spPr>
        <p:txBody>
          <a:bodyPr wrap="none" rtlCol="0">
            <a:spAutoFit/>
          </a:bodyPr>
          <a:lstStyle/>
          <a:p>
            <a:r>
              <a:rPr lang="en-US" dirty="0" smtClean="0"/>
              <a:t>false</a:t>
            </a:r>
            <a:endParaRPr lang="tr-TR" dirty="0"/>
          </a:p>
        </p:txBody>
      </p:sp>
      <p:cxnSp>
        <p:nvCxnSpPr>
          <p:cNvPr id="17" name="Düz Bağlayıcı 16"/>
          <p:cNvCxnSpPr/>
          <p:nvPr/>
        </p:nvCxnSpPr>
        <p:spPr>
          <a:xfrm>
            <a:off x="2915816" y="2924944"/>
            <a:ext cx="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5796136" y="2924944"/>
            <a:ext cx="0" cy="23762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776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79512" y="1772816"/>
            <a:ext cx="8568952" cy="1569660"/>
          </a:xfrm>
          <a:prstGeom prst="rect">
            <a:avLst/>
          </a:prstGeom>
        </p:spPr>
        <p:txBody>
          <a:bodyPr wrap="square">
            <a:spAutoFit/>
          </a:bodyPr>
          <a:lstStyle/>
          <a:p>
            <a:r>
              <a:rPr lang="fr-FR" sz="1600" b="1" dirty="0" err="1">
                <a:solidFill>
                  <a:srgbClr val="7F0055"/>
                </a:solidFill>
                <a:latin typeface="Consolas"/>
              </a:rPr>
              <a:t>static</a:t>
            </a:r>
            <a:r>
              <a:rPr lang="fr-FR" sz="1600" b="1" dirty="0">
                <a:solidFill>
                  <a:srgbClr val="000000"/>
                </a:solidFill>
                <a:latin typeface="Consolas"/>
              </a:rPr>
              <a:t> </a:t>
            </a:r>
            <a:r>
              <a:rPr lang="fr-FR" sz="1600" b="1" dirty="0">
                <a:solidFill>
                  <a:srgbClr val="7F0055"/>
                </a:solidFill>
                <a:latin typeface="Consolas"/>
              </a:rPr>
              <a:t>double</a:t>
            </a:r>
            <a:r>
              <a:rPr lang="fr-FR" sz="1600" b="1" dirty="0">
                <a:solidFill>
                  <a:srgbClr val="000000"/>
                </a:solidFill>
                <a:latin typeface="Consolas"/>
              </a:rPr>
              <a:t> distance(Point </a:t>
            </a:r>
            <a:r>
              <a:rPr lang="fr-FR" sz="1600" b="1" dirty="0">
                <a:solidFill>
                  <a:srgbClr val="6A3E3E"/>
                </a:solidFill>
                <a:latin typeface="Consolas"/>
              </a:rPr>
              <a:t>p1</a:t>
            </a:r>
            <a:r>
              <a:rPr lang="fr-FR" sz="1600" b="1" dirty="0">
                <a:solidFill>
                  <a:srgbClr val="000000"/>
                </a:solidFill>
                <a:latin typeface="Consolas"/>
              </a:rPr>
              <a:t>, Point </a:t>
            </a:r>
            <a:r>
              <a:rPr lang="fr-FR" sz="1600" b="1" dirty="0">
                <a:solidFill>
                  <a:srgbClr val="6A3E3E"/>
                </a:solidFill>
                <a:latin typeface="Consolas"/>
              </a:rPr>
              <a:t>p2</a:t>
            </a:r>
            <a:r>
              <a:rPr lang="fr-FR" sz="1600" b="1" dirty="0">
                <a:solidFill>
                  <a:srgbClr val="000000"/>
                </a:solidFill>
                <a:latin typeface="Consolas"/>
              </a:rPr>
              <a:t>) {</a:t>
            </a: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000000"/>
                </a:solidFill>
                <a:latin typeface="Consolas"/>
              </a:rPr>
              <a:t>Math.</a:t>
            </a:r>
            <a:r>
              <a:rPr lang="tr-TR" sz="1600" b="1" i="1" dirty="0" err="1">
                <a:solidFill>
                  <a:srgbClr val="000000"/>
                </a:solidFill>
                <a:latin typeface="Consolas"/>
              </a:rPr>
              <a:t>sqrt</a:t>
            </a:r>
            <a:r>
              <a:rPr lang="tr-TR" sz="1600" b="1" i="1" dirty="0">
                <a:solidFill>
                  <a:srgbClr val="000000"/>
                </a:solidFill>
                <a:latin typeface="Consolas"/>
              </a:rPr>
              <a:t>(</a:t>
            </a:r>
            <a:r>
              <a:rPr lang="tr-TR" sz="1600" b="1" i="1" dirty="0" err="1">
                <a:solidFill>
                  <a:srgbClr val="000000"/>
                </a:solidFill>
                <a:latin typeface="Consolas"/>
              </a:rPr>
              <a:t>Math.pow</a:t>
            </a:r>
            <a:r>
              <a:rPr lang="tr-TR" sz="1600" b="1" i="1" dirty="0">
                <a:solidFill>
                  <a:srgbClr val="000000"/>
                </a:solidFill>
                <a:latin typeface="Consolas"/>
              </a:rPr>
              <a:t>(</a:t>
            </a:r>
            <a:r>
              <a:rPr lang="tr-TR" sz="1600" b="1" i="1" dirty="0">
                <a:solidFill>
                  <a:srgbClr val="6A3E3E"/>
                </a:solidFill>
                <a:latin typeface="Consolas"/>
              </a:rPr>
              <a:t>p1</a:t>
            </a:r>
            <a:r>
              <a:rPr lang="tr-TR" sz="1600" b="1" i="1" dirty="0">
                <a:solidFill>
                  <a:srgbClr val="000000"/>
                </a:solidFill>
                <a:latin typeface="Consolas"/>
              </a:rPr>
              <a:t>.</a:t>
            </a:r>
            <a:r>
              <a:rPr lang="tr-TR" sz="1600" b="1" i="1" dirty="0">
                <a:solidFill>
                  <a:srgbClr val="0000C0"/>
                </a:solidFill>
                <a:latin typeface="Consolas"/>
              </a:rPr>
              <a:t>x</a:t>
            </a:r>
            <a:r>
              <a:rPr lang="tr-TR" sz="1600" b="1" i="1" dirty="0">
                <a:solidFill>
                  <a:srgbClr val="000000"/>
                </a:solidFill>
                <a:latin typeface="Consolas"/>
              </a:rPr>
              <a:t> - </a:t>
            </a:r>
            <a:r>
              <a:rPr lang="tr-TR" sz="1600" b="1" i="1" dirty="0">
                <a:solidFill>
                  <a:srgbClr val="6A3E3E"/>
                </a:solidFill>
                <a:latin typeface="Consolas"/>
              </a:rPr>
              <a:t>p2</a:t>
            </a:r>
            <a:r>
              <a:rPr lang="tr-TR" sz="1600" b="1" i="1" dirty="0">
                <a:solidFill>
                  <a:srgbClr val="000000"/>
                </a:solidFill>
                <a:latin typeface="Consolas"/>
              </a:rPr>
              <a:t>.</a:t>
            </a:r>
            <a:r>
              <a:rPr lang="tr-TR" sz="1600" b="1" i="1" dirty="0">
                <a:solidFill>
                  <a:srgbClr val="0000C0"/>
                </a:solidFill>
                <a:latin typeface="Consolas"/>
              </a:rPr>
              <a:t>x</a:t>
            </a:r>
            <a:r>
              <a:rPr lang="tr-TR" sz="1600" b="1" i="1" dirty="0">
                <a:solidFill>
                  <a:srgbClr val="000000"/>
                </a:solidFill>
                <a:latin typeface="Consolas"/>
              </a:rPr>
              <a:t>, 2) + </a:t>
            </a:r>
            <a:r>
              <a:rPr lang="tr-TR" sz="1600" b="1" i="1" dirty="0" err="1">
                <a:solidFill>
                  <a:srgbClr val="000000"/>
                </a:solidFill>
                <a:latin typeface="Consolas"/>
              </a:rPr>
              <a:t>Math.pow</a:t>
            </a:r>
            <a:r>
              <a:rPr lang="tr-TR" sz="1600" b="1" i="1" dirty="0">
                <a:solidFill>
                  <a:srgbClr val="000000"/>
                </a:solidFill>
                <a:latin typeface="Consolas"/>
              </a:rPr>
              <a:t>(</a:t>
            </a:r>
            <a:r>
              <a:rPr lang="tr-TR" sz="1600" b="1" i="1" dirty="0">
                <a:solidFill>
                  <a:srgbClr val="6A3E3E"/>
                </a:solidFill>
                <a:latin typeface="Consolas"/>
              </a:rPr>
              <a:t>p1</a:t>
            </a:r>
            <a:r>
              <a:rPr lang="tr-TR" sz="1600" b="1" i="1" dirty="0">
                <a:solidFill>
                  <a:srgbClr val="000000"/>
                </a:solidFill>
                <a:latin typeface="Consolas"/>
              </a:rPr>
              <a:t>.</a:t>
            </a:r>
            <a:r>
              <a:rPr lang="tr-TR" sz="1600" b="1" i="1" dirty="0">
                <a:solidFill>
                  <a:srgbClr val="0000C0"/>
                </a:solidFill>
                <a:latin typeface="Consolas"/>
              </a:rPr>
              <a:t>y</a:t>
            </a:r>
            <a:r>
              <a:rPr lang="tr-TR" sz="1600" b="1" i="1" dirty="0">
                <a:solidFill>
                  <a:srgbClr val="000000"/>
                </a:solidFill>
                <a:latin typeface="Consolas"/>
              </a:rPr>
              <a:t> - </a:t>
            </a:r>
            <a:r>
              <a:rPr lang="tr-TR" sz="1600" b="1" i="1" dirty="0">
                <a:solidFill>
                  <a:srgbClr val="6A3E3E"/>
                </a:solidFill>
                <a:latin typeface="Consolas"/>
              </a:rPr>
              <a:t>p2</a:t>
            </a:r>
            <a:r>
              <a:rPr lang="tr-TR" sz="1600" b="1" i="1" dirty="0">
                <a:solidFill>
                  <a:srgbClr val="000000"/>
                </a:solidFill>
                <a:latin typeface="Consolas"/>
              </a:rPr>
              <a:t>.</a:t>
            </a:r>
            <a:r>
              <a:rPr lang="tr-TR" sz="1600" b="1" i="1" dirty="0">
                <a:solidFill>
                  <a:srgbClr val="0000C0"/>
                </a:solidFill>
                <a:latin typeface="Consolas"/>
              </a:rPr>
              <a:t>y</a:t>
            </a:r>
            <a:r>
              <a:rPr lang="tr-TR" sz="1600" b="1" i="1" dirty="0">
                <a:solidFill>
                  <a:srgbClr val="000000"/>
                </a:solidFill>
                <a:latin typeface="Consolas"/>
              </a:rPr>
              <a:t>, 2));</a:t>
            </a:r>
          </a:p>
          <a:p>
            <a:r>
              <a:rPr lang="tr-TR" sz="1600" dirty="0">
                <a:solidFill>
                  <a:srgbClr val="000000"/>
                </a:solidFill>
                <a:latin typeface="Consolas"/>
              </a:rPr>
              <a:t>}</a:t>
            </a:r>
          </a:p>
          <a:p>
            <a:r>
              <a:rPr lang="en-US" sz="1600" b="1" dirty="0">
                <a:solidFill>
                  <a:srgbClr val="7F0055"/>
                </a:solidFill>
                <a:latin typeface="Consolas"/>
              </a:rPr>
              <a:t>static</a:t>
            </a:r>
            <a:r>
              <a:rPr lang="en-US" sz="1600" b="1" dirty="0">
                <a:solidFill>
                  <a:srgbClr val="000000"/>
                </a:solidFill>
                <a:latin typeface="Consolas"/>
              </a:rPr>
              <a:t> </a:t>
            </a:r>
            <a:r>
              <a:rPr lang="en-US" sz="1600" b="1" dirty="0" err="1">
                <a:solidFill>
                  <a:srgbClr val="7F0055"/>
                </a:solidFill>
                <a:latin typeface="Consolas"/>
              </a:rPr>
              <a:t>boolean</a:t>
            </a:r>
            <a:r>
              <a:rPr lang="en-US" sz="1600" b="1" dirty="0">
                <a:solidFill>
                  <a:srgbClr val="000000"/>
                </a:solidFill>
                <a:latin typeface="Consolas"/>
              </a:rPr>
              <a:t> intersects(Circle </a:t>
            </a:r>
            <a:r>
              <a:rPr lang="en-US" sz="1600" b="1" dirty="0">
                <a:solidFill>
                  <a:srgbClr val="6A3E3E"/>
                </a:solidFill>
                <a:latin typeface="Consolas"/>
              </a:rPr>
              <a:t>c1</a:t>
            </a:r>
            <a:r>
              <a:rPr lang="en-US" sz="1600" b="1" dirty="0">
                <a:solidFill>
                  <a:srgbClr val="000000"/>
                </a:solidFill>
                <a:latin typeface="Consolas"/>
              </a:rPr>
              <a:t>, Circle </a:t>
            </a:r>
            <a:r>
              <a:rPr lang="en-US" sz="1600" b="1" dirty="0">
                <a:solidFill>
                  <a:srgbClr val="6A3E3E"/>
                </a:solidFill>
                <a:latin typeface="Consolas"/>
              </a:rPr>
              <a:t>c2</a:t>
            </a:r>
            <a:r>
              <a:rPr lang="en-US" sz="1600" b="1" dirty="0">
                <a:solidFill>
                  <a:srgbClr val="000000"/>
                </a:solidFill>
                <a:latin typeface="Consolas"/>
              </a:rPr>
              <a:t>) {</a:t>
            </a:r>
          </a:p>
          <a:p>
            <a:pPr lvl="1"/>
            <a:r>
              <a:rPr lang="en-US" sz="1600" b="1" dirty="0">
                <a:solidFill>
                  <a:srgbClr val="7F0055"/>
                </a:solidFill>
                <a:latin typeface="Consolas"/>
              </a:rPr>
              <a:t>return</a:t>
            </a:r>
            <a:r>
              <a:rPr lang="en-US" sz="1600" b="1" dirty="0">
                <a:solidFill>
                  <a:srgbClr val="000000"/>
                </a:solidFill>
                <a:latin typeface="Consolas"/>
              </a:rPr>
              <a:t> </a:t>
            </a:r>
            <a:r>
              <a:rPr lang="en-US" sz="1600" b="1" i="1" dirty="0">
                <a:solidFill>
                  <a:srgbClr val="000000"/>
                </a:solidFill>
                <a:latin typeface="Consolas"/>
              </a:rPr>
              <a:t>distance(</a:t>
            </a:r>
            <a:r>
              <a:rPr lang="en-US" sz="1600" b="1" i="1" dirty="0">
                <a:solidFill>
                  <a:srgbClr val="6A3E3E"/>
                </a:solidFill>
                <a:latin typeface="Consolas"/>
              </a:rPr>
              <a:t>c1</a:t>
            </a:r>
            <a:r>
              <a:rPr lang="en-US" sz="1600" b="1" i="1" dirty="0">
                <a:solidFill>
                  <a:srgbClr val="000000"/>
                </a:solidFill>
                <a:latin typeface="Consolas"/>
              </a:rPr>
              <a:t>.</a:t>
            </a:r>
            <a:r>
              <a:rPr lang="en-US" sz="1600" b="1" i="1" dirty="0">
                <a:solidFill>
                  <a:srgbClr val="0000C0"/>
                </a:solidFill>
                <a:latin typeface="Consolas"/>
              </a:rPr>
              <a:t>origin</a:t>
            </a:r>
            <a:r>
              <a:rPr lang="en-US" sz="1600" b="1" i="1" dirty="0">
                <a:solidFill>
                  <a:srgbClr val="000000"/>
                </a:solidFill>
                <a:latin typeface="Consolas"/>
              </a:rPr>
              <a:t>, </a:t>
            </a:r>
            <a:r>
              <a:rPr lang="en-US" sz="1600" b="1" i="1" dirty="0">
                <a:solidFill>
                  <a:srgbClr val="6A3E3E"/>
                </a:solidFill>
                <a:latin typeface="Consolas"/>
              </a:rPr>
              <a:t>c2</a:t>
            </a:r>
            <a:r>
              <a:rPr lang="en-US" sz="1600" b="1" i="1" dirty="0">
                <a:solidFill>
                  <a:srgbClr val="000000"/>
                </a:solidFill>
                <a:latin typeface="Consolas"/>
              </a:rPr>
              <a:t>.</a:t>
            </a:r>
            <a:r>
              <a:rPr lang="en-US" sz="1600" b="1" i="1" dirty="0">
                <a:solidFill>
                  <a:srgbClr val="0000C0"/>
                </a:solidFill>
                <a:latin typeface="Consolas"/>
              </a:rPr>
              <a:t>origin</a:t>
            </a:r>
            <a:r>
              <a:rPr lang="en-US" sz="1600" b="1" i="1" dirty="0">
                <a:solidFill>
                  <a:srgbClr val="000000"/>
                </a:solidFill>
                <a:latin typeface="Consolas"/>
              </a:rPr>
              <a:t>) &lt;= </a:t>
            </a:r>
            <a:r>
              <a:rPr lang="en-US" sz="1600" b="1" i="1" dirty="0">
                <a:solidFill>
                  <a:srgbClr val="6A3E3E"/>
                </a:solidFill>
                <a:latin typeface="Consolas"/>
              </a:rPr>
              <a:t>c1</a:t>
            </a:r>
            <a:r>
              <a:rPr lang="en-US" sz="1600" b="1" i="1" dirty="0">
                <a:solidFill>
                  <a:srgbClr val="000000"/>
                </a:solidFill>
                <a:latin typeface="Consolas"/>
              </a:rPr>
              <a:t>.</a:t>
            </a:r>
            <a:r>
              <a:rPr lang="en-US" sz="1600" b="1" i="1" dirty="0">
                <a:solidFill>
                  <a:srgbClr val="0000C0"/>
                </a:solidFill>
                <a:latin typeface="Consolas"/>
              </a:rPr>
              <a:t>radius</a:t>
            </a:r>
            <a:r>
              <a:rPr lang="en-US" sz="1600" b="1" i="1" dirty="0">
                <a:solidFill>
                  <a:srgbClr val="000000"/>
                </a:solidFill>
                <a:latin typeface="Consolas"/>
              </a:rPr>
              <a:t> + </a:t>
            </a:r>
            <a:r>
              <a:rPr lang="en-US" sz="1600" b="1" i="1" dirty="0">
                <a:solidFill>
                  <a:srgbClr val="6A3E3E"/>
                </a:solidFill>
                <a:latin typeface="Consolas"/>
              </a:rPr>
              <a:t>c2</a:t>
            </a:r>
            <a:r>
              <a:rPr lang="en-US" sz="1600" b="1" i="1" dirty="0">
                <a:solidFill>
                  <a:srgbClr val="000000"/>
                </a:solidFill>
                <a:latin typeface="Consolas"/>
              </a:rPr>
              <a:t>.</a:t>
            </a:r>
            <a:r>
              <a:rPr lang="en-US" sz="1600" b="1" i="1" dirty="0">
                <a:solidFill>
                  <a:srgbClr val="0000C0"/>
                </a:solidFill>
                <a:latin typeface="Consolas"/>
              </a:rPr>
              <a:t>radius</a:t>
            </a:r>
            <a:r>
              <a:rPr lang="en-US" sz="1600" b="1" i="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1877860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reflects a point about another point (call it mirror), taking both as parameters.</a:t>
            </a:r>
          </a:p>
          <a:p>
            <a:pPr marL="0" indent="0">
              <a:buNone/>
            </a:pPr>
            <a:endParaRPr lang="en-US" sz="2800" dirty="0" smtClean="0"/>
          </a:p>
          <a:p>
            <a:pPr marL="0" indent="0">
              <a:buNone/>
            </a:pPr>
            <a:endParaRPr lang="en-US" sz="2800" dirty="0" smtClean="0"/>
          </a:p>
          <a:p>
            <a:pPr marL="0" indent="0">
              <a:buNone/>
            </a:pPr>
            <a:endParaRPr lang="tr-TR" sz="2800" dirty="0" smtClean="0"/>
          </a:p>
        </p:txBody>
      </p:sp>
      <p:cxnSp>
        <p:nvCxnSpPr>
          <p:cNvPr id="8" name="Düz Bağlayıcı 7"/>
          <p:cNvCxnSpPr/>
          <p:nvPr/>
        </p:nvCxnSpPr>
        <p:spPr>
          <a:xfrm flipV="1">
            <a:off x="1835696" y="3284984"/>
            <a:ext cx="4248472"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34601" y="3235856"/>
            <a:ext cx="99134" cy="982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1786129" y="4459992"/>
            <a:ext cx="99134" cy="982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3910365" y="3847924"/>
            <a:ext cx="99134" cy="982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3569697" y="3474214"/>
            <a:ext cx="780470" cy="369332"/>
          </a:xfrm>
          <a:prstGeom prst="rect">
            <a:avLst/>
          </a:prstGeom>
          <a:noFill/>
        </p:spPr>
        <p:txBody>
          <a:bodyPr wrap="none" rtlCol="0">
            <a:spAutoFit/>
          </a:bodyPr>
          <a:lstStyle/>
          <a:p>
            <a:r>
              <a:rPr lang="en-US" dirty="0" smtClean="0"/>
              <a:t>mirror</a:t>
            </a:r>
            <a:endParaRPr lang="tr-TR" dirty="0"/>
          </a:p>
        </p:txBody>
      </p:sp>
      <p:sp>
        <p:nvSpPr>
          <p:cNvPr id="22" name="Metin kutusu 21"/>
          <p:cNvSpPr txBox="1"/>
          <p:nvPr/>
        </p:nvSpPr>
        <p:spPr>
          <a:xfrm>
            <a:off x="6084168" y="2958445"/>
            <a:ext cx="303288" cy="369332"/>
          </a:xfrm>
          <a:prstGeom prst="rect">
            <a:avLst/>
          </a:prstGeom>
          <a:noFill/>
        </p:spPr>
        <p:txBody>
          <a:bodyPr wrap="none" rtlCol="0">
            <a:spAutoFit/>
          </a:bodyPr>
          <a:lstStyle/>
          <a:p>
            <a:r>
              <a:rPr lang="en-US" dirty="0" smtClean="0"/>
              <a:t>P</a:t>
            </a:r>
            <a:endParaRPr lang="tr-TR" dirty="0"/>
          </a:p>
        </p:txBody>
      </p:sp>
      <p:sp>
        <p:nvSpPr>
          <p:cNvPr id="23" name="Metin kutusu 22"/>
          <p:cNvSpPr txBox="1"/>
          <p:nvPr/>
        </p:nvSpPr>
        <p:spPr>
          <a:xfrm>
            <a:off x="1518881" y="4188916"/>
            <a:ext cx="366382" cy="369332"/>
          </a:xfrm>
          <a:prstGeom prst="rect">
            <a:avLst/>
          </a:prstGeom>
          <a:noFill/>
        </p:spPr>
        <p:txBody>
          <a:bodyPr wrap="none" rtlCol="0">
            <a:spAutoFit/>
          </a:bodyPr>
          <a:lstStyle/>
          <a:p>
            <a:r>
              <a:rPr lang="en-US" dirty="0" smtClean="0"/>
              <a:t>P’</a:t>
            </a:r>
            <a:endParaRPr lang="tr-TR" dirty="0"/>
          </a:p>
        </p:txBody>
      </p:sp>
      <p:cxnSp>
        <p:nvCxnSpPr>
          <p:cNvPr id="26" name="Düz Bağlayıcı 25"/>
          <p:cNvCxnSpPr/>
          <p:nvPr/>
        </p:nvCxnSpPr>
        <p:spPr>
          <a:xfrm>
            <a:off x="4932040" y="3573016"/>
            <a:ext cx="0" cy="8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a:xfrm>
            <a:off x="5004048" y="3547963"/>
            <a:ext cx="0" cy="8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a:xfrm>
            <a:off x="2915816" y="4150052"/>
            <a:ext cx="0" cy="8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a:xfrm>
            <a:off x="2987824" y="4124999"/>
            <a:ext cx="0" cy="858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8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971600" y="2708920"/>
            <a:ext cx="7190208" cy="1077218"/>
          </a:xfrm>
          <a:prstGeom prst="rect">
            <a:avLst/>
          </a:prstGeom>
        </p:spPr>
        <p:txBody>
          <a:bodyPr wrap="square">
            <a:spAutoFit/>
          </a:bodyPr>
          <a:lstStyle/>
          <a:p>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reflect(Point </a:t>
            </a:r>
            <a:r>
              <a:rPr lang="en-US" sz="1600" b="1" dirty="0">
                <a:solidFill>
                  <a:srgbClr val="6A3E3E"/>
                </a:solidFill>
                <a:latin typeface="Consolas"/>
              </a:rPr>
              <a:t>p</a:t>
            </a:r>
            <a:r>
              <a:rPr lang="en-US" sz="1600" b="1" dirty="0">
                <a:solidFill>
                  <a:srgbClr val="000000"/>
                </a:solidFill>
                <a:latin typeface="Consolas"/>
              </a:rPr>
              <a:t>, Point </a:t>
            </a:r>
            <a:r>
              <a:rPr lang="en-US" sz="1600" b="1" dirty="0">
                <a:solidFill>
                  <a:srgbClr val="6A3E3E"/>
                </a:solidFill>
                <a:latin typeface="Consolas"/>
              </a:rPr>
              <a:t>mirror</a:t>
            </a:r>
            <a:r>
              <a:rPr lang="en-US" sz="1600" b="1" dirty="0">
                <a:solidFill>
                  <a:srgbClr val="000000"/>
                </a:solidFill>
                <a:latin typeface="Consolas"/>
              </a:rPr>
              <a:t>) {</a:t>
            </a:r>
          </a:p>
          <a:p>
            <a:pPr lvl="1"/>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x</a:t>
            </a:r>
            <a:r>
              <a:rPr lang="tr-TR" sz="1600" dirty="0">
                <a:solidFill>
                  <a:srgbClr val="000000"/>
                </a:solidFill>
                <a:latin typeface="Consolas"/>
              </a:rPr>
              <a:t> += 2 * (</a:t>
            </a:r>
            <a:r>
              <a:rPr lang="tr-TR" sz="1600" dirty="0" err="1">
                <a:solidFill>
                  <a:srgbClr val="6A3E3E"/>
                </a:solidFill>
                <a:latin typeface="Consolas"/>
              </a:rPr>
              <a:t>mirror</a:t>
            </a:r>
            <a:r>
              <a:rPr lang="tr-TR" sz="1600" dirty="0" err="1">
                <a:solidFill>
                  <a:srgbClr val="000000"/>
                </a:solidFill>
                <a:latin typeface="Consolas"/>
              </a:rPr>
              <a:t>.</a:t>
            </a:r>
            <a:r>
              <a:rPr lang="tr-TR" sz="1600" dirty="0" err="1">
                <a:solidFill>
                  <a:srgbClr val="0000C0"/>
                </a:solidFill>
                <a:latin typeface="Consolas"/>
              </a:rPr>
              <a:t>x</a:t>
            </a:r>
            <a:r>
              <a:rPr lang="tr-TR" sz="1600" dirty="0">
                <a:solidFill>
                  <a:srgbClr val="000000"/>
                </a:solidFill>
                <a:latin typeface="Consolas"/>
              </a:rPr>
              <a:t> - </a:t>
            </a:r>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x</a:t>
            </a:r>
            <a:r>
              <a:rPr lang="tr-TR" sz="1600" dirty="0">
                <a:solidFill>
                  <a:srgbClr val="000000"/>
                </a:solidFill>
                <a:latin typeface="Consolas"/>
              </a:rPr>
              <a:t>);</a:t>
            </a:r>
          </a:p>
          <a:p>
            <a:pPr lvl="1"/>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y</a:t>
            </a:r>
            <a:r>
              <a:rPr lang="tr-TR" sz="1600" dirty="0">
                <a:solidFill>
                  <a:srgbClr val="000000"/>
                </a:solidFill>
                <a:latin typeface="Consolas"/>
              </a:rPr>
              <a:t> += 2 * (</a:t>
            </a:r>
            <a:r>
              <a:rPr lang="tr-TR" sz="1600" dirty="0" err="1">
                <a:solidFill>
                  <a:srgbClr val="6A3E3E"/>
                </a:solidFill>
                <a:latin typeface="Consolas"/>
              </a:rPr>
              <a:t>mirror</a:t>
            </a:r>
            <a:r>
              <a:rPr lang="tr-TR" sz="1600" dirty="0" err="1">
                <a:solidFill>
                  <a:srgbClr val="000000"/>
                </a:solidFill>
                <a:latin typeface="Consolas"/>
              </a:rPr>
              <a:t>.</a:t>
            </a:r>
            <a:r>
              <a:rPr lang="tr-TR" sz="1600" dirty="0" err="1">
                <a:solidFill>
                  <a:srgbClr val="0000C0"/>
                </a:solidFill>
                <a:latin typeface="Consolas"/>
              </a:rPr>
              <a:t>y</a:t>
            </a:r>
            <a:r>
              <a:rPr lang="tr-TR" sz="1600" dirty="0">
                <a:solidFill>
                  <a:srgbClr val="000000"/>
                </a:solidFill>
                <a:latin typeface="Consolas"/>
              </a:rPr>
              <a:t> - </a:t>
            </a:r>
            <a:r>
              <a:rPr lang="tr-TR" sz="1600" dirty="0" err="1">
                <a:solidFill>
                  <a:srgbClr val="6A3E3E"/>
                </a:solidFill>
                <a:latin typeface="Consolas"/>
              </a:rPr>
              <a:t>p</a:t>
            </a:r>
            <a:r>
              <a:rPr lang="tr-TR" sz="1600" dirty="0" err="1">
                <a:solidFill>
                  <a:srgbClr val="000000"/>
                </a:solidFill>
                <a:latin typeface="Consolas"/>
              </a:rPr>
              <a:t>.</a:t>
            </a:r>
            <a:r>
              <a:rPr lang="tr-TR" sz="1600" dirty="0" err="1">
                <a:solidFill>
                  <a:srgbClr val="0000C0"/>
                </a:solidFill>
                <a:latin typeface="Consolas"/>
              </a:rPr>
              <a:t>y</a:t>
            </a:r>
            <a:r>
              <a:rPr lang="tr-TR" sz="1600"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3461247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a point </a:t>
            </a:r>
            <a:r>
              <a:rPr lang="en-US" sz="2800" dirty="0" smtClean="0"/>
              <a:t>represented in </a:t>
            </a:r>
            <a:r>
              <a:rPr lang="en-US" sz="2800" dirty="0" err="1" smtClean="0"/>
              <a:t>cartesian</a:t>
            </a:r>
            <a:r>
              <a:rPr lang="en-US" sz="2800" dirty="0" smtClean="0"/>
              <a:t> coordinates and returns an equivalent point represented in polar coordinates. You can assume that the input point always lies in first </a:t>
            </a:r>
            <a:r>
              <a:rPr lang="en-US" sz="2800" smtClean="0"/>
              <a:t>or fourth quadrant </a:t>
            </a:r>
            <a:r>
              <a:rPr lang="en-US" sz="2800" dirty="0" smtClean="0"/>
              <a:t>of the </a:t>
            </a:r>
            <a:r>
              <a:rPr lang="en-US" sz="2800" dirty="0" err="1" smtClean="0"/>
              <a:t>cartesian</a:t>
            </a:r>
            <a:r>
              <a:rPr lang="en-US" sz="2800" dirty="0" smtClean="0"/>
              <a:t> plane.</a:t>
            </a:r>
            <a:endParaRPr lang="en-US" sz="2800" dirty="0" smtClean="0"/>
          </a:p>
          <a:p>
            <a:pPr marL="0" indent="0">
              <a:buNone/>
            </a:pPr>
            <a:endParaRPr lang="en-US" sz="2800" dirty="0" smtClean="0"/>
          </a:p>
          <a:p>
            <a:pPr marL="0" indent="0">
              <a:buNone/>
            </a:pPr>
            <a:endParaRPr lang="en-US" sz="2800" dirty="0" smtClean="0"/>
          </a:p>
          <a:p>
            <a:pPr marL="0" indent="0">
              <a:buNone/>
            </a:pPr>
            <a:endParaRPr lang="tr-TR" sz="2800" dirty="0" smtClean="0"/>
          </a:p>
        </p:txBody>
      </p:sp>
    </p:spTree>
    <p:extLst>
      <p:ext uri="{BB962C8B-B14F-4D97-AF65-F5344CB8AC3E}">
        <p14:creationId xmlns:p14="http://schemas.microsoft.com/office/powerpoint/2010/main" val="893571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90588" y="2210764"/>
            <a:ext cx="7992888" cy="1477328"/>
          </a:xfrm>
          <a:prstGeom prst="rect">
            <a:avLst/>
          </a:prstGeom>
        </p:spPr>
        <p:txBody>
          <a:bodyPr wrap="square">
            <a:spAutoFit/>
          </a:bodyPr>
          <a:lstStyle/>
          <a:p>
            <a:r>
              <a:rPr lang="tr-TR" b="1" dirty="0" err="1" smtClean="0">
                <a:solidFill>
                  <a:srgbClr val="7F0055"/>
                </a:solidFill>
                <a:latin typeface="Consolas"/>
              </a:rPr>
              <a:t>static</a:t>
            </a:r>
            <a:r>
              <a:rPr lang="tr-TR" b="1" dirty="0" smtClean="0">
                <a:solidFill>
                  <a:srgbClr val="000000"/>
                </a:solidFill>
                <a:latin typeface="Consolas"/>
              </a:rPr>
              <a:t> </a:t>
            </a:r>
            <a:r>
              <a:rPr lang="tr-TR" b="1" dirty="0" err="1">
                <a:solidFill>
                  <a:srgbClr val="000000"/>
                </a:solidFill>
                <a:latin typeface="Consolas"/>
              </a:rPr>
              <a:t>PointP</a:t>
            </a:r>
            <a:r>
              <a:rPr lang="tr-TR" b="1" dirty="0">
                <a:solidFill>
                  <a:srgbClr val="000000"/>
                </a:solidFill>
                <a:latin typeface="Consolas"/>
              </a:rPr>
              <a:t> </a:t>
            </a:r>
            <a:r>
              <a:rPr lang="tr-TR" b="1" dirty="0" err="1">
                <a:solidFill>
                  <a:srgbClr val="000000"/>
                </a:solidFill>
                <a:latin typeface="Consolas"/>
              </a:rPr>
              <a:t>toPolar</a:t>
            </a:r>
            <a:r>
              <a:rPr lang="tr-TR" b="1" dirty="0">
                <a:solidFill>
                  <a:srgbClr val="000000"/>
                </a:solidFill>
                <a:latin typeface="Consolas"/>
              </a:rPr>
              <a:t>(Point </a:t>
            </a:r>
            <a:r>
              <a:rPr lang="tr-TR" b="1" dirty="0">
                <a:solidFill>
                  <a:srgbClr val="6A3E3E"/>
                </a:solidFill>
                <a:latin typeface="Consolas"/>
              </a:rPr>
              <a:t>p</a:t>
            </a:r>
            <a:r>
              <a:rPr lang="tr-TR" b="1" dirty="0">
                <a:solidFill>
                  <a:srgbClr val="000000"/>
                </a:solidFill>
                <a:latin typeface="Consolas"/>
              </a:rPr>
              <a:t>) {</a:t>
            </a:r>
          </a:p>
          <a:p>
            <a:pPr lvl="1"/>
            <a:r>
              <a:rPr lang="tr-TR" b="1" dirty="0" err="1">
                <a:solidFill>
                  <a:srgbClr val="7F0055"/>
                </a:solidFill>
                <a:latin typeface="Consolas"/>
              </a:rPr>
              <a:t>double</a:t>
            </a:r>
            <a:r>
              <a:rPr lang="tr-TR" b="1" dirty="0">
                <a:solidFill>
                  <a:srgbClr val="000000"/>
                </a:solidFill>
                <a:latin typeface="Consolas"/>
              </a:rPr>
              <a:t> </a:t>
            </a:r>
            <a:r>
              <a:rPr lang="tr-TR" b="1" dirty="0">
                <a:solidFill>
                  <a:srgbClr val="6A3E3E"/>
                </a:solidFill>
                <a:latin typeface="Consolas"/>
              </a:rPr>
              <a:t>r</a:t>
            </a:r>
            <a:r>
              <a:rPr lang="tr-TR" b="1" dirty="0">
                <a:solidFill>
                  <a:srgbClr val="000000"/>
                </a:solidFill>
                <a:latin typeface="Consolas"/>
              </a:rPr>
              <a:t> = </a:t>
            </a:r>
            <a:r>
              <a:rPr lang="tr-TR" b="1" dirty="0" err="1">
                <a:solidFill>
                  <a:srgbClr val="000000"/>
                </a:solidFill>
                <a:latin typeface="Consolas"/>
              </a:rPr>
              <a:t>Math.</a:t>
            </a:r>
            <a:r>
              <a:rPr lang="tr-TR" b="1" i="1" dirty="0" err="1">
                <a:solidFill>
                  <a:srgbClr val="000000"/>
                </a:solidFill>
                <a:latin typeface="Consolas"/>
              </a:rPr>
              <a:t>sqrt</a:t>
            </a:r>
            <a:r>
              <a:rPr lang="tr-TR" b="1" i="1" dirty="0">
                <a:solidFill>
                  <a:srgbClr val="000000"/>
                </a:solidFill>
                <a:latin typeface="Consolas"/>
              </a:rPr>
              <a:t>(</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x</a:t>
            </a:r>
            <a:r>
              <a:rPr lang="tr-TR" b="1" i="1" dirty="0">
                <a:solidFill>
                  <a:srgbClr val="000000"/>
                </a:solidFill>
                <a:latin typeface="Consolas"/>
              </a:rPr>
              <a:t>*</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x</a:t>
            </a:r>
            <a:r>
              <a:rPr lang="tr-TR" b="1" i="1" dirty="0">
                <a:solidFill>
                  <a:srgbClr val="000000"/>
                </a:solidFill>
                <a:latin typeface="Consolas"/>
              </a:rPr>
              <a:t> + </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y</a:t>
            </a:r>
            <a:r>
              <a:rPr lang="tr-TR" b="1" i="1" dirty="0">
                <a:solidFill>
                  <a:srgbClr val="000000"/>
                </a:solidFill>
                <a:latin typeface="Consolas"/>
              </a:rPr>
              <a:t>*</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y</a:t>
            </a:r>
            <a:r>
              <a:rPr lang="tr-TR" b="1" i="1" dirty="0">
                <a:solidFill>
                  <a:srgbClr val="000000"/>
                </a:solidFill>
                <a:latin typeface="Consolas"/>
              </a:rPr>
              <a:t>);</a:t>
            </a:r>
          </a:p>
          <a:p>
            <a:pPr lvl="1"/>
            <a:r>
              <a:rPr lang="tr-TR" b="1" dirty="0" err="1">
                <a:solidFill>
                  <a:srgbClr val="7F0055"/>
                </a:solidFill>
                <a:latin typeface="Consolas"/>
              </a:rPr>
              <a:t>double</a:t>
            </a:r>
            <a:r>
              <a:rPr lang="tr-TR" b="1" dirty="0">
                <a:solidFill>
                  <a:srgbClr val="000000"/>
                </a:solidFill>
                <a:latin typeface="Consolas"/>
              </a:rPr>
              <a:t> </a:t>
            </a:r>
            <a:r>
              <a:rPr lang="tr-TR" b="1" dirty="0" err="1">
                <a:solidFill>
                  <a:srgbClr val="6A3E3E"/>
                </a:solidFill>
                <a:latin typeface="Consolas"/>
              </a:rPr>
              <a:t>theta</a:t>
            </a:r>
            <a:r>
              <a:rPr lang="tr-TR" b="1" dirty="0">
                <a:solidFill>
                  <a:srgbClr val="000000"/>
                </a:solidFill>
                <a:latin typeface="Consolas"/>
              </a:rPr>
              <a:t> = </a:t>
            </a:r>
            <a:r>
              <a:rPr lang="tr-TR" b="1" dirty="0" err="1">
                <a:solidFill>
                  <a:srgbClr val="000000"/>
                </a:solidFill>
                <a:latin typeface="Consolas"/>
              </a:rPr>
              <a:t>Math.</a:t>
            </a:r>
            <a:r>
              <a:rPr lang="tr-TR" b="1" i="1" dirty="0" err="1">
                <a:solidFill>
                  <a:srgbClr val="000000"/>
                </a:solidFill>
                <a:latin typeface="Consolas"/>
              </a:rPr>
              <a:t>atan</a:t>
            </a:r>
            <a:r>
              <a:rPr lang="tr-TR" b="1" i="1" dirty="0">
                <a:solidFill>
                  <a:srgbClr val="000000"/>
                </a:solidFill>
                <a:latin typeface="Consolas"/>
              </a:rPr>
              <a:t>(</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y</a:t>
            </a:r>
            <a:r>
              <a:rPr lang="tr-TR" b="1" i="1" dirty="0">
                <a:solidFill>
                  <a:srgbClr val="000000"/>
                </a:solidFill>
                <a:latin typeface="Consolas"/>
              </a:rPr>
              <a:t> / </a:t>
            </a:r>
            <a:r>
              <a:rPr lang="tr-TR" b="1" i="1" dirty="0" err="1">
                <a:solidFill>
                  <a:srgbClr val="6A3E3E"/>
                </a:solidFill>
                <a:latin typeface="Consolas"/>
              </a:rPr>
              <a:t>p</a:t>
            </a:r>
            <a:r>
              <a:rPr lang="tr-TR" b="1" i="1" dirty="0" err="1">
                <a:solidFill>
                  <a:srgbClr val="000000"/>
                </a:solidFill>
                <a:latin typeface="Consolas"/>
              </a:rPr>
              <a:t>.</a:t>
            </a:r>
            <a:r>
              <a:rPr lang="tr-TR" b="1" i="1" dirty="0" err="1">
                <a:solidFill>
                  <a:srgbClr val="0000C0"/>
                </a:solidFill>
                <a:latin typeface="Consolas"/>
              </a:rPr>
              <a:t>x</a:t>
            </a:r>
            <a:r>
              <a:rPr lang="tr-TR" b="1" i="1"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i="1" dirty="0" err="1">
                <a:solidFill>
                  <a:srgbClr val="000000"/>
                </a:solidFill>
                <a:latin typeface="Consolas"/>
              </a:rPr>
              <a:t>newPointP</a:t>
            </a:r>
            <a:r>
              <a:rPr lang="tr-TR" b="1" i="1" dirty="0">
                <a:solidFill>
                  <a:srgbClr val="000000"/>
                </a:solidFill>
                <a:latin typeface="Consolas"/>
              </a:rPr>
              <a:t>(</a:t>
            </a:r>
            <a:r>
              <a:rPr lang="tr-TR" b="1" i="1" dirty="0">
                <a:solidFill>
                  <a:srgbClr val="6A3E3E"/>
                </a:solidFill>
                <a:latin typeface="Consolas"/>
              </a:rPr>
              <a:t>r</a:t>
            </a:r>
            <a:r>
              <a:rPr lang="tr-TR" b="1" i="1" dirty="0">
                <a:solidFill>
                  <a:srgbClr val="000000"/>
                </a:solidFill>
                <a:latin typeface="Consolas"/>
              </a:rPr>
              <a:t>, </a:t>
            </a:r>
            <a:r>
              <a:rPr lang="tr-TR" b="1" i="1" dirty="0" err="1">
                <a:solidFill>
                  <a:srgbClr val="6A3E3E"/>
                </a:solidFill>
                <a:latin typeface="Consolas"/>
              </a:rPr>
              <a:t>theta</a:t>
            </a:r>
            <a:r>
              <a:rPr lang="tr-TR" b="1" i="1" dirty="0">
                <a:solidFill>
                  <a:srgbClr val="000000"/>
                </a:solidFill>
                <a:latin typeface="Consolas"/>
              </a:rPr>
              <a:t>);</a:t>
            </a:r>
          </a:p>
          <a:p>
            <a:r>
              <a:rPr lang="tr-TR" dirty="0">
                <a:solidFill>
                  <a:srgbClr val="000000"/>
                </a:solidFill>
                <a:latin typeface="Consolas"/>
              </a:rPr>
              <a:t>}</a:t>
            </a:r>
            <a:endParaRPr lang="tr-TR" dirty="0">
              <a:latin typeface="Consolas"/>
            </a:endParaRPr>
          </a:p>
        </p:txBody>
      </p:sp>
    </p:spTree>
    <p:extLst>
      <p:ext uri="{BB962C8B-B14F-4D97-AF65-F5344CB8AC3E}">
        <p14:creationId xmlns:p14="http://schemas.microsoft.com/office/powerpoint/2010/main" val="2632717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3257</TotalTime>
  <Words>522</Words>
  <Application>Microsoft Office PowerPoint</Application>
  <PresentationFormat>Ekran Gösterisi (4:3)</PresentationFormat>
  <Paragraphs>104</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Ofis Teması</vt:lpstr>
      <vt:lpstr>LAB 7 - Solutions</vt:lpstr>
      <vt:lpstr>Please download this file from the course’s Moodle page.</vt:lpstr>
      <vt:lpstr>Refer to the following classes and the utility function for the upcoming questions.</vt:lpstr>
      <vt:lpstr>Question</vt:lpstr>
      <vt:lpstr>PowerPoint Sunusu</vt:lpstr>
      <vt:lpstr>Question</vt:lpstr>
      <vt:lpstr>PowerPoint Sunusu</vt:lpstr>
      <vt:lpstr>Question</vt:lpstr>
      <vt:lpstr>PowerPoint Sunusu</vt:lpstr>
      <vt:lpstr>Refer to the following classes and utility functions for the upcoming questions.</vt:lpstr>
      <vt:lpstr>Question</vt:lpstr>
      <vt:lpstr>PowerPoint Sunusu</vt:lpstr>
      <vt:lpstr>Question</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Dell pc</dc:creator>
  <cp:lastModifiedBy>Dell pc</cp:lastModifiedBy>
  <cp:revision>350</cp:revision>
  <dcterms:created xsi:type="dcterms:W3CDTF">2022-02-16T19:26:34Z</dcterms:created>
  <dcterms:modified xsi:type="dcterms:W3CDTF">2022-03-29T07:02:09Z</dcterms:modified>
</cp:coreProperties>
</file>