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98" r:id="rId4"/>
    <p:sldId id="302" r:id="rId5"/>
    <p:sldId id="305" r:id="rId6"/>
    <p:sldId id="300" r:id="rId7"/>
    <p:sldId id="304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8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3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C490-9C72-4D5D-BBBD-155E5695C0D6}" type="datetimeFigureOut">
              <a:rPr lang="tr-TR" smtClean="0"/>
              <a:t>5.5.2022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LAB </a:t>
            </a:r>
            <a:r>
              <a:rPr lang="en-US" dirty="0" smtClean="0"/>
              <a:t>11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CSE 102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85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file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course’s</a:t>
            </a:r>
            <a:r>
              <a:rPr lang="tr-TR" dirty="0" smtClean="0"/>
              <a:t> </a:t>
            </a:r>
            <a:r>
              <a:rPr lang="tr-TR" dirty="0" err="1" smtClean="0"/>
              <a:t>Moodle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00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following app shows a ball tracing your cursor while leaving mark behind. Observe that the top-left corner of the ball coincides with the cursor at the stable state. Modify the program so that stabilization occurs at the center of the ball instead.</a:t>
            </a:r>
          </a:p>
        </p:txBody>
      </p:sp>
    </p:spTree>
    <p:extLst>
      <p:ext uri="{BB962C8B-B14F-4D97-AF65-F5344CB8AC3E}">
        <p14:creationId xmlns:p14="http://schemas.microsoft.com/office/powerpoint/2010/main" val="14667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8148" y="40432"/>
            <a:ext cx="828092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ballSpeed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= .1;</a:t>
            </a:r>
          </a:p>
          <a:p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= 30;</a:t>
            </a:r>
          </a:p>
          <a:p>
            <a:endParaRPr lang="tr-TR" sz="1100" dirty="0">
              <a:latin typeface="Consolas"/>
            </a:endParaRPr>
          </a:p>
          <a:p>
            <a:r>
              <a:rPr lang="tr-TR" sz="1100" dirty="0" err="1">
                <a:solidFill>
                  <a:srgbClr val="000000"/>
                </a:solidFill>
                <a:latin typeface="Consolas"/>
              </a:rPr>
              <a:t>Color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bg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tr-TR" sz="1100" b="1" i="1" dirty="0" err="1">
                <a:solidFill>
                  <a:srgbClr val="0000C0"/>
                </a:solidFill>
                <a:latin typeface="Consolas"/>
              </a:rPr>
              <a:t>WHITE</a:t>
            </a:r>
            <a:r>
              <a:rPr lang="tr-TR" sz="11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100" dirty="0" err="1">
                <a:solidFill>
                  <a:srgbClr val="000000"/>
                </a:solidFill>
                <a:latin typeface="Consolas"/>
              </a:rPr>
              <a:t>Color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ballColor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tr-TR" sz="1100" b="1" i="1" dirty="0" err="1">
                <a:solidFill>
                  <a:srgbClr val="0000C0"/>
                </a:solidFill>
                <a:latin typeface="Consolas"/>
              </a:rPr>
              <a:t>BLACK</a:t>
            </a:r>
            <a:r>
              <a:rPr lang="tr-TR" sz="1100" b="1" i="1" dirty="0">
                <a:solidFill>
                  <a:srgbClr val="000000"/>
                </a:solidFill>
                <a:latin typeface="Consolas"/>
              </a:rPr>
              <a:t>;</a:t>
            </a:r>
            <a:endParaRPr lang="en-US" sz="1100" b="1" dirty="0" smtClean="0">
              <a:solidFill>
                <a:srgbClr val="7F0055"/>
              </a:solidFill>
              <a:latin typeface="Consolas"/>
            </a:endParaRPr>
          </a:p>
          <a:p>
            <a:endParaRPr lang="en-US" sz="1100" b="1" dirty="0">
              <a:solidFill>
                <a:srgbClr val="7F0055"/>
              </a:solidFill>
              <a:latin typeface="Consolas"/>
            </a:endParaRPr>
          </a:p>
          <a:p>
            <a:r>
              <a:rPr lang="tr-TR" sz="11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start(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Stage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Scene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Scene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b="1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/>
              </a:rPr>
              <a:t>Canvas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Canvas(300, 300);</a:t>
            </a:r>
          </a:p>
          <a:p>
            <a:pPr lvl="1"/>
            <a:r>
              <a:rPr lang="tr-TR" sz="11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.getChildren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GraphicsContext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.getGraphicsContext2D();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tr-TR" sz="1100" dirty="0" err="1" smtClean="0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100" dirty="0" err="1" smtClean="0">
                <a:solidFill>
                  <a:srgbClr val="000000"/>
                </a:solidFill>
                <a:latin typeface="Consolas"/>
              </a:rPr>
              <a:t>.setOnMouseMoved</a:t>
            </a:r>
            <a:r>
              <a:rPr lang="tr-TR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tr-TR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-&gt; {</a:t>
            </a:r>
          </a:p>
          <a:p>
            <a:pPr lvl="2"/>
            <a:r>
              <a:rPr lang="tr-TR" sz="1100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.getX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tr-TR" sz="1100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.getY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1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/>
              </a:rPr>
              <a:t>AnimationTimer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timer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AnimationTimer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endParaRPr lang="tr-TR" sz="1100" dirty="0">
              <a:latin typeface="Consolas"/>
            </a:endParaRPr>
          </a:p>
          <a:p>
            <a:pPr lvl="2"/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000000"/>
                </a:solidFill>
                <a:latin typeface="Consolas"/>
              </a:rPr>
              <a:t>handle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b="1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100" b="1" dirty="0" err="1">
                <a:solidFill>
                  <a:srgbClr val="6A3E3E"/>
                </a:solidFill>
                <a:latin typeface="Consolas"/>
              </a:rPr>
              <a:t>now</a:t>
            </a:r>
            <a:r>
              <a:rPr lang="tr-T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tr-TR" sz="11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erase</a:t>
            </a:r>
            <a:r>
              <a:rPr lang="tr-TR" sz="11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old</a:t>
            </a:r>
            <a:r>
              <a:rPr lang="tr-TR" sz="11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100" dirty="0" err="1" smtClean="0">
                <a:solidFill>
                  <a:srgbClr val="3F7F5F"/>
                </a:solidFill>
                <a:latin typeface="Consolas"/>
              </a:rPr>
              <a:t>ball</a:t>
            </a:r>
            <a:endParaRPr lang="en-US" sz="1100" dirty="0" smtClean="0">
              <a:solidFill>
                <a:srgbClr val="3F7F5F"/>
              </a:solidFill>
              <a:latin typeface="Consolas"/>
            </a:endParaRPr>
          </a:p>
          <a:p>
            <a:pPr lvl="3"/>
            <a:r>
              <a:rPr lang="tr-TR" sz="11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.clearRect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(0, 0,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.getWidth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.getHeight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());</a:t>
            </a:r>
            <a:endParaRPr lang="tr-TR" sz="1100" dirty="0">
              <a:solidFill>
                <a:srgbClr val="3F7F5F"/>
              </a:solidFill>
              <a:latin typeface="Consolas"/>
            </a:endParaRPr>
          </a:p>
          <a:p>
            <a:pPr lvl="3"/>
            <a:r>
              <a:rPr lang="tr-TR" sz="11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draw</a:t>
            </a:r>
            <a:r>
              <a:rPr lang="tr-TR" sz="11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new</a:t>
            </a:r>
            <a:r>
              <a:rPr lang="tr-TR" sz="11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1100" dirty="0" err="1">
                <a:solidFill>
                  <a:srgbClr val="3F7F5F"/>
                </a:solidFill>
                <a:latin typeface="Consolas"/>
              </a:rPr>
              <a:t>ball</a:t>
            </a:r>
            <a:endParaRPr lang="tr-TR" sz="1100" dirty="0">
              <a:solidFill>
                <a:srgbClr val="3F7F5F"/>
              </a:solidFill>
              <a:latin typeface="Consolas"/>
            </a:endParaRPr>
          </a:p>
          <a:p>
            <a:pPr lvl="3"/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+= (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mouseX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 *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ballSpeed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3"/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+= (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mouseY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 *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ballSpeed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3"/>
            <a:r>
              <a:rPr lang="tr-TR" sz="11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.setFill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ballColor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tr-TR" sz="11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.fillOval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ballX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ballY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100" dirty="0" err="1">
                <a:solidFill>
                  <a:srgbClr val="0000C0"/>
                </a:solidFill>
                <a:latin typeface="Consolas"/>
              </a:rPr>
              <a:t>ballSize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tr-TR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tr-TR" sz="1100" dirty="0">
              <a:latin typeface="Consolas"/>
            </a:endParaRPr>
          </a:p>
          <a:p>
            <a:pPr lvl="1"/>
            <a:r>
              <a:rPr lang="tr-TR" sz="1100" dirty="0" err="1">
                <a:solidFill>
                  <a:srgbClr val="6A3E3E"/>
                </a:solidFill>
                <a:latin typeface="Consolas"/>
              </a:rPr>
              <a:t>timer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.start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1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.setScene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1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1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25548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Observe that the speed of the ball depends on its distance from the cursor. </a:t>
            </a:r>
            <a:r>
              <a:rPr lang="tr-TR" sz="2800" dirty="0" err="1" smtClean="0"/>
              <a:t>Mod</a:t>
            </a:r>
            <a:r>
              <a:rPr lang="en-US" sz="2800" dirty="0" err="1" smtClean="0"/>
              <a:t>ify</a:t>
            </a:r>
            <a:r>
              <a:rPr lang="en-US" sz="2800" dirty="0" smtClean="0"/>
              <a:t> the app in the previous question so that the ball approaches the cursor with a constant </a:t>
            </a:r>
            <a:r>
              <a:rPr lang="en-US" sz="2800" smtClean="0"/>
              <a:t>speed instead.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387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following is a simple explorer app which traverses </a:t>
            </a:r>
            <a:r>
              <a:rPr lang="tr-TR" sz="2800" dirty="0" smtClean="0"/>
              <a:t>a </a:t>
            </a:r>
            <a:r>
              <a:rPr lang="en-US" sz="2800" dirty="0" smtClean="0"/>
              <a:t>directory </a:t>
            </a:r>
            <a:r>
              <a:rPr lang="en-US" sz="2800" dirty="0" smtClean="0"/>
              <a:t>tree and displays it visually. Modify it so that the font size decreases with deeper hierarchy level.</a:t>
            </a:r>
          </a:p>
        </p:txBody>
      </p:sp>
    </p:spTree>
    <p:extLst>
      <p:ext uri="{BB962C8B-B14F-4D97-AF65-F5344CB8AC3E}">
        <p14:creationId xmlns:p14="http://schemas.microsoft.com/office/powerpoint/2010/main" val="22032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12168" y="332656"/>
            <a:ext cx="842493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tr-TR" sz="14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tr-TR" sz="1400" dirty="0">
              <a:solidFill>
                <a:srgbClr val="646464"/>
              </a:solidFill>
              <a:latin typeface="Consolas"/>
            </a:endParaRPr>
          </a:p>
          <a:p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start(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Stage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Pane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nn-NO" sz="1400" dirty="0">
                <a:solidFill>
                  <a:srgbClr val="000000"/>
                </a:solidFill>
                <a:latin typeface="Consolas"/>
              </a:rPr>
              <a:t>Scene </a:t>
            </a:r>
            <a:r>
              <a:rPr lang="nn-NO" sz="1400" dirty="0">
                <a:solidFill>
                  <a:srgbClr val="6A3E3E"/>
                </a:solidFill>
                <a:latin typeface="Consolas"/>
              </a:rPr>
              <a:t>scene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Scene(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root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, 500, 500);</a:t>
            </a:r>
          </a:p>
          <a:p>
            <a:pPr lvl="1"/>
            <a:endParaRPr lang="tr-TR" sz="1400" dirty="0">
              <a:latin typeface="Consolas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File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"path-to-a-</a:t>
            </a:r>
            <a:r>
              <a:rPr lang="en-US" sz="1400" b="1" dirty="0" err="1">
                <a:solidFill>
                  <a:srgbClr val="2A00FF"/>
                </a:solidFill>
                <a:latin typeface="Consolas"/>
              </a:rPr>
              <a:t>dir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400" dirty="0">
              <a:latin typeface="Consolas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accordion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tr-TR" sz="14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.getChildren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accordion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/>
              </a:rPr>
              <a:t>dirTraversal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accordion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sz="1400" dirty="0">
              <a:latin typeface="Consolas"/>
            </a:endParaRPr>
          </a:p>
          <a:p>
            <a:pPr lvl="1"/>
            <a:r>
              <a:rPr lang="tr-TR" sz="14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.setScene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tr-TR" sz="1400" dirty="0">
              <a:latin typeface="Consolas"/>
            </a:endParaRPr>
          </a:p>
          <a:p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dirTraversal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sz="14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.isDirectory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lvl="2"/>
            <a:r>
              <a:rPr lang="tr-TR" sz="1400" dirty="0" err="1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aNew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Accordion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tr-TR" sz="1400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.getPanes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TitledPane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tr-TR" sz="1400" b="1" dirty="0" err="1">
                <a:solidFill>
                  <a:srgbClr val="6A3E3E"/>
                </a:solidFill>
                <a:latin typeface="Consolas"/>
              </a:rPr>
              <a:t>aNew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2"/>
            <a:r>
              <a:rPr lang="tr-TR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(File </a:t>
            </a:r>
            <a:r>
              <a:rPr lang="tr-TR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tr-TR" sz="14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tr-TR" sz="1400" b="1" dirty="0" err="1">
                <a:solidFill>
                  <a:srgbClr val="000000"/>
                </a:solidFill>
                <a:latin typeface="Consolas"/>
              </a:rPr>
              <a:t>.listFiles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tr-TR" sz="1400" dirty="0" err="1" smtClean="0">
                <a:solidFill>
                  <a:srgbClr val="000000"/>
                </a:solidFill>
                <a:latin typeface="Consolas"/>
              </a:rPr>
              <a:t>dirTraversal</a:t>
            </a:r>
            <a:r>
              <a:rPr lang="tr-T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400" dirty="0" err="1">
                <a:solidFill>
                  <a:srgbClr val="6A3E3E"/>
                </a:solidFill>
                <a:latin typeface="Consolas"/>
              </a:rPr>
              <a:t>aNew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tr-TR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tr-TR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/>
              </a:rPr>
              <a:t>TitledPane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TitledPane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400" dirty="0" err="1">
                <a:solidFill>
                  <a:srgbClr val="6A3E3E"/>
                </a:solidFill>
                <a:latin typeface="Consolas"/>
              </a:rPr>
              <a:t>t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.setTextFill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tr-TR" sz="1400" b="1" i="1" dirty="0" err="1">
                <a:solidFill>
                  <a:srgbClr val="0000C0"/>
                </a:solidFill>
                <a:latin typeface="Consolas"/>
              </a:rPr>
              <a:t>BROWN</a:t>
            </a:r>
            <a:r>
              <a:rPr lang="tr-TR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sz="1400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.getPanes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5053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359</Words>
  <Application>Microsoft Office PowerPoint</Application>
  <PresentationFormat>Ekran Gösterisi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LAB 11</vt:lpstr>
      <vt:lpstr>Please download this file from the course’s Moodle page.</vt:lpstr>
      <vt:lpstr>Question</vt:lpstr>
      <vt:lpstr>PowerPoint Sunusu</vt:lpstr>
      <vt:lpstr>Question</vt:lpstr>
      <vt:lpstr>Question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 pc</dc:creator>
  <cp:lastModifiedBy>Dell pc</cp:lastModifiedBy>
  <cp:revision>452</cp:revision>
  <dcterms:created xsi:type="dcterms:W3CDTF">2022-02-16T19:26:34Z</dcterms:created>
  <dcterms:modified xsi:type="dcterms:W3CDTF">2022-05-05T06:25:43Z</dcterms:modified>
</cp:coreProperties>
</file>