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8" r:id="rId3"/>
    <p:sldId id="277" r:id="rId4"/>
    <p:sldId id="282" r:id="rId5"/>
    <p:sldId id="283" r:id="rId6"/>
    <p:sldId id="284" r:id="rId7"/>
    <p:sldId id="287" r:id="rId8"/>
    <p:sldId id="288" r:id="rId9"/>
    <p:sldId id="285" r:id="rId10"/>
    <p:sldId id="286" r:id="rId11"/>
    <p:sldId id="289" r:id="rId12"/>
    <p:sldId id="290" r:id="rId13"/>
  </p:sldIdLst>
  <p:sldSz cx="9144000" cy="6858000" type="screen4x3"/>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Orta Stil 2 - Vurgu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Orta Stil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Orta Stil 2 - Vurgu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1224" y="16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Başlık 1"/>
          <p:cNvSpPr>
            <a:spLocks noGrp="1"/>
          </p:cNvSpPr>
          <p:nvPr>
            <p:ph type="ctrTitle"/>
          </p:nvPr>
        </p:nvSpPr>
        <p:spPr>
          <a:xfrm>
            <a:off x="685800" y="2130425"/>
            <a:ext cx="7772400" cy="1470025"/>
          </a:xfrm>
        </p:spPr>
        <p:txBody>
          <a:bodyPr/>
          <a:lstStyle/>
          <a:p>
            <a:r>
              <a:rPr lang="tr-TR" smtClean="0"/>
              <a:t>Asıl başlık stili için tıklatın</a:t>
            </a:r>
            <a:endParaRPr lang="tr-TR"/>
          </a:p>
        </p:txBody>
      </p:sp>
      <p:sp>
        <p:nvSpPr>
          <p:cNvPr id="3" name="Alt Başlık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tr-TR" smtClean="0"/>
              <a:t>Asıl alt başlık stilini düzenlemek için tıklatın</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17.3.2022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3384616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Dikey Metin Yer Tutucusu 2"/>
          <p:cNvSpPr>
            <a:spLocks noGrp="1"/>
          </p:cNvSpPr>
          <p:nvPr>
            <p:ph type="body" orient="vert" idx="1"/>
          </p:nvPr>
        </p:nvSpPr>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17.3.2022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5392143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6629400" y="274638"/>
            <a:ext cx="2057400" cy="5851525"/>
          </a:xfrm>
        </p:spPr>
        <p:txBody>
          <a:bodyPr vert="eaVert"/>
          <a:lstStyle/>
          <a:p>
            <a:r>
              <a:rPr lang="tr-TR" smtClean="0"/>
              <a:t>Asıl başlık stili için tıklatın</a:t>
            </a:r>
            <a:endParaRPr lang="tr-TR"/>
          </a:p>
        </p:txBody>
      </p:sp>
      <p:sp>
        <p:nvSpPr>
          <p:cNvPr id="3" name="Dikey Metin Yer Tutucusu 2"/>
          <p:cNvSpPr>
            <a:spLocks noGrp="1"/>
          </p:cNvSpPr>
          <p:nvPr>
            <p:ph type="body" orient="vert" idx="1"/>
          </p:nvPr>
        </p:nvSpPr>
        <p:spPr>
          <a:xfrm>
            <a:off x="457200" y="274638"/>
            <a:ext cx="6019800" cy="5851525"/>
          </a:xfrm>
        </p:spPr>
        <p:txBody>
          <a:bodyPr vert="eaVert"/>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17.3.2022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8946798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idx="1"/>
          </p:nvPr>
        </p:nvSpPr>
        <p:spPr/>
        <p:txBody>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10"/>
          </p:nvPr>
        </p:nvSpPr>
        <p:spPr/>
        <p:txBody>
          <a:bodyPr/>
          <a:lstStyle/>
          <a:p>
            <a:fld id="{1DF5C490-9C72-4D5D-BBBD-155E5695C0D6}" type="datetimeFigureOut">
              <a:rPr lang="tr-TR" smtClean="0"/>
              <a:t>17.3.2022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002894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Başlık 1"/>
          <p:cNvSpPr>
            <a:spLocks noGrp="1"/>
          </p:cNvSpPr>
          <p:nvPr>
            <p:ph type="title"/>
          </p:nvPr>
        </p:nvSpPr>
        <p:spPr>
          <a:xfrm>
            <a:off x="722313" y="4406900"/>
            <a:ext cx="7772400" cy="1362075"/>
          </a:xfrm>
        </p:spPr>
        <p:txBody>
          <a:bodyPr anchor="t"/>
          <a:lstStyle>
            <a:lvl1pPr algn="l">
              <a:defRPr sz="4000" b="1" cap="all"/>
            </a:lvl1pPr>
          </a:lstStyle>
          <a:p>
            <a:r>
              <a:rPr lang="tr-TR" smtClean="0"/>
              <a:t>Asıl başlık stili için tıklatın</a:t>
            </a:r>
            <a:endParaRPr lang="tr-TR"/>
          </a:p>
        </p:txBody>
      </p:sp>
      <p:sp>
        <p:nvSpPr>
          <p:cNvPr id="3" name="Metin Yer Tutucusu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tr-TR" smtClean="0"/>
              <a:t>Asıl metin stillerini düzenlemek için tıklatın</a:t>
            </a:r>
          </a:p>
        </p:txBody>
      </p:sp>
      <p:sp>
        <p:nvSpPr>
          <p:cNvPr id="4" name="Veri Yer Tutucusu 3"/>
          <p:cNvSpPr>
            <a:spLocks noGrp="1"/>
          </p:cNvSpPr>
          <p:nvPr>
            <p:ph type="dt" sz="half" idx="10"/>
          </p:nvPr>
        </p:nvSpPr>
        <p:spPr/>
        <p:txBody>
          <a:bodyPr/>
          <a:lstStyle/>
          <a:p>
            <a:fld id="{1DF5C490-9C72-4D5D-BBBD-155E5695C0D6}" type="datetimeFigureOut">
              <a:rPr lang="tr-TR" smtClean="0"/>
              <a:t>17.3.2022</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6953928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İçerik Yer Tutucusu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İçerik Yer Tutucusu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Veri Yer Tutucusu 4"/>
          <p:cNvSpPr>
            <a:spLocks noGrp="1"/>
          </p:cNvSpPr>
          <p:nvPr>
            <p:ph type="dt" sz="half" idx="10"/>
          </p:nvPr>
        </p:nvSpPr>
        <p:spPr/>
        <p:txBody>
          <a:bodyPr/>
          <a:lstStyle/>
          <a:p>
            <a:fld id="{1DF5C490-9C72-4D5D-BBBD-155E5695C0D6}" type="datetimeFigureOut">
              <a:rPr lang="tr-TR" smtClean="0"/>
              <a:t>17.3.2022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9587534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lvl1pPr>
              <a:defRPr/>
            </a:lvl1pPr>
          </a:lstStyle>
          <a:p>
            <a:r>
              <a:rPr lang="tr-TR" smtClean="0"/>
              <a:t>Asıl başlık stili için tıklatın</a:t>
            </a:r>
            <a:endParaRPr lang="tr-TR"/>
          </a:p>
        </p:txBody>
      </p:sp>
      <p:sp>
        <p:nvSpPr>
          <p:cNvPr id="3" name="Metin Yer Tutucusu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4" name="İçerik Yer Tutucusu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5" name="Metin Yer Tutucusu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smtClean="0"/>
              <a:t>Asıl metin stillerini düzenlemek için tıklatın</a:t>
            </a:r>
          </a:p>
        </p:txBody>
      </p:sp>
      <p:sp>
        <p:nvSpPr>
          <p:cNvPr id="6" name="İçerik Yer Tutucusu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7" name="Veri Yer Tutucusu 6"/>
          <p:cNvSpPr>
            <a:spLocks noGrp="1"/>
          </p:cNvSpPr>
          <p:nvPr>
            <p:ph type="dt" sz="half" idx="10"/>
          </p:nvPr>
        </p:nvSpPr>
        <p:spPr/>
        <p:txBody>
          <a:bodyPr/>
          <a:lstStyle/>
          <a:p>
            <a:fld id="{1DF5C490-9C72-4D5D-BBBD-155E5695C0D6}" type="datetimeFigureOut">
              <a:rPr lang="tr-TR" smtClean="0"/>
              <a:t>17.3.2022</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9832708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a:lstStyle/>
          <a:p>
            <a:r>
              <a:rPr lang="tr-TR" smtClean="0"/>
              <a:t>Asıl başlık stili için tıklatın</a:t>
            </a:r>
            <a:endParaRPr lang="tr-TR"/>
          </a:p>
        </p:txBody>
      </p:sp>
      <p:sp>
        <p:nvSpPr>
          <p:cNvPr id="3" name="Veri Yer Tutucusu 2"/>
          <p:cNvSpPr>
            <a:spLocks noGrp="1"/>
          </p:cNvSpPr>
          <p:nvPr>
            <p:ph type="dt" sz="half" idx="10"/>
          </p:nvPr>
        </p:nvSpPr>
        <p:spPr/>
        <p:txBody>
          <a:bodyPr/>
          <a:lstStyle/>
          <a:p>
            <a:fld id="{1DF5C490-9C72-4D5D-BBBD-155E5695C0D6}" type="datetimeFigureOut">
              <a:rPr lang="tr-TR" smtClean="0"/>
              <a:t>17.3.2022</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30207396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1DF5C490-9C72-4D5D-BBBD-155E5695C0D6}" type="datetimeFigureOut">
              <a:rPr lang="tr-TR" smtClean="0"/>
              <a:t>17.3.2022</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401868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Başlık 1"/>
          <p:cNvSpPr>
            <a:spLocks noGrp="1"/>
          </p:cNvSpPr>
          <p:nvPr>
            <p:ph type="title"/>
          </p:nvPr>
        </p:nvSpPr>
        <p:spPr>
          <a:xfrm>
            <a:off x="457200" y="273050"/>
            <a:ext cx="3008313" cy="1162050"/>
          </a:xfrm>
        </p:spPr>
        <p:txBody>
          <a:bodyPr anchor="b"/>
          <a:lstStyle>
            <a:lvl1pPr algn="l">
              <a:defRPr sz="2000" b="1"/>
            </a:lvl1pPr>
          </a:lstStyle>
          <a:p>
            <a:r>
              <a:rPr lang="tr-TR" smtClean="0"/>
              <a:t>Asıl başlık stili için tıklatın</a:t>
            </a:r>
            <a:endParaRPr lang="tr-TR"/>
          </a:p>
        </p:txBody>
      </p:sp>
      <p:sp>
        <p:nvSpPr>
          <p:cNvPr id="3" name="İçerik Yer Tutucusu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Metin Yer Tutucusu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17.3.2022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1628095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Başlık 1"/>
          <p:cNvSpPr>
            <a:spLocks noGrp="1"/>
          </p:cNvSpPr>
          <p:nvPr>
            <p:ph type="title"/>
          </p:nvPr>
        </p:nvSpPr>
        <p:spPr>
          <a:xfrm>
            <a:off x="1792288" y="4800600"/>
            <a:ext cx="5486400" cy="566738"/>
          </a:xfrm>
        </p:spPr>
        <p:txBody>
          <a:bodyPr anchor="b"/>
          <a:lstStyle>
            <a:lvl1pPr algn="l">
              <a:defRPr sz="2000" b="1"/>
            </a:lvl1pPr>
          </a:lstStyle>
          <a:p>
            <a:r>
              <a:rPr lang="tr-TR" smtClean="0"/>
              <a:t>Asıl başlık stili için tıklatın</a:t>
            </a:r>
            <a:endParaRPr lang="tr-TR"/>
          </a:p>
        </p:txBody>
      </p:sp>
      <p:sp>
        <p:nvSpPr>
          <p:cNvPr id="3" name="Resim Yer Tutucusu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tr-TR" smtClean="0"/>
              <a:t>Asıl metin stillerini düzenlemek için tıklatın</a:t>
            </a:r>
          </a:p>
        </p:txBody>
      </p:sp>
      <p:sp>
        <p:nvSpPr>
          <p:cNvPr id="5" name="Veri Yer Tutucusu 4"/>
          <p:cNvSpPr>
            <a:spLocks noGrp="1"/>
          </p:cNvSpPr>
          <p:nvPr>
            <p:ph type="dt" sz="half" idx="10"/>
          </p:nvPr>
        </p:nvSpPr>
        <p:spPr/>
        <p:txBody>
          <a:bodyPr/>
          <a:lstStyle/>
          <a:p>
            <a:fld id="{1DF5C490-9C72-4D5D-BBBD-155E5695C0D6}" type="datetimeFigureOut">
              <a:rPr lang="tr-TR" smtClean="0"/>
              <a:t>17.3.2022</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A1927310-9936-4A1B-8EFD-DC5DAD4AEF86}" type="slidenum">
              <a:rPr lang="tr-TR" smtClean="0"/>
              <a:t>‹#›</a:t>
            </a:fld>
            <a:endParaRPr lang="tr-TR"/>
          </a:p>
        </p:txBody>
      </p:sp>
    </p:spTree>
    <p:extLst>
      <p:ext uri="{BB962C8B-B14F-4D97-AF65-F5344CB8AC3E}">
        <p14:creationId xmlns:p14="http://schemas.microsoft.com/office/powerpoint/2010/main" val="24666887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tr-TR" smtClean="0"/>
              <a:t>Asıl başlık stili için tıklatın</a:t>
            </a:r>
            <a:endParaRPr lang="tr-TR"/>
          </a:p>
        </p:txBody>
      </p:sp>
      <p:sp>
        <p:nvSpPr>
          <p:cNvPr id="3" name="Metin Yer Tutucusu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tr-TR" smtClean="0"/>
              <a:t>Asıl metin stillerini düzenlemek için tıklatın</a:t>
            </a:r>
          </a:p>
          <a:p>
            <a:pPr lvl="1"/>
            <a:r>
              <a:rPr lang="tr-TR" smtClean="0"/>
              <a:t>İkinci düzey</a:t>
            </a:r>
          </a:p>
          <a:p>
            <a:pPr lvl="2"/>
            <a:r>
              <a:rPr lang="tr-TR" smtClean="0"/>
              <a:t>Üçüncü düzey</a:t>
            </a:r>
          </a:p>
          <a:p>
            <a:pPr lvl="3"/>
            <a:r>
              <a:rPr lang="tr-TR" smtClean="0"/>
              <a:t>Dördüncü düzey</a:t>
            </a:r>
          </a:p>
          <a:p>
            <a:pPr lvl="4"/>
            <a:r>
              <a:rPr lang="tr-TR" smtClean="0"/>
              <a:t>Beşinci düzey</a:t>
            </a:r>
            <a:endParaRPr lang="tr-TR"/>
          </a:p>
        </p:txBody>
      </p:sp>
      <p:sp>
        <p:nvSpPr>
          <p:cNvPr id="4" name="Veri Yer Tutucusu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F5C490-9C72-4D5D-BBBD-155E5695C0D6}" type="datetimeFigureOut">
              <a:rPr lang="tr-TR" smtClean="0"/>
              <a:t>17.3.2022</a:t>
            </a:fld>
            <a:endParaRPr lang="tr-TR"/>
          </a:p>
        </p:txBody>
      </p:sp>
      <p:sp>
        <p:nvSpPr>
          <p:cNvPr id="5" name="Altbilgi Yer Tutucusu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1927310-9936-4A1B-8EFD-DC5DAD4AEF86}" type="slidenum">
              <a:rPr lang="tr-TR" smtClean="0"/>
              <a:t>‹#›</a:t>
            </a:fld>
            <a:endParaRPr lang="tr-TR"/>
          </a:p>
        </p:txBody>
      </p:sp>
    </p:spTree>
    <p:extLst>
      <p:ext uri="{BB962C8B-B14F-4D97-AF65-F5344CB8AC3E}">
        <p14:creationId xmlns:p14="http://schemas.microsoft.com/office/powerpoint/2010/main" val="41978821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smtClean="0"/>
              <a:t>LAB 5</a:t>
            </a:r>
            <a:r>
              <a:rPr lang="en-US" dirty="0" smtClean="0"/>
              <a:t> </a:t>
            </a:r>
            <a:r>
              <a:rPr lang="en-US" smtClean="0"/>
              <a:t>- Solutions</a:t>
            </a:r>
            <a:endParaRPr lang="tr-TR" dirty="0"/>
          </a:p>
        </p:txBody>
      </p:sp>
      <p:sp>
        <p:nvSpPr>
          <p:cNvPr id="3" name="Alt Başlık 2"/>
          <p:cNvSpPr>
            <a:spLocks noGrp="1"/>
          </p:cNvSpPr>
          <p:nvPr>
            <p:ph type="subTitle" idx="1"/>
          </p:nvPr>
        </p:nvSpPr>
        <p:spPr/>
        <p:txBody>
          <a:bodyPr/>
          <a:lstStyle/>
          <a:p>
            <a:r>
              <a:rPr lang="tr-TR" i="1" dirty="0" smtClean="0"/>
              <a:t>CSE 102</a:t>
            </a:r>
            <a:endParaRPr lang="tr-TR" i="1" dirty="0"/>
          </a:p>
        </p:txBody>
      </p:sp>
    </p:spTree>
    <p:extLst>
      <p:ext uri="{BB962C8B-B14F-4D97-AF65-F5344CB8AC3E}">
        <p14:creationId xmlns:p14="http://schemas.microsoft.com/office/powerpoint/2010/main" val="2785834022"/>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95536" y="620688"/>
            <a:ext cx="8220396" cy="5400600"/>
          </a:xfrm>
          <a:prstGeom prst="rect">
            <a:avLst/>
          </a:prstGeom>
        </p:spPr>
        <p:txBody>
          <a:bodyPr wrap="square">
            <a:spAutoFit/>
          </a:bodyPr>
          <a:lstStyle/>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7F0055"/>
                </a:solidFill>
                <a:latin typeface="Consolas"/>
              </a:rPr>
              <a:t>boolean</a:t>
            </a:r>
            <a:r>
              <a:rPr lang="tr-TR" sz="1600" b="1" dirty="0">
                <a:solidFill>
                  <a:srgbClr val="000000"/>
                </a:solidFill>
                <a:latin typeface="Consolas"/>
              </a:rPr>
              <a:t> </a:t>
            </a:r>
            <a:r>
              <a:rPr lang="tr-TR" sz="1600" b="1" dirty="0" err="1">
                <a:solidFill>
                  <a:srgbClr val="000000"/>
                </a:solidFill>
                <a:latin typeface="Consolas"/>
              </a:rPr>
              <a:t>prob</a:t>
            </a:r>
            <a:r>
              <a:rPr lang="tr-TR" sz="1600" b="1" dirty="0">
                <a:solidFill>
                  <a:srgbClr val="000000"/>
                </a:solidFill>
                <a:latin typeface="Consolas"/>
              </a:rPr>
              <a:t>(</a:t>
            </a:r>
            <a:r>
              <a:rPr lang="tr-TR" sz="1600" b="1" dirty="0" err="1">
                <a:solidFill>
                  <a:srgbClr val="7F0055"/>
                </a:solidFill>
                <a:latin typeface="Consolas"/>
              </a:rPr>
              <a:t>double</a:t>
            </a:r>
            <a:r>
              <a:rPr lang="tr-TR" sz="1600" b="1" dirty="0">
                <a:solidFill>
                  <a:srgbClr val="000000"/>
                </a:solidFill>
                <a:latin typeface="Consolas"/>
              </a:rPr>
              <a:t> </a:t>
            </a:r>
            <a:r>
              <a:rPr lang="tr-TR" sz="1600" b="1" dirty="0">
                <a:solidFill>
                  <a:srgbClr val="6A3E3E"/>
                </a:solidFill>
                <a:latin typeface="Consolas"/>
              </a:rPr>
              <a:t>p</a:t>
            </a:r>
            <a:r>
              <a:rPr lang="tr-TR" sz="1600" b="1" dirty="0">
                <a:solidFill>
                  <a:srgbClr val="000000"/>
                </a:solidFill>
                <a:latin typeface="Consolas"/>
              </a:rPr>
              <a:t>) {</a:t>
            </a:r>
          </a:p>
          <a:p>
            <a:r>
              <a:rPr lang="en-US" sz="1600" b="1" dirty="0" smtClean="0">
                <a:solidFill>
                  <a:srgbClr val="7F0055"/>
                </a:solidFill>
                <a:latin typeface="Consolas"/>
              </a:rPr>
              <a:t>	</a:t>
            </a:r>
            <a:r>
              <a:rPr lang="tr-TR" sz="1600" b="1" dirty="0" err="1" smtClean="0">
                <a:solidFill>
                  <a:srgbClr val="7F0055"/>
                </a:solidFill>
                <a:latin typeface="Consolas"/>
              </a:rPr>
              <a:t>return</a:t>
            </a:r>
            <a:r>
              <a:rPr lang="tr-TR" sz="1600" b="1" dirty="0" smtClean="0">
                <a:solidFill>
                  <a:srgbClr val="000000"/>
                </a:solidFill>
                <a:latin typeface="Consolas"/>
              </a:rPr>
              <a:t> </a:t>
            </a:r>
            <a:r>
              <a:rPr lang="tr-TR" sz="1600" b="1" dirty="0" err="1">
                <a:solidFill>
                  <a:srgbClr val="000000"/>
                </a:solidFill>
                <a:latin typeface="Consolas"/>
              </a:rPr>
              <a:t>Math.</a:t>
            </a:r>
            <a:r>
              <a:rPr lang="tr-TR" sz="1600" b="1" i="1" dirty="0" err="1">
                <a:solidFill>
                  <a:srgbClr val="000000"/>
                </a:solidFill>
                <a:latin typeface="Consolas"/>
              </a:rPr>
              <a:t>random</a:t>
            </a:r>
            <a:r>
              <a:rPr lang="tr-TR" sz="1600" b="1" i="1" dirty="0">
                <a:solidFill>
                  <a:srgbClr val="000000"/>
                </a:solidFill>
                <a:latin typeface="Consolas"/>
              </a:rPr>
              <a:t>() &lt; </a:t>
            </a:r>
            <a:r>
              <a:rPr lang="tr-TR" sz="1600" b="1" i="1" dirty="0">
                <a:solidFill>
                  <a:srgbClr val="6A3E3E"/>
                </a:solidFill>
                <a:latin typeface="Consolas"/>
              </a:rPr>
              <a:t>p</a:t>
            </a:r>
            <a:r>
              <a:rPr lang="tr-TR" sz="1600" b="1" i="1" dirty="0">
                <a:solidFill>
                  <a:srgbClr val="000000"/>
                </a:solidFill>
                <a:latin typeface="Consolas"/>
              </a:rPr>
              <a:t>;</a:t>
            </a:r>
          </a:p>
          <a:p>
            <a:r>
              <a:rPr lang="tr-TR" sz="1600" dirty="0" smtClean="0">
                <a:solidFill>
                  <a:srgbClr val="000000"/>
                </a:solidFill>
                <a:latin typeface="Consolas"/>
              </a:rPr>
              <a:t>}</a:t>
            </a:r>
            <a:endParaRPr lang="tr-TR" sz="1600" dirty="0">
              <a:latin typeface="Consolas"/>
            </a:endParaRPr>
          </a:p>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000000"/>
                </a:solidFill>
                <a:latin typeface="Consolas"/>
              </a:rPr>
              <a:t>String</a:t>
            </a:r>
            <a:r>
              <a:rPr lang="tr-TR" sz="1600" b="1" dirty="0">
                <a:solidFill>
                  <a:srgbClr val="000000"/>
                </a:solidFill>
                <a:latin typeface="Consolas"/>
              </a:rPr>
              <a:t> </a:t>
            </a:r>
            <a:r>
              <a:rPr lang="tr-TR" sz="1600" b="1" dirty="0" err="1">
                <a:solidFill>
                  <a:srgbClr val="000000"/>
                </a:solidFill>
                <a:latin typeface="Consolas"/>
              </a:rPr>
              <a:t>fancySuicide</a:t>
            </a:r>
            <a:r>
              <a:rPr lang="tr-TR" sz="1600" b="1" dirty="0">
                <a:solidFill>
                  <a:srgbClr val="000000"/>
                </a:solidFill>
                <a:latin typeface="Consolas"/>
              </a:rPr>
              <a:t>(</a:t>
            </a:r>
            <a:r>
              <a:rPr lang="tr-TR" sz="1600" b="1" dirty="0" err="1">
                <a:solidFill>
                  <a:srgbClr val="000000"/>
                </a:solidFill>
                <a:latin typeface="Consolas"/>
              </a:rPr>
              <a:t>LinkedList</a:t>
            </a:r>
            <a:r>
              <a:rPr lang="tr-TR" sz="1600" b="1" dirty="0">
                <a:solidFill>
                  <a:srgbClr val="000000"/>
                </a:solidFill>
                <a:latin typeface="Consolas"/>
              </a:rPr>
              <a:t>&lt;</a:t>
            </a:r>
            <a:r>
              <a:rPr lang="tr-TR" sz="1600" b="1" dirty="0" err="1">
                <a:solidFill>
                  <a:srgbClr val="000000"/>
                </a:solidFill>
                <a:latin typeface="Consolas"/>
              </a:rPr>
              <a:t>String</a:t>
            </a:r>
            <a:r>
              <a:rPr lang="tr-TR" sz="1600" b="1" dirty="0">
                <a:solidFill>
                  <a:srgbClr val="000000"/>
                </a:solidFill>
                <a:latin typeface="Consolas"/>
              </a:rPr>
              <a:t>&gt; </a:t>
            </a:r>
            <a:r>
              <a:rPr lang="tr-TR" sz="1600" b="1" dirty="0" err="1">
                <a:solidFill>
                  <a:srgbClr val="6A3E3E"/>
                </a:solidFill>
                <a:latin typeface="Consolas"/>
              </a:rPr>
              <a:t>friends</a:t>
            </a:r>
            <a:r>
              <a:rPr lang="tr-TR" sz="1600" b="1" dirty="0">
                <a:solidFill>
                  <a:srgbClr val="000000"/>
                </a:solidFill>
                <a:latin typeface="Consolas"/>
              </a:rPr>
              <a:t>, </a:t>
            </a:r>
            <a:r>
              <a:rPr lang="tr-TR" sz="1600" b="1" dirty="0" err="1">
                <a:solidFill>
                  <a:srgbClr val="7F0055"/>
                </a:solidFill>
                <a:latin typeface="Consolas"/>
              </a:rPr>
              <a:t>double</a:t>
            </a:r>
            <a:r>
              <a:rPr lang="tr-TR" sz="1600" b="1" dirty="0">
                <a:solidFill>
                  <a:srgbClr val="000000"/>
                </a:solidFill>
                <a:latin typeface="Consolas"/>
              </a:rPr>
              <a:t> </a:t>
            </a:r>
            <a:r>
              <a:rPr lang="tr-TR" sz="1600" b="1" dirty="0">
                <a:solidFill>
                  <a:srgbClr val="6A3E3E"/>
                </a:solidFill>
                <a:latin typeface="Consolas"/>
              </a:rPr>
              <a:t>p</a:t>
            </a:r>
            <a:r>
              <a:rPr lang="tr-TR" sz="1600" b="1" dirty="0">
                <a:solidFill>
                  <a:srgbClr val="000000"/>
                </a:solidFill>
                <a:latin typeface="Consolas"/>
              </a:rPr>
              <a:t>) {</a:t>
            </a:r>
          </a:p>
          <a:p>
            <a:pPr lvl="1"/>
            <a:r>
              <a:rPr lang="tr-TR" sz="1600" dirty="0" err="1">
                <a:solidFill>
                  <a:srgbClr val="000000"/>
                </a:solidFill>
                <a:latin typeface="Consolas"/>
              </a:rPr>
              <a:t>Random</a:t>
            </a:r>
            <a:r>
              <a:rPr lang="tr-TR" sz="1600" dirty="0">
                <a:solidFill>
                  <a:srgbClr val="000000"/>
                </a:solidFill>
                <a:latin typeface="Consolas"/>
              </a:rPr>
              <a:t> </a:t>
            </a:r>
            <a:r>
              <a:rPr lang="tr-TR" sz="1600" dirty="0">
                <a:solidFill>
                  <a:srgbClr val="6A3E3E"/>
                </a:solidFill>
                <a:latin typeface="Consolas"/>
              </a:rPr>
              <a:t>r</a:t>
            </a:r>
            <a:r>
              <a:rPr lang="tr-TR" sz="1600" dirty="0">
                <a:solidFill>
                  <a:srgbClr val="000000"/>
                </a:solidFill>
                <a:latin typeface="Consolas"/>
              </a:rPr>
              <a:t> = </a:t>
            </a:r>
            <a:r>
              <a:rPr lang="tr-TR" sz="1600" b="1" dirty="0" err="1">
                <a:solidFill>
                  <a:srgbClr val="7F0055"/>
                </a:solidFill>
                <a:latin typeface="Consolas"/>
              </a:rPr>
              <a:t>new</a:t>
            </a:r>
            <a:r>
              <a:rPr lang="tr-TR" sz="1600" b="1" dirty="0">
                <a:solidFill>
                  <a:srgbClr val="000000"/>
                </a:solidFill>
                <a:latin typeface="Consolas"/>
              </a:rPr>
              <a:t> </a:t>
            </a:r>
            <a:r>
              <a:rPr lang="tr-TR" sz="1600" b="1" dirty="0" err="1">
                <a:solidFill>
                  <a:srgbClr val="000000"/>
                </a:solidFill>
                <a:latin typeface="Consolas"/>
              </a:rPr>
              <a:t>Random</a:t>
            </a:r>
            <a:r>
              <a:rPr lang="tr-TR" sz="1600" b="1" dirty="0">
                <a:solidFill>
                  <a:srgbClr val="000000"/>
                </a:solidFill>
                <a:latin typeface="Consolas"/>
              </a:rPr>
              <a:t>();</a:t>
            </a:r>
          </a:p>
          <a:p>
            <a:pPr lvl="1"/>
            <a:r>
              <a:rPr lang="tr-TR" sz="1600" b="1" dirty="0" err="1">
                <a:solidFill>
                  <a:srgbClr val="7F0055"/>
                </a:solidFill>
                <a:latin typeface="Consolas"/>
              </a:rPr>
              <a:t>int</a:t>
            </a:r>
            <a:r>
              <a:rPr lang="tr-TR" sz="1600" b="1" dirty="0">
                <a:solidFill>
                  <a:srgbClr val="000000"/>
                </a:solidFill>
                <a:latin typeface="Consolas"/>
              </a:rPr>
              <a:t> </a:t>
            </a:r>
            <a:r>
              <a:rPr lang="tr-TR" sz="1600" b="1" dirty="0" err="1">
                <a:solidFill>
                  <a:srgbClr val="6A3E3E"/>
                </a:solidFill>
                <a:latin typeface="Consolas"/>
              </a:rPr>
              <a:t>turn</a:t>
            </a:r>
            <a:r>
              <a:rPr lang="tr-TR" sz="1600" b="1" dirty="0">
                <a:solidFill>
                  <a:srgbClr val="000000"/>
                </a:solidFill>
                <a:latin typeface="Consolas"/>
              </a:rPr>
              <a:t> = </a:t>
            </a:r>
            <a:r>
              <a:rPr lang="tr-TR" sz="1600" b="1" dirty="0" err="1">
                <a:solidFill>
                  <a:srgbClr val="6A3E3E"/>
                </a:solidFill>
                <a:latin typeface="Consolas"/>
              </a:rPr>
              <a:t>r</a:t>
            </a:r>
            <a:r>
              <a:rPr lang="tr-TR" sz="1600" b="1" dirty="0" err="1">
                <a:solidFill>
                  <a:srgbClr val="000000"/>
                </a:solidFill>
                <a:latin typeface="Consolas"/>
              </a:rPr>
              <a:t>.nextInt</a:t>
            </a:r>
            <a:r>
              <a:rPr lang="tr-TR" sz="1600" b="1" dirty="0">
                <a:solidFill>
                  <a:srgbClr val="000000"/>
                </a:solidFill>
                <a:latin typeface="Consolas"/>
              </a:rPr>
              <a:t>(</a:t>
            </a:r>
            <a:r>
              <a:rPr lang="tr-TR" sz="1600" b="1" dirty="0" err="1">
                <a:solidFill>
                  <a:srgbClr val="6A3E3E"/>
                </a:solidFill>
                <a:latin typeface="Consolas"/>
              </a:rPr>
              <a:t>friends</a:t>
            </a:r>
            <a:r>
              <a:rPr lang="tr-TR" sz="1600" b="1" dirty="0" err="1">
                <a:solidFill>
                  <a:srgbClr val="000000"/>
                </a:solidFill>
                <a:latin typeface="Consolas"/>
              </a:rPr>
              <a:t>.size</a:t>
            </a:r>
            <a:r>
              <a:rPr lang="tr-TR" sz="1600" b="1" dirty="0">
                <a:solidFill>
                  <a:srgbClr val="000000"/>
                </a:solidFill>
                <a:latin typeface="Consolas"/>
              </a:rPr>
              <a:t>());</a:t>
            </a:r>
          </a:p>
          <a:p>
            <a:pPr lvl="1"/>
            <a:r>
              <a:rPr lang="tr-TR" sz="1600" b="1" dirty="0" err="1">
                <a:solidFill>
                  <a:srgbClr val="7F0055"/>
                </a:solidFill>
                <a:latin typeface="Consolas"/>
              </a:rPr>
              <a:t>while</a:t>
            </a:r>
            <a:r>
              <a:rPr lang="tr-TR" sz="1600" b="1" dirty="0">
                <a:solidFill>
                  <a:srgbClr val="000000"/>
                </a:solidFill>
                <a:latin typeface="Consolas"/>
              </a:rPr>
              <a:t>(</a:t>
            </a:r>
            <a:r>
              <a:rPr lang="tr-TR" sz="1600" b="1" dirty="0" err="1">
                <a:solidFill>
                  <a:srgbClr val="6A3E3E"/>
                </a:solidFill>
                <a:latin typeface="Consolas"/>
              </a:rPr>
              <a:t>friends</a:t>
            </a:r>
            <a:r>
              <a:rPr lang="tr-TR" sz="1600" b="1" dirty="0" err="1">
                <a:solidFill>
                  <a:srgbClr val="000000"/>
                </a:solidFill>
                <a:latin typeface="Consolas"/>
              </a:rPr>
              <a:t>.size</a:t>
            </a:r>
            <a:r>
              <a:rPr lang="tr-TR" sz="1600" b="1" dirty="0">
                <a:solidFill>
                  <a:srgbClr val="000000"/>
                </a:solidFill>
                <a:latin typeface="Consolas"/>
              </a:rPr>
              <a:t>() &gt; 1) {</a:t>
            </a:r>
          </a:p>
          <a:p>
            <a:pPr lvl="2"/>
            <a:r>
              <a:rPr lang="tr-TR" sz="1600" b="1" dirty="0" err="1">
                <a:solidFill>
                  <a:srgbClr val="7F0055"/>
                </a:solidFill>
                <a:latin typeface="Consolas"/>
              </a:rPr>
              <a:t>if</a:t>
            </a:r>
            <a:r>
              <a:rPr lang="tr-TR" sz="1600" b="1" dirty="0">
                <a:solidFill>
                  <a:srgbClr val="000000"/>
                </a:solidFill>
                <a:latin typeface="Consolas"/>
              </a:rPr>
              <a:t>(</a:t>
            </a:r>
            <a:r>
              <a:rPr lang="tr-TR" sz="1600" b="1" i="1" dirty="0" err="1">
                <a:solidFill>
                  <a:srgbClr val="000000"/>
                </a:solidFill>
                <a:latin typeface="Consolas"/>
              </a:rPr>
              <a:t>prob</a:t>
            </a:r>
            <a:r>
              <a:rPr lang="tr-TR" sz="1600" b="1" i="1" dirty="0">
                <a:solidFill>
                  <a:srgbClr val="000000"/>
                </a:solidFill>
                <a:latin typeface="Consolas"/>
              </a:rPr>
              <a:t>(</a:t>
            </a:r>
            <a:r>
              <a:rPr lang="tr-TR" sz="1600" b="1" i="1" dirty="0">
                <a:solidFill>
                  <a:srgbClr val="6A3E3E"/>
                </a:solidFill>
                <a:latin typeface="Consolas"/>
              </a:rPr>
              <a:t>p</a:t>
            </a:r>
            <a:r>
              <a:rPr lang="tr-TR" sz="1600" b="1" i="1" dirty="0">
                <a:solidFill>
                  <a:srgbClr val="000000"/>
                </a:solidFill>
                <a:latin typeface="Consolas"/>
              </a:rPr>
              <a:t>)) {</a:t>
            </a:r>
          </a:p>
          <a:p>
            <a:pPr lvl="3"/>
            <a:r>
              <a:rPr lang="tr-TR" sz="1600" dirty="0" err="1">
                <a:solidFill>
                  <a:srgbClr val="6A3E3E"/>
                </a:solidFill>
                <a:latin typeface="Consolas"/>
              </a:rPr>
              <a:t>friends</a:t>
            </a:r>
            <a:r>
              <a:rPr lang="tr-TR" sz="1600" dirty="0" err="1">
                <a:solidFill>
                  <a:srgbClr val="000000"/>
                </a:solidFill>
                <a:latin typeface="Consolas"/>
              </a:rPr>
              <a:t>.remove</a:t>
            </a:r>
            <a:r>
              <a:rPr lang="tr-TR" sz="1600" dirty="0">
                <a:solidFill>
                  <a:srgbClr val="000000"/>
                </a:solidFill>
                <a:latin typeface="Consolas"/>
              </a:rPr>
              <a:t>(</a:t>
            </a:r>
            <a:r>
              <a:rPr lang="tr-TR" sz="1600" dirty="0" err="1">
                <a:solidFill>
                  <a:srgbClr val="6A3E3E"/>
                </a:solidFill>
                <a:latin typeface="Consolas"/>
              </a:rPr>
              <a:t>turn</a:t>
            </a:r>
            <a:r>
              <a:rPr lang="tr-TR" sz="1600" dirty="0">
                <a:solidFill>
                  <a:srgbClr val="000000"/>
                </a:solidFill>
                <a:latin typeface="Consolas"/>
              </a:rPr>
              <a:t>);</a:t>
            </a:r>
          </a:p>
          <a:p>
            <a:pPr lvl="3"/>
            <a:r>
              <a:rPr lang="tr-TR" sz="1600" dirty="0" err="1">
                <a:solidFill>
                  <a:srgbClr val="6A3E3E"/>
                </a:solidFill>
                <a:latin typeface="Consolas"/>
              </a:rPr>
              <a:t>turn</a:t>
            </a:r>
            <a:r>
              <a:rPr lang="tr-TR" sz="1600" dirty="0">
                <a:solidFill>
                  <a:srgbClr val="000000"/>
                </a:solidFill>
                <a:latin typeface="Consolas"/>
              </a:rPr>
              <a:t> = </a:t>
            </a:r>
            <a:r>
              <a:rPr lang="tr-TR" sz="1600" dirty="0" err="1">
                <a:solidFill>
                  <a:srgbClr val="6A3E3E"/>
                </a:solidFill>
                <a:latin typeface="Consolas"/>
              </a:rPr>
              <a:t>r</a:t>
            </a:r>
            <a:r>
              <a:rPr lang="tr-TR" sz="1600" dirty="0" err="1">
                <a:solidFill>
                  <a:srgbClr val="000000"/>
                </a:solidFill>
                <a:latin typeface="Consolas"/>
              </a:rPr>
              <a:t>.nextInt</a:t>
            </a:r>
            <a:r>
              <a:rPr lang="tr-TR" sz="1600" dirty="0">
                <a:solidFill>
                  <a:srgbClr val="000000"/>
                </a:solidFill>
                <a:latin typeface="Consolas"/>
              </a:rPr>
              <a:t>(</a:t>
            </a:r>
            <a:r>
              <a:rPr lang="tr-TR" sz="1600" dirty="0" err="1">
                <a:solidFill>
                  <a:srgbClr val="6A3E3E"/>
                </a:solidFill>
                <a:latin typeface="Consolas"/>
              </a:rPr>
              <a:t>friends</a:t>
            </a:r>
            <a:r>
              <a:rPr lang="tr-TR" sz="1600" dirty="0" err="1">
                <a:solidFill>
                  <a:srgbClr val="000000"/>
                </a:solidFill>
                <a:latin typeface="Consolas"/>
              </a:rPr>
              <a:t>.size</a:t>
            </a:r>
            <a:r>
              <a:rPr lang="tr-TR" sz="1600" dirty="0">
                <a:solidFill>
                  <a:srgbClr val="000000"/>
                </a:solidFill>
                <a:latin typeface="Consolas"/>
              </a:rPr>
              <a:t>());</a:t>
            </a:r>
          </a:p>
          <a:p>
            <a:pPr lvl="2"/>
            <a:r>
              <a:rPr lang="tr-TR" sz="1600" dirty="0">
                <a:solidFill>
                  <a:srgbClr val="000000"/>
                </a:solidFill>
                <a:latin typeface="Consolas"/>
              </a:rPr>
              <a:t>}</a:t>
            </a:r>
          </a:p>
          <a:p>
            <a:pPr lvl="2"/>
            <a:r>
              <a:rPr lang="tr-TR" sz="1600" b="1" dirty="0">
                <a:solidFill>
                  <a:srgbClr val="7F0055"/>
                </a:solidFill>
                <a:latin typeface="Consolas"/>
              </a:rPr>
              <a:t>else</a:t>
            </a:r>
          </a:p>
          <a:p>
            <a:pPr lvl="3"/>
            <a:r>
              <a:rPr lang="tr-TR" sz="1600" b="1" dirty="0" err="1">
                <a:solidFill>
                  <a:srgbClr val="7F0055"/>
                </a:solidFill>
                <a:latin typeface="Consolas"/>
              </a:rPr>
              <a:t>if</a:t>
            </a:r>
            <a:r>
              <a:rPr lang="tr-TR" sz="1600" b="1" dirty="0">
                <a:solidFill>
                  <a:srgbClr val="000000"/>
                </a:solidFill>
                <a:latin typeface="Consolas"/>
              </a:rPr>
              <a:t>(</a:t>
            </a:r>
            <a:r>
              <a:rPr lang="tr-TR" sz="1600" b="1" i="1" dirty="0" err="1">
                <a:solidFill>
                  <a:srgbClr val="000000"/>
                </a:solidFill>
                <a:latin typeface="Consolas"/>
              </a:rPr>
              <a:t>prob</a:t>
            </a:r>
            <a:r>
              <a:rPr lang="tr-TR" sz="1600" b="1" i="1" dirty="0">
                <a:solidFill>
                  <a:srgbClr val="000000"/>
                </a:solidFill>
                <a:latin typeface="Consolas"/>
              </a:rPr>
              <a:t>(.5))</a:t>
            </a:r>
          </a:p>
          <a:p>
            <a:pPr lvl="3"/>
            <a:r>
              <a:rPr lang="en-US" sz="1600" dirty="0" smtClean="0">
                <a:solidFill>
                  <a:srgbClr val="6A3E3E"/>
                </a:solidFill>
                <a:latin typeface="Consolas"/>
              </a:rPr>
              <a:t>	</a:t>
            </a:r>
            <a:r>
              <a:rPr lang="tr-TR" sz="1600" dirty="0" err="1" smtClean="0">
                <a:solidFill>
                  <a:srgbClr val="6A3E3E"/>
                </a:solidFill>
                <a:latin typeface="Consolas"/>
              </a:rPr>
              <a:t>turn</a:t>
            </a:r>
            <a:r>
              <a:rPr lang="tr-TR" sz="1600" dirty="0" smtClean="0">
                <a:solidFill>
                  <a:srgbClr val="000000"/>
                </a:solidFill>
                <a:latin typeface="Consolas"/>
              </a:rPr>
              <a:t> </a:t>
            </a:r>
            <a:r>
              <a:rPr lang="tr-TR" sz="1600" dirty="0">
                <a:solidFill>
                  <a:srgbClr val="000000"/>
                </a:solidFill>
                <a:latin typeface="Consolas"/>
              </a:rPr>
              <a:t>= (</a:t>
            </a:r>
            <a:r>
              <a:rPr lang="tr-TR" sz="1600" dirty="0" err="1">
                <a:solidFill>
                  <a:srgbClr val="6A3E3E"/>
                </a:solidFill>
                <a:latin typeface="Consolas"/>
              </a:rPr>
              <a:t>turn</a:t>
            </a:r>
            <a:r>
              <a:rPr lang="tr-TR" sz="1600" dirty="0">
                <a:solidFill>
                  <a:srgbClr val="000000"/>
                </a:solidFill>
                <a:latin typeface="Consolas"/>
              </a:rPr>
              <a:t> + 1) % </a:t>
            </a:r>
            <a:r>
              <a:rPr lang="tr-TR" sz="1600" dirty="0" err="1">
                <a:solidFill>
                  <a:srgbClr val="6A3E3E"/>
                </a:solidFill>
                <a:latin typeface="Consolas"/>
              </a:rPr>
              <a:t>friends</a:t>
            </a:r>
            <a:r>
              <a:rPr lang="tr-TR" sz="1600" dirty="0" err="1">
                <a:solidFill>
                  <a:srgbClr val="000000"/>
                </a:solidFill>
                <a:latin typeface="Consolas"/>
              </a:rPr>
              <a:t>.size</a:t>
            </a:r>
            <a:r>
              <a:rPr lang="tr-TR" sz="1600" dirty="0">
                <a:solidFill>
                  <a:srgbClr val="000000"/>
                </a:solidFill>
                <a:latin typeface="Consolas"/>
              </a:rPr>
              <a:t>();</a:t>
            </a:r>
          </a:p>
          <a:p>
            <a:pPr lvl="3"/>
            <a:r>
              <a:rPr lang="en-US" sz="1600" b="1" dirty="0">
                <a:solidFill>
                  <a:srgbClr val="7F0055"/>
                </a:solidFill>
                <a:latin typeface="Consolas"/>
              </a:rPr>
              <a:t>else</a:t>
            </a:r>
            <a:r>
              <a:rPr lang="en-US" sz="1600" b="1" dirty="0">
                <a:solidFill>
                  <a:srgbClr val="3F7F5F"/>
                </a:solidFill>
                <a:latin typeface="Consolas"/>
              </a:rPr>
              <a:t>// ensure that the result of % is non-negative</a:t>
            </a:r>
          </a:p>
          <a:p>
            <a:pPr lvl="3"/>
            <a:r>
              <a:rPr lang="en-US" sz="1600" dirty="0" smtClean="0">
                <a:solidFill>
                  <a:srgbClr val="6A3E3E"/>
                </a:solidFill>
                <a:latin typeface="Consolas"/>
              </a:rPr>
              <a:t>	turn</a:t>
            </a:r>
            <a:r>
              <a:rPr lang="en-US" sz="1600" dirty="0" smtClean="0">
                <a:solidFill>
                  <a:srgbClr val="000000"/>
                </a:solidFill>
                <a:latin typeface="Consolas"/>
              </a:rPr>
              <a:t> </a:t>
            </a:r>
            <a:r>
              <a:rPr lang="en-US" sz="1600" dirty="0">
                <a:solidFill>
                  <a:srgbClr val="000000"/>
                </a:solidFill>
                <a:latin typeface="Consolas"/>
              </a:rPr>
              <a:t>= (</a:t>
            </a:r>
            <a:r>
              <a:rPr lang="en-US" sz="1600" dirty="0">
                <a:solidFill>
                  <a:srgbClr val="6A3E3E"/>
                </a:solidFill>
                <a:latin typeface="Consolas"/>
              </a:rPr>
              <a:t>turn</a:t>
            </a:r>
            <a:r>
              <a:rPr lang="en-US" sz="1600" dirty="0">
                <a:solidFill>
                  <a:srgbClr val="000000"/>
                </a:solidFill>
                <a:latin typeface="Consolas"/>
              </a:rPr>
              <a:t> + </a:t>
            </a:r>
            <a:r>
              <a:rPr lang="en-US" sz="1600" dirty="0" err="1">
                <a:solidFill>
                  <a:srgbClr val="6A3E3E"/>
                </a:solidFill>
                <a:latin typeface="Consolas"/>
              </a:rPr>
              <a:t>friends</a:t>
            </a:r>
            <a:r>
              <a:rPr lang="en-US" sz="1600" dirty="0" err="1">
                <a:solidFill>
                  <a:srgbClr val="000000"/>
                </a:solidFill>
                <a:latin typeface="Consolas"/>
              </a:rPr>
              <a:t>.size</a:t>
            </a:r>
            <a:r>
              <a:rPr lang="en-US" sz="1600" dirty="0">
                <a:solidFill>
                  <a:srgbClr val="000000"/>
                </a:solidFill>
                <a:latin typeface="Consolas"/>
              </a:rPr>
              <a:t>() - 1) % </a:t>
            </a:r>
            <a:r>
              <a:rPr lang="en-US" sz="1600" dirty="0" err="1">
                <a:solidFill>
                  <a:srgbClr val="6A3E3E"/>
                </a:solidFill>
                <a:latin typeface="Consolas"/>
              </a:rPr>
              <a:t>friends</a:t>
            </a:r>
            <a:r>
              <a:rPr lang="en-US" sz="1600" dirty="0" err="1">
                <a:solidFill>
                  <a:srgbClr val="000000"/>
                </a:solidFill>
                <a:latin typeface="Consolas"/>
              </a:rPr>
              <a:t>.size</a:t>
            </a:r>
            <a:r>
              <a:rPr lang="en-US" sz="1600" dirty="0">
                <a:solidFill>
                  <a:srgbClr val="000000"/>
                </a:solidFill>
                <a:latin typeface="Consolas"/>
              </a:rPr>
              <a:t>();</a:t>
            </a:r>
          </a:p>
          <a:p>
            <a:pPr lvl="2"/>
            <a:endParaRPr lang="tr-TR" sz="1600" dirty="0">
              <a:latin typeface="Consolas"/>
            </a:endParaRPr>
          </a:p>
          <a:p>
            <a:pPr lvl="1"/>
            <a:r>
              <a:rPr lang="tr-TR" sz="1600" dirty="0">
                <a:solidFill>
                  <a:srgbClr val="000000"/>
                </a:solidFill>
                <a:latin typeface="Consolas"/>
              </a:rPr>
              <a:t>}</a:t>
            </a:r>
          </a:p>
          <a:p>
            <a:pPr lvl="1"/>
            <a:endParaRPr lang="tr-TR" sz="1600" dirty="0">
              <a:latin typeface="Consolas"/>
            </a:endParaRP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6A3E3E"/>
                </a:solidFill>
                <a:latin typeface="Consolas"/>
              </a:rPr>
              <a:t>friends</a:t>
            </a:r>
            <a:r>
              <a:rPr lang="tr-TR" sz="1600" b="1" dirty="0" err="1">
                <a:solidFill>
                  <a:srgbClr val="000000"/>
                </a:solidFill>
                <a:latin typeface="Consolas"/>
              </a:rPr>
              <a:t>.getFirst</a:t>
            </a:r>
            <a:r>
              <a:rPr lang="tr-TR" sz="1600" b="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300758128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76844" cy="4896544"/>
          </a:xfrm>
        </p:spPr>
        <p:txBody>
          <a:bodyPr>
            <a:normAutofit/>
          </a:bodyPr>
          <a:lstStyle/>
          <a:p>
            <a:r>
              <a:rPr lang="en-US" sz="2800" dirty="0" smtClean="0"/>
              <a:t>You have a bag which contains </a:t>
            </a:r>
            <a:r>
              <a:rPr lang="en-US" sz="2800" i="1" dirty="0" smtClean="0"/>
              <a:t>n </a:t>
            </a:r>
            <a:r>
              <a:rPr lang="en-US" sz="2800" dirty="0" smtClean="0"/>
              <a:t>black, </a:t>
            </a:r>
            <a:r>
              <a:rPr lang="en-US" sz="2800" i="1" dirty="0" smtClean="0"/>
              <a:t>n</a:t>
            </a:r>
            <a:r>
              <a:rPr lang="en-US" sz="2800" dirty="0" smtClean="0"/>
              <a:t> red balls. As your choice of </a:t>
            </a:r>
            <a:r>
              <a:rPr lang="en-US" sz="2800" i="1" dirty="0" smtClean="0"/>
              <a:t>n </a:t>
            </a:r>
            <a:r>
              <a:rPr lang="en-US" sz="2800" dirty="0" smtClean="0"/>
              <a:t>gets bigger, doing the following experiment many times and taking the average will yield a certain value, what is it?</a:t>
            </a:r>
          </a:p>
          <a:p>
            <a:r>
              <a:rPr lang="en-US" sz="2800" b="1" dirty="0" smtClean="0"/>
              <a:t>Experiment</a:t>
            </a:r>
            <a:r>
              <a:rPr lang="en-US" sz="2800" dirty="0" smtClean="0"/>
              <a:t>:  Randomly draw balls from the bag one-by-one until one of the colors is completely depleted. Then count the remaining balls in the bag.</a:t>
            </a:r>
          </a:p>
        </p:txBody>
      </p:sp>
    </p:spTree>
    <p:extLst>
      <p:ext uri="{BB962C8B-B14F-4D97-AF65-F5344CB8AC3E}">
        <p14:creationId xmlns:p14="http://schemas.microsoft.com/office/powerpoint/2010/main" val="21694466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827584" y="1052736"/>
            <a:ext cx="7056784" cy="4333840"/>
          </a:xfrm>
          <a:prstGeom prst="rect">
            <a:avLst/>
          </a:prstGeom>
        </p:spPr>
        <p:txBody>
          <a:bodyPr wrap="square">
            <a:spAutoFit/>
          </a:bodyPr>
          <a:lstStyle/>
          <a:p>
            <a:r>
              <a:rPr lang="tr-TR" b="1" dirty="0" err="1">
                <a:solidFill>
                  <a:srgbClr val="7F0055"/>
                </a:solidFill>
                <a:latin typeface="Consolas"/>
              </a:rPr>
              <a:t>static</a:t>
            </a:r>
            <a:r>
              <a:rPr lang="tr-TR" b="1" dirty="0">
                <a:solidFill>
                  <a:srgbClr val="000000"/>
                </a:solidFill>
                <a:latin typeface="Consolas"/>
              </a:rPr>
              <a:t> </a:t>
            </a:r>
            <a:r>
              <a:rPr lang="tr-TR" b="1" dirty="0" err="1">
                <a:solidFill>
                  <a:srgbClr val="7F0055"/>
                </a:solidFill>
                <a:latin typeface="Consolas"/>
              </a:rPr>
              <a:t>int</a:t>
            </a:r>
            <a:r>
              <a:rPr lang="tr-TR" b="1" dirty="0">
                <a:solidFill>
                  <a:srgbClr val="000000"/>
                </a:solidFill>
                <a:latin typeface="Consolas"/>
              </a:rPr>
              <a:t> </a:t>
            </a:r>
            <a:r>
              <a:rPr lang="tr-TR" b="1" dirty="0" err="1">
                <a:solidFill>
                  <a:srgbClr val="000000"/>
                </a:solidFill>
                <a:latin typeface="Consolas"/>
              </a:rPr>
              <a:t>drawBalls</a:t>
            </a:r>
            <a:r>
              <a:rPr lang="tr-TR" b="1" dirty="0">
                <a:solidFill>
                  <a:srgbClr val="000000"/>
                </a:solidFill>
                <a:latin typeface="Consolas"/>
              </a:rPr>
              <a:t>(</a:t>
            </a:r>
            <a:r>
              <a:rPr lang="tr-TR" b="1" dirty="0" err="1">
                <a:solidFill>
                  <a:srgbClr val="000000"/>
                </a:solidFill>
                <a:latin typeface="Consolas"/>
              </a:rPr>
              <a:t>LinkedList</a:t>
            </a:r>
            <a:r>
              <a:rPr lang="tr-TR" b="1" dirty="0">
                <a:solidFill>
                  <a:srgbClr val="000000"/>
                </a:solidFill>
                <a:latin typeface="Consolas"/>
              </a:rPr>
              <a:t>&lt;</a:t>
            </a:r>
            <a:r>
              <a:rPr lang="tr-TR" b="1" dirty="0" err="1">
                <a:solidFill>
                  <a:srgbClr val="000000"/>
                </a:solidFill>
                <a:latin typeface="Consolas"/>
              </a:rPr>
              <a:t>String</a:t>
            </a:r>
            <a:r>
              <a:rPr lang="tr-TR" b="1" dirty="0">
                <a:solidFill>
                  <a:srgbClr val="000000"/>
                </a:solidFill>
                <a:latin typeface="Consolas"/>
              </a:rPr>
              <a:t>&gt; </a:t>
            </a:r>
            <a:r>
              <a:rPr lang="tr-TR" b="1" dirty="0" err="1">
                <a:solidFill>
                  <a:srgbClr val="6A3E3E"/>
                </a:solidFill>
                <a:latin typeface="Consolas"/>
              </a:rPr>
              <a:t>balls</a:t>
            </a:r>
            <a:r>
              <a:rPr lang="tr-TR" b="1" dirty="0">
                <a:solidFill>
                  <a:srgbClr val="000000"/>
                </a:solidFill>
                <a:latin typeface="Consolas"/>
              </a:rPr>
              <a:t>) {</a:t>
            </a:r>
          </a:p>
          <a:p>
            <a:pPr lvl="1"/>
            <a:r>
              <a:rPr lang="tr-TR" dirty="0" err="1">
                <a:solidFill>
                  <a:srgbClr val="000000"/>
                </a:solidFill>
                <a:latin typeface="Consolas"/>
              </a:rPr>
              <a:t>Random</a:t>
            </a:r>
            <a:r>
              <a:rPr lang="tr-TR" dirty="0">
                <a:solidFill>
                  <a:srgbClr val="000000"/>
                </a:solidFill>
                <a:latin typeface="Consolas"/>
              </a:rPr>
              <a:t> </a:t>
            </a:r>
            <a:r>
              <a:rPr lang="tr-TR" dirty="0">
                <a:solidFill>
                  <a:srgbClr val="6A3E3E"/>
                </a:solidFill>
                <a:latin typeface="Consolas"/>
              </a:rPr>
              <a:t>r</a:t>
            </a:r>
            <a:r>
              <a:rPr lang="tr-TR" dirty="0">
                <a:solidFill>
                  <a:srgbClr val="000000"/>
                </a:solidFill>
                <a:latin typeface="Consolas"/>
              </a:rPr>
              <a:t> = </a:t>
            </a:r>
            <a:r>
              <a:rPr lang="tr-TR" b="1" dirty="0" err="1">
                <a:solidFill>
                  <a:srgbClr val="7F0055"/>
                </a:solidFill>
                <a:latin typeface="Consolas"/>
              </a:rPr>
              <a:t>new</a:t>
            </a:r>
            <a:r>
              <a:rPr lang="tr-TR" b="1" dirty="0">
                <a:solidFill>
                  <a:srgbClr val="000000"/>
                </a:solidFill>
                <a:latin typeface="Consolas"/>
              </a:rPr>
              <a:t> </a:t>
            </a:r>
            <a:r>
              <a:rPr lang="tr-TR" b="1" dirty="0" err="1">
                <a:solidFill>
                  <a:srgbClr val="000000"/>
                </a:solidFill>
                <a:latin typeface="Consolas"/>
              </a:rPr>
              <a:t>Random</a:t>
            </a:r>
            <a:r>
              <a:rPr lang="tr-TR" b="1" dirty="0">
                <a:solidFill>
                  <a:srgbClr val="000000"/>
                </a:solidFill>
                <a:latin typeface="Consolas"/>
              </a:rPr>
              <a:t>();</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6A3E3E"/>
                </a:solidFill>
                <a:latin typeface="Consolas"/>
              </a:rPr>
              <a:t>redBalls</a:t>
            </a:r>
            <a:r>
              <a:rPr lang="tr-TR" b="1" dirty="0">
                <a:solidFill>
                  <a:srgbClr val="000000"/>
                </a:solidFill>
                <a:latin typeface="Consolas"/>
              </a:rPr>
              <a:t> = </a:t>
            </a:r>
            <a:r>
              <a:rPr lang="tr-TR" b="1" dirty="0" err="1">
                <a:solidFill>
                  <a:srgbClr val="6A3E3E"/>
                </a:solidFill>
                <a:latin typeface="Consolas"/>
              </a:rPr>
              <a:t>balls</a:t>
            </a:r>
            <a:r>
              <a:rPr lang="tr-TR" b="1" dirty="0" err="1">
                <a:solidFill>
                  <a:srgbClr val="000000"/>
                </a:solidFill>
                <a:latin typeface="Consolas"/>
              </a:rPr>
              <a:t>.size</a:t>
            </a:r>
            <a:r>
              <a:rPr lang="tr-TR" b="1" dirty="0">
                <a:solidFill>
                  <a:srgbClr val="000000"/>
                </a:solidFill>
                <a:latin typeface="Consolas"/>
              </a:rPr>
              <a:t>() / 2; </a:t>
            </a:r>
          </a:p>
          <a:p>
            <a:pPr lvl="1"/>
            <a:r>
              <a:rPr lang="tr-TR" b="1" dirty="0" err="1">
                <a:solidFill>
                  <a:srgbClr val="7F0055"/>
                </a:solidFill>
                <a:latin typeface="Consolas"/>
              </a:rPr>
              <a:t>int</a:t>
            </a:r>
            <a:r>
              <a:rPr lang="tr-TR" b="1" dirty="0">
                <a:solidFill>
                  <a:srgbClr val="000000"/>
                </a:solidFill>
                <a:latin typeface="Consolas"/>
              </a:rPr>
              <a:t> </a:t>
            </a:r>
            <a:r>
              <a:rPr lang="tr-TR" b="1" dirty="0" err="1">
                <a:solidFill>
                  <a:srgbClr val="6A3E3E"/>
                </a:solidFill>
                <a:latin typeface="Consolas"/>
              </a:rPr>
              <a:t>blackBalls</a:t>
            </a:r>
            <a:r>
              <a:rPr lang="tr-TR" b="1" dirty="0">
                <a:solidFill>
                  <a:srgbClr val="000000"/>
                </a:solidFill>
                <a:latin typeface="Consolas"/>
              </a:rPr>
              <a:t> = </a:t>
            </a:r>
            <a:r>
              <a:rPr lang="tr-TR" b="1" dirty="0" err="1">
                <a:solidFill>
                  <a:srgbClr val="6A3E3E"/>
                </a:solidFill>
                <a:latin typeface="Consolas"/>
              </a:rPr>
              <a:t>balls</a:t>
            </a:r>
            <a:r>
              <a:rPr lang="tr-TR" b="1" dirty="0" err="1">
                <a:solidFill>
                  <a:srgbClr val="000000"/>
                </a:solidFill>
                <a:latin typeface="Consolas"/>
              </a:rPr>
              <a:t>.size</a:t>
            </a:r>
            <a:r>
              <a:rPr lang="tr-TR" b="1" dirty="0">
                <a:solidFill>
                  <a:srgbClr val="000000"/>
                </a:solidFill>
                <a:latin typeface="Consolas"/>
              </a:rPr>
              <a:t>() / 2;</a:t>
            </a:r>
          </a:p>
          <a:p>
            <a:pPr lvl="1"/>
            <a:endParaRPr lang="tr-TR" dirty="0">
              <a:latin typeface="Consolas"/>
            </a:endParaRPr>
          </a:p>
          <a:p>
            <a:pPr lvl="1"/>
            <a:r>
              <a:rPr lang="tr-TR" b="1" dirty="0" err="1">
                <a:solidFill>
                  <a:srgbClr val="7F0055"/>
                </a:solidFill>
                <a:latin typeface="Consolas"/>
              </a:rPr>
              <a:t>while</a:t>
            </a:r>
            <a:r>
              <a:rPr lang="tr-TR" b="1" dirty="0">
                <a:solidFill>
                  <a:srgbClr val="000000"/>
                </a:solidFill>
                <a:latin typeface="Consolas"/>
              </a:rPr>
              <a:t>(</a:t>
            </a:r>
            <a:r>
              <a:rPr lang="tr-TR" b="1" dirty="0" err="1">
                <a:solidFill>
                  <a:srgbClr val="6A3E3E"/>
                </a:solidFill>
                <a:latin typeface="Consolas"/>
              </a:rPr>
              <a:t>redBalls</a:t>
            </a:r>
            <a:r>
              <a:rPr lang="tr-TR" b="1" dirty="0">
                <a:solidFill>
                  <a:srgbClr val="000000"/>
                </a:solidFill>
                <a:latin typeface="Consolas"/>
              </a:rPr>
              <a:t> &gt; 0 &amp;&amp; </a:t>
            </a:r>
            <a:r>
              <a:rPr lang="tr-TR" b="1" dirty="0" err="1">
                <a:solidFill>
                  <a:srgbClr val="6A3E3E"/>
                </a:solidFill>
                <a:latin typeface="Consolas"/>
              </a:rPr>
              <a:t>blackBalls</a:t>
            </a:r>
            <a:r>
              <a:rPr lang="tr-TR" b="1" dirty="0">
                <a:solidFill>
                  <a:srgbClr val="000000"/>
                </a:solidFill>
                <a:latin typeface="Consolas"/>
              </a:rPr>
              <a:t> &gt; 0) {</a:t>
            </a:r>
          </a:p>
          <a:p>
            <a:pPr lvl="2"/>
            <a:r>
              <a:rPr lang="tr-TR" b="1" dirty="0" err="1">
                <a:solidFill>
                  <a:srgbClr val="7F0055"/>
                </a:solidFill>
                <a:latin typeface="Consolas"/>
              </a:rPr>
              <a:t>int</a:t>
            </a:r>
            <a:r>
              <a:rPr lang="tr-TR" b="1" dirty="0">
                <a:solidFill>
                  <a:srgbClr val="000000"/>
                </a:solidFill>
                <a:latin typeface="Consolas"/>
              </a:rPr>
              <a:t> </a:t>
            </a:r>
            <a:r>
              <a:rPr lang="tr-TR" b="1" dirty="0" err="1">
                <a:solidFill>
                  <a:srgbClr val="6A3E3E"/>
                </a:solidFill>
                <a:latin typeface="Consolas"/>
              </a:rPr>
              <a:t>randBall</a:t>
            </a:r>
            <a:r>
              <a:rPr lang="tr-TR" b="1" dirty="0">
                <a:solidFill>
                  <a:srgbClr val="000000"/>
                </a:solidFill>
                <a:latin typeface="Consolas"/>
              </a:rPr>
              <a:t> = </a:t>
            </a:r>
            <a:r>
              <a:rPr lang="tr-TR" b="1" dirty="0" err="1">
                <a:solidFill>
                  <a:srgbClr val="6A3E3E"/>
                </a:solidFill>
                <a:latin typeface="Consolas"/>
              </a:rPr>
              <a:t>r</a:t>
            </a:r>
            <a:r>
              <a:rPr lang="tr-TR" b="1" dirty="0" err="1">
                <a:solidFill>
                  <a:srgbClr val="000000"/>
                </a:solidFill>
                <a:latin typeface="Consolas"/>
              </a:rPr>
              <a:t>.nextInt</a:t>
            </a:r>
            <a:r>
              <a:rPr lang="tr-TR" b="1" dirty="0">
                <a:solidFill>
                  <a:srgbClr val="000000"/>
                </a:solidFill>
                <a:latin typeface="Consolas"/>
              </a:rPr>
              <a:t>(</a:t>
            </a:r>
            <a:r>
              <a:rPr lang="tr-TR" b="1" dirty="0" err="1">
                <a:solidFill>
                  <a:srgbClr val="6A3E3E"/>
                </a:solidFill>
                <a:latin typeface="Consolas"/>
              </a:rPr>
              <a:t>balls</a:t>
            </a:r>
            <a:r>
              <a:rPr lang="tr-TR" b="1" dirty="0" err="1">
                <a:solidFill>
                  <a:srgbClr val="000000"/>
                </a:solidFill>
                <a:latin typeface="Consolas"/>
              </a:rPr>
              <a:t>.size</a:t>
            </a:r>
            <a:r>
              <a:rPr lang="tr-TR" b="1" dirty="0">
                <a:solidFill>
                  <a:srgbClr val="000000"/>
                </a:solidFill>
                <a:latin typeface="Consolas"/>
              </a:rPr>
              <a:t>());</a:t>
            </a:r>
          </a:p>
          <a:p>
            <a:pPr lvl="2"/>
            <a:r>
              <a:rPr lang="tr-TR" b="1" dirty="0" err="1">
                <a:solidFill>
                  <a:srgbClr val="7F0055"/>
                </a:solidFill>
                <a:latin typeface="Consolas"/>
              </a:rPr>
              <a:t>if</a:t>
            </a:r>
            <a:r>
              <a:rPr lang="tr-TR" b="1" dirty="0">
                <a:solidFill>
                  <a:srgbClr val="000000"/>
                </a:solidFill>
                <a:latin typeface="Consolas"/>
              </a:rPr>
              <a:t>(</a:t>
            </a:r>
            <a:r>
              <a:rPr lang="tr-TR" b="1" dirty="0" err="1">
                <a:solidFill>
                  <a:srgbClr val="6A3E3E"/>
                </a:solidFill>
                <a:latin typeface="Consolas"/>
              </a:rPr>
              <a:t>balls</a:t>
            </a:r>
            <a:r>
              <a:rPr lang="tr-TR" b="1" dirty="0" err="1">
                <a:solidFill>
                  <a:srgbClr val="000000"/>
                </a:solidFill>
                <a:latin typeface="Consolas"/>
              </a:rPr>
              <a:t>.get</a:t>
            </a:r>
            <a:r>
              <a:rPr lang="tr-TR" b="1" dirty="0">
                <a:solidFill>
                  <a:srgbClr val="000000"/>
                </a:solidFill>
                <a:latin typeface="Consolas"/>
              </a:rPr>
              <a:t>(</a:t>
            </a:r>
            <a:r>
              <a:rPr lang="tr-TR" b="1" dirty="0" err="1">
                <a:solidFill>
                  <a:srgbClr val="6A3E3E"/>
                </a:solidFill>
                <a:latin typeface="Consolas"/>
              </a:rPr>
              <a:t>randBall</a:t>
            </a:r>
            <a:r>
              <a:rPr lang="tr-TR" b="1" dirty="0">
                <a:solidFill>
                  <a:srgbClr val="000000"/>
                </a:solidFill>
                <a:latin typeface="Consolas"/>
              </a:rPr>
              <a:t>) == </a:t>
            </a:r>
            <a:r>
              <a:rPr lang="tr-TR" b="1" dirty="0">
                <a:solidFill>
                  <a:srgbClr val="2A00FF"/>
                </a:solidFill>
                <a:latin typeface="Consolas"/>
              </a:rPr>
              <a:t>"</a:t>
            </a:r>
            <a:r>
              <a:rPr lang="tr-TR" b="1" dirty="0" err="1">
                <a:solidFill>
                  <a:srgbClr val="2A00FF"/>
                </a:solidFill>
                <a:latin typeface="Consolas"/>
              </a:rPr>
              <a:t>red</a:t>
            </a:r>
            <a:r>
              <a:rPr lang="tr-TR" b="1" dirty="0">
                <a:solidFill>
                  <a:srgbClr val="2A00FF"/>
                </a:solidFill>
                <a:latin typeface="Consolas"/>
              </a:rPr>
              <a:t>"</a:t>
            </a:r>
            <a:r>
              <a:rPr lang="tr-TR" b="1" dirty="0">
                <a:solidFill>
                  <a:srgbClr val="000000"/>
                </a:solidFill>
                <a:latin typeface="Consolas"/>
              </a:rPr>
              <a:t>)</a:t>
            </a:r>
          </a:p>
          <a:p>
            <a:pPr lvl="2"/>
            <a:r>
              <a:rPr lang="en-US" dirty="0" smtClean="0">
                <a:solidFill>
                  <a:srgbClr val="6A3E3E"/>
                </a:solidFill>
                <a:latin typeface="Consolas"/>
              </a:rPr>
              <a:t>	</a:t>
            </a:r>
            <a:r>
              <a:rPr lang="tr-TR" dirty="0" err="1" smtClean="0">
                <a:solidFill>
                  <a:srgbClr val="6A3E3E"/>
                </a:solidFill>
                <a:latin typeface="Consolas"/>
              </a:rPr>
              <a:t>redBalls</a:t>
            </a:r>
            <a:r>
              <a:rPr lang="tr-TR" dirty="0" smtClean="0">
                <a:solidFill>
                  <a:srgbClr val="000000"/>
                </a:solidFill>
                <a:latin typeface="Consolas"/>
              </a:rPr>
              <a:t>-</a:t>
            </a:r>
            <a:r>
              <a:rPr lang="tr-TR" dirty="0">
                <a:solidFill>
                  <a:srgbClr val="000000"/>
                </a:solidFill>
                <a:latin typeface="Consolas"/>
              </a:rPr>
              <a:t>-;</a:t>
            </a:r>
          </a:p>
          <a:p>
            <a:pPr lvl="2"/>
            <a:r>
              <a:rPr lang="tr-TR" b="1" dirty="0">
                <a:solidFill>
                  <a:srgbClr val="7F0055"/>
                </a:solidFill>
                <a:latin typeface="Consolas"/>
              </a:rPr>
              <a:t>else</a:t>
            </a:r>
          </a:p>
          <a:p>
            <a:pPr lvl="2"/>
            <a:r>
              <a:rPr lang="en-US" dirty="0" smtClean="0">
                <a:solidFill>
                  <a:srgbClr val="6A3E3E"/>
                </a:solidFill>
                <a:latin typeface="Consolas"/>
              </a:rPr>
              <a:t>	</a:t>
            </a:r>
            <a:r>
              <a:rPr lang="tr-TR" dirty="0" err="1" smtClean="0">
                <a:solidFill>
                  <a:srgbClr val="6A3E3E"/>
                </a:solidFill>
                <a:latin typeface="Consolas"/>
              </a:rPr>
              <a:t>blackBalls</a:t>
            </a:r>
            <a:r>
              <a:rPr lang="tr-TR" dirty="0" smtClean="0">
                <a:solidFill>
                  <a:srgbClr val="000000"/>
                </a:solidFill>
                <a:latin typeface="Consolas"/>
              </a:rPr>
              <a:t>-</a:t>
            </a:r>
            <a:r>
              <a:rPr lang="tr-TR" dirty="0">
                <a:solidFill>
                  <a:srgbClr val="000000"/>
                </a:solidFill>
                <a:latin typeface="Consolas"/>
              </a:rPr>
              <a:t>-;</a:t>
            </a:r>
          </a:p>
          <a:p>
            <a:pPr lvl="2"/>
            <a:r>
              <a:rPr lang="tr-TR" dirty="0" err="1">
                <a:solidFill>
                  <a:srgbClr val="6A3E3E"/>
                </a:solidFill>
                <a:latin typeface="Consolas"/>
              </a:rPr>
              <a:t>balls</a:t>
            </a:r>
            <a:r>
              <a:rPr lang="tr-TR" dirty="0" err="1">
                <a:solidFill>
                  <a:srgbClr val="000000"/>
                </a:solidFill>
                <a:latin typeface="Consolas"/>
              </a:rPr>
              <a:t>.remove</a:t>
            </a:r>
            <a:r>
              <a:rPr lang="tr-TR" dirty="0">
                <a:solidFill>
                  <a:srgbClr val="000000"/>
                </a:solidFill>
                <a:latin typeface="Consolas"/>
              </a:rPr>
              <a:t>(</a:t>
            </a:r>
            <a:r>
              <a:rPr lang="tr-TR" dirty="0" err="1">
                <a:solidFill>
                  <a:srgbClr val="6A3E3E"/>
                </a:solidFill>
                <a:latin typeface="Consolas"/>
              </a:rPr>
              <a:t>randBall</a:t>
            </a:r>
            <a:r>
              <a:rPr lang="tr-TR" dirty="0">
                <a:solidFill>
                  <a:srgbClr val="000000"/>
                </a:solidFill>
                <a:latin typeface="Consolas"/>
              </a:rPr>
              <a:t>);</a:t>
            </a:r>
          </a:p>
          <a:p>
            <a:pPr lvl="1"/>
            <a:r>
              <a:rPr lang="tr-TR"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dirty="0" err="1">
                <a:solidFill>
                  <a:srgbClr val="6A3E3E"/>
                </a:solidFill>
                <a:latin typeface="Consolas"/>
              </a:rPr>
              <a:t>redBalls</a:t>
            </a:r>
            <a:r>
              <a:rPr lang="tr-TR" b="1" dirty="0">
                <a:solidFill>
                  <a:srgbClr val="000000"/>
                </a:solidFill>
                <a:latin typeface="Consolas"/>
              </a:rPr>
              <a:t> + </a:t>
            </a:r>
            <a:r>
              <a:rPr lang="tr-TR" b="1" dirty="0" err="1">
                <a:solidFill>
                  <a:srgbClr val="6A3E3E"/>
                </a:solidFill>
                <a:latin typeface="Consolas"/>
              </a:rPr>
              <a:t>blackBalls</a:t>
            </a:r>
            <a:r>
              <a:rPr lang="tr-TR" b="1"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264013541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a:lstStyle/>
          <a:p>
            <a:r>
              <a:rPr lang="tr-TR" dirty="0" err="1" smtClean="0"/>
              <a:t>Please</a:t>
            </a:r>
            <a:r>
              <a:rPr lang="tr-TR" dirty="0" smtClean="0"/>
              <a:t> </a:t>
            </a:r>
            <a:r>
              <a:rPr lang="tr-TR" dirty="0" err="1" smtClean="0"/>
              <a:t>download</a:t>
            </a:r>
            <a:r>
              <a:rPr lang="tr-TR" dirty="0" smtClean="0"/>
              <a:t> </a:t>
            </a:r>
            <a:r>
              <a:rPr lang="tr-TR" dirty="0" err="1" smtClean="0"/>
              <a:t>this</a:t>
            </a:r>
            <a:r>
              <a:rPr lang="tr-TR" dirty="0" smtClean="0"/>
              <a:t> file </a:t>
            </a:r>
            <a:r>
              <a:rPr lang="tr-TR" dirty="0" err="1" smtClean="0"/>
              <a:t>from</a:t>
            </a:r>
            <a:r>
              <a:rPr lang="tr-TR" dirty="0" smtClean="0"/>
              <a:t> </a:t>
            </a:r>
            <a:r>
              <a:rPr lang="tr-TR" dirty="0" err="1" smtClean="0"/>
              <a:t>the</a:t>
            </a:r>
            <a:r>
              <a:rPr lang="tr-TR" dirty="0" smtClean="0"/>
              <a:t> </a:t>
            </a:r>
            <a:r>
              <a:rPr lang="tr-TR" dirty="0" err="1" smtClean="0"/>
              <a:t>course’s</a:t>
            </a:r>
            <a:r>
              <a:rPr lang="tr-TR" dirty="0" smtClean="0"/>
              <a:t> </a:t>
            </a:r>
            <a:r>
              <a:rPr lang="tr-TR" dirty="0" err="1" smtClean="0"/>
              <a:t>Moodle</a:t>
            </a:r>
            <a:r>
              <a:rPr lang="tr-TR" dirty="0" smtClean="0"/>
              <a:t> </a:t>
            </a:r>
            <a:r>
              <a:rPr lang="tr-TR" dirty="0" err="1" smtClean="0"/>
              <a:t>page</a:t>
            </a:r>
            <a:r>
              <a:rPr lang="tr-TR" dirty="0" smtClean="0"/>
              <a:t>.</a:t>
            </a:r>
            <a:endParaRPr lang="tr-TR" dirty="0"/>
          </a:p>
        </p:txBody>
      </p:sp>
    </p:spTree>
    <p:extLst>
      <p:ext uri="{BB962C8B-B14F-4D97-AF65-F5344CB8AC3E}">
        <p14:creationId xmlns:p14="http://schemas.microsoft.com/office/powerpoint/2010/main" val="300049602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tr-TR" sz="2800" dirty="0" err="1" smtClean="0"/>
              <a:t>You</a:t>
            </a:r>
            <a:r>
              <a:rPr lang="tr-TR" sz="2800" dirty="0" smtClean="0"/>
              <a:t> </a:t>
            </a:r>
            <a:r>
              <a:rPr lang="tr-TR" sz="2800" dirty="0" err="1" smtClean="0"/>
              <a:t>are</a:t>
            </a:r>
            <a:r>
              <a:rPr lang="tr-TR" sz="2800" dirty="0" smtClean="0"/>
              <a:t> g</a:t>
            </a:r>
            <a:r>
              <a:rPr lang="en-US" sz="2800" dirty="0" err="1" smtClean="0"/>
              <a:t>iven</a:t>
            </a:r>
            <a:r>
              <a:rPr lang="en-US" sz="2800" dirty="0" smtClean="0"/>
              <a:t> a mapping which maps a child to his/her dad. Each person is uniquely represented with his/her ID number, which is just some string of characters. Your task is to find out how many children each dad has.</a:t>
            </a:r>
          </a:p>
          <a:p>
            <a:r>
              <a:rPr lang="en-US" sz="2800" dirty="0" smtClean="0"/>
              <a:t>In Java terms, you should write a function which takes a parameter of type </a:t>
            </a:r>
            <a:r>
              <a:rPr lang="en-US" sz="2800" dirty="0" err="1" smtClean="0"/>
              <a:t>HashMap</a:t>
            </a:r>
            <a:r>
              <a:rPr lang="en-US" sz="2800" dirty="0" smtClean="0"/>
              <a:t>&lt;String, String&gt; and returns an object of type </a:t>
            </a:r>
            <a:r>
              <a:rPr lang="en-US" sz="2800" dirty="0" err="1" smtClean="0"/>
              <a:t>HashMap</a:t>
            </a:r>
            <a:r>
              <a:rPr lang="en-US" sz="2800" dirty="0" smtClean="0"/>
              <a:t>&lt;String, Integer&gt;.</a:t>
            </a:r>
            <a:endParaRPr lang="tr-TR" sz="2800" dirty="0" smtClean="0"/>
          </a:p>
        </p:txBody>
      </p:sp>
    </p:spTree>
    <p:extLst>
      <p:ext uri="{BB962C8B-B14F-4D97-AF65-F5344CB8AC3E}">
        <p14:creationId xmlns:p14="http://schemas.microsoft.com/office/powerpoint/2010/main" val="16467760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611560" y="1484783"/>
            <a:ext cx="8280920" cy="3693319"/>
          </a:xfrm>
          <a:prstGeom prst="rect">
            <a:avLst/>
          </a:prstGeom>
        </p:spPr>
        <p:txBody>
          <a:bodyPr wrap="square">
            <a:spAutoFit/>
          </a:bodyPr>
          <a:lstStyle/>
          <a:p>
            <a:r>
              <a:rPr lang="tr-TR" b="1" dirty="0" err="1">
                <a:solidFill>
                  <a:srgbClr val="7F0055"/>
                </a:solidFill>
                <a:latin typeface="Consolas"/>
              </a:rPr>
              <a:t>static</a:t>
            </a:r>
            <a:r>
              <a:rPr lang="tr-TR" b="1" dirty="0">
                <a:solidFill>
                  <a:srgbClr val="000000"/>
                </a:solidFill>
                <a:latin typeface="Consolas"/>
              </a:rPr>
              <a:t> </a:t>
            </a:r>
            <a:r>
              <a:rPr lang="tr-TR" b="1" dirty="0" err="1">
                <a:solidFill>
                  <a:srgbClr val="000000"/>
                </a:solidFill>
                <a:latin typeface="Consolas"/>
              </a:rPr>
              <a:t>HashMap</a:t>
            </a:r>
            <a:r>
              <a:rPr lang="tr-TR" b="1" dirty="0">
                <a:solidFill>
                  <a:srgbClr val="000000"/>
                </a:solidFill>
                <a:latin typeface="Consolas"/>
              </a:rPr>
              <a:t>&lt;</a:t>
            </a:r>
            <a:r>
              <a:rPr lang="tr-TR" b="1" dirty="0" err="1">
                <a:solidFill>
                  <a:srgbClr val="000000"/>
                </a:solidFill>
                <a:latin typeface="Consolas"/>
              </a:rPr>
              <a:t>String</a:t>
            </a:r>
            <a:r>
              <a:rPr lang="tr-TR" b="1" dirty="0">
                <a:solidFill>
                  <a:srgbClr val="000000"/>
                </a:solidFill>
                <a:latin typeface="Consolas"/>
              </a:rPr>
              <a:t>, </a:t>
            </a:r>
            <a:r>
              <a:rPr lang="tr-TR" b="1" dirty="0" err="1">
                <a:solidFill>
                  <a:srgbClr val="000000"/>
                </a:solidFill>
                <a:latin typeface="Consolas"/>
              </a:rPr>
              <a:t>Integer</a:t>
            </a:r>
            <a:r>
              <a:rPr lang="tr-TR" b="1" dirty="0">
                <a:solidFill>
                  <a:srgbClr val="000000"/>
                </a:solidFill>
                <a:latin typeface="Consolas"/>
              </a:rPr>
              <a:t>&gt; </a:t>
            </a:r>
            <a:r>
              <a:rPr lang="tr-TR" b="1" dirty="0" err="1">
                <a:solidFill>
                  <a:srgbClr val="000000"/>
                </a:solidFill>
                <a:latin typeface="Consolas"/>
              </a:rPr>
              <a:t>childrenCount</a:t>
            </a:r>
            <a:r>
              <a:rPr lang="tr-TR" b="1" dirty="0">
                <a:solidFill>
                  <a:srgbClr val="000000"/>
                </a:solidFill>
                <a:latin typeface="Consolas"/>
              </a:rPr>
              <a:t>(</a:t>
            </a:r>
          </a:p>
          <a:p>
            <a:r>
              <a:rPr lang="tr-TR" dirty="0" err="1">
                <a:solidFill>
                  <a:srgbClr val="000000"/>
                </a:solidFill>
                <a:latin typeface="Consolas"/>
              </a:rPr>
              <a:t>HashMap</a:t>
            </a:r>
            <a:r>
              <a:rPr lang="tr-TR" dirty="0">
                <a:solidFill>
                  <a:srgbClr val="000000"/>
                </a:solidFill>
                <a:latin typeface="Consolas"/>
              </a:rPr>
              <a:t>&lt;</a:t>
            </a:r>
            <a:r>
              <a:rPr lang="tr-TR" dirty="0" err="1">
                <a:solidFill>
                  <a:srgbClr val="000000"/>
                </a:solidFill>
                <a:latin typeface="Consolas"/>
              </a:rPr>
              <a:t>String</a:t>
            </a:r>
            <a:r>
              <a:rPr lang="tr-TR" dirty="0">
                <a:solidFill>
                  <a:srgbClr val="000000"/>
                </a:solidFill>
                <a:latin typeface="Consolas"/>
              </a:rPr>
              <a:t>, </a:t>
            </a:r>
            <a:r>
              <a:rPr lang="tr-TR" dirty="0" err="1">
                <a:solidFill>
                  <a:srgbClr val="000000"/>
                </a:solidFill>
                <a:latin typeface="Consolas"/>
              </a:rPr>
              <a:t>String</a:t>
            </a:r>
            <a:r>
              <a:rPr lang="tr-TR" dirty="0">
                <a:solidFill>
                  <a:srgbClr val="000000"/>
                </a:solidFill>
                <a:latin typeface="Consolas"/>
              </a:rPr>
              <a:t>&gt; </a:t>
            </a:r>
            <a:r>
              <a:rPr lang="tr-TR" dirty="0" err="1">
                <a:solidFill>
                  <a:srgbClr val="6A3E3E"/>
                </a:solidFill>
                <a:latin typeface="Consolas"/>
              </a:rPr>
              <a:t>dadMap</a:t>
            </a:r>
            <a:r>
              <a:rPr lang="tr-TR" dirty="0">
                <a:solidFill>
                  <a:srgbClr val="000000"/>
                </a:solidFill>
                <a:latin typeface="Consolas"/>
              </a:rPr>
              <a:t>)</a:t>
            </a:r>
          </a:p>
          <a:p>
            <a:r>
              <a:rPr lang="tr-TR" dirty="0">
                <a:solidFill>
                  <a:srgbClr val="000000"/>
                </a:solidFill>
                <a:latin typeface="Consolas"/>
              </a:rPr>
              <a:t>{</a:t>
            </a:r>
          </a:p>
          <a:p>
            <a:pPr lvl="1"/>
            <a:r>
              <a:rPr lang="en-US" dirty="0" err="1">
                <a:solidFill>
                  <a:srgbClr val="000000"/>
                </a:solidFill>
                <a:latin typeface="Consolas"/>
              </a:rPr>
              <a:t>HashMap</a:t>
            </a:r>
            <a:r>
              <a:rPr lang="en-US" dirty="0">
                <a:solidFill>
                  <a:srgbClr val="000000"/>
                </a:solidFill>
                <a:latin typeface="Consolas"/>
              </a:rPr>
              <a:t>&lt;String, Integer&gt; </a:t>
            </a:r>
            <a:r>
              <a:rPr lang="en-US" dirty="0">
                <a:solidFill>
                  <a:srgbClr val="6A3E3E"/>
                </a:solidFill>
                <a:latin typeface="Consolas"/>
              </a:rPr>
              <a:t>counts</a:t>
            </a:r>
            <a:r>
              <a:rPr lang="en-US" dirty="0">
                <a:solidFill>
                  <a:srgbClr val="000000"/>
                </a:solidFill>
                <a:latin typeface="Consolas"/>
              </a:rPr>
              <a:t> = </a:t>
            </a:r>
            <a:r>
              <a:rPr lang="en-US" b="1" dirty="0">
                <a:solidFill>
                  <a:srgbClr val="7F0055"/>
                </a:solidFill>
                <a:latin typeface="Consolas"/>
              </a:rPr>
              <a:t>new</a:t>
            </a:r>
            <a:r>
              <a:rPr lang="en-US" b="1" dirty="0">
                <a:solidFill>
                  <a:srgbClr val="000000"/>
                </a:solidFill>
                <a:latin typeface="Consolas"/>
              </a:rPr>
              <a:t> </a:t>
            </a:r>
            <a:r>
              <a:rPr lang="en-US" b="1" dirty="0" err="1">
                <a:solidFill>
                  <a:srgbClr val="000000"/>
                </a:solidFill>
                <a:latin typeface="Consolas"/>
              </a:rPr>
              <a:t>HashMap</a:t>
            </a:r>
            <a:r>
              <a:rPr lang="en-US" b="1" dirty="0">
                <a:solidFill>
                  <a:srgbClr val="000000"/>
                </a:solidFill>
                <a:latin typeface="Consolas"/>
              </a:rPr>
              <a:t>&lt;&gt;();</a:t>
            </a:r>
          </a:p>
          <a:p>
            <a:pPr lvl="1"/>
            <a:r>
              <a:rPr lang="tr-TR" b="1" dirty="0" err="1">
                <a:solidFill>
                  <a:srgbClr val="7F0055"/>
                </a:solidFill>
                <a:latin typeface="Consolas"/>
              </a:rPr>
              <a:t>for</a:t>
            </a:r>
            <a:r>
              <a:rPr lang="tr-TR" b="1" dirty="0">
                <a:solidFill>
                  <a:srgbClr val="000000"/>
                </a:solidFill>
                <a:latin typeface="Consolas"/>
              </a:rPr>
              <a:t>(</a:t>
            </a:r>
            <a:r>
              <a:rPr lang="tr-TR" b="1" dirty="0" err="1">
                <a:solidFill>
                  <a:srgbClr val="000000"/>
                </a:solidFill>
                <a:latin typeface="Consolas"/>
              </a:rPr>
              <a:t>String</a:t>
            </a:r>
            <a:r>
              <a:rPr lang="tr-TR" b="1" dirty="0">
                <a:solidFill>
                  <a:srgbClr val="000000"/>
                </a:solidFill>
                <a:latin typeface="Consolas"/>
              </a:rPr>
              <a:t> </a:t>
            </a:r>
            <a:r>
              <a:rPr lang="tr-TR" b="1" dirty="0" err="1">
                <a:solidFill>
                  <a:srgbClr val="6A3E3E"/>
                </a:solidFill>
                <a:latin typeface="Consolas"/>
              </a:rPr>
              <a:t>child</a:t>
            </a:r>
            <a:r>
              <a:rPr lang="tr-TR" b="1" dirty="0">
                <a:solidFill>
                  <a:srgbClr val="000000"/>
                </a:solidFill>
                <a:latin typeface="Consolas"/>
              </a:rPr>
              <a:t>: </a:t>
            </a:r>
            <a:r>
              <a:rPr lang="tr-TR" b="1" dirty="0" err="1">
                <a:solidFill>
                  <a:srgbClr val="6A3E3E"/>
                </a:solidFill>
                <a:latin typeface="Consolas"/>
              </a:rPr>
              <a:t>dadMap</a:t>
            </a:r>
            <a:r>
              <a:rPr lang="tr-TR" b="1" dirty="0" err="1">
                <a:solidFill>
                  <a:srgbClr val="000000"/>
                </a:solidFill>
                <a:latin typeface="Consolas"/>
              </a:rPr>
              <a:t>.keySet</a:t>
            </a:r>
            <a:r>
              <a:rPr lang="tr-TR" b="1" dirty="0">
                <a:solidFill>
                  <a:srgbClr val="000000"/>
                </a:solidFill>
                <a:latin typeface="Consolas"/>
              </a:rPr>
              <a:t>()) {</a:t>
            </a:r>
          </a:p>
          <a:p>
            <a:pPr lvl="2"/>
            <a:r>
              <a:rPr lang="tr-TR" dirty="0" err="1">
                <a:solidFill>
                  <a:srgbClr val="000000"/>
                </a:solidFill>
                <a:latin typeface="Consolas"/>
              </a:rPr>
              <a:t>String</a:t>
            </a:r>
            <a:r>
              <a:rPr lang="tr-TR" dirty="0">
                <a:solidFill>
                  <a:srgbClr val="000000"/>
                </a:solidFill>
                <a:latin typeface="Consolas"/>
              </a:rPr>
              <a:t> </a:t>
            </a:r>
            <a:r>
              <a:rPr lang="tr-TR" dirty="0" err="1">
                <a:solidFill>
                  <a:srgbClr val="6A3E3E"/>
                </a:solidFill>
                <a:latin typeface="Consolas"/>
              </a:rPr>
              <a:t>dad</a:t>
            </a:r>
            <a:r>
              <a:rPr lang="tr-TR" dirty="0">
                <a:solidFill>
                  <a:srgbClr val="000000"/>
                </a:solidFill>
                <a:latin typeface="Consolas"/>
              </a:rPr>
              <a:t> = </a:t>
            </a:r>
            <a:r>
              <a:rPr lang="tr-TR" dirty="0" err="1">
                <a:solidFill>
                  <a:srgbClr val="6A3E3E"/>
                </a:solidFill>
                <a:latin typeface="Consolas"/>
              </a:rPr>
              <a:t>dadMap</a:t>
            </a:r>
            <a:r>
              <a:rPr lang="tr-TR" dirty="0" err="1">
                <a:solidFill>
                  <a:srgbClr val="000000"/>
                </a:solidFill>
                <a:latin typeface="Consolas"/>
              </a:rPr>
              <a:t>.get</a:t>
            </a:r>
            <a:r>
              <a:rPr lang="tr-TR" dirty="0">
                <a:solidFill>
                  <a:srgbClr val="000000"/>
                </a:solidFill>
                <a:latin typeface="Consolas"/>
              </a:rPr>
              <a:t>(</a:t>
            </a:r>
            <a:r>
              <a:rPr lang="tr-TR" dirty="0" err="1">
                <a:solidFill>
                  <a:srgbClr val="6A3E3E"/>
                </a:solidFill>
                <a:latin typeface="Consolas"/>
              </a:rPr>
              <a:t>child</a:t>
            </a:r>
            <a:r>
              <a:rPr lang="tr-TR" dirty="0">
                <a:solidFill>
                  <a:srgbClr val="000000"/>
                </a:solidFill>
                <a:latin typeface="Consolas"/>
              </a:rPr>
              <a:t>);</a:t>
            </a:r>
          </a:p>
          <a:p>
            <a:pPr lvl="2"/>
            <a:r>
              <a:rPr lang="en-US" b="1" dirty="0">
                <a:solidFill>
                  <a:srgbClr val="7F0055"/>
                </a:solidFill>
                <a:latin typeface="Consolas"/>
              </a:rPr>
              <a:t>if</a:t>
            </a:r>
            <a:r>
              <a:rPr lang="en-US" b="1" dirty="0">
                <a:solidFill>
                  <a:srgbClr val="000000"/>
                </a:solidFill>
                <a:latin typeface="Consolas"/>
              </a:rPr>
              <a:t>(</a:t>
            </a:r>
            <a:r>
              <a:rPr lang="en-US" b="1" dirty="0" err="1">
                <a:solidFill>
                  <a:srgbClr val="6A3E3E"/>
                </a:solidFill>
                <a:latin typeface="Consolas"/>
              </a:rPr>
              <a:t>counts</a:t>
            </a:r>
            <a:r>
              <a:rPr lang="en-US" b="1" dirty="0" err="1">
                <a:solidFill>
                  <a:srgbClr val="000000"/>
                </a:solidFill>
                <a:latin typeface="Consolas"/>
              </a:rPr>
              <a:t>.containsKey</a:t>
            </a:r>
            <a:r>
              <a:rPr lang="en-US" b="1" dirty="0">
                <a:solidFill>
                  <a:srgbClr val="000000"/>
                </a:solidFill>
                <a:latin typeface="Consolas"/>
              </a:rPr>
              <a:t>(</a:t>
            </a:r>
            <a:r>
              <a:rPr lang="en-US" b="1" dirty="0">
                <a:solidFill>
                  <a:srgbClr val="6A3E3E"/>
                </a:solidFill>
                <a:latin typeface="Consolas"/>
              </a:rPr>
              <a:t>dad</a:t>
            </a:r>
            <a:r>
              <a:rPr lang="en-US" b="1" dirty="0">
                <a:solidFill>
                  <a:srgbClr val="000000"/>
                </a:solidFill>
                <a:latin typeface="Consolas"/>
              </a:rPr>
              <a:t>)) </a:t>
            </a:r>
            <a:r>
              <a:rPr lang="en-US" b="1" dirty="0">
                <a:solidFill>
                  <a:srgbClr val="3F7F5F"/>
                </a:solidFill>
                <a:latin typeface="Consolas"/>
              </a:rPr>
              <a:t>// not the first child</a:t>
            </a:r>
          </a:p>
          <a:p>
            <a:pPr lvl="2"/>
            <a:r>
              <a:rPr lang="en-US" dirty="0" smtClean="0">
                <a:solidFill>
                  <a:srgbClr val="6A3E3E"/>
                </a:solidFill>
                <a:latin typeface="Consolas"/>
              </a:rPr>
              <a:t>	</a:t>
            </a:r>
            <a:r>
              <a:rPr lang="tr-TR" dirty="0" err="1" smtClean="0">
                <a:solidFill>
                  <a:srgbClr val="6A3E3E"/>
                </a:solidFill>
                <a:latin typeface="Consolas"/>
              </a:rPr>
              <a:t>counts</a:t>
            </a:r>
            <a:r>
              <a:rPr lang="tr-TR" dirty="0" err="1" smtClean="0">
                <a:solidFill>
                  <a:srgbClr val="000000"/>
                </a:solidFill>
                <a:latin typeface="Consolas"/>
              </a:rPr>
              <a:t>.put</a:t>
            </a:r>
            <a:r>
              <a:rPr lang="tr-TR" dirty="0" smtClean="0">
                <a:solidFill>
                  <a:srgbClr val="000000"/>
                </a:solidFill>
                <a:latin typeface="Consolas"/>
              </a:rPr>
              <a:t>(</a:t>
            </a:r>
            <a:r>
              <a:rPr lang="tr-TR" dirty="0" err="1" smtClean="0">
                <a:solidFill>
                  <a:srgbClr val="6A3E3E"/>
                </a:solidFill>
                <a:latin typeface="Consolas"/>
              </a:rPr>
              <a:t>dad</a:t>
            </a:r>
            <a:r>
              <a:rPr lang="tr-TR" dirty="0">
                <a:solidFill>
                  <a:srgbClr val="000000"/>
                </a:solidFill>
                <a:latin typeface="Consolas"/>
              </a:rPr>
              <a:t>, </a:t>
            </a:r>
            <a:r>
              <a:rPr lang="tr-TR" dirty="0" err="1">
                <a:solidFill>
                  <a:srgbClr val="6A3E3E"/>
                </a:solidFill>
                <a:latin typeface="Consolas"/>
              </a:rPr>
              <a:t>counts</a:t>
            </a:r>
            <a:r>
              <a:rPr lang="tr-TR" dirty="0" err="1">
                <a:solidFill>
                  <a:srgbClr val="000000"/>
                </a:solidFill>
                <a:latin typeface="Consolas"/>
              </a:rPr>
              <a:t>.get</a:t>
            </a:r>
            <a:r>
              <a:rPr lang="tr-TR" dirty="0">
                <a:solidFill>
                  <a:srgbClr val="000000"/>
                </a:solidFill>
                <a:latin typeface="Consolas"/>
              </a:rPr>
              <a:t>(</a:t>
            </a:r>
            <a:r>
              <a:rPr lang="tr-TR" dirty="0" err="1">
                <a:solidFill>
                  <a:srgbClr val="6A3E3E"/>
                </a:solidFill>
                <a:latin typeface="Consolas"/>
              </a:rPr>
              <a:t>dad</a:t>
            </a:r>
            <a:r>
              <a:rPr lang="tr-TR" dirty="0">
                <a:solidFill>
                  <a:srgbClr val="000000"/>
                </a:solidFill>
                <a:latin typeface="Consolas"/>
              </a:rPr>
              <a:t>) + 1);</a:t>
            </a:r>
          </a:p>
          <a:p>
            <a:pPr lvl="2"/>
            <a:r>
              <a:rPr lang="tr-TR" b="1" dirty="0" smtClean="0">
                <a:solidFill>
                  <a:srgbClr val="7F0055"/>
                </a:solidFill>
                <a:latin typeface="Consolas"/>
              </a:rPr>
              <a:t>else</a:t>
            </a:r>
            <a:r>
              <a:rPr lang="en-US" b="1" dirty="0" smtClean="0">
                <a:solidFill>
                  <a:srgbClr val="7F0055"/>
                </a:solidFill>
                <a:latin typeface="Consolas"/>
              </a:rPr>
              <a:t>				</a:t>
            </a:r>
            <a:r>
              <a:rPr lang="tr-TR" b="1" dirty="0" smtClean="0">
                <a:solidFill>
                  <a:srgbClr val="3F7F5F"/>
                </a:solidFill>
                <a:latin typeface="Consolas"/>
              </a:rPr>
              <a:t>// </a:t>
            </a:r>
            <a:r>
              <a:rPr lang="tr-TR" b="1" dirty="0" err="1">
                <a:solidFill>
                  <a:srgbClr val="3F7F5F"/>
                </a:solidFill>
                <a:latin typeface="Consolas"/>
              </a:rPr>
              <a:t>the</a:t>
            </a:r>
            <a:r>
              <a:rPr lang="tr-TR" b="1" dirty="0">
                <a:solidFill>
                  <a:srgbClr val="3F7F5F"/>
                </a:solidFill>
                <a:latin typeface="Consolas"/>
              </a:rPr>
              <a:t> </a:t>
            </a:r>
            <a:r>
              <a:rPr lang="tr-TR" b="1" dirty="0" err="1">
                <a:solidFill>
                  <a:srgbClr val="3F7F5F"/>
                </a:solidFill>
                <a:latin typeface="Consolas"/>
              </a:rPr>
              <a:t>first</a:t>
            </a:r>
            <a:r>
              <a:rPr lang="tr-TR" b="1" dirty="0">
                <a:solidFill>
                  <a:srgbClr val="3F7F5F"/>
                </a:solidFill>
                <a:latin typeface="Consolas"/>
              </a:rPr>
              <a:t> </a:t>
            </a:r>
            <a:r>
              <a:rPr lang="tr-TR" b="1" dirty="0" err="1">
                <a:solidFill>
                  <a:srgbClr val="3F7F5F"/>
                </a:solidFill>
                <a:latin typeface="Consolas"/>
              </a:rPr>
              <a:t>child</a:t>
            </a:r>
            <a:endParaRPr lang="tr-TR" b="1" dirty="0">
              <a:solidFill>
                <a:srgbClr val="3F7F5F"/>
              </a:solidFill>
              <a:latin typeface="Consolas"/>
            </a:endParaRPr>
          </a:p>
          <a:p>
            <a:pPr lvl="2"/>
            <a:r>
              <a:rPr lang="en-US" dirty="0" smtClean="0">
                <a:solidFill>
                  <a:srgbClr val="6A3E3E"/>
                </a:solidFill>
                <a:latin typeface="Consolas"/>
              </a:rPr>
              <a:t>	</a:t>
            </a:r>
            <a:r>
              <a:rPr lang="tr-TR" dirty="0" err="1" smtClean="0">
                <a:solidFill>
                  <a:srgbClr val="6A3E3E"/>
                </a:solidFill>
                <a:latin typeface="Consolas"/>
              </a:rPr>
              <a:t>counts</a:t>
            </a:r>
            <a:r>
              <a:rPr lang="tr-TR" dirty="0" err="1" smtClean="0">
                <a:solidFill>
                  <a:srgbClr val="000000"/>
                </a:solidFill>
                <a:latin typeface="Consolas"/>
              </a:rPr>
              <a:t>.put</a:t>
            </a:r>
            <a:r>
              <a:rPr lang="tr-TR" dirty="0" smtClean="0">
                <a:solidFill>
                  <a:srgbClr val="000000"/>
                </a:solidFill>
                <a:latin typeface="Consolas"/>
              </a:rPr>
              <a:t>(</a:t>
            </a:r>
            <a:r>
              <a:rPr lang="tr-TR" dirty="0" err="1" smtClean="0">
                <a:solidFill>
                  <a:srgbClr val="6A3E3E"/>
                </a:solidFill>
                <a:latin typeface="Consolas"/>
              </a:rPr>
              <a:t>dad</a:t>
            </a:r>
            <a:r>
              <a:rPr lang="tr-TR" dirty="0">
                <a:solidFill>
                  <a:srgbClr val="000000"/>
                </a:solidFill>
                <a:latin typeface="Consolas"/>
              </a:rPr>
              <a:t>, 1);</a:t>
            </a:r>
          </a:p>
          <a:p>
            <a:pPr lvl="1"/>
            <a:r>
              <a:rPr lang="tr-TR" dirty="0">
                <a:solidFill>
                  <a:srgbClr val="000000"/>
                </a:solidFill>
                <a:latin typeface="Consolas"/>
              </a:rPr>
              <a:t>}</a:t>
            </a:r>
          </a:p>
          <a:p>
            <a:pPr lvl="1"/>
            <a:r>
              <a:rPr lang="tr-TR" b="1" dirty="0" err="1">
                <a:solidFill>
                  <a:srgbClr val="7F0055"/>
                </a:solidFill>
                <a:latin typeface="Consolas"/>
              </a:rPr>
              <a:t>return</a:t>
            </a:r>
            <a:r>
              <a:rPr lang="tr-TR" b="1" dirty="0">
                <a:solidFill>
                  <a:srgbClr val="000000"/>
                </a:solidFill>
                <a:latin typeface="Consolas"/>
              </a:rPr>
              <a:t> </a:t>
            </a:r>
            <a:r>
              <a:rPr lang="tr-TR" b="1" dirty="0" err="1">
                <a:solidFill>
                  <a:srgbClr val="6A3E3E"/>
                </a:solidFill>
                <a:latin typeface="Consolas"/>
              </a:rPr>
              <a:t>counts</a:t>
            </a:r>
            <a:r>
              <a:rPr lang="tr-TR" b="1" dirty="0">
                <a:solidFill>
                  <a:srgbClr val="000000"/>
                </a:solidFill>
                <a:latin typeface="Consolas"/>
              </a:rPr>
              <a:t>;</a:t>
            </a:r>
          </a:p>
          <a:p>
            <a:r>
              <a:rPr lang="tr-TR" dirty="0">
                <a:solidFill>
                  <a:srgbClr val="000000"/>
                </a:solidFill>
                <a:latin typeface="Consolas"/>
              </a:rPr>
              <a:t>}</a:t>
            </a:r>
            <a:endParaRPr lang="tr-TR" dirty="0"/>
          </a:p>
        </p:txBody>
      </p:sp>
    </p:spTree>
    <p:extLst>
      <p:ext uri="{BB962C8B-B14F-4D97-AF65-F5344CB8AC3E}">
        <p14:creationId xmlns:p14="http://schemas.microsoft.com/office/powerpoint/2010/main" val="187786097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04835" cy="4608511"/>
          </a:xfrm>
        </p:spPr>
        <p:txBody>
          <a:bodyPr>
            <a:normAutofit/>
          </a:bodyPr>
          <a:lstStyle/>
          <a:p>
            <a:r>
              <a:rPr lang="en-US" sz="2800" dirty="0" smtClean="0"/>
              <a:t>Imagine that you work in a hypothetical village and your job is to arrange marriages of young people. You get two mappings from the delegates. One of them maps boys to girls, showing which boy wants to marry which girl, and the other is vice versa. Your task is to find out mutual mappings (A loves B and B loves A), so you can declare their marriage.</a:t>
            </a:r>
          </a:p>
          <a:p>
            <a:r>
              <a:rPr lang="en-US" sz="2800" dirty="0" smtClean="0"/>
              <a:t>Assume that each person is represented with names in the lists and no two people have the same name in this village.</a:t>
            </a:r>
          </a:p>
        </p:txBody>
      </p:sp>
    </p:spTree>
    <p:extLst>
      <p:ext uri="{BB962C8B-B14F-4D97-AF65-F5344CB8AC3E}">
        <p14:creationId xmlns:p14="http://schemas.microsoft.com/office/powerpoint/2010/main" val="36303795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Dikdörtgen 4"/>
          <p:cNvSpPr/>
          <p:nvPr/>
        </p:nvSpPr>
        <p:spPr>
          <a:xfrm>
            <a:off x="323528" y="1411982"/>
            <a:ext cx="8568952" cy="3539430"/>
          </a:xfrm>
          <a:prstGeom prst="rect">
            <a:avLst/>
          </a:prstGeom>
        </p:spPr>
        <p:txBody>
          <a:bodyPr wrap="square">
            <a:spAutoFit/>
          </a:bodyPr>
          <a:lstStyle/>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000000"/>
                </a:solidFill>
                <a:latin typeface="Consolas"/>
              </a:rPr>
              <a:t>HashMap</a:t>
            </a:r>
            <a:r>
              <a:rPr lang="tr-TR" sz="1600" b="1" dirty="0">
                <a:solidFill>
                  <a:srgbClr val="000000"/>
                </a:solidFill>
                <a:latin typeface="Consolas"/>
              </a:rPr>
              <a:t>&lt;</a:t>
            </a:r>
            <a:r>
              <a:rPr lang="tr-TR" sz="1600" b="1" dirty="0" err="1">
                <a:solidFill>
                  <a:srgbClr val="000000"/>
                </a:solidFill>
                <a:latin typeface="Consolas"/>
              </a:rPr>
              <a:t>String</a:t>
            </a:r>
            <a:r>
              <a:rPr lang="tr-TR" sz="1600" b="1" dirty="0">
                <a:solidFill>
                  <a:srgbClr val="000000"/>
                </a:solidFill>
                <a:latin typeface="Consolas"/>
              </a:rPr>
              <a:t>, </a:t>
            </a:r>
            <a:r>
              <a:rPr lang="tr-TR" sz="1600" b="1" dirty="0" err="1">
                <a:solidFill>
                  <a:srgbClr val="000000"/>
                </a:solidFill>
                <a:latin typeface="Consolas"/>
              </a:rPr>
              <a:t>String</a:t>
            </a:r>
            <a:r>
              <a:rPr lang="tr-TR" sz="1600" b="1" dirty="0">
                <a:solidFill>
                  <a:srgbClr val="000000"/>
                </a:solidFill>
                <a:latin typeface="Consolas"/>
              </a:rPr>
              <a:t>&gt; </a:t>
            </a:r>
            <a:r>
              <a:rPr lang="tr-TR" sz="1600" b="1" dirty="0" err="1">
                <a:solidFill>
                  <a:srgbClr val="000000"/>
                </a:solidFill>
                <a:latin typeface="Consolas"/>
              </a:rPr>
              <a:t>marry</a:t>
            </a:r>
            <a:r>
              <a:rPr lang="tr-TR" sz="1600" b="1" dirty="0">
                <a:solidFill>
                  <a:srgbClr val="000000"/>
                </a:solidFill>
                <a:latin typeface="Consolas"/>
              </a:rPr>
              <a:t>(</a:t>
            </a:r>
          </a:p>
          <a:p>
            <a:r>
              <a:rPr lang="tr-TR" sz="1600" dirty="0" err="1">
                <a:solidFill>
                  <a:srgbClr val="000000"/>
                </a:solidFill>
                <a:latin typeface="Consolas"/>
              </a:rPr>
              <a:t>HashMap</a:t>
            </a:r>
            <a:r>
              <a:rPr lang="tr-TR" sz="1600" dirty="0">
                <a:solidFill>
                  <a:srgbClr val="000000"/>
                </a:solidFill>
                <a:latin typeface="Consolas"/>
              </a:rPr>
              <a:t>&lt;</a:t>
            </a:r>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000000"/>
                </a:solidFill>
                <a:latin typeface="Consolas"/>
              </a:rPr>
              <a:t>String</a:t>
            </a:r>
            <a:r>
              <a:rPr lang="tr-TR" sz="1600" dirty="0">
                <a:solidFill>
                  <a:srgbClr val="000000"/>
                </a:solidFill>
                <a:latin typeface="Consolas"/>
              </a:rPr>
              <a:t>&gt; </a:t>
            </a:r>
            <a:r>
              <a:rPr lang="tr-TR" sz="1600" dirty="0" err="1">
                <a:solidFill>
                  <a:srgbClr val="6A3E3E"/>
                </a:solidFill>
                <a:latin typeface="Consolas"/>
              </a:rPr>
              <a:t>boyzList</a:t>
            </a:r>
            <a:r>
              <a:rPr lang="tr-TR" sz="1600" dirty="0">
                <a:solidFill>
                  <a:srgbClr val="000000"/>
                </a:solidFill>
                <a:latin typeface="Consolas"/>
              </a:rPr>
              <a:t>,</a:t>
            </a:r>
          </a:p>
          <a:p>
            <a:r>
              <a:rPr lang="tr-TR" sz="1600" dirty="0" err="1">
                <a:solidFill>
                  <a:srgbClr val="000000"/>
                </a:solidFill>
                <a:latin typeface="Consolas"/>
              </a:rPr>
              <a:t>HashMap</a:t>
            </a:r>
            <a:r>
              <a:rPr lang="tr-TR" sz="1600" dirty="0">
                <a:solidFill>
                  <a:srgbClr val="000000"/>
                </a:solidFill>
                <a:latin typeface="Consolas"/>
              </a:rPr>
              <a:t>&lt;</a:t>
            </a:r>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000000"/>
                </a:solidFill>
                <a:latin typeface="Consolas"/>
              </a:rPr>
              <a:t>String</a:t>
            </a:r>
            <a:r>
              <a:rPr lang="tr-TR" sz="1600" dirty="0">
                <a:solidFill>
                  <a:srgbClr val="000000"/>
                </a:solidFill>
                <a:latin typeface="Consolas"/>
              </a:rPr>
              <a:t>&gt; </a:t>
            </a:r>
            <a:r>
              <a:rPr lang="tr-TR" sz="1600" dirty="0" err="1">
                <a:solidFill>
                  <a:srgbClr val="6A3E3E"/>
                </a:solidFill>
                <a:latin typeface="Consolas"/>
              </a:rPr>
              <a:t>girlzList</a:t>
            </a:r>
            <a:r>
              <a:rPr lang="tr-TR" sz="1600" dirty="0">
                <a:solidFill>
                  <a:srgbClr val="000000"/>
                </a:solidFill>
                <a:latin typeface="Consolas"/>
              </a:rPr>
              <a:t>)</a:t>
            </a:r>
          </a:p>
          <a:p>
            <a:r>
              <a:rPr lang="tr-TR" sz="1600" dirty="0">
                <a:solidFill>
                  <a:srgbClr val="000000"/>
                </a:solidFill>
                <a:latin typeface="Consolas"/>
              </a:rPr>
              <a:t>{</a:t>
            </a:r>
          </a:p>
          <a:p>
            <a:pPr lvl="1"/>
            <a:r>
              <a:rPr lang="en-US" sz="1600" dirty="0" err="1">
                <a:solidFill>
                  <a:srgbClr val="000000"/>
                </a:solidFill>
                <a:latin typeface="Consolas"/>
              </a:rPr>
              <a:t>HashMap</a:t>
            </a:r>
            <a:r>
              <a:rPr lang="en-US" sz="1600" dirty="0">
                <a:solidFill>
                  <a:srgbClr val="000000"/>
                </a:solidFill>
                <a:latin typeface="Consolas"/>
              </a:rPr>
              <a:t>&lt;String, String&gt; </a:t>
            </a:r>
            <a:r>
              <a:rPr lang="en-US" sz="1600" dirty="0">
                <a:solidFill>
                  <a:srgbClr val="6A3E3E"/>
                </a:solidFill>
                <a:latin typeface="Consolas"/>
              </a:rPr>
              <a:t>marriages</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HashMap</a:t>
            </a:r>
            <a:r>
              <a:rPr lang="en-US" sz="1600" b="1" dirty="0">
                <a:solidFill>
                  <a:srgbClr val="000000"/>
                </a:solidFill>
                <a:latin typeface="Consolas"/>
              </a:rPr>
              <a:t>&lt;&gt;();</a:t>
            </a:r>
          </a:p>
          <a:p>
            <a:pPr lvl="1"/>
            <a:r>
              <a:rPr lang="tr-TR" sz="1600" b="1" dirty="0" err="1">
                <a:solidFill>
                  <a:srgbClr val="7F0055"/>
                </a:solidFill>
                <a:latin typeface="Consolas"/>
              </a:rPr>
              <a:t>for</a:t>
            </a:r>
            <a:r>
              <a:rPr lang="tr-TR" sz="1600" b="1" dirty="0">
                <a:solidFill>
                  <a:srgbClr val="000000"/>
                </a:solidFill>
                <a:latin typeface="Consolas"/>
              </a:rPr>
              <a:t>(</a:t>
            </a:r>
            <a:r>
              <a:rPr lang="tr-TR" sz="1600" b="1" dirty="0" err="1">
                <a:solidFill>
                  <a:srgbClr val="000000"/>
                </a:solidFill>
                <a:latin typeface="Consolas"/>
              </a:rPr>
              <a:t>String</a:t>
            </a:r>
            <a:r>
              <a:rPr lang="tr-TR" sz="1600" b="1" dirty="0">
                <a:solidFill>
                  <a:srgbClr val="000000"/>
                </a:solidFill>
                <a:latin typeface="Consolas"/>
              </a:rPr>
              <a:t> </a:t>
            </a:r>
            <a:r>
              <a:rPr lang="tr-TR" sz="1600" b="1" dirty="0">
                <a:solidFill>
                  <a:srgbClr val="6A3E3E"/>
                </a:solidFill>
                <a:latin typeface="Consolas"/>
              </a:rPr>
              <a:t>boy</a:t>
            </a:r>
            <a:r>
              <a:rPr lang="tr-TR" sz="1600" b="1" dirty="0">
                <a:solidFill>
                  <a:srgbClr val="000000"/>
                </a:solidFill>
                <a:latin typeface="Consolas"/>
              </a:rPr>
              <a:t>: </a:t>
            </a:r>
            <a:r>
              <a:rPr lang="tr-TR" sz="1600" b="1" dirty="0" err="1">
                <a:solidFill>
                  <a:srgbClr val="6A3E3E"/>
                </a:solidFill>
                <a:latin typeface="Consolas"/>
              </a:rPr>
              <a:t>boyzList</a:t>
            </a:r>
            <a:r>
              <a:rPr lang="tr-TR" sz="1600" b="1" dirty="0" err="1">
                <a:solidFill>
                  <a:srgbClr val="000000"/>
                </a:solidFill>
                <a:latin typeface="Consolas"/>
              </a:rPr>
              <a:t>.keySet</a:t>
            </a:r>
            <a:r>
              <a:rPr lang="tr-TR" sz="1600" b="1" dirty="0">
                <a:solidFill>
                  <a:srgbClr val="000000"/>
                </a:solidFill>
                <a:latin typeface="Consolas"/>
              </a:rPr>
              <a:t>()) {</a:t>
            </a:r>
          </a:p>
          <a:p>
            <a:pPr lvl="2"/>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6A3E3E"/>
                </a:solidFill>
                <a:latin typeface="Consolas"/>
              </a:rPr>
              <a:t>girl</a:t>
            </a:r>
            <a:r>
              <a:rPr lang="tr-TR" sz="1600" dirty="0">
                <a:solidFill>
                  <a:srgbClr val="000000"/>
                </a:solidFill>
                <a:latin typeface="Consolas"/>
              </a:rPr>
              <a:t> = </a:t>
            </a:r>
            <a:r>
              <a:rPr lang="tr-TR" sz="1600" dirty="0" err="1">
                <a:solidFill>
                  <a:srgbClr val="6A3E3E"/>
                </a:solidFill>
                <a:latin typeface="Consolas"/>
              </a:rPr>
              <a:t>boyzList</a:t>
            </a:r>
            <a:r>
              <a:rPr lang="tr-TR" sz="1600" dirty="0" err="1">
                <a:solidFill>
                  <a:srgbClr val="000000"/>
                </a:solidFill>
                <a:latin typeface="Consolas"/>
              </a:rPr>
              <a:t>.get</a:t>
            </a:r>
            <a:r>
              <a:rPr lang="tr-TR" sz="1600" dirty="0">
                <a:solidFill>
                  <a:srgbClr val="000000"/>
                </a:solidFill>
                <a:latin typeface="Consolas"/>
              </a:rPr>
              <a:t>(</a:t>
            </a:r>
            <a:r>
              <a:rPr lang="tr-TR" sz="1600" dirty="0">
                <a:solidFill>
                  <a:srgbClr val="6A3E3E"/>
                </a:solidFill>
                <a:latin typeface="Consolas"/>
              </a:rPr>
              <a:t>boy</a:t>
            </a:r>
            <a:r>
              <a:rPr lang="tr-TR" sz="1600" dirty="0">
                <a:solidFill>
                  <a:srgbClr val="000000"/>
                </a:solidFill>
                <a:latin typeface="Consolas"/>
              </a:rPr>
              <a:t>);</a:t>
            </a:r>
          </a:p>
          <a:p>
            <a:pPr lvl="2"/>
            <a:r>
              <a:rPr lang="tr-TR" sz="1600" b="1" dirty="0" err="1">
                <a:solidFill>
                  <a:srgbClr val="7F0055"/>
                </a:solidFill>
                <a:latin typeface="Consolas"/>
              </a:rPr>
              <a:t>if</a:t>
            </a:r>
            <a:r>
              <a:rPr lang="tr-TR" sz="1600" b="1" dirty="0">
                <a:solidFill>
                  <a:srgbClr val="000000"/>
                </a:solidFill>
                <a:latin typeface="Consolas"/>
              </a:rPr>
              <a:t>(</a:t>
            </a:r>
            <a:r>
              <a:rPr lang="tr-TR" sz="1600" b="1" dirty="0" err="1">
                <a:solidFill>
                  <a:srgbClr val="6A3E3E"/>
                </a:solidFill>
                <a:latin typeface="Consolas"/>
              </a:rPr>
              <a:t>girlzList</a:t>
            </a:r>
            <a:r>
              <a:rPr lang="tr-TR" sz="1600" b="1" dirty="0" err="1">
                <a:solidFill>
                  <a:srgbClr val="000000"/>
                </a:solidFill>
                <a:latin typeface="Consolas"/>
              </a:rPr>
              <a:t>.containsKey</a:t>
            </a:r>
            <a:r>
              <a:rPr lang="tr-TR" sz="1600" b="1" dirty="0">
                <a:solidFill>
                  <a:srgbClr val="000000"/>
                </a:solidFill>
                <a:latin typeface="Consolas"/>
              </a:rPr>
              <a:t>(</a:t>
            </a:r>
            <a:r>
              <a:rPr lang="tr-TR" sz="1600" b="1" dirty="0" err="1">
                <a:solidFill>
                  <a:srgbClr val="6A3E3E"/>
                </a:solidFill>
                <a:latin typeface="Consolas"/>
              </a:rPr>
              <a:t>girl</a:t>
            </a:r>
            <a:r>
              <a:rPr lang="tr-TR" sz="1600" b="1" dirty="0">
                <a:solidFill>
                  <a:srgbClr val="000000"/>
                </a:solidFill>
                <a:latin typeface="Consolas"/>
              </a:rPr>
              <a:t>) &amp;&amp; </a:t>
            </a:r>
            <a:r>
              <a:rPr lang="tr-TR" sz="1600" b="1" dirty="0" err="1">
                <a:solidFill>
                  <a:srgbClr val="6A3E3E"/>
                </a:solidFill>
                <a:latin typeface="Consolas"/>
              </a:rPr>
              <a:t>girlzList</a:t>
            </a:r>
            <a:r>
              <a:rPr lang="tr-TR" sz="1600" b="1" dirty="0" err="1">
                <a:solidFill>
                  <a:srgbClr val="000000"/>
                </a:solidFill>
                <a:latin typeface="Consolas"/>
              </a:rPr>
              <a:t>.get</a:t>
            </a:r>
            <a:r>
              <a:rPr lang="tr-TR" sz="1600" b="1" dirty="0">
                <a:solidFill>
                  <a:srgbClr val="000000"/>
                </a:solidFill>
                <a:latin typeface="Consolas"/>
              </a:rPr>
              <a:t>(</a:t>
            </a:r>
            <a:r>
              <a:rPr lang="tr-TR" sz="1600" b="1" dirty="0" err="1">
                <a:solidFill>
                  <a:srgbClr val="6A3E3E"/>
                </a:solidFill>
                <a:latin typeface="Consolas"/>
              </a:rPr>
              <a:t>girl</a:t>
            </a:r>
            <a:r>
              <a:rPr lang="tr-TR" sz="1600" b="1" dirty="0">
                <a:solidFill>
                  <a:srgbClr val="000000"/>
                </a:solidFill>
                <a:latin typeface="Consolas"/>
              </a:rPr>
              <a:t>).</a:t>
            </a:r>
            <a:r>
              <a:rPr lang="tr-TR" sz="1600" b="1" dirty="0" err="1">
                <a:solidFill>
                  <a:srgbClr val="000000"/>
                </a:solidFill>
                <a:latin typeface="Consolas"/>
              </a:rPr>
              <a:t>equals</a:t>
            </a:r>
            <a:r>
              <a:rPr lang="tr-TR" sz="1600" b="1" dirty="0">
                <a:solidFill>
                  <a:srgbClr val="000000"/>
                </a:solidFill>
                <a:latin typeface="Consolas"/>
              </a:rPr>
              <a:t>(</a:t>
            </a:r>
            <a:r>
              <a:rPr lang="tr-TR" sz="1600" b="1" dirty="0">
                <a:solidFill>
                  <a:srgbClr val="6A3E3E"/>
                </a:solidFill>
                <a:latin typeface="Consolas"/>
              </a:rPr>
              <a:t>boy</a:t>
            </a:r>
            <a:r>
              <a:rPr lang="tr-TR" sz="1600" b="1" dirty="0">
                <a:solidFill>
                  <a:srgbClr val="000000"/>
                </a:solidFill>
                <a:latin typeface="Consolas"/>
              </a:rPr>
              <a:t>))</a:t>
            </a:r>
            <a:endParaRPr lang="tr-TR" sz="1600" b="1" dirty="0">
              <a:solidFill>
                <a:srgbClr val="000000"/>
              </a:solidFill>
              <a:latin typeface="Consolas"/>
            </a:endParaRPr>
          </a:p>
          <a:p>
            <a:pPr lvl="2"/>
            <a:r>
              <a:rPr lang="en-US" sz="1600" dirty="0" smtClean="0">
                <a:solidFill>
                  <a:srgbClr val="6A3E3E"/>
                </a:solidFill>
                <a:latin typeface="Consolas"/>
              </a:rPr>
              <a:t>	</a:t>
            </a:r>
            <a:r>
              <a:rPr lang="tr-TR" sz="1600" dirty="0" err="1" smtClean="0">
                <a:solidFill>
                  <a:srgbClr val="6A3E3E"/>
                </a:solidFill>
                <a:latin typeface="Consolas"/>
              </a:rPr>
              <a:t>marriages</a:t>
            </a:r>
            <a:r>
              <a:rPr lang="tr-TR" sz="1600" dirty="0" err="1" smtClean="0">
                <a:solidFill>
                  <a:srgbClr val="000000"/>
                </a:solidFill>
                <a:latin typeface="Consolas"/>
              </a:rPr>
              <a:t>.put</a:t>
            </a:r>
            <a:r>
              <a:rPr lang="tr-TR" sz="1600" dirty="0" smtClean="0">
                <a:solidFill>
                  <a:srgbClr val="000000"/>
                </a:solidFill>
                <a:latin typeface="Consolas"/>
              </a:rPr>
              <a:t>(</a:t>
            </a:r>
            <a:r>
              <a:rPr lang="tr-TR" sz="1600" dirty="0" smtClean="0">
                <a:solidFill>
                  <a:srgbClr val="6A3E3E"/>
                </a:solidFill>
                <a:latin typeface="Consolas"/>
              </a:rPr>
              <a:t>boy</a:t>
            </a:r>
            <a:r>
              <a:rPr lang="tr-TR" sz="1600" dirty="0">
                <a:solidFill>
                  <a:srgbClr val="000000"/>
                </a:solidFill>
                <a:latin typeface="Consolas"/>
              </a:rPr>
              <a:t>, </a:t>
            </a:r>
            <a:r>
              <a:rPr lang="tr-TR" sz="1600" dirty="0" err="1">
                <a:solidFill>
                  <a:srgbClr val="6A3E3E"/>
                </a:solidFill>
                <a:latin typeface="Consolas"/>
              </a:rPr>
              <a:t>girl</a:t>
            </a:r>
            <a:r>
              <a:rPr lang="tr-TR" sz="1600" dirty="0">
                <a:solidFill>
                  <a:srgbClr val="000000"/>
                </a:solidFill>
                <a:latin typeface="Consolas"/>
              </a:rPr>
              <a:t>);</a:t>
            </a:r>
          </a:p>
          <a:p>
            <a:pPr lvl="2"/>
            <a:r>
              <a:rPr lang="tr-TR" sz="1600" b="1" dirty="0">
                <a:solidFill>
                  <a:srgbClr val="7F0055"/>
                </a:solidFill>
                <a:latin typeface="Consolas"/>
              </a:rPr>
              <a:t>else</a:t>
            </a:r>
            <a:r>
              <a:rPr lang="tr-TR" sz="1600" b="1" dirty="0" smtClean="0">
                <a:solidFill>
                  <a:srgbClr val="000000"/>
                </a:solidFill>
                <a:latin typeface="Consolas"/>
              </a:rPr>
              <a:t>;</a:t>
            </a:r>
            <a:endParaRPr lang="tr-TR" sz="1600" b="1" dirty="0">
              <a:solidFill>
                <a:srgbClr val="000000"/>
              </a:solidFill>
              <a:latin typeface="Consolas"/>
            </a:endParaRPr>
          </a:p>
          <a:p>
            <a:pPr lvl="2"/>
            <a:r>
              <a:rPr lang="en-US" sz="1600" dirty="0" smtClean="0">
                <a:solidFill>
                  <a:srgbClr val="3F7F5F"/>
                </a:solidFill>
                <a:latin typeface="Consolas"/>
              </a:rPr>
              <a:t>	// </a:t>
            </a:r>
            <a:r>
              <a:rPr lang="en-US" sz="1600" dirty="0">
                <a:solidFill>
                  <a:srgbClr val="3F7F5F"/>
                </a:solidFill>
                <a:latin typeface="Consolas"/>
              </a:rPr>
              <a:t>boy listens a love song</a:t>
            </a:r>
          </a:p>
          <a:p>
            <a:pPr lvl="1"/>
            <a:r>
              <a:rPr lang="tr-TR" sz="1600" dirty="0">
                <a:solidFill>
                  <a:srgbClr val="000000"/>
                </a:solidFill>
                <a:latin typeface="Consolas"/>
              </a:rPr>
              <a:t>}</a:t>
            </a: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6A3E3E"/>
                </a:solidFill>
                <a:latin typeface="Consolas"/>
              </a:rPr>
              <a:t>marriages</a:t>
            </a:r>
            <a:r>
              <a:rPr lang="tr-TR" sz="1600" b="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63361411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23528" y="1484784"/>
            <a:ext cx="8424935" cy="5112568"/>
          </a:xfrm>
        </p:spPr>
        <p:txBody>
          <a:bodyPr>
            <a:normAutofit lnSpcReduction="10000"/>
          </a:bodyPr>
          <a:lstStyle/>
          <a:p>
            <a:r>
              <a:rPr lang="en-US" sz="2800" dirty="0" smtClean="0"/>
              <a:t>Consider a set of </a:t>
            </a:r>
            <a:r>
              <a:rPr lang="en-US" sz="2800" dirty="0" err="1" smtClean="0"/>
              <a:t>matryushka</a:t>
            </a:r>
            <a:r>
              <a:rPr lang="en-US" sz="2800" dirty="0" smtClean="0"/>
              <a:t> dolls each of which has a unique name. Assume that each doll is either small or medium or large in size. You are given two mappings. The first mapping maps big dolls to medium dolls, indicating which doll contains which. The second mapping maps medium dolls to small dolls, with the same meaning as that of first. Your task is to come up with a map from big dolls to small dolls showing containment information.</a:t>
            </a:r>
          </a:p>
          <a:p>
            <a:r>
              <a:rPr lang="en-US" sz="2800" dirty="0" smtClean="0"/>
              <a:t>Note that there may be a big doll containing a medium doll which does not contain any small doll. For such cases you should map big doll to void.</a:t>
            </a:r>
            <a:endParaRPr lang="en-US" sz="2800" dirty="0"/>
          </a:p>
        </p:txBody>
      </p:sp>
      <p:sp>
        <p:nvSpPr>
          <p:cNvPr id="2" name="AutoShape 2" descr="Matrushka stok fotoğraflar | Matrushka telifsiz resimler, görseller |  Depositphotos"/>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tr-TR"/>
          </a:p>
        </p:txBody>
      </p:sp>
      <p:pic>
        <p:nvPicPr>
          <p:cNvPr id="1027" name="Picture 3"/>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5576" y="7937"/>
            <a:ext cx="2016224" cy="1256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63472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ikdörtgen 3"/>
          <p:cNvSpPr/>
          <p:nvPr/>
        </p:nvSpPr>
        <p:spPr>
          <a:xfrm>
            <a:off x="323528" y="1268760"/>
            <a:ext cx="8280920" cy="3539430"/>
          </a:xfrm>
          <a:prstGeom prst="rect">
            <a:avLst/>
          </a:prstGeom>
        </p:spPr>
        <p:txBody>
          <a:bodyPr wrap="square">
            <a:spAutoFit/>
          </a:bodyPr>
          <a:lstStyle/>
          <a:p>
            <a:r>
              <a:rPr lang="tr-TR" sz="1600" b="1" dirty="0" err="1">
                <a:solidFill>
                  <a:srgbClr val="7F0055"/>
                </a:solidFill>
                <a:latin typeface="Consolas"/>
              </a:rPr>
              <a:t>static</a:t>
            </a:r>
            <a:r>
              <a:rPr lang="tr-TR" sz="1600" b="1" dirty="0">
                <a:solidFill>
                  <a:srgbClr val="000000"/>
                </a:solidFill>
                <a:latin typeface="Consolas"/>
              </a:rPr>
              <a:t> </a:t>
            </a:r>
            <a:r>
              <a:rPr lang="tr-TR" sz="1600" b="1" dirty="0" err="1">
                <a:solidFill>
                  <a:srgbClr val="000000"/>
                </a:solidFill>
                <a:latin typeface="Consolas"/>
              </a:rPr>
              <a:t>HashMap</a:t>
            </a:r>
            <a:r>
              <a:rPr lang="tr-TR" sz="1600" b="1" dirty="0">
                <a:solidFill>
                  <a:srgbClr val="000000"/>
                </a:solidFill>
                <a:latin typeface="Consolas"/>
              </a:rPr>
              <a:t>&lt;</a:t>
            </a:r>
            <a:r>
              <a:rPr lang="tr-TR" sz="1600" b="1" dirty="0" err="1">
                <a:solidFill>
                  <a:srgbClr val="000000"/>
                </a:solidFill>
                <a:latin typeface="Consolas"/>
              </a:rPr>
              <a:t>String</a:t>
            </a:r>
            <a:r>
              <a:rPr lang="tr-TR" sz="1600" b="1" dirty="0">
                <a:solidFill>
                  <a:srgbClr val="000000"/>
                </a:solidFill>
                <a:latin typeface="Consolas"/>
              </a:rPr>
              <a:t>, </a:t>
            </a:r>
            <a:r>
              <a:rPr lang="tr-TR" sz="1600" b="1" dirty="0" err="1">
                <a:solidFill>
                  <a:srgbClr val="000000"/>
                </a:solidFill>
                <a:latin typeface="Consolas"/>
              </a:rPr>
              <a:t>String</a:t>
            </a:r>
            <a:r>
              <a:rPr lang="tr-TR" sz="1600" b="1" dirty="0">
                <a:solidFill>
                  <a:srgbClr val="000000"/>
                </a:solidFill>
                <a:latin typeface="Consolas"/>
              </a:rPr>
              <a:t>&gt; </a:t>
            </a:r>
            <a:r>
              <a:rPr lang="tr-TR" sz="1600" b="1" dirty="0" err="1">
                <a:solidFill>
                  <a:srgbClr val="000000"/>
                </a:solidFill>
                <a:latin typeface="Consolas"/>
              </a:rPr>
              <a:t>matryushka</a:t>
            </a:r>
            <a:r>
              <a:rPr lang="tr-TR" sz="1600" b="1" dirty="0">
                <a:solidFill>
                  <a:srgbClr val="000000"/>
                </a:solidFill>
                <a:latin typeface="Consolas"/>
              </a:rPr>
              <a:t>(</a:t>
            </a:r>
          </a:p>
          <a:p>
            <a:r>
              <a:rPr lang="tr-TR" sz="1600" dirty="0" err="1">
                <a:solidFill>
                  <a:srgbClr val="000000"/>
                </a:solidFill>
                <a:latin typeface="Consolas"/>
              </a:rPr>
              <a:t>HashMap</a:t>
            </a:r>
            <a:r>
              <a:rPr lang="tr-TR" sz="1600" dirty="0">
                <a:solidFill>
                  <a:srgbClr val="000000"/>
                </a:solidFill>
                <a:latin typeface="Consolas"/>
              </a:rPr>
              <a:t>&lt;</a:t>
            </a:r>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000000"/>
                </a:solidFill>
                <a:latin typeface="Consolas"/>
              </a:rPr>
              <a:t>String</a:t>
            </a:r>
            <a:r>
              <a:rPr lang="tr-TR" sz="1600" dirty="0">
                <a:solidFill>
                  <a:srgbClr val="000000"/>
                </a:solidFill>
                <a:latin typeface="Consolas"/>
              </a:rPr>
              <a:t>&gt; </a:t>
            </a:r>
            <a:r>
              <a:rPr lang="tr-TR" sz="1600" dirty="0" err="1">
                <a:solidFill>
                  <a:srgbClr val="6A3E3E"/>
                </a:solidFill>
                <a:latin typeface="Consolas"/>
              </a:rPr>
              <a:t>bigToMedium</a:t>
            </a:r>
            <a:r>
              <a:rPr lang="tr-TR" sz="1600" dirty="0">
                <a:solidFill>
                  <a:srgbClr val="000000"/>
                </a:solidFill>
                <a:latin typeface="Consolas"/>
              </a:rPr>
              <a:t>,</a:t>
            </a:r>
          </a:p>
          <a:p>
            <a:r>
              <a:rPr lang="tr-TR" sz="1600" dirty="0" err="1">
                <a:solidFill>
                  <a:srgbClr val="000000"/>
                </a:solidFill>
                <a:latin typeface="Consolas"/>
              </a:rPr>
              <a:t>HashMap</a:t>
            </a:r>
            <a:r>
              <a:rPr lang="tr-TR" sz="1600" dirty="0">
                <a:solidFill>
                  <a:srgbClr val="000000"/>
                </a:solidFill>
                <a:latin typeface="Consolas"/>
              </a:rPr>
              <a:t>&lt;</a:t>
            </a:r>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000000"/>
                </a:solidFill>
                <a:latin typeface="Consolas"/>
              </a:rPr>
              <a:t>String</a:t>
            </a:r>
            <a:r>
              <a:rPr lang="tr-TR" sz="1600" dirty="0">
                <a:solidFill>
                  <a:srgbClr val="000000"/>
                </a:solidFill>
                <a:latin typeface="Consolas"/>
              </a:rPr>
              <a:t>&gt; </a:t>
            </a:r>
            <a:r>
              <a:rPr lang="tr-TR" sz="1600" dirty="0" err="1">
                <a:solidFill>
                  <a:srgbClr val="6A3E3E"/>
                </a:solidFill>
                <a:latin typeface="Consolas"/>
              </a:rPr>
              <a:t>mediumToSmol</a:t>
            </a:r>
            <a:r>
              <a:rPr lang="tr-TR" sz="1600" dirty="0">
                <a:solidFill>
                  <a:srgbClr val="000000"/>
                </a:solidFill>
                <a:latin typeface="Consolas"/>
              </a:rPr>
              <a:t>)</a:t>
            </a:r>
          </a:p>
          <a:p>
            <a:r>
              <a:rPr lang="tr-TR" sz="1600" dirty="0">
                <a:solidFill>
                  <a:srgbClr val="000000"/>
                </a:solidFill>
                <a:latin typeface="Consolas"/>
              </a:rPr>
              <a:t>{</a:t>
            </a:r>
          </a:p>
          <a:p>
            <a:pPr lvl="1"/>
            <a:r>
              <a:rPr lang="en-US" sz="1600" dirty="0" err="1">
                <a:solidFill>
                  <a:srgbClr val="000000"/>
                </a:solidFill>
                <a:latin typeface="Consolas"/>
              </a:rPr>
              <a:t>HashMap</a:t>
            </a:r>
            <a:r>
              <a:rPr lang="en-US" sz="1600" dirty="0">
                <a:solidFill>
                  <a:srgbClr val="000000"/>
                </a:solidFill>
                <a:latin typeface="Consolas"/>
              </a:rPr>
              <a:t>&lt;String, String&gt; </a:t>
            </a:r>
            <a:r>
              <a:rPr lang="en-US" sz="1600" dirty="0" err="1">
                <a:solidFill>
                  <a:srgbClr val="6A3E3E"/>
                </a:solidFill>
                <a:latin typeface="Consolas"/>
              </a:rPr>
              <a:t>bigToSmol</a:t>
            </a:r>
            <a:r>
              <a:rPr lang="en-US" sz="1600" dirty="0">
                <a:solidFill>
                  <a:srgbClr val="000000"/>
                </a:solidFill>
                <a:latin typeface="Consolas"/>
              </a:rPr>
              <a:t> = </a:t>
            </a:r>
            <a:r>
              <a:rPr lang="en-US" sz="1600" b="1" dirty="0">
                <a:solidFill>
                  <a:srgbClr val="7F0055"/>
                </a:solidFill>
                <a:latin typeface="Consolas"/>
              </a:rPr>
              <a:t>new</a:t>
            </a:r>
            <a:r>
              <a:rPr lang="en-US" sz="1600" b="1" dirty="0">
                <a:solidFill>
                  <a:srgbClr val="000000"/>
                </a:solidFill>
                <a:latin typeface="Consolas"/>
              </a:rPr>
              <a:t> </a:t>
            </a:r>
            <a:r>
              <a:rPr lang="en-US" sz="1600" b="1" dirty="0" err="1">
                <a:solidFill>
                  <a:srgbClr val="000000"/>
                </a:solidFill>
                <a:latin typeface="Consolas"/>
              </a:rPr>
              <a:t>HashMap</a:t>
            </a:r>
            <a:r>
              <a:rPr lang="en-US" sz="1600" b="1" dirty="0">
                <a:solidFill>
                  <a:srgbClr val="000000"/>
                </a:solidFill>
                <a:latin typeface="Consolas"/>
              </a:rPr>
              <a:t>&lt;&gt;();</a:t>
            </a:r>
          </a:p>
          <a:p>
            <a:pPr lvl="1"/>
            <a:r>
              <a:rPr lang="tr-TR" sz="1600" b="1" dirty="0" err="1">
                <a:solidFill>
                  <a:srgbClr val="7F0055"/>
                </a:solidFill>
                <a:latin typeface="Consolas"/>
              </a:rPr>
              <a:t>for</a:t>
            </a:r>
            <a:r>
              <a:rPr lang="tr-TR" sz="1600" b="1" dirty="0">
                <a:solidFill>
                  <a:srgbClr val="000000"/>
                </a:solidFill>
                <a:latin typeface="Consolas"/>
              </a:rPr>
              <a:t>(</a:t>
            </a:r>
            <a:r>
              <a:rPr lang="tr-TR" sz="1600" b="1" dirty="0" err="1">
                <a:solidFill>
                  <a:srgbClr val="000000"/>
                </a:solidFill>
                <a:latin typeface="Consolas"/>
              </a:rPr>
              <a:t>String</a:t>
            </a:r>
            <a:r>
              <a:rPr lang="tr-TR" sz="1600" b="1" dirty="0">
                <a:solidFill>
                  <a:srgbClr val="000000"/>
                </a:solidFill>
                <a:latin typeface="Consolas"/>
              </a:rPr>
              <a:t> </a:t>
            </a:r>
            <a:r>
              <a:rPr lang="tr-TR" sz="1600" b="1" dirty="0" err="1">
                <a:solidFill>
                  <a:srgbClr val="6A3E3E"/>
                </a:solidFill>
                <a:latin typeface="Consolas"/>
              </a:rPr>
              <a:t>bigDoll</a:t>
            </a:r>
            <a:r>
              <a:rPr lang="tr-TR" sz="1600" b="1" dirty="0">
                <a:solidFill>
                  <a:srgbClr val="000000"/>
                </a:solidFill>
                <a:latin typeface="Consolas"/>
              </a:rPr>
              <a:t>: </a:t>
            </a:r>
            <a:r>
              <a:rPr lang="tr-TR" sz="1600" b="1" dirty="0" err="1">
                <a:solidFill>
                  <a:srgbClr val="6A3E3E"/>
                </a:solidFill>
                <a:latin typeface="Consolas"/>
              </a:rPr>
              <a:t>bigToMedium</a:t>
            </a:r>
            <a:r>
              <a:rPr lang="tr-TR" sz="1600" b="1" dirty="0" err="1">
                <a:solidFill>
                  <a:srgbClr val="000000"/>
                </a:solidFill>
                <a:latin typeface="Consolas"/>
              </a:rPr>
              <a:t>.keySet</a:t>
            </a:r>
            <a:r>
              <a:rPr lang="tr-TR" sz="1600" b="1" dirty="0">
                <a:solidFill>
                  <a:srgbClr val="000000"/>
                </a:solidFill>
                <a:latin typeface="Consolas"/>
              </a:rPr>
              <a:t>()) {</a:t>
            </a:r>
          </a:p>
          <a:p>
            <a:pPr lvl="2"/>
            <a:r>
              <a:rPr lang="tr-TR" sz="1600" dirty="0" err="1">
                <a:solidFill>
                  <a:srgbClr val="000000"/>
                </a:solidFill>
                <a:latin typeface="Consolas"/>
              </a:rPr>
              <a:t>String</a:t>
            </a:r>
            <a:r>
              <a:rPr lang="tr-TR" sz="1600" dirty="0">
                <a:solidFill>
                  <a:srgbClr val="000000"/>
                </a:solidFill>
                <a:latin typeface="Consolas"/>
              </a:rPr>
              <a:t> </a:t>
            </a:r>
            <a:r>
              <a:rPr lang="tr-TR" sz="1600" dirty="0" err="1">
                <a:solidFill>
                  <a:srgbClr val="6A3E3E"/>
                </a:solidFill>
                <a:latin typeface="Consolas"/>
              </a:rPr>
              <a:t>mediumDoll</a:t>
            </a:r>
            <a:r>
              <a:rPr lang="tr-TR" sz="1600" dirty="0">
                <a:solidFill>
                  <a:srgbClr val="000000"/>
                </a:solidFill>
                <a:latin typeface="Consolas"/>
              </a:rPr>
              <a:t> = </a:t>
            </a:r>
            <a:r>
              <a:rPr lang="tr-TR" sz="1600" dirty="0" err="1">
                <a:solidFill>
                  <a:srgbClr val="6A3E3E"/>
                </a:solidFill>
                <a:latin typeface="Consolas"/>
              </a:rPr>
              <a:t>bigToMedium</a:t>
            </a:r>
            <a:r>
              <a:rPr lang="tr-TR" sz="1600" dirty="0" err="1">
                <a:solidFill>
                  <a:srgbClr val="000000"/>
                </a:solidFill>
                <a:latin typeface="Consolas"/>
              </a:rPr>
              <a:t>.get</a:t>
            </a:r>
            <a:r>
              <a:rPr lang="tr-TR" sz="1600" dirty="0">
                <a:solidFill>
                  <a:srgbClr val="000000"/>
                </a:solidFill>
                <a:latin typeface="Consolas"/>
              </a:rPr>
              <a:t>(</a:t>
            </a:r>
            <a:r>
              <a:rPr lang="tr-TR" sz="1600" dirty="0" err="1">
                <a:solidFill>
                  <a:srgbClr val="6A3E3E"/>
                </a:solidFill>
                <a:latin typeface="Consolas"/>
              </a:rPr>
              <a:t>bigDoll</a:t>
            </a:r>
            <a:r>
              <a:rPr lang="tr-TR" sz="1600" dirty="0">
                <a:solidFill>
                  <a:srgbClr val="000000"/>
                </a:solidFill>
                <a:latin typeface="Consolas"/>
              </a:rPr>
              <a:t>);</a:t>
            </a:r>
          </a:p>
          <a:p>
            <a:pPr lvl="2"/>
            <a:r>
              <a:rPr lang="tr-TR" sz="1600" b="1" dirty="0" err="1">
                <a:solidFill>
                  <a:srgbClr val="7F0055"/>
                </a:solidFill>
                <a:latin typeface="Consolas"/>
              </a:rPr>
              <a:t>if</a:t>
            </a:r>
            <a:r>
              <a:rPr lang="tr-TR" sz="1600" b="1" dirty="0">
                <a:solidFill>
                  <a:srgbClr val="000000"/>
                </a:solidFill>
                <a:latin typeface="Consolas"/>
              </a:rPr>
              <a:t>(</a:t>
            </a:r>
            <a:r>
              <a:rPr lang="tr-TR" sz="1600" b="1" dirty="0" err="1">
                <a:solidFill>
                  <a:srgbClr val="6A3E3E"/>
                </a:solidFill>
                <a:latin typeface="Consolas"/>
              </a:rPr>
              <a:t>mediumToSmol</a:t>
            </a:r>
            <a:r>
              <a:rPr lang="tr-TR" sz="1600" b="1" dirty="0" err="1">
                <a:solidFill>
                  <a:srgbClr val="000000"/>
                </a:solidFill>
                <a:latin typeface="Consolas"/>
              </a:rPr>
              <a:t>.containsKey</a:t>
            </a:r>
            <a:r>
              <a:rPr lang="tr-TR" sz="1600" b="1" dirty="0">
                <a:solidFill>
                  <a:srgbClr val="000000"/>
                </a:solidFill>
                <a:latin typeface="Consolas"/>
              </a:rPr>
              <a:t>(</a:t>
            </a:r>
            <a:r>
              <a:rPr lang="tr-TR" sz="1600" b="1" dirty="0" err="1">
                <a:solidFill>
                  <a:srgbClr val="6A3E3E"/>
                </a:solidFill>
                <a:latin typeface="Consolas"/>
              </a:rPr>
              <a:t>mediumDoll</a:t>
            </a:r>
            <a:r>
              <a:rPr lang="tr-TR" sz="1600" b="1" dirty="0">
                <a:solidFill>
                  <a:srgbClr val="000000"/>
                </a:solidFill>
                <a:latin typeface="Consolas"/>
              </a:rPr>
              <a:t>))</a:t>
            </a:r>
          </a:p>
          <a:p>
            <a:pPr lvl="2"/>
            <a:r>
              <a:rPr lang="en-US" sz="1600" dirty="0" smtClean="0">
                <a:solidFill>
                  <a:srgbClr val="6A3E3E"/>
                </a:solidFill>
                <a:latin typeface="Consolas"/>
              </a:rPr>
              <a:t>	</a:t>
            </a:r>
            <a:r>
              <a:rPr lang="tr-TR" sz="1600" dirty="0" err="1" smtClean="0">
                <a:solidFill>
                  <a:srgbClr val="6A3E3E"/>
                </a:solidFill>
                <a:latin typeface="Consolas"/>
              </a:rPr>
              <a:t>bigToSmol</a:t>
            </a:r>
            <a:r>
              <a:rPr lang="tr-TR" sz="1600" dirty="0" err="1" smtClean="0">
                <a:solidFill>
                  <a:srgbClr val="000000"/>
                </a:solidFill>
                <a:latin typeface="Consolas"/>
              </a:rPr>
              <a:t>.put</a:t>
            </a:r>
            <a:r>
              <a:rPr lang="tr-TR" sz="1600" dirty="0" smtClean="0">
                <a:solidFill>
                  <a:srgbClr val="000000"/>
                </a:solidFill>
                <a:latin typeface="Consolas"/>
              </a:rPr>
              <a:t>(</a:t>
            </a:r>
            <a:r>
              <a:rPr lang="tr-TR" sz="1600" dirty="0" err="1" smtClean="0">
                <a:solidFill>
                  <a:srgbClr val="6A3E3E"/>
                </a:solidFill>
                <a:latin typeface="Consolas"/>
              </a:rPr>
              <a:t>bigDoll</a:t>
            </a:r>
            <a:r>
              <a:rPr lang="tr-TR" sz="1600" dirty="0">
                <a:solidFill>
                  <a:srgbClr val="000000"/>
                </a:solidFill>
                <a:latin typeface="Consolas"/>
              </a:rPr>
              <a:t>, </a:t>
            </a:r>
            <a:r>
              <a:rPr lang="tr-TR" sz="1600" dirty="0" err="1">
                <a:solidFill>
                  <a:srgbClr val="6A3E3E"/>
                </a:solidFill>
                <a:latin typeface="Consolas"/>
              </a:rPr>
              <a:t>mediumToSmol</a:t>
            </a:r>
            <a:r>
              <a:rPr lang="tr-TR" sz="1600" dirty="0" err="1">
                <a:solidFill>
                  <a:srgbClr val="000000"/>
                </a:solidFill>
                <a:latin typeface="Consolas"/>
              </a:rPr>
              <a:t>.get</a:t>
            </a:r>
            <a:r>
              <a:rPr lang="tr-TR" sz="1600" dirty="0">
                <a:solidFill>
                  <a:srgbClr val="000000"/>
                </a:solidFill>
                <a:latin typeface="Consolas"/>
              </a:rPr>
              <a:t>(</a:t>
            </a:r>
            <a:r>
              <a:rPr lang="tr-TR" sz="1600" dirty="0" err="1">
                <a:solidFill>
                  <a:srgbClr val="6A3E3E"/>
                </a:solidFill>
                <a:latin typeface="Consolas"/>
              </a:rPr>
              <a:t>mediumDoll</a:t>
            </a:r>
            <a:r>
              <a:rPr lang="tr-TR" sz="1600" dirty="0">
                <a:solidFill>
                  <a:srgbClr val="000000"/>
                </a:solidFill>
                <a:latin typeface="Consolas"/>
              </a:rPr>
              <a:t>));</a:t>
            </a:r>
          </a:p>
          <a:p>
            <a:pPr lvl="2"/>
            <a:r>
              <a:rPr lang="tr-TR" sz="1600" b="1" dirty="0">
                <a:solidFill>
                  <a:srgbClr val="7F0055"/>
                </a:solidFill>
                <a:latin typeface="Consolas"/>
              </a:rPr>
              <a:t>else</a:t>
            </a:r>
          </a:p>
          <a:p>
            <a:pPr lvl="2"/>
            <a:r>
              <a:rPr lang="en-US" sz="1600" dirty="0" smtClean="0">
                <a:solidFill>
                  <a:srgbClr val="6A3E3E"/>
                </a:solidFill>
                <a:latin typeface="Consolas"/>
              </a:rPr>
              <a:t>	</a:t>
            </a:r>
            <a:r>
              <a:rPr lang="tr-TR" sz="1600" dirty="0" err="1" smtClean="0">
                <a:solidFill>
                  <a:srgbClr val="6A3E3E"/>
                </a:solidFill>
                <a:latin typeface="Consolas"/>
              </a:rPr>
              <a:t>bigToSmol</a:t>
            </a:r>
            <a:r>
              <a:rPr lang="tr-TR" sz="1600" dirty="0" err="1" smtClean="0">
                <a:solidFill>
                  <a:srgbClr val="000000"/>
                </a:solidFill>
                <a:latin typeface="Consolas"/>
              </a:rPr>
              <a:t>.put</a:t>
            </a:r>
            <a:r>
              <a:rPr lang="tr-TR" sz="1600" dirty="0" smtClean="0">
                <a:solidFill>
                  <a:srgbClr val="000000"/>
                </a:solidFill>
                <a:latin typeface="Consolas"/>
              </a:rPr>
              <a:t>(</a:t>
            </a:r>
            <a:r>
              <a:rPr lang="tr-TR" sz="1600" dirty="0" err="1" smtClean="0">
                <a:solidFill>
                  <a:srgbClr val="6A3E3E"/>
                </a:solidFill>
                <a:latin typeface="Consolas"/>
              </a:rPr>
              <a:t>bigDoll</a:t>
            </a:r>
            <a:r>
              <a:rPr lang="tr-TR" sz="1600" dirty="0">
                <a:solidFill>
                  <a:srgbClr val="000000"/>
                </a:solidFill>
                <a:latin typeface="Consolas"/>
              </a:rPr>
              <a:t>, </a:t>
            </a:r>
            <a:r>
              <a:rPr lang="tr-TR" sz="1600" b="1" dirty="0" err="1">
                <a:solidFill>
                  <a:srgbClr val="7F0055"/>
                </a:solidFill>
                <a:latin typeface="Consolas"/>
              </a:rPr>
              <a:t>null</a:t>
            </a:r>
            <a:r>
              <a:rPr lang="tr-TR" sz="1600" b="1" dirty="0">
                <a:solidFill>
                  <a:srgbClr val="000000"/>
                </a:solidFill>
                <a:latin typeface="Consolas"/>
              </a:rPr>
              <a:t>);</a:t>
            </a:r>
          </a:p>
          <a:p>
            <a:pPr lvl="1"/>
            <a:r>
              <a:rPr lang="tr-TR" sz="1600" dirty="0">
                <a:solidFill>
                  <a:srgbClr val="000000"/>
                </a:solidFill>
                <a:latin typeface="Consolas"/>
              </a:rPr>
              <a:t>}</a:t>
            </a:r>
          </a:p>
          <a:p>
            <a:pPr lvl="1"/>
            <a:r>
              <a:rPr lang="tr-TR" sz="1600" b="1" dirty="0" err="1">
                <a:solidFill>
                  <a:srgbClr val="7F0055"/>
                </a:solidFill>
                <a:latin typeface="Consolas"/>
              </a:rPr>
              <a:t>return</a:t>
            </a:r>
            <a:r>
              <a:rPr lang="tr-TR" sz="1600" b="1" dirty="0">
                <a:solidFill>
                  <a:srgbClr val="000000"/>
                </a:solidFill>
                <a:latin typeface="Consolas"/>
              </a:rPr>
              <a:t> </a:t>
            </a:r>
            <a:r>
              <a:rPr lang="tr-TR" sz="1600" b="1" dirty="0" err="1">
                <a:solidFill>
                  <a:srgbClr val="6A3E3E"/>
                </a:solidFill>
                <a:latin typeface="Consolas"/>
              </a:rPr>
              <a:t>bigToSmol</a:t>
            </a:r>
            <a:r>
              <a:rPr lang="tr-TR" sz="1600" b="1" dirty="0">
                <a:solidFill>
                  <a:srgbClr val="000000"/>
                </a:solidFill>
                <a:latin typeface="Consolas"/>
              </a:rPr>
              <a:t>;</a:t>
            </a:r>
          </a:p>
          <a:p>
            <a:r>
              <a:rPr lang="tr-TR" sz="1600" dirty="0">
                <a:solidFill>
                  <a:srgbClr val="000000"/>
                </a:solidFill>
                <a:latin typeface="Consolas"/>
              </a:rPr>
              <a:t>}</a:t>
            </a:r>
            <a:endParaRPr lang="tr-TR" sz="1600" dirty="0"/>
          </a:p>
        </p:txBody>
      </p:sp>
    </p:spTree>
    <p:extLst>
      <p:ext uri="{BB962C8B-B14F-4D97-AF65-F5344CB8AC3E}">
        <p14:creationId xmlns:p14="http://schemas.microsoft.com/office/powerpoint/2010/main" val="335786921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Başlık 5"/>
          <p:cNvSpPr>
            <a:spLocks noGrp="1"/>
          </p:cNvSpPr>
          <p:nvPr>
            <p:ph type="title"/>
          </p:nvPr>
        </p:nvSpPr>
        <p:spPr/>
        <p:txBody>
          <a:bodyPr/>
          <a:lstStyle/>
          <a:p>
            <a:r>
              <a:rPr lang="tr-TR" dirty="0" err="1" smtClean="0"/>
              <a:t>Quest</a:t>
            </a:r>
            <a:r>
              <a:rPr lang="en-US" dirty="0" smtClean="0"/>
              <a:t>ion</a:t>
            </a:r>
            <a:endParaRPr lang="tr-TR" dirty="0"/>
          </a:p>
        </p:txBody>
      </p:sp>
      <p:sp>
        <p:nvSpPr>
          <p:cNvPr id="7" name="İçerik Yer Tutucusu 6"/>
          <p:cNvSpPr>
            <a:spLocks noGrp="1"/>
          </p:cNvSpPr>
          <p:nvPr>
            <p:ph idx="1"/>
          </p:nvPr>
        </p:nvSpPr>
        <p:spPr>
          <a:xfrm>
            <a:off x="343628" y="1484784"/>
            <a:ext cx="8476844" cy="4896544"/>
          </a:xfrm>
        </p:spPr>
        <p:txBody>
          <a:bodyPr>
            <a:normAutofit fontScale="92500" lnSpcReduction="20000"/>
          </a:bodyPr>
          <a:lstStyle/>
          <a:p>
            <a:r>
              <a:rPr lang="en-US" sz="2800" dirty="0" smtClean="0"/>
              <a:t>You and your </a:t>
            </a:r>
            <a:r>
              <a:rPr lang="en-US" sz="2800" i="1" dirty="0" smtClean="0"/>
              <a:t>n </a:t>
            </a:r>
            <a:r>
              <a:rPr lang="en-US" sz="2800" dirty="0" smtClean="0"/>
              <a:t>friends decided to play a deadly game. You bought </a:t>
            </a:r>
            <a:r>
              <a:rPr lang="en-US" sz="2800" i="1" dirty="0" smtClean="0"/>
              <a:t>n</a:t>
            </a:r>
            <a:r>
              <a:rPr lang="en-US" sz="2800" dirty="0" smtClean="0"/>
              <a:t> bombs. Each bomb has a little machinery connected to a button such that when the button is pressed the bomb explodes with probability </a:t>
            </a:r>
            <a:r>
              <a:rPr lang="en-US" sz="2800" i="1" dirty="0" smtClean="0"/>
              <a:t>p.</a:t>
            </a:r>
          </a:p>
          <a:p>
            <a:r>
              <a:rPr lang="en-US" sz="2800" dirty="0" smtClean="0"/>
              <a:t>You form a circle to play this game. The game is played in turns, in each turn the current player presses the button and if he stays alive he hands the bomb to the friend on his left or right, with equal probability. When a friend dies, a random friend from the remaining pool takes a new bomb and the game continues until one person</a:t>
            </a:r>
            <a:r>
              <a:rPr lang="tr-TR" sz="2800" dirty="0" smtClean="0"/>
              <a:t> is</a:t>
            </a:r>
            <a:r>
              <a:rPr lang="en-US" sz="2800" dirty="0" smtClean="0"/>
              <a:t> left, which is the winner of the game. Game starts with a random friend.</a:t>
            </a:r>
          </a:p>
          <a:p>
            <a:r>
              <a:rPr lang="en-US" sz="2800" dirty="0" smtClean="0"/>
              <a:t>Assume that a bomb kills only the person who holds it.</a:t>
            </a:r>
          </a:p>
          <a:p>
            <a:r>
              <a:rPr lang="en-US" sz="2800" dirty="0" smtClean="0"/>
              <a:t>Write code to simulate this game.</a:t>
            </a:r>
            <a:endParaRPr lang="tr-TR" sz="2800" dirty="0" smtClean="0"/>
          </a:p>
        </p:txBody>
      </p:sp>
    </p:spTree>
    <p:extLst>
      <p:ext uri="{BB962C8B-B14F-4D97-AF65-F5344CB8AC3E}">
        <p14:creationId xmlns:p14="http://schemas.microsoft.com/office/powerpoint/2010/main" val="561283457"/>
      </p:ext>
    </p:extLst>
  </p:cSld>
  <p:clrMapOvr>
    <a:masterClrMapping/>
  </p:clrMapOvr>
  <p:timing>
    <p:tnLst>
      <p:par>
        <p:cTn id="1" dur="indefinite" restart="never" nodeType="tmRoot"/>
      </p:par>
    </p:tnLst>
  </p:timing>
</p:sld>
</file>

<file path=ppt/theme/theme1.xml><?xml version="1.0" encoding="utf-8"?>
<a:theme xmlns:a="http://schemas.openxmlformats.org/drawingml/2006/main" name="Ofis Teması">
  <a:themeElements>
    <a:clrScheme name="Ofis">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is">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i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2359</TotalTime>
  <Words>718</Words>
  <Application>Microsoft Office PowerPoint</Application>
  <PresentationFormat>Ekran Gösterisi (4:3)</PresentationFormat>
  <Paragraphs>97</Paragraphs>
  <Slides>12</Slides>
  <Notes>0</Notes>
  <HiddenSlides>0</HiddenSlides>
  <MMClips>0</MMClips>
  <ScaleCrop>false</ScaleCrop>
  <HeadingPairs>
    <vt:vector size="4" baseType="variant">
      <vt:variant>
        <vt:lpstr>Tema</vt:lpstr>
      </vt:variant>
      <vt:variant>
        <vt:i4>1</vt:i4>
      </vt:variant>
      <vt:variant>
        <vt:lpstr>Slayt Başlıkları</vt:lpstr>
      </vt:variant>
      <vt:variant>
        <vt:i4>12</vt:i4>
      </vt:variant>
    </vt:vector>
  </HeadingPairs>
  <TitlesOfParts>
    <vt:vector size="13" baseType="lpstr">
      <vt:lpstr>Ofis Teması</vt:lpstr>
      <vt:lpstr>LAB 5 - Solutions</vt:lpstr>
      <vt:lpstr>Please download this file from the course’s Moodle page.</vt:lpstr>
      <vt:lpstr>Question</vt:lpstr>
      <vt:lpstr>PowerPoint Sunusu</vt:lpstr>
      <vt:lpstr>Question</vt:lpstr>
      <vt:lpstr>PowerPoint Sunusu</vt:lpstr>
      <vt:lpstr>Question</vt:lpstr>
      <vt:lpstr>PowerPoint Sunusu</vt:lpstr>
      <vt:lpstr>Question</vt:lpstr>
      <vt:lpstr>PowerPoint Sunusu</vt:lpstr>
      <vt:lpstr>Question</vt:lpstr>
      <vt:lpstr>PowerPoint Sunusu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1</dc:title>
  <dc:creator>Dell pc</dc:creator>
  <cp:lastModifiedBy>Dell pc</cp:lastModifiedBy>
  <cp:revision>238</cp:revision>
  <dcterms:created xsi:type="dcterms:W3CDTF">2022-02-16T19:26:34Z</dcterms:created>
  <dcterms:modified xsi:type="dcterms:W3CDTF">2022-03-17T16:08:57Z</dcterms:modified>
</cp:coreProperties>
</file>