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98" r:id="rId4"/>
    <p:sldId id="300" r:id="rId5"/>
    <p:sldId id="301" r:id="rId6"/>
    <p:sldId id="297" r:id="rId7"/>
    <p:sldId id="302" r:id="rId8"/>
    <p:sldId id="299" r:id="rId9"/>
    <p:sldId id="303" r:id="rId10"/>
    <p:sldId id="304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22.4.2022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46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22.4.2022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21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22.4.2022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467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22.4.2022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289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22.4.2022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539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22.4.2022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75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22.4.2022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27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22.4.2022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073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22.4.2022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86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22.4.2022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809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22.4.2022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668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5C490-9C72-4D5D-BBBD-155E5695C0D6}" type="datetimeFigureOut">
              <a:rPr lang="tr-TR" smtClean="0"/>
              <a:t>22.4.2022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788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LAB </a:t>
            </a:r>
            <a:r>
              <a:rPr lang="en-US" dirty="0"/>
              <a:t>9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i="1" dirty="0" smtClean="0"/>
              <a:t>CSE 102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27858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07504" y="787113"/>
            <a:ext cx="88569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save(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HashMap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&lt;String, String&gt;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contacts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Exception {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/>
              </a:rPr>
              <a:t>ObjectOutputStream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ObjectOutputStream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FileOutputStream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"contacts.dat"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r>
              <a:rPr lang="tr-TR" sz="1400" dirty="0" err="1">
                <a:solidFill>
                  <a:srgbClr val="6A3E3E"/>
                </a:solidFill>
                <a:latin typeface="Consolas"/>
              </a:rPr>
              <a:t>out</a:t>
            </a:r>
            <a:r>
              <a:rPr lang="tr-TR" sz="1400" dirty="0" err="1">
                <a:solidFill>
                  <a:srgbClr val="000000"/>
                </a:solidFill>
                <a:latin typeface="Consolas"/>
              </a:rPr>
              <a:t>.writeObject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dirty="0" err="1">
                <a:solidFill>
                  <a:srgbClr val="6A3E3E"/>
                </a:solidFill>
                <a:latin typeface="Consolas"/>
              </a:rPr>
              <a:t>contacts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sz="1400" dirty="0" err="1">
                <a:solidFill>
                  <a:srgbClr val="6A3E3E"/>
                </a:solidFill>
                <a:latin typeface="Consolas"/>
              </a:rPr>
              <a:t>out</a:t>
            </a:r>
            <a:r>
              <a:rPr lang="tr-TR" sz="1400" dirty="0" err="1">
                <a:solidFill>
                  <a:srgbClr val="000000"/>
                </a:solidFill>
                <a:latin typeface="Consolas"/>
              </a:rPr>
              <a:t>.close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tr-TR" sz="1400" dirty="0">
              <a:latin typeface="Consolas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HashMap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&lt;String, String&gt; load()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Exception {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/>
              </a:rPr>
              <a:t>ObjectInputStream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ObjectInputStream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FileInputStream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"contacts.dat"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/>
              </a:rPr>
              <a:t>HashMap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4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tr-TR" sz="1400" dirty="0" err="1">
                <a:solidFill>
                  <a:srgbClr val="6A3E3E"/>
                </a:solidFill>
                <a:latin typeface="Consolas"/>
              </a:rPr>
              <a:t>temp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tr-TR" sz="1400" dirty="0" err="1">
                <a:solidFill>
                  <a:srgbClr val="000000"/>
                </a:solidFill>
                <a:latin typeface="Consolas"/>
              </a:rPr>
              <a:t>HashMap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4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&gt;) </a:t>
            </a:r>
            <a:r>
              <a:rPr lang="tr-TR" sz="1400" dirty="0" err="1">
                <a:solidFill>
                  <a:srgbClr val="6A3E3E"/>
                </a:solidFill>
                <a:latin typeface="Consolas"/>
              </a:rPr>
              <a:t>in</a:t>
            </a:r>
            <a:r>
              <a:rPr lang="tr-TR" sz="1400" dirty="0" err="1">
                <a:solidFill>
                  <a:srgbClr val="000000"/>
                </a:solidFill>
                <a:latin typeface="Consolas"/>
              </a:rPr>
              <a:t>.readObject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tr-TR" sz="1400" dirty="0" err="1">
                <a:solidFill>
                  <a:srgbClr val="6A3E3E"/>
                </a:solidFill>
                <a:latin typeface="Consolas"/>
              </a:rPr>
              <a:t>in</a:t>
            </a:r>
            <a:r>
              <a:rPr lang="tr-TR" sz="1400" dirty="0" err="1">
                <a:solidFill>
                  <a:srgbClr val="000000"/>
                </a:solidFill>
                <a:latin typeface="Consolas"/>
              </a:rPr>
              <a:t>.close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tr-TR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400" b="1" dirty="0" err="1">
                <a:solidFill>
                  <a:srgbClr val="6A3E3E"/>
                </a:solidFill>
                <a:latin typeface="Consolas"/>
              </a:rPr>
              <a:t>temp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tr-TR" sz="1400" dirty="0">
              <a:latin typeface="Consolas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show(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HashMap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&lt;String, String&gt;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contacts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tr-TR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tr-TR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tr-TR" sz="1400" b="1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tr-TR" sz="1400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400" b="1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tr-TR" sz="1400" b="1" dirty="0" err="1">
                <a:solidFill>
                  <a:srgbClr val="6A3E3E"/>
                </a:solidFill>
                <a:latin typeface="Consolas"/>
              </a:rPr>
              <a:t>contacts</a:t>
            </a:r>
            <a:r>
              <a:rPr lang="tr-TR" sz="1400" b="1" dirty="0" err="1">
                <a:solidFill>
                  <a:srgbClr val="000000"/>
                </a:solidFill>
                <a:latin typeface="Consolas"/>
              </a:rPr>
              <a:t>.keySet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tr-TR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tr-TR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tr-TR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b="1" i="1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tr-TR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tr-TR" sz="1400" b="1" i="1" dirty="0">
                <a:solidFill>
                  <a:srgbClr val="2A00FF"/>
                </a:solidFill>
                <a:latin typeface="Consolas"/>
              </a:rPr>
              <a:t>" --&gt; "</a:t>
            </a:r>
            <a:r>
              <a:rPr lang="tr-TR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tr-TR" sz="1400" b="1" i="1" dirty="0" err="1">
                <a:solidFill>
                  <a:srgbClr val="6A3E3E"/>
                </a:solidFill>
                <a:latin typeface="Consolas"/>
              </a:rPr>
              <a:t>contacts</a:t>
            </a:r>
            <a:r>
              <a:rPr lang="tr-TR" sz="1400" b="1" i="1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tr-TR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b="1" i="1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tr-TR" sz="14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tr-TR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tr-TR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tr-TR" sz="1400" b="1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}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20419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Please</a:t>
            </a:r>
            <a:r>
              <a:rPr lang="tr-TR" dirty="0" smtClean="0"/>
              <a:t> </a:t>
            </a:r>
            <a:r>
              <a:rPr lang="tr-TR" dirty="0" err="1" smtClean="0"/>
              <a:t>download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file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course’s</a:t>
            </a:r>
            <a:r>
              <a:rPr lang="tr-TR" dirty="0" smtClean="0"/>
              <a:t> </a:t>
            </a:r>
            <a:r>
              <a:rPr lang="tr-TR" dirty="0" err="1" smtClean="0"/>
              <a:t>Moodle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049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323528" y="1556792"/>
            <a:ext cx="8404835" cy="46085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Inspect the questions 7 and 8 in the tutorial document and see that most of their code is almost identical. As a good programmer, you should consider revising them to reduce the redundancy. Come up with a cure and fix the problem.</a:t>
            </a:r>
          </a:p>
        </p:txBody>
      </p:sp>
    </p:spTree>
    <p:extLst>
      <p:ext uri="{BB962C8B-B14F-4D97-AF65-F5344CB8AC3E}">
        <p14:creationId xmlns:p14="http://schemas.microsoft.com/office/powerpoint/2010/main" val="146679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/>
        </p:nvSpPr>
        <p:spPr>
          <a:xfrm>
            <a:off x="1309812" y="1268760"/>
            <a:ext cx="6048672" cy="4411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ArrayList&lt;File&gt; 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getChildren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(File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f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tr-TR" dirty="0">
                <a:solidFill>
                  <a:srgbClr val="000000"/>
                </a:solidFill>
                <a:latin typeface="Consolas"/>
              </a:rPr>
              <a:t>Queue&lt;File&gt; </a:t>
            </a:r>
            <a:r>
              <a:rPr lang="tr-TR" dirty="0">
                <a:solidFill>
                  <a:srgbClr val="6A3E3E"/>
                </a:solidFill>
                <a:latin typeface="Consolas"/>
              </a:rPr>
              <a:t>q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LinkedList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pPr lvl="1"/>
            <a:r>
              <a:rPr lang="tr-TR" dirty="0" err="1">
                <a:solidFill>
                  <a:srgbClr val="6A3E3E"/>
                </a:solidFill>
                <a:latin typeface="Consolas"/>
              </a:rPr>
              <a:t>q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6A3E3E"/>
                </a:solidFill>
                <a:latin typeface="Consolas"/>
              </a:rPr>
              <a:t>f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dirty="0">
                <a:solidFill>
                  <a:srgbClr val="000000"/>
                </a:solidFill>
                <a:latin typeface="Consolas"/>
              </a:rPr>
              <a:t>ArrayList&lt;File&gt; </a:t>
            </a:r>
            <a:r>
              <a:rPr lang="tr-TR" dirty="0" err="1">
                <a:solidFill>
                  <a:srgbClr val="6A3E3E"/>
                </a:solidFill>
                <a:latin typeface="Consolas"/>
              </a:rPr>
              <a:t>res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ArrayList&lt;&gt;();</a:t>
            </a:r>
          </a:p>
          <a:p>
            <a:pPr lvl="1"/>
            <a:endParaRPr lang="tr-TR" dirty="0">
              <a:latin typeface="Consolas"/>
            </a:endParaRP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q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.isEmpty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()) {</a:t>
            </a:r>
          </a:p>
          <a:p>
            <a:pPr lvl="2"/>
            <a:r>
              <a:rPr lang="tr-TR" dirty="0">
                <a:solidFill>
                  <a:srgbClr val="000000"/>
                </a:solidFill>
                <a:latin typeface="Consolas"/>
              </a:rPr>
              <a:t>File </a:t>
            </a:r>
            <a:r>
              <a:rPr lang="tr-TR" dirty="0" err="1">
                <a:solidFill>
                  <a:srgbClr val="6A3E3E"/>
                </a:solidFill>
                <a:latin typeface="Consolas"/>
              </a:rPr>
              <a:t>cur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dirty="0" err="1">
                <a:solidFill>
                  <a:srgbClr val="6A3E3E"/>
                </a:solidFill>
                <a:latin typeface="Consolas"/>
              </a:rPr>
              <a:t>q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.remove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tr-TR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cur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.isDirectory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 lvl="3"/>
            <a:r>
              <a:rPr lang="tr-TR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(File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ch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cur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.listFiles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 lvl="3"/>
            <a:r>
              <a:rPr lang="en-US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tr-TR" dirty="0" err="1" smtClean="0">
                <a:solidFill>
                  <a:srgbClr val="6A3E3E"/>
                </a:solidFill>
                <a:latin typeface="Consolas"/>
              </a:rPr>
              <a:t>q</a:t>
            </a:r>
            <a:r>
              <a:rPr lang="tr-TR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tr-TR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 err="1" smtClean="0">
                <a:solidFill>
                  <a:srgbClr val="6A3E3E"/>
                </a:solidFill>
                <a:latin typeface="Consolas"/>
              </a:rPr>
              <a:t>ch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tr-TR" b="1" dirty="0">
                <a:solidFill>
                  <a:srgbClr val="7F0055"/>
                </a:solidFill>
                <a:latin typeface="Consolas"/>
              </a:rPr>
              <a:t>else</a:t>
            </a:r>
          </a:p>
          <a:p>
            <a:pPr lvl="2"/>
            <a:r>
              <a:rPr lang="en-US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tr-TR" dirty="0" err="1" smtClean="0">
                <a:solidFill>
                  <a:srgbClr val="6A3E3E"/>
                </a:solidFill>
                <a:latin typeface="Consolas"/>
              </a:rPr>
              <a:t>res</a:t>
            </a:r>
            <a:r>
              <a:rPr lang="tr-TR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tr-TR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 err="1" smtClean="0">
                <a:solidFill>
                  <a:srgbClr val="6A3E3E"/>
                </a:solidFill>
                <a:latin typeface="Consolas"/>
              </a:rPr>
              <a:t>cur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res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  <a:endParaRPr lang="tr-TR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971600" y="404664"/>
            <a:ext cx="5524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the redundant part and make it a separate function.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80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/>
          <p:cNvSpPr/>
          <p:nvPr/>
        </p:nvSpPr>
        <p:spPr>
          <a:xfrm>
            <a:off x="438126" y="930166"/>
            <a:ext cx="43204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long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getSize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(File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f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long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res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(File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tr-TR" b="1" i="1" dirty="0" err="1">
                <a:solidFill>
                  <a:srgbClr val="000000"/>
                </a:solidFill>
                <a:latin typeface="Consolas"/>
              </a:rPr>
              <a:t>getChildren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i="1" dirty="0">
                <a:solidFill>
                  <a:srgbClr val="6A3E3E"/>
                </a:solidFill>
                <a:latin typeface="Consolas"/>
              </a:rPr>
              <a:t>f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lvl="1"/>
            <a:r>
              <a:rPr lang="en-US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tr-TR" dirty="0" err="1" smtClean="0">
                <a:solidFill>
                  <a:srgbClr val="6A3E3E"/>
                </a:solidFill>
                <a:latin typeface="Consolas"/>
              </a:rPr>
              <a:t>res</a:t>
            </a:r>
            <a:r>
              <a:rPr lang="tr-TR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+= </a:t>
            </a:r>
            <a:r>
              <a:rPr lang="tr-TR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res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  <a:endParaRPr lang="tr-TR" dirty="0"/>
          </a:p>
        </p:txBody>
      </p:sp>
      <p:sp>
        <p:nvSpPr>
          <p:cNvPr id="13" name="Dikdörtgen 12"/>
          <p:cNvSpPr/>
          <p:nvPr/>
        </p:nvSpPr>
        <p:spPr>
          <a:xfrm>
            <a:off x="419444" y="3140968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reportBigs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(File </a:t>
            </a:r>
            <a:r>
              <a:rPr lang="en-US" sz="1600" b="1" dirty="0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6A3E3E"/>
                </a:solidFill>
                <a:latin typeface="Consolas"/>
              </a:rPr>
              <a:t>sizeLimit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tr-TR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600" b="1" dirty="0" err="1">
                <a:solidFill>
                  <a:srgbClr val="6A3E3E"/>
                </a:solidFill>
                <a:latin typeface="Consolas"/>
              </a:rPr>
              <a:t>pathLen</a:t>
            </a:r>
            <a:r>
              <a:rPr lang="tr-TR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600" b="1" dirty="0" err="1">
                <a:solidFill>
                  <a:srgbClr val="6A3E3E"/>
                </a:solidFill>
                <a:latin typeface="Consolas"/>
              </a:rPr>
              <a:t>f</a:t>
            </a:r>
            <a:r>
              <a:rPr lang="tr-TR" sz="1600" b="1" dirty="0" err="1">
                <a:solidFill>
                  <a:srgbClr val="000000"/>
                </a:solidFill>
                <a:latin typeface="Consolas"/>
              </a:rPr>
              <a:t>.getAbsolutePath</a:t>
            </a:r>
            <a:r>
              <a:rPr lang="tr-TR" sz="1600" b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tr-TR" sz="1600" b="1" dirty="0" err="1">
                <a:solidFill>
                  <a:srgbClr val="000000"/>
                </a:solidFill>
                <a:latin typeface="Consolas"/>
              </a:rPr>
              <a:t>length</a:t>
            </a:r>
            <a:r>
              <a:rPr lang="tr-TR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tr-TR" sz="1600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tr-TR" sz="1600" b="1" dirty="0">
                <a:solidFill>
                  <a:srgbClr val="000000"/>
                </a:solidFill>
                <a:latin typeface="Consolas"/>
              </a:rPr>
              <a:t>(File </a:t>
            </a:r>
            <a:r>
              <a:rPr lang="tr-TR" sz="16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sz="1600" b="1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tr-TR" sz="1600" b="1" i="1" dirty="0" err="1">
                <a:solidFill>
                  <a:srgbClr val="000000"/>
                </a:solidFill>
                <a:latin typeface="Consolas"/>
              </a:rPr>
              <a:t>getChildren</a:t>
            </a:r>
            <a:r>
              <a:rPr lang="tr-TR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600" b="1" i="1" dirty="0">
                <a:solidFill>
                  <a:srgbClr val="6A3E3E"/>
                </a:solidFill>
                <a:latin typeface="Consolas"/>
              </a:rPr>
              <a:t>f</a:t>
            </a:r>
            <a:r>
              <a:rPr lang="tr-TR" sz="1600" b="1" i="1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lvl="2"/>
            <a:r>
              <a:rPr lang="tr-TR" sz="16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tr-T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6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tr-TR" sz="1600" b="1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tr-TR" sz="1600" b="1" dirty="0">
                <a:solidFill>
                  <a:srgbClr val="000000"/>
                </a:solidFill>
                <a:latin typeface="Consolas"/>
              </a:rPr>
              <a:t>() &gt; </a:t>
            </a:r>
            <a:r>
              <a:rPr lang="tr-TR" sz="1600" b="1" dirty="0" err="1" smtClean="0">
                <a:solidFill>
                  <a:srgbClr val="6A3E3E"/>
                </a:solidFill>
                <a:latin typeface="Consolas"/>
              </a:rPr>
              <a:t>sizeLimit</a:t>
            </a:r>
            <a:r>
              <a:rPr lang="tr-TR" sz="1600" b="1" dirty="0" smtClean="0">
                <a:solidFill>
                  <a:srgbClr val="000000"/>
                </a:solidFill>
                <a:latin typeface="Consolas"/>
              </a:rPr>
              <a:t>)</a:t>
            </a:r>
            <a:endParaRPr lang="tr-TR" sz="1600" b="1" dirty="0">
              <a:solidFill>
                <a:srgbClr val="000000"/>
              </a:solidFill>
              <a:latin typeface="Consolas"/>
            </a:endParaRP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tr-TR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tr-TR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tr-TR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tr-TR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600" b="1" i="1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tr-TR" sz="1600" b="1" i="1" dirty="0" err="1" smtClean="0">
                <a:solidFill>
                  <a:srgbClr val="000000"/>
                </a:solidFill>
                <a:latin typeface="Consolas"/>
              </a:rPr>
              <a:t>.getAbsolutePath</a:t>
            </a:r>
            <a:r>
              <a:rPr lang="tr-TR" sz="1600" b="1" i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tr-TR" sz="1600" b="1" i="1" dirty="0" err="1">
                <a:solidFill>
                  <a:srgbClr val="000000"/>
                </a:solidFill>
                <a:latin typeface="Consolas"/>
              </a:rPr>
              <a:t>substring</a:t>
            </a:r>
            <a:r>
              <a:rPr lang="tr-TR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600" b="1" i="1" dirty="0" err="1">
                <a:solidFill>
                  <a:srgbClr val="6A3E3E"/>
                </a:solidFill>
                <a:latin typeface="Consolas"/>
              </a:rPr>
              <a:t>pathLen</a:t>
            </a:r>
            <a:r>
              <a:rPr lang="tr-TR" sz="16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/>
              </a:rPr>
              <a:t>}</a:t>
            </a:r>
            <a:endParaRPr lang="tr-TR" sz="1600" dirty="0"/>
          </a:p>
        </p:txBody>
      </p:sp>
      <p:sp>
        <p:nvSpPr>
          <p:cNvPr id="2" name="Metin kutusu 1"/>
          <p:cNvSpPr txBox="1"/>
          <p:nvPr/>
        </p:nvSpPr>
        <p:spPr>
          <a:xfrm>
            <a:off x="971600" y="332656"/>
            <a:ext cx="486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refer to that function as needed elsewhere.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66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343628" y="1484784"/>
            <a:ext cx="8404835" cy="46085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Modify the 8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question in the tutorial document so that the program also takes into account the last modified time of files. Your program should filter for both big and old (unused for a long time) files. You can use the </a:t>
            </a:r>
            <a:r>
              <a:rPr lang="en-US" sz="2800" dirty="0" err="1" smtClean="0"/>
              <a:t>lastModified</a:t>
            </a:r>
            <a:r>
              <a:rPr lang="en-US" sz="2800" dirty="0" smtClean="0"/>
              <a:t>() method of File class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385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23528" y="1997838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reportOldBigs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(File </a:t>
            </a:r>
            <a:r>
              <a:rPr lang="en-US" sz="1600" b="1" dirty="0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6A3E3E"/>
                </a:solidFill>
                <a:latin typeface="Consolas"/>
              </a:rPr>
              <a:t>sizeLimit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6A3E3E"/>
                </a:solidFill>
                <a:latin typeface="Consolas"/>
              </a:rPr>
              <a:t>timeLimit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tr-TR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600" b="1" dirty="0" err="1">
                <a:solidFill>
                  <a:srgbClr val="6A3E3E"/>
                </a:solidFill>
                <a:latin typeface="Consolas"/>
              </a:rPr>
              <a:t>pathLen</a:t>
            </a:r>
            <a:r>
              <a:rPr lang="tr-TR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600" b="1" dirty="0" err="1">
                <a:solidFill>
                  <a:srgbClr val="6A3E3E"/>
                </a:solidFill>
                <a:latin typeface="Consolas"/>
              </a:rPr>
              <a:t>f</a:t>
            </a:r>
            <a:r>
              <a:rPr lang="tr-TR" sz="1600" b="1" dirty="0" err="1">
                <a:solidFill>
                  <a:srgbClr val="000000"/>
                </a:solidFill>
                <a:latin typeface="Consolas"/>
              </a:rPr>
              <a:t>.getAbsolutePath</a:t>
            </a:r>
            <a:r>
              <a:rPr lang="tr-TR" sz="1600" b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tr-TR" sz="1600" b="1" dirty="0" err="1">
                <a:solidFill>
                  <a:srgbClr val="000000"/>
                </a:solidFill>
                <a:latin typeface="Consolas"/>
              </a:rPr>
              <a:t>length</a:t>
            </a:r>
            <a:r>
              <a:rPr lang="tr-TR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tr-TR" sz="1600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tr-TR" sz="1600" b="1" dirty="0">
                <a:solidFill>
                  <a:srgbClr val="000000"/>
                </a:solidFill>
                <a:latin typeface="Consolas"/>
              </a:rPr>
              <a:t>(File </a:t>
            </a:r>
            <a:r>
              <a:rPr lang="tr-TR" sz="16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sz="1600" b="1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tr-TR" sz="1600" b="1" i="1" dirty="0" err="1">
                <a:solidFill>
                  <a:srgbClr val="000000"/>
                </a:solidFill>
                <a:latin typeface="Consolas"/>
              </a:rPr>
              <a:t>getChildren</a:t>
            </a:r>
            <a:r>
              <a:rPr lang="tr-TR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600" b="1" i="1" dirty="0">
                <a:solidFill>
                  <a:srgbClr val="6A3E3E"/>
                </a:solidFill>
                <a:latin typeface="Consolas"/>
              </a:rPr>
              <a:t>f</a:t>
            </a:r>
            <a:r>
              <a:rPr lang="tr-TR" sz="1600" b="1" i="1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lvl="2"/>
            <a:r>
              <a:rPr lang="tr-TR" sz="16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tr-T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6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tr-TR" sz="1600" b="1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tr-TR" sz="1600" b="1" dirty="0">
                <a:solidFill>
                  <a:srgbClr val="000000"/>
                </a:solidFill>
                <a:latin typeface="Consolas"/>
              </a:rPr>
              <a:t>() &gt; </a:t>
            </a:r>
            <a:r>
              <a:rPr lang="tr-TR" sz="1600" b="1" dirty="0" err="1">
                <a:solidFill>
                  <a:srgbClr val="6A3E3E"/>
                </a:solidFill>
                <a:latin typeface="Consolas"/>
              </a:rPr>
              <a:t>sizeLimit</a:t>
            </a:r>
            <a:r>
              <a:rPr lang="tr-TR" sz="1600" b="1" dirty="0">
                <a:solidFill>
                  <a:srgbClr val="000000"/>
                </a:solidFill>
                <a:latin typeface="Consolas"/>
              </a:rPr>
              <a:t> &amp;&amp; </a:t>
            </a:r>
            <a:r>
              <a:rPr lang="tr-TR" sz="16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tr-TR" sz="1600" b="1" dirty="0" err="1">
                <a:solidFill>
                  <a:srgbClr val="000000"/>
                </a:solidFill>
                <a:latin typeface="Consolas"/>
              </a:rPr>
              <a:t>.lastModified</a:t>
            </a:r>
            <a:r>
              <a:rPr lang="tr-TR" sz="1600" b="1" dirty="0">
                <a:solidFill>
                  <a:srgbClr val="000000"/>
                </a:solidFill>
                <a:latin typeface="Consolas"/>
              </a:rPr>
              <a:t>() &lt; </a:t>
            </a:r>
            <a:r>
              <a:rPr lang="tr-TR" sz="1600" b="1" dirty="0" err="1">
                <a:solidFill>
                  <a:srgbClr val="6A3E3E"/>
                </a:solidFill>
                <a:latin typeface="Consolas"/>
              </a:rPr>
              <a:t>timeLimit</a:t>
            </a:r>
            <a:r>
              <a:rPr lang="tr-TR" sz="16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tr-TR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tr-TR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tr-TR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tr-TR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600" b="1" i="1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tr-TR" sz="1600" b="1" i="1" dirty="0" err="1" smtClean="0">
                <a:solidFill>
                  <a:srgbClr val="000000"/>
                </a:solidFill>
                <a:latin typeface="Consolas"/>
              </a:rPr>
              <a:t>.getAbsolutePath</a:t>
            </a:r>
            <a:r>
              <a:rPr lang="tr-TR" sz="1600" b="1" i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tr-TR" sz="1600" b="1" i="1" dirty="0" err="1">
                <a:solidFill>
                  <a:srgbClr val="000000"/>
                </a:solidFill>
                <a:latin typeface="Consolas"/>
              </a:rPr>
              <a:t>substring</a:t>
            </a:r>
            <a:r>
              <a:rPr lang="tr-TR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600" b="1" i="1" dirty="0" err="1">
                <a:solidFill>
                  <a:srgbClr val="6A3E3E"/>
                </a:solidFill>
                <a:latin typeface="Consolas"/>
              </a:rPr>
              <a:t>pathLen</a:t>
            </a:r>
            <a:r>
              <a:rPr lang="tr-TR" sz="16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/>
              </a:rPr>
              <a:t>}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42127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343628" y="1484784"/>
            <a:ext cx="8404835" cy="46085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 the next slide you will find code for a simple </a:t>
            </a:r>
            <a:r>
              <a:rPr lang="en-US" sz="2800" dirty="0" smtClean="0"/>
              <a:t>contacts </a:t>
            </a:r>
            <a:r>
              <a:rPr lang="en-US" sz="2800" dirty="0" smtClean="0"/>
              <a:t>app, read it first. There is an essential feature missing, all the data is lost as soon as you halt the program. Fix this problem by adding the save/load feature.</a:t>
            </a:r>
          </a:p>
        </p:txBody>
      </p:sp>
    </p:spTree>
    <p:extLst>
      <p:ext uri="{BB962C8B-B14F-4D97-AF65-F5344CB8AC3E}">
        <p14:creationId xmlns:p14="http://schemas.microsoft.com/office/powerpoint/2010/main" val="8348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95052" y="0"/>
            <a:ext cx="828092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Exception {</a:t>
            </a: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/>
              </a:rPr>
              <a:t>Scanner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400" dirty="0">
                <a:solidFill>
                  <a:srgbClr val="6A3E3E"/>
                </a:solidFill>
                <a:latin typeface="Consolas"/>
              </a:rPr>
              <a:t>in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400" b="1" dirty="0" err="1">
                <a:solidFill>
                  <a:srgbClr val="000000"/>
                </a:solidFill>
                <a:latin typeface="Consolas"/>
              </a:rPr>
              <a:t>Scanner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(System.</a:t>
            </a:r>
            <a:r>
              <a:rPr lang="tr-TR" sz="1400" b="1" i="1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tr-TR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/>
              </a:rPr>
              <a:t>HashMap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&lt;String, String&gt;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HashMap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&lt;&gt;();</a:t>
            </a:r>
            <a:endParaRPr lang="tr-TR" sz="1400" dirty="0">
              <a:latin typeface="Consolas"/>
            </a:endParaRPr>
          </a:p>
          <a:p>
            <a:pPr lvl="1"/>
            <a:r>
              <a:rPr lang="tr-TR" sz="1400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b="1" dirty="0" err="1">
                <a:solidFill>
                  <a:srgbClr val="7F0055"/>
                </a:solidFill>
                <a:latin typeface="Consolas"/>
              </a:rPr>
              <a:t>true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/>
            <a:r>
              <a:rPr lang="tr-TR" sz="1400" dirty="0">
                <a:solidFill>
                  <a:srgbClr val="3F7F5F"/>
                </a:solidFill>
                <a:latin typeface="Consolas"/>
              </a:rPr>
              <a:t>// Menu</a:t>
            </a:r>
          </a:p>
          <a:p>
            <a:pPr lvl="2"/>
            <a:r>
              <a:rPr lang="tr-TR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tr-TR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tr-TR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tr-TR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b="1" i="1" dirty="0">
                <a:solidFill>
                  <a:srgbClr val="2A00FF"/>
                </a:solidFill>
                <a:latin typeface="Consolas"/>
              </a:rPr>
              <a:t>""</a:t>
            </a:r>
          </a:p>
          <a:p>
            <a:pPr lvl="2"/>
            <a:r>
              <a:rPr lang="tr-TR" sz="14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tr-TR" sz="1400" dirty="0">
                <a:solidFill>
                  <a:srgbClr val="2A00FF"/>
                </a:solidFill>
                <a:latin typeface="Consolas"/>
              </a:rPr>
              <a:t>"1. </a:t>
            </a:r>
            <a:r>
              <a:rPr lang="tr-TR" sz="1400" dirty="0" err="1">
                <a:solidFill>
                  <a:srgbClr val="2A00FF"/>
                </a:solidFill>
                <a:latin typeface="Consolas"/>
              </a:rPr>
              <a:t>Add</a:t>
            </a:r>
            <a:r>
              <a:rPr lang="tr-TR" sz="14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srgbClr val="2A00FF"/>
                </a:solidFill>
                <a:latin typeface="Consolas"/>
              </a:rPr>
              <a:t>contact</a:t>
            </a:r>
            <a:r>
              <a:rPr lang="tr-TR" sz="1400" dirty="0">
                <a:solidFill>
                  <a:srgbClr val="2A00FF"/>
                </a:solidFill>
                <a:latin typeface="Consolas"/>
              </a:rPr>
              <a:t>\n"</a:t>
            </a:r>
          </a:p>
          <a:p>
            <a:pPr lvl="2"/>
            <a:r>
              <a:rPr lang="tr-TR" sz="14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tr-TR" sz="1400" dirty="0">
                <a:solidFill>
                  <a:srgbClr val="2A00FF"/>
                </a:solidFill>
                <a:latin typeface="Consolas"/>
              </a:rPr>
              <a:t>"2. </a:t>
            </a:r>
            <a:r>
              <a:rPr lang="tr-TR" sz="1400" dirty="0" err="1">
                <a:solidFill>
                  <a:srgbClr val="2A00FF"/>
                </a:solidFill>
                <a:latin typeface="Consolas"/>
              </a:rPr>
              <a:t>Delete</a:t>
            </a:r>
            <a:r>
              <a:rPr lang="tr-TR" sz="14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srgbClr val="2A00FF"/>
                </a:solidFill>
                <a:latin typeface="Consolas"/>
              </a:rPr>
              <a:t>contact</a:t>
            </a:r>
            <a:r>
              <a:rPr lang="tr-TR" sz="1400" dirty="0">
                <a:solidFill>
                  <a:srgbClr val="2A00FF"/>
                </a:solidFill>
                <a:latin typeface="Consolas"/>
              </a:rPr>
              <a:t>\n"</a:t>
            </a:r>
          </a:p>
          <a:p>
            <a:pPr lvl="2"/>
            <a:r>
              <a:rPr lang="tr-TR" sz="14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tr-TR" sz="1400" dirty="0">
                <a:solidFill>
                  <a:srgbClr val="2A00FF"/>
                </a:solidFill>
                <a:latin typeface="Consolas"/>
              </a:rPr>
              <a:t>"3. Show </a:t>
            </a:r>
            <a:r>
              <a:rPr lang="tr-TR" sz="1400" dirty="0" err="1">
                <a:solidFill>
                  <a:srgbClr val="2A00FF"/>
                </a:solidFill>
                <a:latin typeface="Consolas"/>
              </a:rPr>
              <a:t>contacts</a:t>
            </a:r>
            <a:r>
              <a:rPr lang="tr-TR" sz="1400" dirty="0">
                <a:solidFill>
                  <a:srgbClr val="2A00FF"/>
                </a:solidFill>
                <a:latin typeface="Consolas"/>
              </a:rPr>
              <a:t>\n"</a:t>
            </a:r>
          </a:p>
          <a:p>
            <a:pPr lvl="2"/>
            <a:r>
              <a:rPr lang="tr-TR" sz="14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tr-TR" sz="1400" dirty="0">
                <a:solidFill>
                  <a:srgbClr val="2A00FF"/>
                </a:solidFill>
                <a:latin typeface="Consolas"/>
              </a:rPr>
              <a:t>"4. </a:t>
            </a:r>
            <a:r>
              <a:rPr lang="tr-TR" sz="1400" dirty="0" err="1">
                <a:solidFill>
                  <a:srgbClr val="2A00FF"/>
                </a:solidFill>
                <a:latin typeface="Consolas"/>
              </a:rPr>
              <a:t>Save</a:t>
            </a:r>
            <a:r>
              <a:rPr lang="tr-TR" sz="1400" dirty="0">
                <a:solidFill>
                  <a:srgbClr val="2A00FF"/>
                </a:solidFill>
                <a:latin typeface="Consolas"/>
              </a:rPr>
              <a:t>\n"</a:t>
            </a:r>
          </a:p>
          <a:p>
            <a:pPr lvl="2"/>
            <a:r>
              <a:rPr lang="tr-TR" sz="14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tr-TR" sz="1400" dirty="0">
                <a:solidFill>
                  <a:srgbClr val="2A00FF"/>
                </a:solidFill>
                <a:latin typeface="Consolas"/>
              </a:rPr>
              <a:t>"5. </a:t>
            </a:r>
            <a:r>
              <a:rPr lang="tr-TR" sz="1400" dirty="0" err="1">
                <a:solidFill>
                  <a:srgbClr val="2A00FF"/>
                </a:solidFill>
                <a:latin typeface="Consolas"/>
              </a:rPr>
              <a:t>Load</a:t>
            </a:r>
            <a:r>
              <a:rPr lang="tr-TR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tr-TR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tr-TR" sz="1400" dirty="0" err="1">
                <a:solidFill>
                  <a:srgbClr val="3F7F5F"/>
                </a:solidFill>
                <a:latin typeface="Consolas"/>
              </a:rPr>
              <a:t>options</a:t>
            </a:r>
            <a:endParaRPr lang="tr-TR" sz="1400" dirty="0">
              <a:solidFill>
                <a:srgbClr val="3F7F5F"/>
              </a:solidFill>
              <a:latin typeface="Consolas"/>
            </a:endParaRPr>
          </a:p>
          <a:p>
            <a:pPr lvl="2"/>
            <a:r>
              <a:rPr lang="tr-TR" sz="1400" b="1" dirty="0" err="1">
                <a:solidFill>
                  <a:srgbClr val="7F0055"/>
                </a:solidFill>
                <a:latin typeface="Consolas"/>
              </a:rPr>
              <a:t>switch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b="1" dirty="0" err="1">
                <a:solidFill>
                  <a:srgbClr val="6A3E3E"/>
                </a:solidFill>
                <a:latin typeface="Consolas"/>
              </a:rPr>
              <a:t>in</a:t>
            </a:r>
            <a:r>
              <a:rPr lang="tr-TR" sz="1400" b="1" dirty="0" err="1">
                <a:solidFill>
                  <a:srgbClr val="000000"/>
                </a:solidFill>
                <a:latin typeface="Consolas"/>
              </a:rPr>
              <a:t>.nextInt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()) {</a:t>
            </a:r>
          </a:p>
          <a:p>
            <a:pPr lvl="2"/>
            <a:r>
              <a:rPr lang="tr-TR" sz="1400" b="1" dirty="0" err="1">
                <a:solidFill>
                  <a:srgbClr val="7F0055"/>
                </a:solidFill>
                <a:latin typeface="Consolas"/>
              </a:rPr>
              <a:t>case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 1:</a:t>
            </a:r>
          </a:p>
          <a:p>
            <a:pPr lvl="2"/>
            <a:r>
              <a:rPr lang="en-US" sz="1400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tr-TR" sz="1400" dirty="0" err="1" smtClean="0">
                <a:solidFill>
                  <a:srgbClr val="6A3E3E"/>
                </a:solidFill>
                <a:latin typeface="Consolas"/>
              </a:rPr>
              <a:t>contacts</a:t>
            </a:r>
            <a:r>
              <a:rPr lang="tr-TR" sz="1400" dirty="0" err="1" smtClean="0">
                <a:solidFill>
                  <a:srgbClr val="000000"/>
                </a:solidFill>
                <a:latin typeface="Consolas"/>
              </a:rPr>
              <a:t>.put</a:t>
            </a:r>
            <a:r>
              <a:rPr lang="tr-TR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dirty="0" err="1" smtClean="0">
                <a:solidFill>
                  <a:srgbClr val="6A3E3E"/>
                </a:solidFill>
                <a:latin typeface="Consolas"/>
              </a:rPr>
              <a:t>in</a:t>
            </a:r>
            <a:r>
              <a:rPr lang="tr-TR" sz="1400" dirty="0" err="1" smtClean="0">
                <a:solidFill>
                  <a:srgbClr val="000000"/>
                </a:solidFill>
                <a:latin typeface="Consolas"/>
              </a:rPr>
              <a:t>.next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tr-TR" sz="1400" dirty="0" err="1">
                <a:solidFill>
                  <a:srgbClr val="6A3E3E"/>
                </a:solidFill>
                <a:latin typeface="Consolas"/>
              </a:rPr>
              <a:t>in</a:t>
            </a:r>
            <a:r>
              <a:rPr lang="tr-TR" sz="1400" dirty="0" err="1">
                <a:solidFill>
                  <a:srgbClr val="000000"/>
                </a:solidFill>
                <a:latin typeface="Consolas"/>
              </a:rPr>
              <a:t>.next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()); </a:t>
            </a:r>
            <a:r>
              <a:rPr lang="tr-TR" sz="1400" dirty="0">
                <a:solidFill>
                  <a:srgbClr val="3F7F5F"/>
                </a:solidFill>
                <a:latin typeface="Consolas"/>
              </a:rPr>
              <a:t>// name --&gt; </a:t>
            </a:r>
            <a:r>
              <a:rPr lang="tr-TR" sz="1400" dirty="0" err="1">
                <a:solidFill>
                  <a:srgbClr val="3F7F5F"/>
                </a:solidFill>
                <a:latin typeface="Consolas"/>
              </a:rPr>
              <a:t>number</a:t>
            </a:r>
            <a:endParaRPr lang="tr-TR" sz="1400" dirty="0">
              <a:solidFill>
                <a:srgbClr val="3F7F5F"/>
              </a:solidFill>
              <a:latin typeface="Consolas"/>
            </a:endParaRPr>
          </a:p>
          <a:p>
            <a:pPr lvl="2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tr-TR" sz="1400" b="1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tr-TR" sz="1400" b="1" dirty="0" err="1">
                <a:solidFill>
                  <a:srgbClr val="7F0055"/>
                </a:solidFill>
                <a:latin typeface="Consolas"/>
              </a:rPr>
              <a:t>case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 2:</a:t>
            </a:r>
          </a:p>
          <a:p>
            <a:pPr lvl="2"/>
            <a:r>
              <a:rPr lang="en-US" sz="1400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tr-TR" sz="1400" dirty="0" err="1" smtClean="0">
                <a:solidFill>
                  <a:srgbClr val="6A3E3E"/>
                </a:solidFill>
                <a:latin typeface="Consolas"/>
              </a:rPr>
              <a:t>contacts</a:t>
            </a:r>
            <a:r>
              <a:rPr lang="tr-TR" sz="1400" dirty="0" err="1" smtClean="0">
                <a:solidFill>
                  <a:srgbClr val="000000"/>
                </a:solidFill>
                <a:latin typeface="Consolas"/>
              </a:rPr>
              <a:t>.remove</a:t>
            </a:r>
            <a:r>
              <a:rPr lang="tr-TR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dirty="0" err="1" smtClean="0">
                <a:solidFill>
                  <a:srgbClr val="6A3E3E"/>
                </a:solidFill>
                <a:latin typeface="Consolas"/>
              </a:rPr>
              <a:t>in</a:t>
            </a:r>
            <a:r>
              <a:rPr lang="tr-TR" sz="1400" dirty="0" err="1" smtClean="0">
                <a:solidFill>
                  <a:srgbClr val="000000"/>
                </a:solidFill>
                <a:latin typeface="Consolas"/>
              </a:rPr>
              <a:t>.next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lvl="2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tr-TR" sz="1400" b="1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tr-TR" sz="1400" b="1" dirty="0" err="1">
                <a:solidFill>
                  <a:srgbClr val="7F0055"/>
                </a:solidFill>
                <a:latin typeface="Consolas"/>
              </a:rPr>
              <a:t>case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 3:</a:t>
            </a:r>
          </a:p>
          <a:p>
            <a:pPr lvl="2"/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tr-TR" sz="1400" i="1" dirty="0" err="1" smtClean="0">
                <a:solidFill>
                  <a:srgbClr val="000000"/>
                </a:solidFill>
                <a:latin typeface="Consolas"/>
              </a:rPr>
              <a:t>show</a:t>
            </a:r>
            <a:r>
              <a:rPr lang="tr-TR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i="1" dirty="0" err="1" smtClean="0">
                <a:solidFill>
                  <a:srgbClr val="6A3E3E"/>
                </a:solidFill>
                <a:latin typeface="Consolas"/>
              </a:rPr>
              <a:t>contacts</a:t>
            </a:r>
            <a:r>
              <a:rPr lang="tr-TR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tr-TR" sz="1400" b="1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tr-TR" sz="1400" b="1" dirty="0" err="1">
                <a:solidFill>
                  <a:srgbClr val="7F0055"/>
                </a:solidFill>
                <a:latin typeface="Consolas"/>
              </a:rPr>
              <a:t>case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 4:</a:t>
            </a:r>
          </a:p>
          <a:p>
            <a:pPr lvl="2"/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tr-TR" sz="1400" i="1" dirty="0" err="1" smtClean="0">
                <a:solidFill>
                  <a:srgbClr val="000000"/>
                </a:solidFill>
                <a:latin typeface="Consolas"/>
              </a:rPr>
              <a:t>save</a:t>
            </a:r>
            <a:r>
              <a:rPr lang="tr-TR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i="1" dirty="0" err="1" smtClean="0">
                <a:solidFill>
                  <a:srgbClr val="6A3E3E"/>
                </a:solidFill>
                <a:latin typeface="Consolas"/>
              </a:rPr>
              <a:t>contacts</a:t>
            </a:r>
            <a:r>
              <a:rPr lang="tr-TR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tr-TR" sz="1400" b="1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tr-TR" sz="1400" b="1" dirty="0" err="1">
                <a:solidFill>
                  <a:srgbClr val="7F0055"/>
                </a:solidFill>
                <a:latin typeface="Consolas"/>
              </a:rPr>
              <a:t>case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 5:</a:t>
            </a:r>
          </a:p>
          <a:p>
            <a:pPr lvl="2"/>
            <a:r>
              <a:rPr lang="en-US" sz="1400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tr-TR" sz="1400" dirty="0" err="1" smtClean="0">
                <a:solidFill>
                  <a:srgbClr val="6A3E3E"/>
                </a:solidFill>
                <a:latin typeface="Consolas"/>
              </a:rPr>
              <a:t>contacts</a:t>
            </a:r>
            <a:r>
              <a:rPr lang="tr-T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tr-TR" sz="1400" i="1" dirty="0" err="1">
                <a:solidFill>
                  <a:srgbClr val="000000"/>
                </a:solidFill>
                <a:latin typeface="Consolas"/>
              </a:rPr>
              <a:t>load</a:t>
            </a:r>
            <a:r>
              <a:rPr lang="tr-TR" sz="14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tr-TR" sz="1400" b="1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tr-TR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tr-TR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}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9344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4281</TotalTime>
  <Words>464</Words>
  <Application>Microsoft Office PowerPoint</Application>
  <PresentationFormat>Ekran Gösterisi (4:3)</PresentationFormat>
  <Paragraphs>94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Ofis Teması</vt:lpstr>
      <vt:lpstr>LAB 9</vt:lpstr>
      <vt:lpstr>Please download this file from the course’s Moodle page.</vt:lpstr>
      <vt:lpstr>Question</vt:lpstr>
      <vt:lpstr>PowerPoint Sunusu</vt:lpstr>
      <vt:lpstr>PowerPoint Sunusu</vt:lpstr>
      <vt:lpstr>Question</vt:lpstr>
      <vt:lpstr>PowerPoint Sunusu</vt:lpstr>
      <vt:lpstr>Question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Dell pc</dc:creator>
  <cp:lastModifiedBy>Dell pc</cp:lastModifiedBy>
  <cp:revision>400</cp:revision>
  <dcterms:created xsi:type="dcterms:W3CDTF">2022-02-16T19:26:34Z</dcterms:created>
  <dcterms:modified xsi:type="dcterms:W3CDTF">2022-04-22T08:56:05Z</dcterms:modified>
</cp:coreProperties>
</file>