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71" r:id="rId3"/>
    <p:sldId id="272" r:id="rId4"/>
    <p:sldId id="273" r:id="rId5"/>
    <p:sldId id="274" r:id="rId6"/>
    <p:sldId id="262" r:id="rId7"/>
    <p:sldId id="259" r:id="rId8"/>
    <p:sldId id="257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E43C"/>
    <a:srgbClr val="2485D6"/>
    <a:srgbClr val="A006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F395-E2BA-4AE3-ABD9-60A1E0DD2A96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47D-D4AA-486E-8A20-CC969D73C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55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F395-E2BA-4AE3-ABD9-60A1E0DD2A96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47D-D4AA-486E-8A20-CC969D73C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04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F395-E2BA-4AE3-ABD9-60A1E0DD2A96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47D-D4AA-486E-8A20-CC969D73C25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7888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F395-E2BA-4AE3-ABD9-60A1E0DD2A96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47D-D4AA-486E-8A20-CC969D73C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107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F395-E2BA-4AE3-ABD9-60A1E0DD2A96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47D-D4AA-486E-8A20-CC969D73C25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3115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F395-E2BA-4AE3-ABD9-60A1E0DD2A96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47D-D4AA-486E-8A20-CC969D73C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012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F395-E2BA-4AE3-ABD9-60A1E0DD2A96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47D-D4AA-486E-8A20-CC969D73C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710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F395-E2BA-4AE3-ABD9-60A1E0DD2A96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47D-D4AA-486E-8A20-CC969D73C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02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F395-E2BA-4AE3-ABD9-60A1E0DD2A96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47D-D4AA-486E-8A20-CC969D73C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2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F395-E2BA-4AE3-ABD9-60A1E0DD2A96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47D-D4AA-486E-8A20-CC969D73C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36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F395-E2BA-4AE3-ABD9-60A1E0DD2A96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47D-D4AA-486E-8A20-CC969D73C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05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F395-E2BA-4AE3-ABD9-60A1E0DD2A96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47D-D4AA-486E-8A20-CC969D73C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66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F395-E2BA-4AE3-ABD9-60A1E0DD2A96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47D-D4AA-486E-8A20-CC969D73C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256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F395-E2BA-4AE3-ABD9-60A1E0DD2A96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47D-D4AA-486E-8A20-CC969D73C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67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F395-E2BA-4AE3-ABD9-60A1E0DD2A96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47D-D4AA-486E-8A20-CC969D73C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90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F395-E2BA-4AE3-ABD9-60A1E0DD2A96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47D-D4AA-486E-8A20-CC969D73C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6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6F395-E2BA-4AE3-ABD9-60A1E0DD2A96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7E647D-D4AA-486E-8A20-CC969D73C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05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Мастер классы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811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70" y="1112839"/>
            <a:ext cx="8315325" cy="10477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45" y="2310984"/>
            <a:ext cx="8324850" cy="10287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70" y="4984090"/>
            <a:ext cx="7886700" cy="17907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70" y="3544226"/>
            <a:ext cx="7991475" cy="1209675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653270" y="33734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Create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558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70" y="1768725"/>
            <a:ext cx="8372475" cy="3009900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53270" y="447925"/>
            <a:ext cx="8596668" cy="1320800"/>
          </a:xfrm>
        </p:spPr>
        <p:txBody>
          <a:bodyPr/>
          <a:lstStyle/>
          <a:p>
            <a:r>
              <a:rPr lang="en-US" dirty="0" smtClean="0"/>
              <a:t>Create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836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and triggers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20553"/>
            <a:ext cx="4886395" cy="37581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285" y="1133600"/>
            <a:ext cx="5133974" cy="375785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784" y="4981610"/>
            <a:ext cx="6960475" cy="177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2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77334" y="503269"/>
            <a:ext cx="8596668" cy="1320800"/>
          </a:xfrm>
        </p:spPr>
        <p:txBody>
          <a:bodyPr/>
          <a:lstStyle/>
          <a:p>
            <a:r>
              <a:rPr lang="en-US" dirty="0" smtClean="0"/>
              <a:t>Functions and triggers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008" y="1074900"/>
            <a:ext cx="5619750" cy="20574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061" y="3243072"/>
            <a:ext cx="6109697" cy="335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9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86677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77819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3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330" y="5654455"/>
            <a:ext cx="8639175" cy="9810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230" y="4017036"/>
            <a:ext cx="6772275" cy="13144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567" y="2475907"/>
            <a:ext cx="5349938" cy="122581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255" y="679154"/>
            <a:ext cx="50482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6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endParaRPr lang="ru-RU" b="1" dirty="0"/>
          </a:p>
          <a:p>
            <a:pPr marL="0" lvl="0" indent="0">
              <a:buNone/>
            </a:pPr>
            <a:r>
              <a:rPr lang="ru-RU" b="1" dirty="0"/>
              <a:t>Самосовершенствование, как: </a:t>
            </a:r>
          </a:p>
          <a:p>
            <a:pPr marL="0" lvl="0" indent="0">
              <a:buNone/>
            </a:pPr>
            <a:endParaRPr lang="ru-RU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/>
              <a:t>Приобретение новых навыков. Обучение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ru-RU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/>
              <a:t>Помощь людям - разделение опыта с увлекающимися людьми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ru-RU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/>
              <a:t>Общение</a:t>
            </a:r>
          </a:p>
          <a:p>
            <a:pPr lvl="0"/>
            <a:endParaRPr lang="ru-RU" b="1" dirty="0"/>
          </a:p>
          <a:p>
            <a:pPr marL="0" lvl="0" indent="0">
              <a:buNone/>
            </a:pPr>
            <a:r>
              <a:rPr lang="ru-RU" b="1" dirty="0"/>
              <a:t>Сложность организации такого рода мероприятий.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783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Создание такого проекта, который бы позволил людям найти </a:t>
            </a:r>
            <a:r>
              <a:rPr lang="ru-RU" b="1" dirty="0"/>
              <a:t>единомышленников</a:t>
            </a:r>
            <a:r>
              <a:rPr lang="ru-RU" dirty="0"/>
              <a:t> по интересам. 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Помочь им </a:t>
            </a:r>
            <a:r>
              <a:rPr lang="ru-RU" b="1" dirty="0"/>
              <a:t>сохранить и развить </a:t>
            </a:r>
            <a:r>
              <a:rPr lang="ru-RU" dirty="0"/>
              <a:t>уже имеющийся </a:t>
            </a:r>
            <a:r>
              <a:rPr lang="ru-RU" b="1" dirty="0"/>
              <a:t>опыт</a:t>
            </a:r>
            <a:r>
              <a:rPr lang="ru-RU" dirty="0"/>
              <a:t> в данной </a:t>
            </a:r>
            <a:r>
              <a:rPr lang="ru-RU" dirty="0" smtClean="0"/>
              <a:t>области.</a:t>
            </a:r>
          </a:p>
          <a:p>
            <a:pPr marL="0" indent="0" algn="ctr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997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сайта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96949"/>
            <a:ext cx="8596668" cy="3880773"/>
          </a:xfrm>
        </p:spPr>
        <p:txBody>
          <a:bodyPr>
            <a:normAutofit/>
          </a:bodyPr>
          <a:lstStyle/>
          <a:p>
            <a:endParaRPr lang="ru-RU" sz="2800" dirty="0"/>
          </a:p>
          <a:p>
            <a:r>
              <a:rPr lang="ru-RU" sz="2800" dirty="0"/>
              <a:t>Связующая нить – </a:t>
            </a:r>
            <a:r>
              <a:rPr lang="ru-RU" sz="2800" b="1" dirty="0"/>
              <a:t>мастер-классы</a:t>
            </a:r>
          </a:p>
          <a:p>
            <a:endParaRPr lang="ru-RU" dirty="0"/>
          </a:p>
          <a:p>
            <a:r>
              <a:rPr lang="ru-RU" dirty="0"/>
              <a:t>Пользователь может быть, кем захочет:</a:t>
            </a:r>
          </a:p>
          <a:p>
            <a:pPr marL="457200" lvl="1" indent="0">
              <a:buNone/>
            </a:pPr>
            <a:endParaRPr lang="ru-RU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1800" dirty="0"/>
              <a:t>лектором, организатором, спонсором, подписчиком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ru-RU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1800" dirty="0"/>
              <a:t>может участвовать в МК и создавать любое количество МК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668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тут происходит?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9149246" cy="42659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rgbClr val="7030A0"/>
                </a:solidFill>
              </a:rPr>
              <a:t>Пользователь </a:t>
            </a:r>
            <a:r>
              <a:rPr lang="ru-RU" dirty="0">
                <a:solidFill>
                  <a:srgbClr val="7030A0"/>
                </a:solidFill>
              </a:rPr>
              <a:t>может создавать МК </a:t>
            </a:r>
            <a:r>
              <a:rPr lang="ru-RU" dirty="0" smtClean="0">
                <a:solidFill>
                  <a:srgbClr val="7030A0"/>
                </a:solidFill>
              </a:rPr>
              <a:t>в </a:t>
            </a:r>
            <a:r>
              <a:rPr lang="ru-RU" dirty="0">
                <a:solidFill>
                  <a:srgbClr val="7030A0"/>
                </a:solidFill>
              </a:rPr>
              <a:t>качестве лектора или организатора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B0F0"/>
                </a:solidFill>
              </a:rPr>
              <a:t>Пользователь может подписываться на </a:t>
            </a:r>
            <a:r>
              <a:rPr lang="ru-RU" dirty="0" smtClean="0">
                <a:solidFill>
                  <a:srgbClr val="00B0F0"/>
                </a:solidFill>
              </a:rPr>
              <a:t>МК</a:t>
            </a:r>
            <a:endParaRPr lang="ru-RU" dirty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Лектор может вести блог, связанный с его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курсами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Организатор отвечает за проведение МК (у него может быть база лекторов, если это фирма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rgbClr val="A0068A"/>
                </a:solidFill>
              </a:rPr>
              <a:t>Можно и нужно оценивать мастер-классы и лекторов, оставлять комментарии – лайки для МК, рейтинговая система для лекторов и организаторов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rgbClr val="38E43C"/>
                </a:solidFill>
              </a:rPr>
              <a:t>Можно общаться с другими пользователями </a:t>
            </a:r>
          </a:p>
          <a:p>
            <a:pPr marL="0" indent="0">
              <a:buNone/>
            </a:pP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550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7432556"/>
              </p:ext>
            </p:extLst>
          </p:nvPr>
        </p:nvGraphicFramePr>
        <p:xfrm>
          <a:off x="472797" y="3084462"/>
          <a:ext cx="3830722" cy="1391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205"/>
                <a:gridCol w="1270517"/>
              </a:tblGrid>
              <a:tr h="29594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Comment</a:t>
                      </a:r>
                      <a:r>
                        <a:rPr lang="en-US" sz="1200" baseline="0" dirty="0" smtClean="0"/>
                        <a:t> </a:t>
                      </a:r>
                      <a:endParaRPr lang="ru-RU" sz="1200" dirty="0"/>
                    </a:p>
                  </a:txBody>
                  <a:tcPr marL="72973" marR="72973" marT="36486" marB="36486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72973" marR="72973" marT="36486" marB="36486"/>
                </a:tc>
              </a:tr>
              <a:tr h="29594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</a:txBody>
                  <a:tcPr marL="72973" marR="72973" marT="36486" marB="36486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SERIAL</a:t>
                      </a: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</a:txBody>
                  <a:tcPr marL="72973" marR="72973" marT="36486" marB="36486"/>
                </a:tc>
              </a:tr>
              <a:tr h="295947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B0F0"/>
                          </a:solidFill>
                        </a:rPr>
                        <a:t>Id_commentator</a:t>
                      </a:r>
                      <a:endParaRPr lang="ru-RU" sz="1200" dirty="0">
                        <a:solidFill>
                          <a:srgbClr val="00B0F0"/>
                        </a:solidFill>
                      </a:endParaRPr>
                    </a:p>
                  </a:txBody>
                  <a:tcPr marL="72973" marR="72973" marT="36486" marB="36486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B0F0"/>
                          </a:solidFill>
                        </a:rPr>
                        <a:t>INT</a:t>
                      </a:r>
                      <a:endParaRPr lang="ru-RU" sz="1200" dirty="0">
                        <a:solidFill>
                          <a:srgbClr val="00B0F0"/>
                        </a:solidFill>
                      </a:endParaRPr>
                    </a:p>
                  </a:txBody>
                  <a:tcPr marL="72973" marR="72973" marT="36486" marB="36486"/>
                </a:tc>
              </a:tr>
              <a:tr h="50344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Comment_text</a:t>
                      </a:r>
                      <a:endParaRPr lang="ru-RU" sz="1200" dirty="0"/>
                    </a:p>
                  </a:txBody>
                  <a:tcPr marL="72973" marR="72973" marT="36486" marB="3648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VARCHAR(300)</a:t>
                      </a:r>
                      <a:endParaRPr lang="ru-RU" sz="1200" dirty="0"/>
                    </a:p>
                  </a:txBody>
                  <a:tcPr marL="72973" marR="72973" marT="36486" marB="36486"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008478"/>
              </p:ext>
            </p:extLst>
          </p:nvPr>
        </p:nvGraphicFramePr>
        <p:xfrm>
          <a:off x="472797" y="1399674"/>
          <a:ext cx="37973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528"/>
                <a:gridCol w="144379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200" dirty="0" err="1" smtClean="0"/>
                        <a:t>Master_class_comment</a:t>
                      </a:r>
                      <a:r>
                        <a:rPr lang="en-US" sz="1200" dirty="0" smtClean="0"/>
                        <a:t> 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B0F0"/>
                          </a:solidFill>
                        </a:rPr>
                        <a:t>id_master_class</a:t>
                      </a:r>
                      <a:endParaRPr lang="ru-RU" sz="12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B0F0"/>
                          </a:solidFill>
                        </a:rPr>
                        <a:t>INT</a:t>
                      </a:r>
                      <a:endParaRPr lang="ru-RU" sz="12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B0F0"/>
                          </a:solidFill>
                        </a:rPr>
                        <a:t>id_comment</a:t>
                      </a:r>
                      <a:r>
                        <a:rPr lang="en-US" sz="120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endParaRPr lang="ru-RU" sz="12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B0F0"/>
                          </a:solidFill>
                        </a:rPr>
                        <a:t>INT</a:t>
                      </a:r>
                      <a:endParaRPr lang="ru-RU" sz="12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PRIMARY KEY (</a:t>
                      </a:r>
                      <a:r>
                        <a:rPr lang="en-US" sz="1200" dirty="0" err="1" smtClean="0">
                          <a:solidFill>
                            <a:srgbClr val="FF0000"/>
                          </a:solidFill>
                        </a:rPr>
                        <a:t>id_master_class,id_comment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34574"/>
              </p:ext>
            </p:extLst>
          </p:nvPr>
        </p:nvGraphicFramePr>
        <p:xfrm>
          <a:off x="472797" y="4677177"/>
          <a:ext cx="3797318" cy="1588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775"/>
                <a:gridCol w="843543"/>
              </a:tblGrid>
              <a:tr h="334470">
                <a:tc gridSpan="2">
                  <a:txBody>
                    <a:bodyPr/>
                    <a:lstStyle/>
                    <a:p>
                      <a:r>
                        <a:rPr lang="en-US" sz="1200" dirty="0" err="1" smtClean="0"/>
                        <a:t>Person_comment</a:t>
                      </a:r>
                      <a:r>
                        <a:rPr lang="en-US" sz="1200" dirty="0" smtClean="0"/>
                        <a:t> </a:t>
                      </a:r>
                      <a:endParaRPr lang="ru-RU" sz="1200" dirty="0"/>
                    </a:p>
                  </a:txBody>
                  <a:tcPr marL="83617" marR="83617" marT="41809" marB="41809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3447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B0F0"/>
                          </a:solidFill>
                        </a:rPr>
                        <a:t>id_person</a:t>
                      </a:r>
                      <a:endParaRPr lang="ru-RU" sz="1200" dirty="0">
                        <a:solidFill>
                          <a:srgbClr val="00B0F0"/>
                        </a:solidFill>
                      </a:endParaRPr>
                    </a:p>
                  </a:txBody>
                  <a:tcPr marL="83617" marR="83617" marT="41809" marB="41809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B0F0"/>
                          </a:solidFill>
                        </a:rPr>
                        <a:t>INT</a:t>
                      </a:r>
                      <a:endParaRPr lang="ru-RU" sz="1200" dirty="0">
                        <a:solidFill>
                          <a:srgbClr val="00B0F0"/>
                        </a:solidFill>
                      </a:endParaRPr>
                    </a:p>
                  </a:txBody>
                  <a:tcPr marL="83617" marR="83617" marT="41809" marB="41809"/>
                </a:tc>
              </a:tr>
              <a:tr h="33447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B0F0"/>
                          </a:solidFill>
                        </a:rPr>
                        <a:t>id_comment</a:t>
                      </a:r>
                      <a:r>
                        <a:rPr lang="en-US" sz="120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endParaRPr lang="ru-RU" sz="1200" dirty="0">
                        <a:solidFill>
                          <a:srgbClr val="00B0F0"/>
                        </a:solidFill>
                      </a:endParaRPr>
                    </a:p>
                  </a:txBody>
                  <a:tcPr marL="83617" marR="83617" marT="41809" marB="41809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B0F0"/>
                          </a:solidFill>
                        </a:rPr>
                        <a:t>INT</a:t>
                      </a:r>
                      <a:endParaRPr lang="ru-RU" sz="1200" dirty="0">
                        <a:solidFill>
                          <a:srgbClr val="00B0F0"/>
                        </a:solidFill>
                      </a:endParaRPr>
                    </a:p>
                  </a:txBody>
                  <a:tcPr marL="83617" marR="83617" marT="41809" marB="41809"/>
                </a:tc>
              </a:tr>
              <a:tr h="585322"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PRIMARY KEY (</a:t>
                      </a:r>
                      <a:r>
                        <a:rPr lang="en-US" sz="1200" dirty="0" err="1" smtClean="0">
                          <a:solidFill>
                            <a:srgbClr val="FF0000"/>
                          </a:solidFill>
                        </a:rPr>
                        <a:t>id_person,id_comment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</a:txBody>
                  <a:tcPr marL="83617" marR="83617" marT="41809" marB="41809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192082"/>
              </p:ext>
            </p:extLst>
          </p:nvPr>
        </p:nvGraphicFramePr>
        <p:xfrm>
          <a:off x="7193036" y="4750309"/>
          <a:ext cx="3999832" cy="151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716"/>
                <a:gridCol w="1949116"/>
              </a:tblGrid>
              <a:tr h="24208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Message 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</a:tr>
              <a:tr h="31032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B0F0"/>
                          </a:solidFill>
                        </a:rPr>
                        <a:t>Id_sender</a:t>
                      </a:r>
                      <a:endParaRPr lang="ru-RU" sz="12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B0F0"/>
                          </a:solidFill>
                        </a:rPr>
                        <a:t>INT</a:t>
                      </a:r>
                      <a:endParaRPr lang="ru-RU" sz="12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1032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B0F0"/>
                          </a:solidFill>
                        </a:rPr>
                        <a:t>Id_recipient</a:t>
                      </a:r>
                      <a:endParaRPr lang="ru-RU" sz="12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B0F0"/>
                          </a:solidFill>
                        </a:rPr>
                        <a:t>INT</a:t>
                      </a:r>
                      <a:endParaRPr lang="ru-RU" sz="12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1032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Date_of_sending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TIMESTAMP</a:t>
                      </a:r>
                      <a:endParaRPr lang="ru-RU" sz="1200" dirty="0"/>
                    </a:p>
                  </a:txBody>
                  <a:tcPr/>
                </a:tc>
              </a:tr>
              <a:tr h="31032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Message_text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VARCHAR(300)</a:t>
                      </a:r>
                      <a:endParaRPr lang="ru-RU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163355"/>
              </p:ext>
            </p:extLst>
          </p:nvPr>
        </p:nvGraphicFramePr>
        <p:xfrm>
          <a:off x="4509651" y="2663960"/>
          <a:ext cx="1867820" cy="1975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746"/>
                <a:gridCol w="409074"/>
              </a:tblGrid>
              <a:tr h="34268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Visit</a:t>
                      </a:r>
                      <a:endParaRPr lang="ru-RU" sz="1200" dirty="0"/>
                    </a:p>
                  </a:txBody>
                  <a:tcPr marL="84497" marR="84497" marT="42248" marB="42248"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 marL="84497" marR="84497" marT="42248" marB="42248"/>
                </a:tc>
              </a:tr>
              <a:tr h="591475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B0F0"/>
                          </a:solidFill>
                        </a:rPr>
                        <a:t>Id_master_class</a:t>
                      </a:r>
                      <a:endParaRPr lang="ru-RU" sz="1200" dirty="0">
                        <a:solidFill>
                          <a:srgbClr val="00B0F0"/>
                        </a:solidFill>
                      </a:endParaRPr>
                    </a:p>
                  </a:txBody>
                  <a:tcPr marL="84497" marR="84497" marT="42248" marB="4224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B0F0"/>
                          </a:solidFill>
                        </a:rPr>
                        <a:t>INT</a:t>
                      </a:r>
                      <a:endParaRPr lang="ru-RU" sz="1200" dirty="0">
                        <a:solidFill>
                          <a:srgbClr val="00B0F0"/>
                        </a:solidFill>
                      </a:endParaRPr>
                    </a:p>
                  </a:txBody>
                  <a:tcPr marL="84497" marR="84497" marT="42248" marB="42248"/>
                </a:tc>
              </a:tr>
              <a:tr h="591475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B0F0"/>
                          </a:solidFill>
                        </a:rPr>
                        <a:t>Id_person</a:t>
                      </a:r>
                      <a:endParaRPr lang="ru-RU" sz="1200" dirty="0">
                        <a:solidFill>
                          <a:srgbClr val="00B0F0"/>
                        </a:solidFill>
                      </a:endParaRPr>
                    </a:p>
                  </a:txBody>
                  <a:tcPr marL="84497" marR="84497" marT="42248" marB="4224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B0F0"/>
                          </a:solidFill>
                        </a:rPr>
                        <a:t>INT</a:t>
                      </a:r>
                      <a:endParaRPr lang="ru-RU" sz="1200" dirty="0">
                        <a:solidFill>
                          <a:srgbClr val="00B0F0"/>
                        </a:solidFill>
                      </a:endParaRPr>
                    </a:p>
                  </a:txBody>
                  <a:tcPr marL="84497" marR="84497" marT="42248" marB="42248"/>
                </a:tc>
              </a:tr>
              <a:tr h="342681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UNIQUE(</a:t>
                      </a:r>
                      <a:r>
                        <a:rPr lang="en-US" sz="1200" dirty="0" err="1" smtClean="0">
                          <a:solidFill>
                            <a:srgbClr val="FF0000"/>
                          </a:solidFill>
                        </a:rPr>
                        <a:t>Id_master_class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rgbClr val="FF0000"/>
                          </a:solidFill>
                        </a:rPr>
                        <a:t>Id_person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</a:txBody>
                  <a:tcPr marL="84497" marR="84497" marT="42248" marB="42248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618914"/>
              </p:ext>
            </p:extLst>
          </p:nvPr>
        </p:nvGraphicFramePr>
        <p:xfrm>
          <a:off x="6492768" y="2264564"/>
          <a:ext cx="2228765" cy="2375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249"/>
                <a:gridCol w="577516"/>
              </a:tblGrid>
              <a:tr h="378835">
                <a:tc gridSpan="2">
                  <a:txBody>
                    <a:bodyPr/>
                    <a:lstStyle/>
                    <a:p>
                      <a:r>
                        <a:rPr lang="en-US" sz="1200" dirty="0" err="1" smtClean="0"/>
                        <a:t>Like_to_master_class</a:t>
                      </a:r>
                      <a:endParaRPr lang="ru-RU" sz="1200" dirty="0"/>
                    </a:p>
                  </a:txBody>
                  <a:tcPr marL="92966" marR="92966" marT="46483" marB="4648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65872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B0F0"/>
                          </a:solidFill>
                        </a:rPr>
                        <a:t>Id_evaluator_person</a:t>
                      </a:r>
                      <a:endParaRPr lang="ru-RU" sz="1200" dirty="0">
                        <a:solidFill>
                          <a:srgbClr val="00B0F0"/>
                        </a:solidFill>
                      </a:endParaRPr>
                    </a:p>
                  </a:txBody>
                  <a:tcPr marL="92966" marR="92966" marT="46483" marB="46483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B0F0"/>
                          </a:solidFill>
                        </a:rPr>
                        <a:t>INT</a:t>
                      </a:r>
                      <a:endParaRPr lang="ru-RU" sz="1200" dirty="0">
                        <a:solidFill>
                          <a:srgbClr val="00B0F0"/>
                        </a:solidFill>
                      </a:endParaRPr>
                    </a:p>
                  </a:txBody>
                  <a:tcPr marL="92966" marR="92966" marT="46483" marB="46483"/>
                </a:tc>
              </a:tr>
              <a:tr h="665872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B0F0"/>
                          </a:solidFill>
                        </a:rPr>
                        <a:t>Id_master_class</a:t>
                      </a:r>
                      <a:endParaRPr lang="ru-RU" sz="1200" dirty="0">
                        <a:solidFill>
                          <a:srgbClr val="00B0F0"/>
                        </a:solidFill>
                      </a:endParaRPr>
                    </a:p>
                  </a:txBody>
                  <a:tcPr marL="92966" marR="92966" marT="46483" marB="46483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B0F0"/>
                          </a:solidFill>
                        </a:rPr>
                        <a:t>INT</a:t>
                      </a:r>
                      <a:endParaRPr lang="ru-RU" sz="1200" dirty="0">
                        <a:solidFill>
                          <a:srgbClr val="00B0F0"/>
                        </a:solidFill>
                      </a:endParaRPr>
                    </a:p>
                  </a:txBody>
                  <a:tcPr marL="92966" marR="92966" marT="46483" marB="46483"/>
                </a:tc>
              </a:tr>
              <a:tr h="664704"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UNIQUE(</a:t>
                      </a:r>
                      <a:r>
                        <a:rPr lang="en-US" sz="1200" dirty="0" err="1" smtClean="0">
                          <a:solidFill>
                            <a:srgbClr val="FF0000"/>
                          </a:solidFill>
                        </a:rPr>
                        <a:t>id_evaluator_person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rgbClr val="FF0000"/>
                          </a:solidFill>
                        </a:rPr>
                        <a:t>id_master_class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</a:txBody>
                  <a:tcPr marL="92966" marR="92966" marT="46483" marB="46483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419264"/>
              </p:ext>
            </p:extLst>
          </p:nvPr>
        </p:nvGraphicFramePr>
        <p:xfrm>
          <a:off x="8846711" y="1877669"/>
          <a:ext cx="2346157" cy="2762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325"/>
                <a:gridCol w="697832"/>
              </a:tblGrid>
              <a:tr h="307945">
                <a:tc gridSpan="2">
                  <a:txBody>
                    <a:bodyPr/>
                    <a:lstStyle/>
                    <a:p>
                      <a:r>
                        <a:rPr lang="en-US" sz="1100" dirty="0" err="1" smtClean="0"/>
                        <a:t>Rating_evaluation</a:t>
                      </a:r>
                      <a:endParaRPr lang="ru-RU" sz="1100" dirty="0"/>
                    </a:p>
                  </a:txBody>
                  <a:tcPr marL="76630" marR="76630" marT="38314" marB="38314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10774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Type_duty</a:t>
                      </a:r>
                      <a:endParaRPr lang="ru-RU" sz="1100" dirty="0"/>
                    </a:p>
                  </a:txBody>
                  <a:tcPr marL="76630" marR="76630" marT="38314" marB="3831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DUTY</a:t>
                      </a:r>
                      <a:endParaRPr lang="ru-RU" sz="1100" dirty="0"/>
                    </a:p>
                  </a:txBody>
                  <a:tcPr marL="76630" marR="76630" marT="38314" marB="38314"/>
                </a:tc>
              </a:tr>
              <a:tr h="539260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B0F0"/>
                          </a:solidFill>
                        </a:rPr>
                        <a:t>Id_evaluator_person</a:t>
                      </a:r>
                      <a:endParaRPr lang="ru-RU" sz="1100" dirty="0">
                        <a:solidFill>
                          <a:srgbClr val="00B0F0"/>
                        </a:solidFill>
                      </a:endParaRPr>
                    </a:p>
                  </a:txBody>
                  <a:tcPr marL="76630" marR="76630" marT="38314" marB="38314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B0F0"/>
                          </a:solidFill>
                        </a:rPr>
                        <a:t>INT</a:t>
                      </a:r>
                      <a:endParaRPr lang="ru-RU" sz="1100" dirty="0">
                        <a:solidFill>
                          <a:srgbClr val="00B0F0"/>
                        </a:solidFill>
                      </a:endParaRPr>
                    </a:p>
                  </a:txBody>
                  <a:tcPr marL="76630" marR="76630" marT="38314" marB="38314"/>
                </a:tc>
              </a:tr>
              <a:tr h="539260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B0F0"/>
                          </a:solidFill>
                        </a:rPr>
                        <a:t>Id_evaluated_person</a:t>
                      </a:r>
                      <a:endParaRPr lang="ru-RU" sz="1100" dirty="0">
                        <a:solidFill>
                          <a:srgbClr val="00B0F0"/>
                        </a:solidFill>
                      </a:endParaRPr>
                    </a:p>
                  </a:txBody>
                  <a:tcPr marL="76630" marR="76630" marT="38314" marB="38314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B0F0"/>
                          </a:solidFill>
                        </a:rPr>
                        <a:t>INT</a:t>
                      </a:r>
                      <a:endParaRPr lang="ru-RU" sz="1100" dirty="0">
                        <a:solidFill>
                          <a:srgbClr val="00B0F0"/>
                        </a:solidFill>
                      </a:endParaRPr>
                    </a:p>
                  </a:txBody>
                  <a:tcPr marL="76630" marR="76630" marT="38314" marB="38314"/>
                </a:tc>
              </a:tr>
              <a:tr h="31077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Count</a:t>
                      </a:r>
                      <a:endParaRPr lang="ru-RU" sz="1100" dirty="0"/>
                    </a:p>
                  </a:txBody>
                  <a:tcPr marL="76630" marR="76630" marT="38314" marB="3831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INT</a:t>
                      </a:r>
                      <a:endParaRPr lang="ru-RU" sz="1100" dirty="0"/>
                    </a:p>
                  </a:txBody>
                  <a:tcPr marL="76630" marR="76630" marT="38314" marB="38314"/>
                </a:tc>
              </a:tr>
              <a:tr h="754165">
                <a:tc gridSpan="2"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PRIMARY KEY (</a:t>
                      </a:r>
                      <a:r>
                        <a:rPr lang="en-US" sz="1100" dirty="0" err="1" smtClean="0">
                          <a:solidFill>
                            <a:srgbClr val="FF0000"/>
                          </a:solidFill>
                        </a:rPr>
                        <a:t>type_duty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sz="1100" dirty="0" err="1" smtClean="0">
                          <a:solidFill>
                            <a:srgbClr val="FF0000"/>
                          </a:solidFill>
                        </a:rPr>
                        <a:t>id_evaluator_person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sz="1100" dirty="0" err="1" smtClean="0">
                          <a:solidFill>
                            <a:srgbClr val="FF0000"/>
                          </a:solidFill>
                        </a:rPr>
                        <a:t>id_evaluated_person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1100" dirty="0">
                        <a:solidFill>
                          <a:srgbClr val="FF0000"/>
                        </a:solidFill>
                      </a:endParaRPr>
                    </a:p>
                  </a:txBody>
                  <a:tcPr marL="76630" marR="76630" marT="38314" marB="38314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Заголовок 1"/>
          <p:cNvSpPr txBox="1">
            <a:spLocks/>
          </p:cNvSpPr>
          <p:nvPr/>
        </p:nvSpPr>
        <p:spPr>
          <a:xfrm>
            <a:off x="472797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UML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133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66588"/>
              </p:ext>
            </p:extLst>
          </p:nvPr>
        </p:nvGraphicFramePr>
        <p:xfrm>
          <a:off x="6753493" y="375700"/>
          <a:ext cx="2912979" cy="6144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256"/>
                <a:gridCol w="1263723"/>
              </a:tblGrid>
              <a:tr h="305172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Person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44315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Serial</a:t>
                      </a: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431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Education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VARCHAR(100)</a:t>
                      </a:r>
                      <a:endParaRPr lang="ru-RU" sz="1200" dirty="0"/>
                    </a:p>
                  </a:txBody>
                  <a:tcPr/>
                </a:tc>
              </a:tr>
              <a:tr h="4431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CV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VARCHAR(300)</a:t>
                      </a:r>
                      <a:endParaRPr lang="ru-RU" sz="1200" dirty="0"/>
                    </a:p>
                  </a:txBody>
                  <a:tcPr/>
                </a:tc>
              </a:tr>
              <a:tr h="4431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VARCHAR(70)</a:t>
                      </a:r>
                      <a:endParaRPr lang="ru-RU" sz="1200" dirty="0"/>
                    </a:p>
                  </a:txBody>
                  <a:tcPr/>
                </a:tc>
              </a:tr>
              <a:tr h="4431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Sername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VARCHAR(70)</a:t>
                      </a:r>
                      <a:endParaRPr lang="ru-RU" sz="1200" dirty="0"/>
                    </a:p>
                  </a:txBody>
                  <a:tcPr/>
                </a:tc>
              </a:tr>
              <a:tr h="4431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Login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VARCHAR(70)</a:t>
                      </a:r>
                      <a:endParaRPr lang="ru-RU" sz="1200" dirty="0"/>
                    </a:p>
                  </a:txBody>
                  <a:tcPr/>
                </a:tc>
              </a:tr>
              <a:tr h="4431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Password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VARCHAR(255)</a:t>
                      </a:r>
                      <a:endParaRPr lang="ru-RU" sz="1200" dirty="0"/>
                    </a:p>
                  </a:txBody>
                  <a:tcPr/>
                </a:tc>
              </a:tr>
              <a:tr h="62041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Telephone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VARCHAR(13)</a:t>
                      </a:r>
                      <a:endParaRPr lang="ru-RU" sz="1200" dirty="0"/>
                    </a:p>
                  </a:txBody>
                  <a:tcPr/>
                </a:tc>
              </a:tr>
              <a:tr h="62041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Birthday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</a:t>
                      </a:r>
                      <a:endParaRPr lang="ru-RU" sz="1200" dirty="0"/>
                    </a:p>
                  </a:txBody>
                  <a:tcPr/>
                </a:tc>
              </a:tr>
              <a:tr h="4431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Email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VARCHAR(30)</a:t>
                      </a:r>
                      <a:endParaRPr lang="ru-RU" sz="1200" dirty="0"/>
                    </a:p>
                  </a:txBody>
                  <a:tcPr/>
                </a:tc>
              </a:tr>
              <a:tr h="4431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Photo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VARCHAR(255)</a:t>
                      </a:r>
                      <a:endParaRPr lang="ru-RU" sz="1200" dirty="0"/>
                    </a:p>
                  </a:txBody>
                  <a:tcPr/>
                </a:tc>
              </a:tr>
              <a:tr h="30517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Comments_count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</a:t>
                      </a:r>
                      <a:endParaRPr lang="ru-RU" sz="1200" dirty="0"/>
                    </a:p>
                  </a:txBody>
                  <a:tcPr/>
                </a:tc>
              </a:tr>
              <a:tr h="30517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Description_info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TEXT</a:t>
                      </a:r>
                      <a:endParaRPr lang="ru-RU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718592"/>
              </p:ext>
            </p:extLst>
          </p:nvPr>
        </p:nvGraphicFramePr>
        <p:xfrm>
          <a:off x="3740484" y="731040"/>
          <a:ext cx="2664093" cy="5789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95"/>
                <a:gridCol w="1343798"/>
              </a:tblGrid>
              <a:tr h="338985">
                <a:tc gridSpan="2">
                  <a:txBody>
                    <a:bodyPr/>
                    <a:lstStyle/>
                    <a:p>
                      <a:r>
                        <a:rPr lang="en-US" sz="1200" dirty="0" err="1" smtClean="0"/>
                        <a:t>Master_class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64409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ru-RU" sz="12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FF0000"/>
                          </a:solidFill>
                        </a:rPr>
                        <a:t>SERIAL</a:t>
                      </a:r>
                      <a:endParaRPr lang="ru-RU" sz="12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898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Subject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VARCHAR(70)</a:t>
                      </a:r>
                      <a:endParaRPr lang="ru-RU" sz="1200" dirty="0"/>
                    </a:p>
                  </a:txBody>
                  <a:tcPr/>
                </a:tc>
              </a:tr>
              <a:tr h="516505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B0F0"/>
                          </a:solidFill>
                        </a:rPr>
                        <a:t>Id_creater</a:t>
                      </a:r>
                      <a:endParaRPr lang="en-US" sz="1200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B0F0"/>
                          </a:solidFill>
                        </a:rPr>
                        <a:t>INT</a:t>
                      </a:r>
                      <a:endParaRPr lang="ru-RU" sz="12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38985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Helper_firms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VARCHAR(100)</a:t>
                      </a:r>
                      <a:endParaRPr lang="ru-RU" sz="1200" dirty="0"/>
                    </a:p>
                  </a:txBody>
                  <a:tcPr/>
                </a:tc>
              </a:tr>
              <a:tr h="516505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B0F0"/>
                          </a:solidFill>
                        </a:rPr>
                        <a:t>Id_lector</a:t>
                      </a:r>
                      <a:endParaRPr lang="ru-RU" sz="12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B0F0"/>
                          </a:solidFill>
                        </a:rPr>
                        <a:t>INT</a:t>
                      </a:r>
                      <a:endParaRPr lang="ru-RU" sz="12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51650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Start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TIMESTAMP</a:t>
                      </a:r>
                      <a:endParaRPr lang="ru-RU" sz="1200" dirty="0"/>
                    </a:p>
                  </a:txBody>
                  <a:tcPr/>
                </a:tc>
              </a:tr>
              <a:tr h="51650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Finish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TIMESTAMP</a:t>
                      </a:r>
                      <a:endParaRPr lang="ru-RU" sz="1200" dirty="0"/>
                    </a:p>
                  </a:txBody>
                  <a:tcPr/>
                </a:tc>
              </a:tr>
              <a:tr h="51650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Spend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BOOLEAN</a:t>
                      </a:r>
                      <a:endParaRPr lang="ru-RU" sz="1200" dirty="0"/>
                    </a:p>
                  </a:txBody>
                  <a:tcPr/>
                </a:tc>
              </a:tr>
              <a:tr h="51650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Place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VARCHAR(70)</a:t>
                      </a:r>
                      <a:endParaRPr lang="ru-RU" sz="1200" dirty="0"/>
                    </a:p>
                  </a:txBody>
                  <a:tcPr/>
                </a:tc>
              </a:tr>
              <a:tr h="51650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Price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NUMERIC</a:t>
                      </a:r>
                      <a:endParaRPr lang="ru-RU" sz="1200" dirty="0"/>
                    </a:p>
                  </a:txBody>
                  <a:tcPr/>
                </a:tc>
              </a:tr>
              <a:tr h="792517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Visitors_count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</a:t>
                      </a:r>
                      <a:endParaRPr lang="ru-RU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72797" y="609600"/>
            <a:ext cx="8596668" cy="1320800"/>
          </a:xfrm>
        </p:spPr>
        <p:txBody>
          <a:bodyPr/>
          <a:lstStyle/>
          <a:p>
            <a:r>
              <a:rPr lang="en-US" dirty="0" smtClean="0"/>
              <a:t>UML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017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89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3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3270" y="447925"/>
            <a:ext cx="8596668" cy="1320800"/>
          </a:xfrm>
        </p:spPr>
        <p:txBody>
          <a:bodyPr/>
          <a:lstStyle/>
          <a:p>
            <a:r>
              <a:rPr lang="en-US" dirty="0" smtClean="0"/>
              <a:t>Create Table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931" y="447925"/>
            <a:ext cx="5114925" cy="32670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806" y="3835650"/>
            <a:ext cx="80200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9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139</TotalTime>
  <Words>307</Words>
  <Application>Microsoft Office PowerPoint</Application>
  <PresentationFormat>Широкоэкранный</PresentationFormat>
  <Paragraphs>155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Trebuchet MS</vt:lpstr>
      <vt:lpstr>Wingdings</vt:lpstr>
      <vt:lpstr>Wingdings 3</vt:lpstr>
      <vt:lpstr>Грань</vt:lpstr>
      <vt:lpstr>Мастер классы</vt:lpstr>
      <vt:lpstr>Проблема</vt:lpstr>
      <vt:lpstr>Цели и задачи</vt:lpstr>
      <vt:lpstr>Описание сайта</vt:lpstr>
      <vt:lpstr>Что тут происходит?</vt:lpstr>
      <vt:lpstr>Презентация PowerPoint</vt:lpstr>
      <vt:lpstr>UML</vt:lpstr>
      <vt:lpstr>Презентация PowerPoint</vt:lpstr>
      <vt:lpstr>Create Table</vt:lpstr>
      <vt:lpstr>Презентация PowerPoint</vt:lpstr>
      <vt:lpstr>Create Table</vt:lpstr>
      <vt:lpstr>Functions and triggers</vt:lpstr>
      <vt:lpstr>Functions and triggers</vt:lpstr>
      <vt:lpstr>View</vt:lpstr>
      <vt:lpstr>Inserts</vt:lpstr>
      <vt:lpstr>Selects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Мастер классы</dc:title>
  <dc:creator>Файруза Идрисова</dc:creator>
  <cp:lastModifiedBy>Biruzka</cp:lastModifiedBy>
  <cp:revision>18</cp:revision>
  <dcterms:created xsi:type="dcterms:W3CDTF">2015-12-08T13:17:01Z</dcterms:created>
  <dcterms:modified xsi:type="dcterms:W3CDTF">2015-12-08T17:13:02Z</dcterms:modified>
</cp:coreProperties>
</file>