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442" r:id="rId2"/>
    <p:sldId id="292" r:id="rId3"/>
    <p:sldId id="387" r:id="rId4"/>
    <p:sldId id="406" r:id="rId5"/>
    <p:sldId id="407" r:id="rId6"/>
    <p:sldId id="549" r:id="rId7"/>
    <p:sldId id="409" r:id="rId8"/>
    <p:sldId id="410" r:id="rId9"/>
    <p:sldId id="411" r:id="rId10"/>
    <p:sldId id="412" r:id="rId11"/>
    <p:sldId id="567" r:id="rId12"/>
    <p:sldId id="346" r:id="rId13"/>
    <p:sldId id="551" r:id="rId14"/>
    <p:sldId id="413" r:id="rId15"/>
    <p:sldId id="570" r:id="rId16"/>
    <p:sldId id="414" r:id="rId17"/>
    <p:sldId id="415" r:id="rId18"/>
    <p:sldId id="416" r:id="rId19"/>
    <p:sldId id="417" r:id="rId20"/>
    <p:sldId id="418" r:id="rId21"/>
    <p:sldId id="419" r:id="rId22"/>
    <p:sldId id="550" r:id="rId23"/>
    <p:sldId id="420" r:id="rId24"/>
    <p:sldId id="571" r:id="rId25"/>
    <p:sldId id="421" r:id="rId26"/>
    <p:sldId id="423" r:id="rId27"/>
    <p:sldId id="510" r:id="rId28"/>
    <p:sldId id="552" r:id="rId29"/>
    <p:sldId id="436" r:id="rId30"/>
    <p:sldId id="572" r:id="rId31"/>
    <p:sldId id="445" r:id="rId32"/>
    <p:sldId id="561" r:id="rId33"/>
    <p:sldId id="562" r:id="rId34"/>
    <p:sldId id="563" r:id="rId35"/>
    <p:sldId id="564" r:id="rId36"/>
    <p:sldId id="565" r:id="rId37"/>
    <p:sldId id="556" r:id="rId38"/>
    <p:sldId id="539" r:id="rId39"/>
    <p:sldId id="540" r:id="rId40"/>
    <p:sldId id="541" r:id="rId41"/>
    <p:sldId id="542" r:id="rId42"/>
    <p:sldId id="544" r:id="rId43"/>
    <p:sldId id="573" r:id="rId44"/>
    <p:sldId id="553" r:id="rId45"/>
    <p:sldId id="568" r:id="rId46"/>
    <p:sldId id="515" r:id="rId47"/>
    <p:sldId id="516" r:id="rId48"/>
    <p:sldId id="517" r:id="rId49"/>
    <p:sldId id="566" r:id="rId50"/>
    <p:sldId id="519" r:id="rId51"/>
    <p:sldId id="554" r:id="rId52"/>
    <p:sldId id="454" r:id="rId53"/>
    <p:sldId id="578" r:id="rId54"/>
    <p:sldId id="574" r:id="rId55"/>
    <p:sldId id="576" r:id="rId56"/>
    <p:sldId id="577" r:id="rId57"/>
    <p:sldId id="521" r:id="rId58"/>
    <p:sldId id="557" r:id="rId59"/>
    <p:sldId id="433" r:id="rId60"/>
    <p:sldId id="434" r:id="rId61"/>
    <p:sldId id="435" r:id="rId62"/>
    <p:sldId id="546" r:id="rId63"/>
    <p:sldId id="547" r:id="rId64"/>
    <p:sldId id="548" r:id="rId65"/>
    <p:sldId id="558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559" r:id="rId75"/>
    <p:sldId id="483" r:id="rId76"/>
    <p:sldId id="486" r:id="rId77"/>
    <p:sldId id="525" r:id="rId78"/>
    <p:sldId id="530" r:id="rId79"/>
    <p:sldId id="531" r:id="rId80"/>
    <p:sldId id="532" r:id="rId81"/>
    <p:sldId id="533" r:id="rId82"/>
    <p:sldId id="534" r:id="rId83"/>
    <p:sldId id="535" r:id="rId84"/>
    <p:sldId id="536" r:id="rId85"/>
    <p:sldId id="537" r:id="rId86"/>
    <p:sldId id="538" r:id="rId87"/>
    <p:sldId id="529" r:id="rId88"/>
    <p:sldId id="527" r:id="rId89"/>
    <p:sldId id="526" r:id="rId90"/>
    <p:sldId id="579" r:id="rId91"/>
    <p:sldId id="555" r:id="rId92"/>
    <p:sldId id="545" r:id="rId93"/>
    <p:sldId id="467" r:id="rId94"/>
    <p:sldId id="468" r:id="rId95"/>
    <p:sldId id="469" r:id="rId96"/>
    <p:sldId id="470" r:id="rId97"/>
    <p:sldId id="471" r:id="rId98"/>
    <p:sldId id="522" r:id="rId99"/>
    <p:sldId id="560" r:id="rId100"/>
    <p:sldId id="507" r:id="rId101"/>
    <p:sldId id="508" r:id="rId102"/>
    <p:sldId id="509" r:id="rId103"/>
    <p:sldId id="443" r:id="rId104"/>
  </p:sldIdLst>
  <p:sldSz cx="12192000" cy="6858000"/>
  <p:notesSz cx="6858000" cy="9144000"/>
  <p:embeddedFontLst>
    <p:embeddedFont>
      <p:font typeface="Cambria Math" panose="02040503050406030204" pitchFamily="18" charset="0"/>
      <p:regular r:id="rId107"/>
    </p:embeddedFont>
    <p:embeddedFont>
      <p:font typeface="Consolas" panose="020B0609020204030204" pitchFamily="49" charset="0"/>
      <p:regular r:id="rId108"/>
      <p:bold r:id="rId109"/>
      <p:italic r:id="rId110"/>
      <p:boldItalic r:id="rId111"/>
    </p:embeddedFont>
    <p:embeddedFont>
      <p:font typeface="Roboto Condensed" panose="02000000000000000000" pitchFamily="2" charset="0"/>
      <p:regular r:id="rId112"/>
      <p:bold r:id="rId113"/>
      <p:italic r:id="rId114"/>
      <p:boldItalic r:id="rId115"/>
    </p:embeddedFont>
    <p:embeddedFont>
      <p:font typeface="Roboto Condensed Light" panose="02000000000000000000" pitchFamily="2" charset="0"/>
      <p:regular r:id="rId116"/>
      <p:italic r:id="rId117"/>
    </p:embeddedFont>
    <p:embeddedFont>
      <p:font typeface="Wingdings 2" panose="05020102010507070707" pitchFamily="18" charset="2"/>
      <p:regular r:id="rId118"/>
    </p:embeddedFont>
    <p:embeddedFont>
      <p:font typeface="Wingdings 3" panose="05040102010807070707" pitchFamily="18" charset="2"/>
      <p:regular r:id="rId1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F8bHVME5Oa/6Je74C25Qg==" hashData="3MZSdDCYNHbayZ/ehW/8HRVRM7GpCPq8WEfqgkskdFD/+f+AY/7a/0uz6EmbTD3304sTPLrmf50CzQESKezq6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B84742"/>
    <a:srgbClr val="9A0000"/>
    <a:srgbClr val="0000FF"/>
    <a:srgbClr val="00FF00"/>
    <a:srgbClr val="16745B"/>
    <a:srgbClr val="007D8E"/>
    <a:srgbClr val="0F5140"/>
    <a:srgbClr val="007635"/>
    <a:srgbClr val="2F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938" autoAdjust="0"/>
  </p:normalViewPr>
  <p:slideViewPr>
    <p:cSldViewPr snapToGrid="0">
      <p:cViewPr varScale="1">
        <p:scale>
          <a:sx n="64" d="100"/>
          <a:sy n="64" d="100"/>
        </p:scale>
        <p:origin x="8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1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7.fntdata"/><Relationship Id="rId118" Type="http://schemas.openxmlformats.org/officeDocument/2006/relationships/font" Target="fonts/font1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8.fntdata"/><Relationship Id="rId119" Type="http://schemas.openxmlformats.org/officeDocument/2006/relationships/font" Target="fonts/font13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4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FBAF5D9-5993-64D4-F670-23A958E5493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16CB460-B7BB-AAD2-3492-6A6BDC27075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BB0F6E3-F443-13EA-3F1A-18F97FEA970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C6B4AB0-0C4B-F599-78A9-40AA22021DE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B5E5510-FD4C-B4C2-BE57-738DCFAEE66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52A79B-598A-CD92-C335-D7A49A8E8FD9}"/>
              </a:ext>
            </a:extLst>
          </p:cNvPr>
          <p:cNvGrpSpPr/>
          <p:nvPr userDrawn="1"/>
        </p:nvGrpSpPr>
        <p:grpSpPr>
          <a:xfrm>
            <a:off x="9844601" y="6157543"/>
            <a:ext cx="2554142" cy="650953"/>
            <a:chOff x="9437224" y="6087939"/>
            <a:chExt cx="2554142" cy="650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12CB3F-8092-38C8-5C8B-925001DF45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6A71B0-0C01-FDBE-210C-342522AD24A0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6A17A-7479-674E-E88F-817A8DC6692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D4F1-B9D3-AEF8-A7E4-3A493D24975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FD6D5-B7C8-BD30-8E9D-60DBA52CF9D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2E8D8-D6FF-5063-4EE6-996968F9BD40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67849-5C66-8D7B-DD20-E6471E523F8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D1F46-679E-0E61-61AF-EF31916AAB06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431.png"/><Relationship Id="rId4" Type="http://schemas.openxmlformats.org/officeDocument/2006/relationships/image" Target="../media/image42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1.png"/><Relationship Id="rId4" Type="http://schemas.openxmlformats.org/officeDocument/2006/relationships/image" Target="../media/image49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Maniar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5211251"/>
            <a:ext cx="1353671" cy="1353599"/>
          </a:xfrm>
        </p:spPr>
      </p:pic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far, we have been considering sorting depend on </a:t>
            </a:r>
            <a:r>
              <a:rPr lang="en-US" b="1" dirty="0">
                <a:solidFill>
                  <a:srgbClr val="C00000"/>
                </a:solidFill>
              </a:rPr>
              <a:t>single keys</a:t>
            </a:r>
            <a:r>
              <a:rPr lang="en-US" dirty="0"/>
              <a:t>. However, in real life applications, we may desire to </a:t>
            </a:r>
            <a:r>
              <a:rPr lang="en-US" b="1" dirty="0">
                <a:solidFill>
                  <a:srgbClr val="C00000"/>
                </a:solidFill>
              </a:rPr>
              <a:t>sort the data on several keys</a:t>
            </a:r>
            <a:r>
              <a:rPr lang="en-US" dirty="0"/>
              <a:t>. </a:t>
            </a:r>
          </a:p>
          <a:p>
            <a:r>
              <a:rPr lang="en-US" dirty="0"/>
              <a:t>Let assume, We have some key </a:t>
            </a:r>
            <a:r>
              <a:rPr lang="en-US" b="1" dirty="0">
                <a:solidFill>
                  <a:srgbClr val="C00000"/>
                </a:solidFill>
              </a:rPr>
              <a:t>K1, K2, K3</a:t>
            </a:r>
            <a:r>
              <a:rPr lang="en-US" dirty="0"/>
              <a:t> . . . </a:t>
            </a:r>
          </a:p>
          <a:p>
            <a:r>
              <a:rPr lang="en-US" dirty="0"/>
              <a:t>Process :-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Sort data with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r>
              <a:rPr lang="en-US" dirty="0"/>
              <a:t>,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is same for a part </a:t>
            </a:r>
            <a:r>
              <a:rPr lang="en-US" dirty="0"/>
              <a:t>of data then sort that particular</a:t>
            </a:r>
            <a:r>
              <a:rPr lang="en-US" b="1" dirty="0">
                <a:solidFill>
                  <a:srgbClr val="C00000"/>
                </a:solidFill>
              </a:rPr>
              <a:t> part with key K2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&amp; K2 is same for a part </a:t>
            </a:r>
            <a:r>
              <a:rPr lang="en-US" dirty="0"/>
              <a:t>of data then sort that particular </a:t>
            </a:r>
            <a:r>
              <a:rPr lang="en-US" b="1" dirty="0">
                <a:solidFill>
                  <a:srgbClr val="C00000"/>
                </a:solidFill>
              </a:rPr>
              <a:t>part with key K3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Continue so on . . 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4630-FD6E-436D-90AA-D9C0BA8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44D52-3B5C-4BF5-80EE-C247A2A0ED45}"/>
              </a:ext>
            </a:extLst>
          </p:cNvPr>
          <p:cNvSpPr txBox="1"/>
          <p:nvPr/>
        </p:nvSpPr>
        <p:spPr>
          <a:xfrm>
            <a:off x="253354" y="787021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 for sorting . 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FB96035-D4F4-41E2-BCE2-7F4617BBBCAF}"/>
              </a:ext>
            </a:extLst>
          </p:cNvPr>
          <p:cNvGraphicFramePr>
            <a:graphicFrameLocks noGrp="1"/>
          </p:cNvGraphicFramePr>
          <p:nvPr/>
        </p:nvGraphicFramePr>
        <p:xfrm>
          <a:off x="561025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5CE7B17-07C6-4C14-9454-B03FE6D274AA}"/>
              </a:ext>
            </a:extLst>
          </p:cNvPr>
          <p:cNvSpPr/>
          <p:nvPr/>
        </p:nvSpPr>
        <p:spPr>
          <a:xfrm>
            <a:off x="1680227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92CF3-DC86-4081-AF67-9FDCA9A33B98}"/>
              </a:ext>
            </a:extLst>
          </p:cNvPr>
          <p:cNvSpPr/>
          <p:nvPr/>
        </p:nvSpPr>
        <p:spPr>
          <a:xfrm>
            <a:off x="1120626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5813-EB09-4BAA-A126-53AD55A150B9}"/>
              </a:ext>
            </a:extLst>
          </p:cNvPr>
          <p:cNvSpPr/>
          <p:nvPr/>
        </p:nvSpPr>
        <p:spPr>
          <a:xfrm>
            <a:off x="561025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F9102-2BDE-4CF2-A975-F42A8E84072D}"/>
              </a:ext>
            </a:extLst>
          </p:cNvPr>
          <p:cNvSpPr/>
          <p:nvPr/>
        </p:nvSpPr>
        <p:spPr>
          <a:xfrm>
            <a:off x="1680227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AD77B-04F7-4F63-B652-C9F93BA68D88}"/>
              </a:ext>
            </a:extLst>
          </p:cNvPr>
          <p:cNvSpPr/>
          <p:nvPr/>
        </p:nvSpPr>
        <p:spPr>
          <a:xfrm>
            <a:off x="1120626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8BA5D-9F01-4E26-A2E4-FE058A7A4FD4}"/>
              </a:ext>
            </a:extLst>
          </p:cNvPr>
          <p:cNvSpPr/>
          <p:nvPr/>
        </p:nvSpPr>
        <p:spPr>
          <a:xfrm>
            <a:off x="561025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4ED9C-B9A5-4D55-9D30-5CF15EF20089}"/>
              </a:ext>
            </a:extLst>
          </p:cNvPr>
          <p:cNvSpPr/>
          <p:nvPr/>
        </p:nvSpPr>
        <p:spPr>
          <a:xfrm>
            <a:off x="1680227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ABF6E-A3E9-4CF0-80FC-372EDB734C9A}"/>
              </a:ext>
            </a:extLst>
          </p:cNvPr>
          <p:cNvSpPr/>
          <p:nvPr/>
        </p:nvSpPr>
        <p:spPr>
          <a:xfrm>
            <a:off x="1120626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6D7366-82A9-4611-83B1-FFD67AF8FE17}"/>
              </a:ext>
            </a:extLst>
          </p:cNvPr>
          <p:cNvSpPr/>
          <p:nvPr/>
        </p:nvSpPr>
        <p:spPr>
          <a:xfrm>
            <a:off x="561025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34C29-3C60-40E7-97B5-D180CDB7B82D}"/>
              </a:ext>
            </a:extLst>
          </p:cNvPr>
          <p:cNvSpPr/>
          <p:nvPr/>
        </p:nvSpPr>
        <p:spPr>
          <a:xfrm>
            <a:off x="1680227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B37-917C-4E1D-A267-28855508BE0B}"/>
              </a:ext>
            </a:extLst>
          </p:cNvPr>
          <p:cNvSpPr/>
          <p:nvPr/>
        </p:nvSpPr>
        <p:spPr>
          <a:xfrm>
            <a:off x="1120626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244EC-7C9A-4333-A7A2-CC23F8BEDCEC}"/>
              </a:ext>
            </a:extLst>
          </p:cNvPr>
          <p:cNvSpPr/>
          <p:nvPr/>
        </p:nvSpPr>
        <p:spPr>
          <a:xfrm>
            <a:off x="561025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951D8-5C32-42BD-8491-51E56BBF0492}"/>
              </a:ext>
            </a:extLst>
          </p:cNvPr>
          <p:cNvSpPr/>
          <p:nvPr/>
        </p:nvSpPr>
        <p:spPr>
          <a:xfrm>
            <a:off x="1680227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463E0B-0592-4734-AA02-800930B02B8F}"/>
              </a:ext>
            </a:extLst>
          </p:cNvPr>
          <p:cNvSpPr/>
          <p:nvPr/>
        </p:nvSpPr>
        <p:spPr>
          <a:xfrm>
            <a:off x="1120626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680FD7-11B6-4B0E-898D-1407B4B1651E}"/>
              </a:ext>
            </a:extLst>
          </p:cNvPr>
          <p:cNvSpPr/>
          <p:nvPr/>
        </p:nvSpPr>
        <p:spPr>
          <a:xfrm>
            <a:off x="561025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B02AE-261C-4867-B54D-12D1F743C15D}"/>
              </a:ext>
            </a:extLst>
          </p:cNvPr>
          <p:cNvSpPr/>
          <p:nvPr/>
        </p:nvSpPr>
        <p:spPr>
          <a:xfrm>
            <a:off x="1680227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7645F4-8AFE-4B3C-B945-446A589FED71}"/>
              </a:ext>
            </a:extLst>
          </p:cNvPr>
          <p:cNvSpPr/>
          <p:nvPr/>
        </p:nvSpPr>
        <p:spPr>
          <a:xfrm>
            <a:off x="1120626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3E2DD1-AC16-4B45-B6A2-17ADC0F5CD8D}"/>
              </a:ext>
            </a:extLst>
          </p:cNvPr>
          <p:cNvSpPr/>
          <p:nvPr/>
        </p:nvSpPr>
        <p:spPr>
          <a:xfrm>
            <a:off x="561025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91D8C20A-A62D-426D-BD74-88DE2DD88F0E}"/>
              </a:ext>
            </a:extLst>
          </p:cNvPr>
          <p:cNvSpPr/>
          <p:nvPr/>
        </p:nvSpPr>
        <p:spPr>
          <a:xfrm rot="5400000">
            <a:off x="510002" y="4030144"/>
            <a:ext cx="3844724" cy="5024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6806B-2AFA-44E7-BAFE-62941DD2DCAF}"/>
              </a:ext>
            </a:extLst>
          </p:cNvPr>
          <p:cNvSpPr txBox="1"/>
          <p:nvPr/>
        </p:nvSpPr>
        <p:spPr>
          <a:xfrm rot="5400000">
            <a:off x="834474" y="3948466"/>
            <a:ext cx="36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A196A6-FF95-4A41-BFD7-1FB16409267B}"/>
              </a:ext>
            </a:extLst>
          </p:cNvPr>
          <p:cNvSpPr/>
          <p:nvPr/>
        </p:nvSpPr>
        <p:spPr>
          <a:xfrm>
            <a:off x="253354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2DB1D-3AB0-4053-9E2A-5678B1D2C8A9}"/>
              </a:ext>
            </a:extLst>
          </p:cNvPr>
          <p:cNvSpPr/>
          <p:nvPr/>
        </p:nvSpPr>
        <p:spPr>
          <a:xfrm>
            <a:off x="253354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BCD8A-DEC2-4A4E-A5B0-B2CF3C5C39DF}"/>
              </a:ext>
            </a:extLst>
          </p:cNvPr>
          <p:cNvSpPr/>
          <p:nvPr/>
        </p:nvSpPr>
        <p:spPr>
          <a:xfrm>
            <a:off x="253354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09CA91-F8E9-4AEA-AFAE-16DA091D90E9}"/>
              </a:ext>
            </a:extLst>
          </p:cNvPr>
          <p:cNvSpPr/>
          <p:nvPr/>
        </p:nvSpPr>
        <p:spPr>
          <a:xfrm>
            <a:off x="253354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BDE0EF-2660-4FE6-9AB0-4A31D63AF411}"/>
              </a:ext>
            </a:extLst>
          </p:cNvPr>
          <p:cNvSpPr/>
          <p:nvPr/>
        </p:nvSpPr>
        <p:spPr>
          <a:xfrm>
            <a:off x="253354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CB11CC-416D-4E5E-B1C1-6EDBE1703AF1}"/>
              </a:ext>
            </a:extLst>
          </p:cNvPr>
          <p:cNvSpPr/>
          <p:nvPr/>
        </p:nvSpPr>
        <p:spPr>
          <a:xfrm>
            <a:off x="253354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B485386F-E146-48C9-9476-6FADA1C8A4A7}"/>
              </a:ext>
            </a:extLst>
          </p:cNvPr>
          <p:cNvSpPr/>
          <p:nvPr/>
        </p:nvSpPr>
        <p:spPr>
          <a:xfrm rot="16200000" flipH="1">
            <a:off x="1373759" y="3290700"/>
            <a:ext cx="1946534" cy="22093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00569-11E5-46E3-B197-41C98521F0B8}"/>
              </a:ext>
            </a:extLst>
          </p:cNvPr>
          <p:cNvSpPr txBox="1"/>
          <p:nvPr/>
        </p:nvSpPr>
        <p:spPr>
          <a:xfrm rot="5400000">
            <a:off x="2220750" y="3129034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8AA3A-D7F6-428E-973D-7909D24B8864}"/>
              </a:ext>
            </a:extLst>
          </p:cNvPr>
          <p:cNvSpPr txBox="1"/>
          <p:nvPr/>
        </p:nvSpPr>
        <p:spPr>
          <a:xfrm>
            <a:off x="253354" y="1170247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sort data by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endParaRPr lang="en-US" dirty="0"/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0925F45B-FE51-4544-8B12-8E32E95DBCD6}"/>
              </a:ext>
            </a:extLst>
          </p:cNvPr>
          <p:cNvGraphicFramePr>
            <a:graphicFrameLocks noGrp="1"/>
          </p:cNvGraphicFramePr>
          <p:nvPr/>
        </p:nvGraphicFramePr>
        <p:xfrm>
          <a:off x="346198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85DB6-4FD0-4EAB-A863-1EF4E85CF0C4}"/>
              </a:ext>
            </a:extLst>
          </p:cNvPr>
          <p:cNvSpPr/>
          <p:nvPr/>
        </p:nvSpPr>
        <p:spPr>
          <a:xfrm>
            <a:off x="458118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68E2A-6BFE-4773-8FED-5577D322CF85}"/>
              </a:ext>
            </a:extLst>
          </p:cNvPr>
          <p:cNvSpPr/>
          <p:nvPr/>
        </p:nvSpPr>
        <p:spPr>
          <a:xfrm>
            <a:off x="402158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BEEB98-2E63-4972-B6ED-DA3787B5842D}"/>
              </a:ext>
            </a:extLst>
          </p:cNvPr>
          <p:cNvSpPr/>
          <p:nvPr/>
        </p:nvSpPr>
        <p:spPr>
          <a:xfrm>
            <a:off x="34619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E55F1-88A2-44A2-BF94-B385EEB2FBEA}"/>
              </a:ext>
            </a:extLst>
          </p:cNvPr>
          <p:cNvSpPr/>
          <p:nvPr/>
        </p:nvSpPr>
        <p:spPr>
          <a:xfrm>
            <a:off x="4581183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A550E-76AA-43E3-8E5A-A50CE586F74F}"/>
              </a:ext>
            </a:extLst>
          </p:cNvPr>
          <p:cNvSpPr/>
          <p:nvPr/>
        </p:nvSpPr>
        <p:spPr>
          <a:xfrm>
            <a:off x="4021582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F6244-87B7-4FB1-96AA-4C8010B9F64B}"/>
              </a:ext>
            </a:extLst>
          </p:cNvPr>
          <p:cNvSpPr/>
          <p:nvPr/>
        </p:nvSpPr>
        <p:spPr>
          <a:xfrm>
            <a:off x="3461981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2C29A6-524C-433B-8F89-0238A0740EDE}"/>
              </a:ext>
            </a:extLst>
          </p:cNvPr>
          <p:cNvSpPr/>
          <p:nvPr/>
        </p:nvSpPr>
        <p:spPr>
          <a:xfrm>
            <a:off x="4581183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490A9A-F960-46DA-AD14-40C857614E2B}"/>
              </a:ext>
            </a:extLst>
          </p:cNvPr>
          <p:cNvSpPr/>
          <p:nvPr/>
        </p:nvSpPr>
        <p:spPr>
          <a:xfrm>
            <a:off x="4021582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49680F-17EA-4A8C-8C4F-1C9F7EBDEC8C}"/>
              </a:ext>
            </a:extLst>
          </p:cNvPr>
          <p:cNvSpPr/>
          <p:nvPr/>
        </p:nvSpPr>
        <p:spPr>
          <a:xfrm>
            <a:off x="34619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3EC31-E38E-4CF3-BC3A-EBA21829FAE1}"/>
              </a:ext>
            </a:extLst>
          </p:cNvPr>
          <p:cNvSpPr/>
          <p:nvPr/>
        </p:nvSpPr>
        <p:spPr>
          <a:xfrm>
            <a:off x="458118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13FD1-1A62-46B7-AB60-032F61A7237F}"/>
              </a:ext>
            </a:extLst>
          </p:cNvPr>
          <p:cNvSpPr/>
          <p:nvPr/>
        </p:nvSpPr>
        <p:spPr>
          <a:xfrm>
            <a:off x="402158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8CBEE-7426-4CA3-A31C-E330BC91C0E3}"/>
              </a:ext>
            </a:extLst>
          </p:cNvPr>
          <p:cNvSpPr/>
          <p:nvPr/>
        </p:nvSpPr>
        <p:spPr>
          <a:xfrm>
            <a:off x="34619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E30626-34BE-4493-BA4B-5360E4E3405E}"/>
              </a:ext>
            </a:extLst>
          </p:cNvPr>
          <p:cNvSpPr/>
          <p:nvPr/>
        </p:nvSpPr>
        <p:spPr>
          <a:xfrm>
            <a:off x="458118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F2CC54-13D9-4DF0-9DF1-7075C1912F5D}"/>
              </a:ext>
            </a:extLst>
          </p:cNvPr>
          <p:cNvSpPr/>
          <p:nvPr/>
        </p:nvSpPr>
        <p:spPr>
          <a:xfrm>
            <a:off x="402158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B340D9-79D9-459D-943C-17BE4C352AD2}"/>
              </a:ext>
            </a:extLst>
          </p:cNvPr>
          <p:cNvSpPr/>
          <p:nvPr/>
        </p:nvSpPr>
        <p:spPr>
          <a:xfrm>
            <a:off x="34619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E54E68-8CF5-48A4-A570-3BD15A22B1B6}"/>
              </a:ext>
            </a:extLst>
          </p:cNvPr>
          <p:cNvSpPr/>
          <p:nvPr/>
        </p:nvSpPr>
        <p:spPr>
          <a:xfrm>
            <a:off x="458118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ED45DC-DF6B-4B4D-B4A3-EE6F7817152C}"/>
              </a:ext>
            </a:extLst>
          </p:cNvPr>
          <p:cNvSpPr/>
          <p:nvPr/>
        </p:nvSpPr>
        <p:spPr>
          <a:xfrm>
            <a:off x="402158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A125E-626D-4C0F-8F6B-5B759F04F71D}"/>
              </a:ext>
            </a:extLst>
          </p:cNvPr>
          <p:cNvSpPr/>
          <p:nvPr/>
        </p:nvSpPr>
        <p:spPr>
          <a:xfrm>
            <a:off x="34619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790690-E8A0-4833-86D3-9328AB6715D0}"/>
              </a:ext>
            </a:extLst>
          </p:cNvPr>
          <p:cNvSpPr/>
          <p:nvPr/>
        </p:nvSpPr>
        <p:spPr>
          <a:xfrm>
            <a:off x="315431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C4930-28ED-4D01-AAE3-14B24C25B3DD}"/>
              </a:ext>
            </a:extLst>
          </p:cNvPr>
          <p:cNvSpPr/>
          <p:nvPr/>
        </p:nvSpPr>
        <p:spPr>
          <a:xfrm>
            <a:off x="315431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592EC-F1CB-4A3F-B7C5-8AAE6C6ED342}"/>
              </a:ext>
            </a:extLst>
          </p:cNvPr>
          <p:cNvSpPr/>
          <p:nvPr/>
        </p:nvSpPr>
        <p:spPr>
          <a:xfrm>
            <a:off x="315431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306EC1-6E67-4A55-81BB-478B2E981C23}"/>
              </a:ext>
            </a:extLst>
          </p:cNvPr>
          <p:cNvSpPr/>
          <p:nvPr/>
        </p:nvSpPr>
        <p:spPr>
          <a:xfrm>
            <a:off x="315431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ED54D-8407-462F-AB05-7B3BBD40B61E}"/>
              </a:ext>
            </a:extLst>
          </p:cNvPr>
          <p:cNvSpPr/>
          <p:nvPr/>
        </p:nvSpPr>
        <p:spPr>
          <a:xfrm>
            <a:off x="315431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9E1D87-6B68-4EFB-8356-75CFD8B8351C}"/>
              </a:ext>
            </a:extLst>
          </p:cNvPr>
          <p:cNvSpPr/>
          <p:nvPr/>
        </p:nvSpPr>
        <p:spPr>
          <a:xfrm>
            <a:off x="315431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6F9EBA3A-40FB-410F-A8B4-19A08246D8D1}"/>
              </a:ext>
            </a:extLst>
          </p:cNvPr>
          <p:cNvSpPr/>
          <p:nvPr/>
        </p:nvSpPr>
        <p:spPr>
          <a:xfrm rot="5400000">
            <a:off x="3712690" y="4323721"/>
            <a:ext cx="3201010" cy="10680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390AD-E55A-4214-BE8A-D40CC1C7C28C}"/>
              </a:ext>
            </a:extLst>
          </p:cNvPr>
          <p:cNvSpPr txBox="1"/>
          <p:nvPr/>
        </p:nvSpPr>
        <p:spPr>
          <a:xfrm rot="5400000">
            <a:off x="3768439" y="4183684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5)</a:t>
            </a:r>
          </a:p>
        </p:txBody>
      </p:sp>
      <p:graphicFrame>
        <p:nvGraphicFramePr>
          <p:cNvPr id="65" name="Table 8">
            <a:extLst>
              <a:ext uri="{FF2B5EF4-FFF2-40B4-BE49-F238E27FC236}">
                <a16:creationId xmlns:a16="http://schemas.microsoft.com/office/drawing/2014/main" id="{E541C129-FB04-43A1-9D1A-C2F341CBE014}"/>
              </a:ext>
            </a:extLst>
          </p:cNvPr>
          <p:cNvGraphicFramePr>
            <a:graphicFrameLocks noGrp="1"/>
          </p:cNvGraphicFramePr>
          <p:nvPr/>
        </p:nvGraphicFramePr>
        <p:xfrm>
          <a:off x="6544079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3E9E5969-7BD0-4550-B681-FC198B8DA033}"/>
              </a:ext>
            </a:extLst>
          </p:cNvPr>
          <p:cNvSpPr/>
          <p:nvPr/>
        </p:nvSpPr>
        <p:spPr>
          <a:xfrm>
            <a:off x="76632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7D3DF6-1B58-40B8-B44C-5586C067999D}"/>
              </a:ext>
            </a:extLst>
          </p:cNvPr>
          <p:cNvSpPr/>
          <p:nvPr/>
        </p:nvSpPr>
        <p:spPr>
          <a:xfrm>
            <a:off x="7103680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3F89DA-77DC-4967-9226-72F31FA7C328}"/>
              </a:ext>
            </a:extLst>
          </p:cNvPr>
          <p:cNvSpPr/>
          <p:nvPr/>
        </p:nvSpPr>
        <p:spPr>
          <a:xfrm>
            <a:off x="6544079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91953-C921-427F-BE43-C2054CEB7CC4}"/>
              </a:ext>
            </a:extLst>
          </p:cNvPr>
          <p:cNvSpPr/>
          <p:nvPr/>
        </p:nvSpPr>
        <p:spPr>
          <a:xfrm>
            <a:off x="766328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F72338-2D7A-4183-8BA3-B613F0FE6AA1}"/>
              </a:ext>
            </a:extLst>
          </p:cNvPr>
          <p:cNvSpPr/>
          <p:nvPr/>
        </p:nvSpPr>
        <p:spPr>
          <a:xfrm>
            <a:off x="7103680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197A7-DBB8-4244-9DC0-9D60080CB513}"/>
              </a:ext>
            </a:extLst>
          </p:cNvPr>
          <p:cNvSpPr/>
          <p:nvPr/>
        </p:nvSpPr>
        <p:spPr>
          <a:xfrm>
            <a:off x="6544079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E64C83-B688-4C75-9293-8D5194249F64}"/>
              </a:ext>
            </a:extLst>
          </p:cNvPr>
          <p:cNvSpPr/>
          <p:nvPr/>
        </p:nvSpPr>
        <p:spPr>
          <a:xfrm>
            <a:off x="76632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7A5F21-33FF-492F-BF58-D9C19856E973}"/>
              </a:ext>
            </a:extLst>
          </p:cNvPr>
          <p:cNvSpPr/>
          <p:nvPr/>
        </p:nvSpPr>
        <p:spPr>
          <a:xfrm>
            <a:off x="7103680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8DE6D8-4ABF-479B-A615-46DDE4B5A932}"/>
              </a:ext>
            </a:extLst>
          </p:cNvPr>
          <p:cNvSpPr/>
          <p:nvPr/>
        </p:nvSpPr>
        <p:spPr>
          <a:xfrm>
            <a:off x="6544079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D52F1-D591-4F4E-B495-54E91FA9D565}"/>
              </a:ext>
            </a:extLst>
          </p:cNvPr>
          <p:cNvSpPr/>
          <p:nvPr/>
        </p:nvSpPr>
        <p:spPr>
          <a:xfrm>
            <a:off x="76632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967357-EBAB-459B-B640-FCBD4D971DA2}"/>
              </a:ext>
            </a:extLst>
          </p:cNvPr>
          <p:cNvSpPr/>
          <p:nvPr/>
        </p:nvSpPr>
        <p:spPr>
          <a:xfrm>
            <a:off x="7103680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9DE15A-DFEE-4D69-9D8E-6A6F988BE411}"/>
              </a:ext>
            </a:extLst>
          </p:cNvPr>
          <p:cNvSpPr/>
          <p:nvPr/>
        </p:nvSpPr>
        <p:spPr>
          <a:xfrm>
            <a:off x="6544079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B00EE1-7BBF-4B66-A0BA-04A98FEC98EB}"/>
              </a:ext>
            </a:extLst>
          </p:cNvPr>
          <p:cNvSpPr/>
          <p:nvPr/>
        </p:nvSpPr>
        <p:spPr>
          <a:xfrm>
            <a:off x="76632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C5ADA9-6619-4B12-B26D-98CFC6EC8AAE}"/>
              </a:ext>
            </a:extLst>
          </p:cNvPr>
          <p:cNvSpPr/>
          <p:nvPr/>
        </p:nvSpPr>
        <p:spPr>
          <a:xfrm>
            <a:off x="7103680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AFFC09-2D3D-4B64-92FA-41CA15DA97FF}"/>
              </a:ext>
            </a:extLst>
          </p:cNvPr>
          <p:cNvSpPr/>
          <p:nvPr/>
        </p:nvSpPr>
        <p:spPr>
          <a:xfrm>
            <a:off x="6544079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5AC9C8-6EED-4869-9D56-266656CBABF8}"/>
              </a:ext>
            </a:extLst>
          </p:cNvPr>
          <p:cNvSpPr/>
          <p:nvPr/>
        </p:nvSpPr>
        <p:spPr>
          <a:xfrm>
            <a:off x="76632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1A0308-77BF-4822-9006-2C3ED3C5B16D}"/>
              </a:ext>
            </a:extLst>
          </p:cNvPr>
          <p:cNvSpPr/>
          <p:nvPr/>
        </p:nvSpPr>
        <p:spPr>
          <a:xfrm>
            <a:off x="7103680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BB57CF-B9CA-4B97-8928-3454F5903B99}"/>
              </a:ext>
            </a:extLst>
          </p:cNvPr>
          <p:cNvSpPr/>
          <p:nvPr/>
        </p:nvSpPr>
        <p:spPr>
          <a:xfrm>
            <a:off x="6544079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C00D82-FEE8-4979-A633-34C11286D6B6}"/>
              </a:ext>
            </a:extLst>
          </p:cNvPr>
          <p:cNvSpPr/>
          <p:nvPr/>
        </p:nvSpPr>
        <p:spPr>
          <a:xfrm>
            <a:off x="6236408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AA07CA-37B8-4540-9C58-86A9F4992FDA}"/>
              </a:ext>
            </a:extLst>
          </p:cNvPr>
          <p:cNvSpPr/>
          <p:nvPr/>
        </p:nvSpPr>
        <p:spPr>
          <a:xfrm>
            <a:off x="6236408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42560C-6555-4850-A764-B22C89BB8A0A}"/>
              </a:ext>
            </a:extLst>
          </p:cNvPr>
          <p:cNvSpPr/>
          <p:nvPr/>
        </p:nvSpPr>
        <p:spPr>
          <a:xfrm>
            <a:off x="6236408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33838F-B5AA-4694-9A25-36AA6814C061}"/>
              </a:ext>
            </a:extLst>
          </p:cNvPr>
          <p:cNvSpPr/>
          <p:nvPr/>
        </p:nvSpPr>
        <p:spPr>
          <a:xfrm>
            <a:off x="6236408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2C30D-E4C5-4A5E-8707-A484A395297B}"/>
              </a:ext>
            </a:extLst>
          </p:cNvPr>
          <p:cNvSpPr/>
          <p:nvPr/>
        </p:nvSpPr>
        <p:spPr>
          <a:xfrm>
            <a:off x="6236408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80751D-44EA-4A89-94F2-2FA00F403C55}"/>
              </a:ext>
            </a:extLst>
          </p:cNvPr>
          <p:cNvSpPr/>
          <p:nvPr/>
        </p:nvSpPr>
        <p:spPr>
          <a:xfrm>
            <a:off x="6236408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0" name="Freeform 35">
            <a:extLst>
              <a:ext uri="{FF2B5EF4-FFF2-40B4-BE49-F238E27FC236}">
                <a16:creationId xmlns:a16="http://schemas.microsoft.com/office/drawing/2014/main" id="{95453C3A-BD2D-4717-BE51-CF5ED92247B5}"/>
              </a:ext>
            </a:extLst>
          </p:cNvPr>
          <p:cNvSpPr/>
          <p:nvPr/>
        </p:nvSpPr>
        <p:spPr>
          <a:xfrm rot="5400000">
            <a:off x="7153272" y="4619672"/>
            <a:ext cx="2505011" cy="12366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550F63-1A29-4BC0-9B63-A8D2D79BB849}"/>
              </a:ext>
            </a:extLst>
          </p:cNvPr>
          <p:cNvSpPr txBox="1"/>
          <p:nvPr/>
        </p:nvSpPr>
        <p:spPr>
          <a:xfrm rot="5400000">
            <a:off x="7183956" y="4505540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92" name="Freeform 38">
            <a:extLst>
              <a:ext uri="{FF2B5EF4-FFF2-40B4-BE49-F238E27FC236}">
                <a16:creationId xmlns:a16="http://schemas.microsoft.com/office/drawing/2014/main" id="{A7E35B2B-EA01-461F-81C0-21C5B92D9625}"/>
              </a:ext>
            </a:extLst>
          </p:cNvPr>
          <p:cNvSpPr/>
          <p:nvPr/>
        </p:nvSpPr>
        <p:spPr>
          <a:xfrm rot="16200000">
            <a:off x="8019046" y="390048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86ACF-58E8-46C6-A4A0-FE2E5C961BED}"/>
              </a:ext>
            </a:extLst>
          </p:cNvPr>
          <p:cNvSpPr txBox="1"/>
          <p:nvPr/>
        </p:nvSpPr>
        <p:spPr>
          <a:xfrm rot="5400000">
            <a:off x="8212360" y="386182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4" name="Table 8">
            <a:extLst>
              <a:ext uri="{FF2B5EF4-FFF2-40B4-BE49-F238E27FC236}">
                <a16:creationId xmlns:a16="http://schemas.microsoft.com/office/drawing/2014/main" id="{74B13CB3-21C8-4D59-9D69-DD62DA5BC3AD}"/>
              </a:ext>
            </a:extLst>
          </p:cNvPr>
          <p:cNvGraphicFramePr>
            <a:graphicFrameLocks noGrp="1"/>
          </p:cNvGraphicFramePr>
          <p:nvPr/>
        </p:nvGraphicFramePr>
        <p:xfrm>
          <a:off x="964499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198FD0BF-52D5-497E-9FA5-8FB0C10F7860}"/>
              </a:ext>
            </a:extLst>
          </p:cNvPr>
          <p:cNvSpPr/>
          <p:nvPr/>
        </p:nvSpPr>
        <p:spPr>
          <a:xfrm>
            <a:off x="1076419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67489F-29D5-4462-8558-9AEF1011F310}"/>
              </a:ext>
            </a:extLst>
          </p:cNvPr>
          <p:cNvSpPr/>
          <p:nvPr/>
        </p:nvSpPr>
        <p:spPr>
          <a:xfrm>
            <a:off x="1020459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BB548C-57CC-4D7E-ACAF-8FF563DD2AA4}"/>
              </a:ext>
            </a:extLst>
          </p:cNvPr>
          <p:cNvSpPr/>
          <p:nvPr/>
        </p:nvSpPr>
        <p:spPr>
          <a:xfrm>
            <a:off x="964499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D20A9C-B404-4109-9669-96300042F613}"/>
              </a:ext>
            </a:extLst>
          </p:cNvPr>
          <p:cNvSpPr/>
          <p:nvPr/>
        </p:nvSpPr>
        <p:spPr>
          <a:xfrm>
            <a:off x="10764193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415D71-7ECE-460E-B21A-390AED72F01A}"/>
              </a:ext>
            </a:extLst>
          </p:cNvPr>
          <p:cNvSpPr/>
          <p:nvPr/>
        </p:nvSpPr>
        <p:spPr>
          <a:xfrm>
            <a:off x="10204592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3B0FB-1D46-45D8-8716-508C19D4BCA2}"/>
              </a:ext>
            </a:extLst>
          </p:cNvPr>
          <p:cNvSpPr/>
          <p:nvPr/>
        </p:nvSpPr>
        <p:spPr>
          <a:xfrm>
            <a:off x="964499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256F2A-AC6C-4D21-86A1-3067CFBE4FF7}"/>
              </a:ext>
            </a:extLst>
          </p:cNvPr>
          <p:cNvSpPr/>
          <p:nvPr/>
        </p:nvSpPr>
        <p:spPr>
          <a:xfrm>
            <a:off x="10764193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6FA2BD-9442-4563-9622-6A0201A01AC3}"/>
              </a:ext>
            </a:extLst>
          </p:cNvPr>
          <p:cNvSpPr/>
          <p:nvPr/>
        </p:nvSpPr>
        <p:spPr>
          <a:xfrm>
            <a:off x="10204592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BAAFD40-EB21-4759-93B5-5FDDD1B3D10F}"/>
              </a:ext>
            </a:extLst>
          </p:cNvPr>
          <p:cNvSpPr/>
          <p:nvPr/>
        </p:nvSpPr>
        <p:spPr>
          <a:xfrm>
            <a:off x="9644991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AC0CC6-AC01-4082-AF29-FEA01BD5D3B7}"/>
              </a:ext>
            </a:extLst>
          </p:cNvPr>
          <p:cNvSpPr/>
          <p:nvPr/>
        </p:nvSpPr>
        <p:spPr>
          <a:xfrm>
            <a:off x="1076419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0D0677-3EA7-448D-B461-98F5BDE7544B}"/>
              </a:ext>
            </a:extLst>
          </p:cNvPr>
          <p:cNvSpPr/>
          <p:nvPr/>
        </p:nvSpPr>
        <p:spPr>
          <a:xfrm>
            <a:off x="1020459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546EE8-4866-4929-A27B-F2750220917B}"/>
              </a:ext>
            </a:extLst>
          </p:cNvPr>
          <p:cNvSpPr/>
          <p:nvPr/>
        </p:nvSpPr>
        <p:spPr>
          <a:xfrm>
            <a:off x="964499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DD78CA-64A9-40C3-A051-C9C98CC34FAD}"/>
              </a:ext>
            </a:extLst>
          </p:cNvPr>
          <p:cNvSpPr/>
          <p:nvPr/>
        </p:nvSpPr>
        <p:spPr>
          <a:xfrm>
            <a:off x="1076419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A57F9E-2B63-4897-9307-F5033193BB59}"/>
              </a:ext>
            </a:extLst>
          </p:cNvPr>
          <p:cNvSpPr/>
          <p:nvPr/>
        </p:nvSpPr>
        <p:spPr>
          <a:xfrm>
            <a:off x="1020459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AD38E7-862E-4E21-ADA1-E16D63377403}"/>
              </a:ext>
            </a:extLst>
          </p:cNvPr>
          <p:cNvSpPr/>
          <p:nvPr/>
        </p:nvSpPr>
        <p:spPr>
          <a:xfrm>
            <a:off x="964499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4B519C-79A6-45A4-9944-7CB13C55AD7E}"/>
              </a:ext>
            </a:extLst>
          </p:cNvPr>
          <p:cNvSpPr/>
          <p:nvPr/>
        </p:nvSpPr>
        <p:spPr>
          <a:xfrm>
            <a:off x="1076419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2B968B-A982-4B9A-A9D7-C106CEEC3960}"/>
              </a:ext>
            </a:extLst>
          </p:cNvPr>
          <p:cNvSpPr/>
          <p:nvPr/>
        </p:nvSpPr>
        <p:spPr>
          <a:xfrm>
            <a:off x="1020459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C069F1-2C9E-4FF1-A7D1-F2F069ED985D}"/>
              </a:ext>
            </a:extLst>
          </p:cNvPr>
          <p:cNvSpPr/>
          <p:nvPr/>
        </p:nvSpPr>
        <p:spPr>
          <a:xfrm>
            <a:off x="964499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7F5A02-ACF8-4E69-B965-DDB9FDBC774C}"/>
              </a:ext>
            </a:extLst>
          </p:cNvPr>
          <p:cNvSpPr/>
          <p:nvPr/>
        </p:nvSpPr>
        <p:spPr>
          <a:xfrm>
            <a:off x="933732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A30B72-D236-4B16-A57D-82FDFF49042B}"/>
              </a:ext>
            </a:extLst>
          </p:cNvPr>
          <p:cNvSpPr/>
          <p:nvPr/>
        </p:nvSpPr>
        <p:spPr>
          <a:xfrm>
            <a:off x="933732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004A6B-6D40-4A4D-BC02-41B5277B9A82}"/>
              </a:ext>
            </a:extLst>
          </p:cNvPr>
          <p:cNvSpPr/>
          <p:nvPr/>
        </p:nvSpPr>
        <p:spPr>
          <a:xfrm>
            <a:off x="933732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522F17-B868-4242-851B-71AD89D7E167}"/>
              </a:ext>
            </a:extLst>
          </p:cNvPr>
          <p:cNvSpPr/>
          <p:nvPr/>
        </p:nvSpPr>
        <p:spPr>
          <a:xfrm>
            <a:off x="933732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D91B3B-56A0-4B16-861C-1148D47CD2BC}"/>
              </a:ext>
            </a:extLst>
          </p:cNvPr>
          <p:cNvSpPr/>
          <p:nvPr/>
        </p:nvSpPr>
        <p:spPr>
          <a:xfrm>
            <a:off x="933732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A04BA2-F045-4DD5-8479-5D2B8274F260}"/>
              </a:ext>
            </a:extLst>
          </p:cNvPr>
          <p:cNvSpPr/>
          <p:nvPr/>
        </p:nvSpPr>
        <p:spPr>
          <a:xfrm>
            <a:off x="933732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9" name="Freeform 35">
            <a:extLst>
              <a:ext uri="{FF2B5EF4-FFF2-40B4-BE49-F238E27FC236}">
                <a16:creationId xmlns:a16="http://schemas.microsoft.com/office/drawing/2014/main" id="{DDC3D42B-0BD8-41B8-8208-631C76CDABBF}"/>
              </a:ext>
            </a:extLst>
          </p:cNvPr>
          <p:cNvSpPr/>
          <p:nvPr/>
        </p:nvSpPr>
        <p:spPr>
          <a:xfrm rot="5400000">
            <a:off x="10556575" y="4934777"/>
            <a:ext cx="1887516" cy="110954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DD6413C-BD19-4DAB-9DA3-576ECC666187}"/>
              </a:ext>
            </a:extLst>
          </p:cNvPr>
          <p:cNvSpPr txBox="1"/>
          <p:nvPr/>
        </p:nvSpPr>
        <p:spPr>
          <a:xfrm rot="5400000">
            <a:off x="10272627" y="478991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</p:spTree>
    <p:extLst>
      <p:ext uri="{BB962C8B-B14F-4D97-AF65-F5344CB8AC3E}">
        <p14:creationId xmlns:p14="http://schemas.microsoft.com/office/powerpoint/2010/main" val="33383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0" grpId="1" animBg="1"/>
      <p:bldP spid="91" grpId="0"/>
      <p:bldP spid="91" grpId="1"/>
      <p:bldP spid="92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0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AF2E-F479-4900-87FF-9F11C0C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0786387C-E09D-4DDD-996B-3937859CC617}"/>
              </a:ext>
            </a:extLst>
          </p:cNvPr>
          <p:cNvGraphicFramePr>
            <a:graphicFrameLocks noGrp="1"/>
          </p:cNvGraphicFramePr>
          <p:nvPr/>
        </p:nvGraphicFramePr>
        <p:xfrm>
          <a:off x="597244" y="172044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83DB7D2-246A-4BBD-AE60-B7B9AB81905A}"/>
              </a:ext>
            </a:extLst>
          </p:cNvPr>
          <p:cNvSpPr/>
          <p:nvPr/>
        </p:nvSpPr>
        <p:spPr>
          <a:xfrm>
            <a:off x="1716446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82D74-0D07-4039-9EF2-BA9D45751992}"/>
              </a:ext>
            </a:extLst>
          </p:cNvPr>
          <p:cNvSpPr/>
          <p:nvPr/>
        </p:nvSpPr>
        <p:spPr>
          <a:xfrm>
            <a:off x="1156845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1A57A-EAA9-4F1D-985B-C051350EF2E6}"/>
              </a:ext>
            </a:extLst>
          </p:cNvPr>
          <p:cNvSpPr/>
          <p:nvPr/>
        </p:nvSpPr>
        <p:spPr>
          <a:xfrm>
            <a:off x="597244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76FE5D-705E-43C0-A1FF-F1289551B98C}"/>
              </a:ext>
            </a:extLst>
          </p:cNvPr>
          <p:cNvSpPr/>
          <p:nvPr/>
        </p:nvSpPr>
        <p:spPr>
          <a:xfrm>
            <a:off x="1716446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ED53D-9068-443E-8CDD-B04620C35322}"/>
              </a:ext>
            </a:extLst>
          </p:cNvPr>
          <p:cNvSpPr/>
          <p:nvPr/>
        </p:nvSpPr>
        <p:spPr>
          <a:xfrm>
            <a:off x="1156845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FEBB9A-A667-4CBC-A129-27FCFDD35D25}"/>
              </a:ext>
            </a:extLst>
          </p:cNvPr>
          <p:cNvSpPr/>
          <p:nvPr/>
        </p:nvSpPr>
        <p:spPr>
          <a:xfrm>
            <a:off x="597244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601B26-2E71-4060-8B8A-374C09CBE1FC}"/>
              </a:ext>
            </a:extLst>
          </p:cNvPr>
          <p:cNvSpPr/>
          <p:nvPr/>
        </p:nvSpPr>
        <p:spPr>
          <a:xfrm>
            <a:off x="1716446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BEAB5-6E48-4794-B4A9-BCC9CD906709}"/>
              </a:ext>
            </a:extLst>
          </p:cNvPr>
          <p:cNvSpPr/>
          <p:nvPr/>
        </p:nvSpPr>
        <p:spPr>
          <a:xfrm>
            <a:off x="1156845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6F5F31-17DF-475F-9790-26BACC3CED55}"/>
              </a:ext>
            </a:extLst>
          </p:cNvPr>
          <p:cNvSpPr/>
          <p:nvPr/>
        </p:nvSpPr>
        <p:spPr>
          <a:xfrm>
            <a:off x="597244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844C7C-FFE0-4535-B9AE-8AF2E57C143D}"/>
              </a:ext>
            </a:extLst>
          </p:cNvPr>
          <p:cNvSpPr/>
          <p:nvPr/>
        </p:nvSpPr>
        <p:spPr>
          <a:xfrm>
            <a:off x="1716446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53D442-ED12-4D6B-87B0-58F4AADAA23D}"/>
              </a:ext>
            </a:extLst>
          </p:cNvPr>
          <p:cNvSpPr/>
          <p:nvPr/>
        </p:nvSpPr>
        <p:spPr>
          <a:xfrm>
            <a:off x="1156845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53647-09FB-4274-AD08-AA3B1133C0ED}"/>
              </a:ext>
            </a:extLst>
          </p:cNvPr>
          <p:cNvSpPr/>
          <p:nvPr/>
        </p:nvSpPr>
        <p:spPr>
          <a:xfrm>
            <a:off x="597244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C5F66-507A-47D1-9866-70B26986DC22}"/>
              </a:ext>
            </a:extLst>
          </p:cNvPr>
          <p:cNvSpPr/>
          <p:nvPr/>
        </p:nvSpPr>
        <p:spPr>
          <a:xfrm>
            <a:off x="1716446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7E405-5270-4400-9538-BF40ACDAE818}"/>
              </a:ext>
            </a:extLst>
          </p:cNvPr>
          <p:cNvSpPr/>
          <p:nvPr/>
        </p:nvSpPr>
        <p:spPr>
          <a:xfrm>
            <a:off x="1156845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9A67D-DDF5-4A3F-A0E1-FADE92661148}"/>
              </a:ext>
            </a:extLst>
          </p:cNvPr>
          <p:cNvSpPr/>
          <p:nvPr/>
        </p:nvSpPr>
        <p:spPr>
          <a:xfrm>
            <a:off x="597244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E58246-73B3-4EC2-A98D-B49A4056F9D5}"/>
              </a:ext>
            </a:extLst>
          </p:cNvPr>
          <p:cNvSpPr/>
          <p:nvPr/>
        </p:nvSpPr>
        <p:spPr>
          <a:xfrm>
            <a:off x="1716446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16A88-DF0B-4E71-A752-69A6C1C89DEF}"/>
              </a:ext>
            </a:extLst>
          </p:cNvPr>
          <p:cNvSpPr/>
          <p:nvPr/>
        </p:nvSpPr>
        <p:spPr>
          <a:xfrm>
            <a:off x="1156845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C01632-8A15-4761-9A7C-2190F30C9D45}"/>
              </a:ext>
            </a:extLst>
          </p:cNvPr>
          <p:cNvSpPr/>
          <p:nvPr/>
        </p:nvSpPr>
        <p:spPr>
          <a:xfrm>
            <a:off x="597244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043C86-5C62-4909-8B88-FA0AFC01D75C}"/>
              </a:ext>
            </a:extLst>
          </p:cNvPr>
          <p:cNvSpPr/>
          <p:nvPr/>
        </p:nvSpPr>
        <p:spPr>
          <a:xfrm>
            <a:off x="289573" y="21329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F3622-C985-4266-B10C-A92E13CA8D05}"/>
              </a:ext>
            </a:extLst>
          </p:cNvPr>
          <p:cNvSpPr/>
          <p:nvPr/>
        </p:nvSpPr>
        <p:spPr>
          <a:xfrm>
            <a:off x="289573" y="27766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4B33B-7934-4AAB-BFE3-A63849151D2C}"/>
              </a:ext>
            </a:extLst>
          </p:cNvPr>
          <p:cNvSpPr/>
          <p:nvPr/>
        </p:nvSpPr>
        <p:spPr>
          <a:xfrm>
            <a:off x="289573" y="340278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B83223-DE3F-450B-B6F6-B19BB271EB6B}"/>
              </a:ext>
            </a:extLst>
          </p:cNvPr>
          <p:cNvSpPr/>
          <p:nvPr/>
        </p:nvSpPr>
        <p:spPr>
          <a:xfrm>
            <a:off x="289573" y="404649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5D426E-5B2D-4FCC-B56F-1CDF352C9AF7}"/>
              </a:ext>
            </a:extLst>
          </p:cNvPr>
          <p:cNvSpPr/>
          <p:nvPr/>
        </p:nvSpPr>
        <p:spPr>
          <a:xfrm>
            <a:off x="289573" y="46902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CF3852-CAD8-41DD-A8FE-2784C0710687}"/>
              </a:ext>
            </a:extLst>
          </p:cNvPr>
          <p:cNvSpPr/>
          <p:nvPr/>
        </p:nvSpPr>
        <p:spPr>
          <a:xfrm>
            <a:off x="289573" y="53339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94CC1787-2B54-4C6D-98AE-8C45BEA810EA}"/>
              </a:ext>
            </a:extLst>
          </p:cNvPr>
          <p:cNvSpPr/>
          <p:nvPr/>
        </p:nvSpPr>
        <p:spPr>
          <a:xfrm rot="5400000">
            <a:off x="1803335" y="529764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A3E4BF-CD3C-4099-9D5C-6EBD6D8E1CC7}"/>
              </a:ext>
            </a:extLst>
          </p:cNvPr>
          <p:cNvSpPr txBox="1"/>
          <p:nvPr/>
        </p:nvSpPr>
        <p:spPr>
          <a:xfrm rot="5400000">
            <a:off x="1166020" y="5171369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2A323744-D384-418C-9BC1-BAA3A50D3A9C}"/>
              </a:ext>
            </a:extLst>
          </p:cNvPr>
          <p:cNvSpPr/>
          <p:nvPr/>
        </p:nvSpPr>
        <p:spPr>
          <a:xfrm rot="16200000">
            <a:off x="2069973" y="5187904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DF47A8-0319-492C-A331-8AD1C77F0B87}"/>
              </a:ext>
            </a:extLst>
          </p:cNvPr>
          <p:cNvSpPr txBox="1"/>
          <p:nvPr/>
        </p:nvSpPr>
        <p:spPr>
          <a:xfrm rot="5400000">
            <a:off x="2263287" y="5149251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62" name="Table 8">
            <a:extLst>
              <a:ext uri="{FF2B5EF4-FFF2-40B4-BE49-F238E27FC236}">
                <a16:creationId xmlns:a16="http://schemas.microsoft.com/office/drawing/2014/main" id="{A51342BF-E33A-4819-B3B3-EEA421C57C3F}"/>
              </a:ext>
            </a:extLst>
          </p:cNvPr>
          <p:cNvGraphicFramePr>
            <a:graphicFrameLocks noGrp="1"/>
          </p:cNvGraphicFramePr>
          <p:nvPr/>
        </p:nvGraphicFramePr>
        <p:xfrm>
          <a:off x="35011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C9DF0089-2E76-4FA6-B6AF-D7E157BAA24F}"/>
              </a:ext>
            </a:extLst>
          </p:cNvPr>
          <p:cNvSpPr/>
          <p:nvPr/>
        </p:nvSpPr>
        <p:spPr>
          <a:xfrm>
            <a:off x="46203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AFD94C-081A-4294-A772-ED617FBBBF5C}"/>
              </a:ext>
            </a:extLst>
          </p:cNvPr>
          <p:cNvSpPr/>
          <p:nvPr/>
        </p:nvSpPr>
        <p:spPr>
          <a:xfrm>
            <a:off x="40607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780034-E937-402C-A1FA-1F0DA910F2E3}"/>
              </a:ext>
            </a:extLst>
          </p:cNvPr>
          <p:cNvSpPr/>
          <p:nvPr/>
        </p:nvSpPr>
        <p:spPr>
          <a:xfrm>
            <a:off x="35011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497474-01CB-4743-BAF6-D48C9A40DB2E}"/>
              </a:ext>
            </a:extLst>
          </p:cNvPr>
          <p:cNvSpPr/>
          <p:nvPr/>
        </p:nvSpPr>
        <p:spPr>
          <a:xfrm>
            <a:off x="46203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5E5CC2-CC91-429A-96D3-3A3330792916}"/>
              </a:ext>
            </a:extLst>
          </p:cNvPr>
          <p:cNvSpPr/>
          <p:nvPr/>
        </p:nvSpPr>
        <p:spPr>
          <a:xfrm>
            <a:off x="40607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882858-470A-4D09-978E-19A7063E1589}"/>
              </a:ext>
            </a:extLst>
          </p:cNvPr>
          <p:cNvSpPr/>
          <p:nvPr/>
        </p:nvSpPr>
        <p:spPr>
          <a:xfrm>
            <a:off x="35011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E8B0D0-E6F0-42DA-AF4C-F8D68C528006}"/>
              </a:ext>
            </a:extLst>
          </p:cNvPr>
          <p:cNvSpPr/>
          <p:nvPr/>
        </p:nvSpPr>
        <p:spPr>
          <a:xfrm>
            <a:off x="46203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CFF292-E09D-4455-9839-A649B2B136E1}"/>
              </a:ext>
            </a:extLst>
          </p:cNvPr>
          <p:cNvSpPr/>
          <p:nvPr/>
        </p:nvSpPr>
        <p:spPr>
          <a:xfrm>
            <a:off x="40607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EFD340-ED64-47B2-A077-D10634557098}"/>
              </a:ext>
            </a:extLst>
          </p:cNvPr>
          <p:cNvSpPr/>
          <p:nvPr/>
        </p:nvSpPr>
        <p:spPr>
          <a:xfrm>
            <a:off x="35011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9FD289-0EEA-4CF7-81F4-C6CBF99F48FB}"/>
              </a:ext>
            </a:extLst>
          </p:cNvPr>
          <p:cNvSpPr/>
          <p:nvPr/>
        </p:nvSpPr>
        <p:spPr>
          <a:xfrm>
            <a:off x="462030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104FF6-3DE8-4774-8208-941A2B7C2B07}"/>
              </a:ext>
            </a:extLst>
          </p:cNvPr>
          <p:cNvSpPr/>
          <p:nvPr/>
        </p:nvSpPr>
        <p:spPr>
          <a:xfrm>
            <a:off x="406070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BF895E-4F85-481D-9343-E07F54DB95D9}"/>
              </a:ext>
            </a:extLst>
          </p:cNvPr>
          <p:cNvSpPr/>
          <p:nvPr/>
        </p:nvSpPr>
        <p:spPr>
          <a:xfrm>
            <a:off x="3501104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D7D846-5703-463E-B88C-88835A7DCB3C}"/>
              </a:ext>
            </a:extLst>
          </p:cNvPr>
          <p:cNvSpPr/>
          <p:nvPr/>
        </p:nvSpPr>
        <p:spPr>
          <a:xfrm>
            <a:off x="462030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029C47-837C-4D1E-86B2-DB9A2A439C60}"/>
              </a:ext>
            </a:extLst>
          </p:cNvPr>
          <p:cNvSpPr/>
          <p:nvPr/>
        </p:nvSpPr>
        <p:spPr>
          <a:xfrm>
            <a:off x="406070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605AC7-ABB5-4247-A492-4C7F62BE7491}"/>
              </a:ext>
            </a:extLst>
          </p:cNvPr>
          <p:cNvSpPr/>
          <p:nvPr/>
        </p:nvSpPr>
        <p:spPr>
          <a:xfrm>
            <a:off x="3501104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45D823-A94B-403C-9D0D-CEB454A1D2F3}"/>
              </a:ext>
            </a:extLst>
          </p:cNvPr>
          <p:cNvSpPr/>
          <p:nvPr/>
        </p:nvSpPr>
        <p:spPr>
          <a:xfrm>
            <a:off x="46203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A0BBEE-A7C3-469F-BC08-D37265D45CD8}"/>
              </a:ext>
            </a:extLst>
          </p:cNvPr>
          <p:cNvSpPr/>
          <p:nvPr/>
        </p:nvSpPr>
        <p:spPr>
          <a:xfrm>
            <a:off x="40607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50A9B3-BD47-4E73-A888-9487A2E7CFF7}"/>
              </a:ext>
            </a:extLst>
          </p:cNvPr>
          <p:cNvSpPr/>
          <p:nvPr/>
        </p:nvSpPr>
        <p:spPr>
          <a:xfrm>
            <a:off x="35011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B8C92C-6BB2-4858-8256-93C7ADCC6FB1}"/>
              </a:ext>
            </a:extLst>
          </p:cNvPr>
          <p:cNvSpPr/>
          <p:nvPr/>
        </p:nvSpPr>
        <p:spPr>
          <a:xfrm>
            <a:off x="31934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95B62B-3E49-43F0-8AE8-FCF22928B98E}"/>
              </a:ext>
            </a:extLst>
          </p:cNvPr>
          <p:cNvSpPr/>
          <p:nvPr/>
        </p:nvSpPr>
        <p:spPr>
          <a:xfrm>
            <a:off x="31934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D311FA-A4E7-4B3A-81B8-7AC1F64CCCA3}"/>
              </a:ext>
            </a:extLst>
          </p:cNvPr>
          <p:cNvSpPr/>
          <p:nvPr/>
        </p:nvSpPr>
        <p:spPr>
          <a:xfrm>
            <a:off x="31934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1142E2C-B594-4E63-8019-04A9C4B7ECF8}"/>
              </a:ext>
            </a:extLst>
          </p:cNvPr>
          <p:cNvSpPr/>
          <p:nvPr/>
        </p:nvSpPr>
        <p:spPr>
          <a:xfrm>
            <a:off x="31934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487BA7-D06F-4BD6-8951-3DA6EE8CEBD4}"/>
              </a:ext>
            </a:extLst>
          </p:cNvPr>
          <p:cNvSpPr/>
          <p:nvPr/>
        </p:nvSpPr>
        <p:spPr>
          <a:xfrm>
            <a:off x="31934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78F5D1-8909-436A-AB05-F8D983E141CD}"/>
              </a:ext>
            </a:extLst>
          </p:cNvPr>
          <p:cNvSpPr/>
          <p:nvPr/>
        </p:nvSpPr>
        <p:spPr>
          <a:xfrm>
            <a:off x="31934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Freeform 35">
            <a:extLst>
              <a:ext uri="{FF2B5EF4-FFF2-40B4-BE49-F238E27FC236}">
                <a16:creationId xmlns:a16="http://schemas.microsoft.com/office/drawing/2014/main" id="{757AD3CF-24A3-4D42-BCE1-238323592E4C}"/>
              </a:ext>
            </a:extLst>
          </p:cNvPr>
          <p:cNvSpPr/>
          <p:nvPr/>
        </p:nvSpPr>
        <p:spPr>
          <a:xfrm rot="5400000">
            <a:off x="4722673" y="337595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703BDC-61C2-45E2-A026-54BE36734DCA}"/>
              </a:ext>
            </a:extLst>
          </p:cNvPr>
          <p:cNvSpPr txBox="1"/>
          <p:nvPr/>
        </p:nvSpPr>
        <p:spPr>
          <a:xfrm>
            <a:off x="5479658" y="2913969"/>
            <a:ext cx="155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K1(1) == K1(2)</a:t>
            </a:r>
          </a:p>
          <a:p>
            <a:r>
              <a:rPr lang="en-US" b="1" dirty="0">
                <a:solidFill>
                  <a:srgbClr val="C00000"/>
                </a:solidFill>
              </a:rPr>
              <a:t>K2(1) == K2(2)</a:t>
            </a:r>
          </a:p>
          <a:p>
            <a:r>
              <a:rPr lang="en-US" b="1" dirty="0">
                <a:solidFill>
                  <a:srgbClr val="C00000"/>
                </a:solidFill>
              </a:rPr>
              <a:t>K3(1) &gt; K3(2) </a:t>
            </a:r>
          </a:p>
        </p:txBody>
      </p:sp>
      <p:sp>
        <p:nvSpPr>
          <p:cNvPr id="96" name="Freeform 38">
            <a:extLst>
              <a:ext uri="{FF2B5EF4-FFF2-40B4-BE49-F238E27FC236}">
                <a16:creationId xmlns:a16="http://schemas.microsoft.com/office/drawing/2014/main" id="{8F842A0E-FA88-4075-AD44-2423966A4FC0}"/>
              </a:ext>
            </a:extLst>
          </p:cNvPr>
          <p:cNvSpPr/>
          <p:nvPr/>
        </p:nvSpPr>
        <p:spPr>
          <a:xfrm rot="16200000">
            <a:off x="4958937" y="3283602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B3332-BAD7-42C4-90C4-EDF72A30D438}"/>
              </a:ext>
            </a:extLst>
          </p:cNvPr>
          <p:cNvSpPr txBox="1"/>
          <p:nvPr/>
        </p:nvSpPr>
        <p:spPr>
          <a:xfrm rot="5400000">
            <a:off x="5136415" y="3237365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127" name="Table 8">
            <a:extLst>
              <a:ext uri="{FF2B5EF4-FFF2-40B4-BE49-F238E27FC236}">
                <a16:creationId xmlns:a16="http://schemas.microsoft.com/office/drawing/2014/main" id="{A2655514-647A-4D00-A011-38D82A03B22F}"/>
              </a:ext>
            </a:extLst>
          </p:cNvPr>
          <p:cNvGraphicFramePr>
            <a:graphicFrameLocks noGrp="1"/>
          </p:cNvGraphicFramePr>
          <p:nvPr/>
        </p:nvGraphicFramePr>
        <p:xfrm>
          <a:off x="6579585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128" name="Rectangle 127">
            <a:extLst>
              <a:ext uri="{FF2B5EF4-FFF2-40B4-BE49-F238E27FC236}">
                <a16:creationId xmlns:a16="http://schemas.microsoft.com/office/drawing/2014/main" id="{00D5EF50-F7E9-4014-AF42-825B7B5DB075}"/>
              </a:ext>
            </a:extLst>
          </p:cNvPr>
          <p:cNvSpPr/>
          <p:nvPr/>
        </p:nvSpPr>
        <p:spPr>
          <a:xfrm>
            <a:off x="7698787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FEC4D15-C0B1-4A45-A252-C5D3813F48AC}"/>
              </a:ext>
            </a:extLst>
          </p:cNvPr>
          <p:cNvSpPr/>
          <p:nvPr/>
        </p:nvSpPr>
        <p:spPr>
          <a:xfrm>
            <a:off x="713918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59FCD7-6825-424E-9793-20F89CB3978E}"/>
              </a:ext>
            </a:extLst>
          </p:cNvPr>
          <p:cNvSpPr/>
          <p:nvPr/>
        </p:nvSpPr>
        <p:spPr>
          <a:xfrm>
            <a:off x="657958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562188E-F286-4D00-A437-F9FC4E06A00E}"/>
              </a:ext>
            </a:extLst>
          </p:cNvPr>
          <p:cNvSpPr/>
          <p:nvPr/>
        </p:nvSpPr>
        <p:spPr>
          <a:xfrm>
            <a:off x="7698787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CD0EB-254C-432F-BD2D-611881C28A5A}"/>
              </a:ext>
            </a:extLst>
          </p:cNvPr>
          <p:cNvSpPr/>
          <p:nvPr/>
        </p:nvSpPr>
        <p:spPr>
          <a:xfrm>
            <a:off x="7139186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EEE0B5-5E0D-4F4A-A71E-991878FA5283}"/>
              </a:ext>
            </a:extLst>
          </p:cNvPr>
          <p:cNvSpPr/>
          <p:nvPr/>
        </p:nvSpPr>
        <p:spPr>
          <a:xfrm>
            <a:off x="6579585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6F4D62-4106-41AD-A62F-1BD45010229A}"/>
              </a:ext>
            </a:extLst>
          </p:cNvPr>
          <p:cNvSpPr/>
          <p:nvPr/>
        </p:nvSpPr>
        <p:spPr>
          <a:xfrm>
            <a:off x="7698787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7287CC1-5C3A-433D-A1CB-750916B3C176}"/>
              </a:ext>
            </a:extLst>
          </p:cNvPr>
          <p:cNvSpPr/>
          <p:nvPr/>
        </p:nvSpPr>
        <p:spPr>
          <a:xfrm>
            <a:off x="7139186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69E0457-51A9-43E8-9A9E-D65C42904A7F}"/>
              </a:ext>
            </a:extLst>
          </p:cNvPr>
          <p:cNvSpPr/>
          <p:nvPr/>
        </p:nvSpPr>
        <p:spPr>
          <a:xfrm>
            <a:off x="6579585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3FB31F-7CB9-4ED2-9382-19059B639E45}"/>
              </a:ext>
            </a:extLst>
          </p:cNvPr>
          <p:cNvSpPr/>
          <p:nvPr/>
        </p:nvSpPr>
        <p:spPr>
          <a:xfrm>
            <a:off x="7698787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CAEB6-D723-4BEB-9EC6-86CAB7C79A02}"/>
              </a:ext>
            </a:extLst>
          </p:cNvPr>
          <p:cNvSpPr/>
          <p:nvPr/>
        </p:nvSpPr>
        <p:spPr>
          <a:xfrm>
            <a:off x="713918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8494FA8-595E-44DB-96A3-A0A189D5DF9F}"/>
              </a:ext>
            </a:extLst>
          </p:cNvPr>
          <p:cNvSpPr/>
          <p:nvPr/>
        </p:nvSpPr>
        <p:spPr>
          <a:xfrm>
            <a:off x="657958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D04C198-8421-4661-ADA5-8B5A4F7862A8}"/>
              </a:ext>
            </a:extLst>
          </p:cNvPr>
          <p:cNvSpPr/>
          <p:nvPr/>
        </p:nvSpPr>
        <p:spPr>
          <a:xfrm>
            <a:off x="7698787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64E013-2ACD-4A80-A0B8-663BE293BA15}"/>
              </a:ext>
            </a:extLst>
          </p:cNvPr>
          <p:cNvSpPr/>
          <p:nvPr/>
        </p:nvSpPr>
        <p:spPr>
          <a:xfrm>
            <a:off x="713918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EDF89B-ACF3-415D-BB5F-312D8A196B63}"/>
              </a:ext>
            </a:extLst>
          </p:cNvPr>
          <p:cNvSpPr/>
          <p:nvPr/>
        </p:nvSpPr>
        <p:spPr>
          <a:xfrm>
            <a:off x="657958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8673CC5-2E9F-48E9-89C2-050152C76D96}"/>
              </a:ext>
            </a:extLst>
          </p:cNvPr>
          <p:cNvSpPr/>
          <p:nvPr/>
        </p:nvSpPr>
        <p:spPr>
          <a:xfrm>
            <a:off x="7698787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01A28-8F0D-45E8-B50F-EB187399B1D1}"/>
              </a:ext>
            </a:extLst>
          </p:cNvPr>
          <p:cNvSpPr/>
          <p:nvPr/>
        </p:nvSpPr>
        <p:spPr>
          <a:xfrm>
            <a:off x="713918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FED8FC-AE89-4E98-972F-F56B12B51008}"/>
              </a:ext>
            </a:extLst>
          </p:cNvPr>
          <p:cNvSpPr/>
          <p:nvPr/>
        </p:nvSpPr>
        <p:spPr>
          <a:xfrm>
            <a:off x="657958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D3923-EB20-4F4C-9B3A-88840EE7EC78}"/>
              </a:ext>
            </a:extLst>
          </p:cNvPr>
          <p:cNvSpPr/>
          <p:nvPr/>
        </p:nvSpPr>
        <p:spPr>
          <a:xfrm>
            <a:off x="6271914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1AA7904-FFCC-4BA6-9BA3-83A710BFE3B4}"/>
              </a:ext>
            </a:extLst>
          </p:cNvPr>
          <p:cNvSpPr/>
          <p:nvPr/>
        </p:nvSpPr>
        <p:spPr>
          <a:xfrm>
            <a:off x="6271914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988B67-9D65-4320-A1E9-39E22262714F}"/>
              </a:ext>
            </a:extLst>
          </p:cNvPr>
          <p:cNvSpPr/>
          <p:nvPr/>
        </p:nvSpPr>
        <p:spPr>
          <a:xfrm>
            <a:off x="6271914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2F593E-5DDC-4F34-9B33-2CD279D2EB50}"/>
              </a:ext>
            </a:extLst>
          </p:cNvPr>
          <p:cNvSpPr/>
          <p:nvPr/>
        </p:nvSpPr>
        <p:spPr>
          <a:xfrm>
            <a:off x="6271914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36C228-94A0-4811-85CC-48D2478728B1}"/>
              </a:ext>
            </a:extLst>
          </p:cNvPr>
          <p:cNvSpPr/>
          <p:nvPr/>
        </p:nvSpPr>
        <p:spPr>
          <a:xfrm>
            <a:off x="6271914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D3CD88-DB49-4039-ADE3-066D92702824}"/>
              </a:ext>
            </a:extLst>
          </p:cNvPr>
          <p:cNvSpPr/>
          <p:nvPr/>
        </p:nvSpPr>
        <p:spPr>
          <a:xfrm>
            <a:off x="6271914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2" name="Freeform 35">
            <a:extLst>
              <a:ext uri="{FF2B5EF4-FFF2-40B4-BE49-F238E27FC236}">
                <a16:creationId xmlns:a16="http://schemas.microsoft.com/office/drawing/2014/main" id="{4EBD65AA-78BF-4B42-BCFB-2DB5565404AD}"/>
              </a:ext>
            </a:extLst>
          </p:cNvPr>
          <p:cNvSpPr/>
          <p:nvPr/>
        </p:nvSpPr>
        <p:spPr>
          <a:xfrm rot="5400000">
            <a:off x="7801154" y="4663384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12A210-EE87-4FDA-9BA0-183C9F56C657}"/>
              </a:ext>
            </a:extLst>
          </p:cNvPr>
          <p:cNvSpPr txBox="1"/>
          <p:nvPr/>
        </p:nvSpPr>
        <p:spPr>
          <a:xfrm>
            <a:off x="8481137" y="4376488"/>
            <a:ext cx="155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K1(3) == K1(4)</a:t>
            </a:r>
          </a:p>
          <a:p>
            <a:r>
              <a:rPr lang="en-US" b="1" dirty="0">
                <a:solidFill>
                  <a:srgbClr val="C00000"/>
                </a:solidFill>
              </a:rPr>
              <a:t>K2(3) &gt; K2(4) </a:t>
            </a: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C538A854-5220-4100-B87D-79655B54F167}"/>
              </a:ext>
            </a:extLst>
          </p:cNvPr>
          <p:cNvSpPr/>
          <p:nvPr/>
        </p:nvSpPr>
        <p:spPr>
          <a:xfrm rot="16200000">
            <a:off x="8043969" y="461207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D26E87-E283-4A87-B4C6-27568DB11CED}"/>
              </a:ext>
            </a:extLst>
          </p:cNvPr>
          <p:cNvSpPr txBox="1"/>
          <p:nvPr/>
        </p:nvSpPr>
        <p:spPr>
          <a:xfrm rot="5400000">
            <a:off x="8202034" y="454622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82F5FB92-D54F-463A-934C-EA50BDA49634}"/>
              </a:ext>
            </a:extLst>
          </p:cNvPr>
          <p:cNvGraphicFramePr>
            <a:graphicFrameLocks noGrp="1"/>
          </p:cNvGraphicFramePr>
          <p:nvPr/>
        </p:nvGraphicFramePr>
        <p:xfrm>
          <a:off x="96932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B1CCDB9A-6130-4C09-B627-D3DA3300D670}"/>
              </a:ext>
            </a:extLst>
          </p:cNvPr>
          <p:cNvSpPr/>
          <p:nvPr/>
        </p:nvSpPr>
        <p:spPr>
          <a:xfrm>
            <a:off x="108124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CC4D01-10E2-40EA-92E7-12668292EC67}"/>
              </a:ext>
            </a:extLst>
          </p:cNvPr>
          <p:cNvSpPr/>
          <p:nvPr/>
        </p:nvSpPr>
        <p:spPr>
          <a:xfrm>
            <a:off x="102528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D094A80-C4A8-4C38-B23D-60091C74C1DE}"/>
              </a:ext>
            </a:extLst>
          </p:cNvPr>
          <p:cNvSpPr/>
          <p:nvPr/>
        </p:nvSpPr>
        <p:spPr>
          <a:xfrm>
            <a:off x="96932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A1E887-51EE-4ABD-A6EC-1EF9313C7074}"/>
              </a:ext>
            </a:extLst>
          </p:cNvPr>
          <p:cNvSpPr/>
          <p:nvPr/>
        </p:nvSpPr>
        <p:spPr>
          <a:xfrm>
            <a:off x="108124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746E-4EEB-4D19-9FD1-13F6A1F76912}"/>
              </a:ext>
            </a:extLst>
          </p:cNvPr>
          <p:cNvSpPr/>
          <p:nvPr/>
        </p:nvSpPr>
        <p:spPr>
          <a:xfrm>
            <a:off x="102528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6F4FC0-D2CD-433C-8EBC-0C09A7086759}"/>
              </a:ext>
            </a:extLst>
          </p:cNvPr>
          <p:cNvSpPr/>
          <p:nvPr/>
        </p:nvSpPr>
        <p:spPr>
          <a:xfrm>
            <a:off x="96932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036678-2957-47A4-AB46-EA62F6BCEC7A}"/>
              </a:ext>
            </a:extLst>
          </p:cNvPr>
          <p:cNvSpPr/>
          <p:nvPr/>
        </p:nvSpPr>
        <p:spPr>
          <a:xfrm>
            <a:off x="108124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5B2DD9-B04E-4F17-82CE-2EC736723A19}"/>
              </a:ext>
            </a:extLst>
          </p:cNvPr>
          <p:cNvSpPr/>
          <p:nvPr/>
        </p:nvSpPr>
        <p:spPr>
          <a:xfrm>
            <a:off x="102528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76188-D075-45DE-9133-7CACEAC32274}"/>
              </a:ext>
            </a:extLst>
          </p:cNvPr>
          <p:cNvSpPr/>
          <p:nvPr/>
        </p:nvSpPr>
        <p:spPr>
          <a:xfrm>
            <a:off x="96932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EAAE6E-7487-4488-B7AB-0068483A45EC}"/>
              </a:ext>
            </a:extLst>
          </p:cNvPr>
          <p:cNvSpPr/>
          <p:nvPr/>
        </p:nvSpPr>
        <p:spPr>
          <a:xfrm>
            <a:off x="10812406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5D9EF4-D00D-4361-8F80-BC916F816353}"/>
              </a:ext>
            </a:extLst>
          </p:cNvPr>
          <p:cNvSpPr/>
          <p:nvPr/>
        </p:nvSpPr>
        <p:spPr>
          <a:xfrm>
            <a:off x="10252805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0B1E0A-4C0D-4690-BDEB-9EC3D702901E}"/>
              </a:ext>
            </a:extLst>
          </p:cNvPr>
          <p:cNvSpPr/>
          <p:nvPr/>
        </p:nvSpPr>
        <p:spPr>
          <a:xfrm>
            <a:off x="9693204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2D2622-28D9-4F09-9C99-C9923ED7625C}"/>
              </a:ext>
            </a:extLst>
          </p:cNvPr>
          <p:cNvSpPr/>
          <p:nvPr/>
        </p:nvSpPr>
        <p:spPr>
          <a:xfrm>
            <a:off x="10812406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DA1308-07AE-45D2-B6F3-811C346E97BA}"/>
              </a:ext>
            </a:extLst>
          </p:cNvPr>
          <p:cNvSpPr/>
          <p:nvPr/>
        </p:nvSpPr>
        <p:spPr>
          <a:xfrm>
            <a:off x="10252805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4E184C4-F7AA-4C87-B52B-FC43BB197938}"/>
              </a:ext>
            </a:extLst>
          </p:cNvPr>
          <p:cNvSpPr/>
          <p:nvPr/>
        </p:nvSpPr>
        <p:spPr>
          <a:xfrm>
            <a:off x="9693204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8730FC-9FA6-46A9-86C6-87ADA1E3D4E8}"/>
              </a:ext>
            </a:extLst>
          </p:cNvPr>
          <p:cNvSpPr/>
          <p:nvPr/>
        </p:nvSpPr>
        <p:spPr>
          <a:xfrm>
            <a:off x="108124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83B69D-B9B5-4D6B-90DE-36766D004EE2}"/>
              </a:ext>
            </a:extLst>
          </p:cNvPr>
          <p:cNvSpPr/>
          <p:nvPr/>
        </p:nvSpPr>
        <p:spPr>
          <a:xfrm>
            <a:off x="102528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1E65E7-8B26-49D7-81CC-BD6F7564F16E}"/>
              </a:ext>
            </a:extLst>
          </p:cNvPr>
          <p:cNvSpPr/>
          <p:nvPr/>
        </p:nvSpPr>
        <p:spPr>
          <a:xfrm>
            <a:off x="96932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C384D9-0E32-4F2E-A0B3-841FB501EFCD}"/>
              </a:ext>
            </a:extLst>
          </p:cNvPr>
          <p:cNvSpPr/>
          <p:nvPr/>
        </p:nvSpPr>
        <p:spPr>
          <a:xfrm>
            <a:off x="93855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F5F605-D35D-4D7A-BE67-4C43CB417A63}"/>
              </a:ext>
            </a:extLst>
          </p:cNvPr>
          <p:cNvSpPr/>
          <p:nvPr/>
        </p:nvSpPr>
        <p:spPr>
          <a:xfrm>
            <a:off x="93855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62FCE5-5B09-4CE0-B7A5-D2555BB42818}"/>
              </a:ext>
            </a:extLst>
          </p:cNvPr>
          <p:cNvSpPr/>
          <p:nvPr/>
        </p:nvSpPr>
        <p:spPr>
          <a:xfrm>
            <a:off x="93855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C31D4-C8E7-4E9E-A756-0C01340F0EF0}"/>
              </a:ext>
            </a:extLst>
          </p:cNvPr>
          <p:cNvSpPr/>
          <p:nvPr/>
        </p:nvSpPr>
        <p:spPr>
          <a:xfrm>
            <a:off x="93855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C7B89F-FEE4-4E4B-83FD-117A74F48FBD}"/>
              </a:ext>
            </a:extLst>
          </p:cNvPr>
          <p:cNvSpPr/>
          <p:nvPr/>
        </p:nvSpPr>
        <p:spPr>
          <a:xfrm>
            <a:off x="93855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2D65A4-C0AC-4418-9C8A-05B591BF9D85}"/>
              </a:ext>
            </a:extLst>
          </p:cNvPr>
          <p:cNvSpPr/>
          <p:nvPr/>
        </p:nvSpPr>
        <p:spPr>
          <a:xfrm>
            <a:off x="93855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C971D7-879B-4957-B3DC-36E9BAE43D2D}"/>
              </a:ext>
            </a:extLst>
          </p:cNvPr>
          <p:cNvSpPr txBox="1"/>
          <p:nvPr/>
        </p:nvSpPr>
        <p:spPr>
          <a:xfrm>
            <a:off x="9040266" y="607746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Sorted data with Multiple Key  </a:t>
            </a:r>
          </a:p>
        </p:txBody>
      </p:sp>
    </p:spTree>
    <p:extLst>
      <p:ext uri="{BB962C8B-B14F-4D97-AF65-F5344CB8AC3E}">
        <p14:creationId xmlns:p14="http://schemas.microsoft.com/office/powerpoint/2010/main" val="1997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8" grpId="1" animBg="1"/>
      <p:bldP spid="59" grpId="0"/>
      <p:bldP spid="59" grpId="1"/>
      <p:bldP spid="60" grpId="0" animBg="1"/>
      <p:bldP spid="61" grpId="0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1" grpId="1" animBg="1"/>
      <p:bldP spid="93" grpId="0"/>
      <p:bldP spid="93" grpId="1"/>
      <p:bldP spid="96" grpId="0" animBg="1"/>
      <p:bldP spid="9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2" grpId="1" animBg="1"/>
      <p:bldP spid="153" grpId="0"/>
      <p:bldP spid="153" grpId="1"/>
      <p:bldP spid="154" grpId="0" animBg="1"/>
      <p:bldP spid="155" grpId="0"/>
      <p:bldP spid="92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Maniar</a:t>
            </a:r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4" y="5211251"/>
            <a:ext cx="1350943" cy="1359878"/>
          </a:xfrm>
        </p:spPr>
      </p:pic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(Recursive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575358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right, key)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if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left,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- 1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+ 1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4365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vs. 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640630"/>
              </p:ext>
            </p:extLst>
          </p:nvPr>
        </p:nvGraphicFramePr>
        <p:xfrm>
          <a:off x="346229" y="1054528"/>
          <a:ext cx="11714008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Prerequisites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work on both sorted and unsorted arrays.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the input array to be sorted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6067"/>
              </p:ext>
            </p:extLst>
          </p:nvPr>
        </p:nvGraphicFramePr>
        <p:xfrm>
          <a:off x="346229" y="2380408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Less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comparatively.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More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than linear search, especially for large datasets.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9096"/>
              </p:ext>
            </p:extLst>
          </p:nvPr>
        </p:nvGraphicFramePr>
        <p:xfrm>
          <a:off x="346229" y="3025141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Complexity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O(log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n)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</p:txBody>
      </p:sp>
    </p:spTree>
    <p:extLst>
      <p:ext uri="{BB962C8B-B14F-4D97-AF65-F5344CB8AC3E}">
        <p14:creationId xmlns:p14="http://schemas.microsoft.com/office/powerpoint/2010/main" val="33470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works well with small data sets.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average/best/worst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stable algorithm</a:t>
            </a:r>
            <a:r>
              <a:rPr lang="en-US" dirty="0"/>
              <a:t>, as it doesn’t preserve the relative order of items with equal keys.</a:t>
            </a:r>
          </a:p>
          <a:p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in-place algorithm</a:t>
            </a:r>
            <a:r>
              <a:rPr lang="en-US" dirty="0"/>
              <a:t>, as it doesn’t require any extra space.</a:t>
            </a:r>
          </a:p>
        </p:txBody>
      </p:sp>
    </p:spTree>
    <p:extLst>
      <p:ext uri="{BB962C8B-B14F-4D97-AF65-F5344CB8AC3E}">
        <p14:creationId xmlns:p14="http://schemas.microsoft.com/office/powerpoint/2010/main" val="2035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8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4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856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50638"/>
            <a:ext cx="96886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Search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Bubble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Selection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Insertion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Bucket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Radix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Shell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Counting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Merge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Quick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Heap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on multiple keys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3763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i = 0,1,…….., N-2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j = i + 1, i + 2, …………….., N-1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K[j]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j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i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(not equals to)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K[MIN_INDEX]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(swap elements)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23761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instead of finding the smallest record and performing the interchange, </a:t>
            </a:r>
            <a:r>
              <a:rPr lang="en-US" b="1" dirty="0"/>
              <a:t>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</a:t>
            </a:r>
            <a:r>
              <a:rPr lang="en-US" b="1" dirty="0"/>
              <a:t>they are out of order</a:t>
            </a:r>
            <a:r>
              <a:rPr lang="en-US" dirty="0"/>
              <a:t>.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</a:t>
            </a:r>
            <a:r>
              <a:rPr lang="en-US" b="1" dirty="0"/>
              <a:t>.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n-1</a:t>
            </a:r>
            <a:r>
              <a:rPr lang="en-US" b="1" baseline="30000" dirty="0"/>
              <a:t>th</a:t>
            </a:r>
            <a:r>
              <a:rPr lang="en-US" dirty="0"/>
              <a:t> position. On each successive pass, the records with the next largest key will be placed in position n-2, n-3 ….., 2,1 respectively.</a:t>
            </a:r>
          </a:p>
          <a:p>
            <a:r>
              <a:rPr lang="en-US" dirty="0"/>
              <a:t>This approach requires at most n–1 passes.</a:t>
            </a:r>
          </a:p>
        </p:txBody>
      </p:sp>
    </p:spTree>
    <p:extLst>
      <p:ext uri="{BB962C8B-B14F-4D97-AF65-F5344CB8AC3E}">
        <p14:creationId xmlns:p14="http://schemas.microsoft.com/office/powerpoint/2010/main" val="39590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</a:t>
            </a:r>
            <a:r>
              <a:rPr lang="en-US" dirty="0"/>
              <a:t>algorithm, as the elements with the same keys maintain their relative order in the sorted output as well.</a:t>
            </a:r>
          </a:p>
          <a:p>
            <a:r>
              <a:rPr lang="en-US" dirty="0"/>
              <a:t>This is</a:t>
            </a:r>
            <a:r>
              <a:rPr lang="en-US" b="1" dirty="0">
                <a:solidFill>
                  <a:srgbClr val="C00000"/>
                </a:solidFill>
              </a:rPr>
              <a:t> in-place </a:t>
            </a:r>
            <a:r>
              <a:rPr lang="en-US" dirty="0"/>
              <a:t>algorithm as it doesn’t require ant extra space to sort the elements.</a:t>
            </a:r>
          </a:p>
          <a:p>
            <a:r>
              <a:rPr lang="en-US" dirty="0"/>
              <a:t>This seems </a:t>
            </a:r>
            <a:r>
              <a:rPr lang="en-US" b="1" dirty="0">
                <a:solidFill>
                  <a:srgbClr val="C00000"/>
                </a:solidFill>
              </a:rPr>
              <a:t>slow for large data sets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worst case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complexity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C00000"/>
                </a:solidFill>
              </a:rPr>
              <a:t>O(n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/>
              <a:t>.</a:t>
            </a:r>
          </a:p>
          <a:p>
            <a:r>
              <a:rPr lang="en-US" dirty="0"/>
              <a:t>For the input list which is already sorted (best case), the algorithm can get early exist.</a:t>
            </a:r>
          </a:p>
          <a:p>
            <a:r>
              <a:rPr lang="en-US" dirty="0"/>
              <a:t>So the </a:t>
            </a:r>
            <a:r>
              <a:rPr lang="en-US" b="1" dirty="0">
                <a:solidFill>
                  <a:srgbClr val="C00000"/>
                </a:solidFill>
              </a:rPr>
              <a:t>best case </a:t>
            </a: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elements.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  <a:r>
              <a:rPr lang="en-US" b="1" dirty="0"/>
              <a:t>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N-1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4 for i = 0, 1, 2, ….  , N-2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j = 0,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K[j] &gt; K 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K[j]  K[j+1]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389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6"/>
            <a:ext cx="533907" cy="830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Insertion sort is </a:t>
            </a:r>
            <a:r>
              <a:rPr lang="en-IN" b="1" dirty="0">
                <a:solidFill>
                  <a:srgbClr val="C00000"/>
                </a:solidFill>
              </a:rPr>
              <a:t>efficient</a:t>
            </a:r>
            <a:r>
              <a:rPr lang="en-IN" sz="2400" dirty="0"/>
              <a:t> sorting algorithm for </a:t>
            </a:r>
            <a:r>
              <a:rPr lang="en-IN" b="1" dirty="0">
                <a:solidFill>
                  <a:srgbClr val="C00000"/>
                </a:solidFill>
              </a:rPr>
              <a:t>smaller list </a:t>
            </a:r>
            <a:r>
              <a:rPr lang="en-IN" sz="2400" dirty="0"/>
              <a:t>and </a:t>
            </a:r>
            <a:r>
              <a:rPr lang="en-IN" b="1" dirty="0">
                <a:solidFill>
                  <a:srgbClr val="C00000"/>
                </a:solidFill>
              </a:rPr>
              <a:t>nearly</a:t>
            </a:r>
            <a:r>
              <a:rPr lang="en-IN" sz="2400" dirty="0"/>
              <a:t>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sz="2400" dirty="0"/>
              <a:t> list.</a:t>
            </a:r>
          </a:p>
          <a:p>
            <a:r>
              <a:rPr lang="en-IN" dirty="0"/>
              <a:t>This algorithm is </a:t>
            </a:r>
            <a:r>
              <a:rPr lang="en-IN" b="1" dirty="0">
                <a:solidFill>
                  <a:srgbClr val="C00000"/>
                </a:solidFill>
              </a:rPr>
              <a:t>inefficient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</a:rPr>
              <a:t>large </a:t>
            </a:r>
            <a:r>
              <a:rPr lang="en-IN" dirty="0"/>
              <a:t>data sets.</a:t>
            </a:r>
          </a:p>
          <a:p>
            <a:r>
              <a:rPr lang="en-IN" sz="2400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sz="2400" dirty="0"/>
              <a:t>time complexity of th</a:t>
            </a:r>
            <a:r>
              <a:rPr lang="en-IN" dirty="0"/>
              <a:t>is algorithm is </a:t>
            </a:r>
            <a:r>
              <a:rPr lang="en-IN" b="1" dirty="0">
                <a:solidFill>
                  <a:srgbClr val="C00000"/>
                </a:solidFill>
              </a:rPr>
              <a:t>O(n</a:t>
            </a:r>
            <a:r>
              <a:rPr lang="en-IN" b="1" baseline="30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dirty="0"/>
              <a:t>.</a:t>
            </a:r>
          </a:p>
          <a:p>
            <a:r>
              <a:rPr lang="en-IN" sz="2400" dirty="0"/>
              <a:t>If the list already sorted, </a:t>
            </a:r>
            <a:r>
              <a:rPr lang="en-IN" dirty="0"/>
              <a:t>then only n comparisons would be required. So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sz="2400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algorithm</a:t>
            </a:r>
            <a:r>
              <a:rPr lang="en-US" dirty="0"/>
              <a:t>, as the elements with the same keys maintain their relative order in the sorted output as well.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in-place algorithm </a:t>
            </a:r>
            <a:r>
              <a:rPr lang="en-US" dirty="0"/>
              <a:t>as it doesn’t require ant extra space to sort the elements.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67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868100"/>
            <a:ext cx="8611564" cy="554184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Insertion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1 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while i &lt;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key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A[i]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j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while j &gt;= 0 and A[j] &gt;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A[j]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j ← j - 1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end while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key</a:t>
            </a:r>
            <a:endParaRPr lang="en-US" b="1" dirty="0">
              <a:latin typeface="Consolas" pitchFamily="49" charset="0"/>
              <a:ea typeface="+mj-ea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i + 1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6402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874936" y="5645821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45980" y="4020278"/>
            <a:ext cx="2952643" cy="2534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41507" y="4020278"/>
            <a:ext cx="1610533" cy="10843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FDEE6A0-C8D6-0374-CE0A-CE092188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27685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8065" y="4066183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1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29823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03017" y="4020279"/>
            <a:ext cx="259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 = i-1 = 1-1 = 0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29&gt;10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A[1] = A[0]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j=-1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 = -1</a:t>
            </a: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False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4E3E7-83C6-5898-5539-60A6F03DE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99617"/>
              </p:ext>
            </p:extLst>
          </p:nvPr>
        </p:nvGraphicFramePr>
        <p:xfrm>
          <a:off x="4215914" y="1349981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15135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47905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78E860-7BB6-3A65-723F-DA14A03D6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563"/>
              </p:ext>
            </p:extLst>
          </p:nvPr>
        </p:nvGraphicFramePr>
        <p:xfrm>
          <a:off x="2023528" y="2797355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7C00CD-BC36-8771-70AB-513F458E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09750"/>
              </p:ext>
            </p:extLst>
          </p:nvPr>
        </p:nvGraphicFramePr>
        <p:xfrm>
          <a:off x="2025004" y="3331497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40A184B-208A-8540-6605-52348D101237}"/>
              </a:ext>
            </a:extLst>
          </p:cNvPr>
          <p:cNvSpPr/>
          <p:nvPr/>
        </p:nvSpPr>
        <p:spPr>
          <a:xfrm>
            <a:off x="3207936" y="48839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06424" y="564582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A[-1+1] = 10 </a:t>
            </a:r>
          </a:p>
          <a:p>
            <a:r>
              <a:rPr lang="en-US" b="1" dirty="0">
                <a:solidFill>
                  <a:srgbClr val="C00000"/>
                </a:solidFill>
              </a:rPr>
              <a:t>A[0] = 10       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6E91D-5827-8029-3530-1ED4730EBB31}"/>
              </a:ext>
            </a:extLst>
          </p:cNvPr>
          <p:cNvSpPr/>
          <p:nvPr/>
        </p:nvSpPr>
        <p:spPr>
          <a:xfrm>
            <a:off x="2670768" y="487719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304F17-F9E4-CD5E-5EA5-AECEFE4B372A}"/>
              </a:ext>
            </a:extLst>
          </p:cNvPr>
          <p:cNvCxnSpPr/>
          <p:nvPr/>
        </p:nvCxnSpPr>
        <p:spPr>
          <a:xfrm flipV="1">
            <a:off x="7741296" y="444531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F23DC-6C74-8BAF-6D31-08B16F9B3F9D}"/>
              </a:ext>
            </a:extLst>
          </p:cNvPr>
          <p:cNvCxnSpPr/>
          <p:nvPr/>
        </p:nvCxnSpPr>
        <p:spPr>
          <a:xfrm flipV="1">
            <a:off x="7676443" y="581160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3CF236-D59D-2509-7363-9C5944D51465}"/>
              </a:ext>
            </a:extLst>
          </p:cNvPr>
          <p:cNvSpPr txBox="1"/>
          <p:nvPr/>
        </p:nvSpPr>
        <p:spPr>
          <a:xfrm>
            <a:off x="8025205" y="2581835"/>
            <a:ext cx="140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1447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5" grpId="0"/>
      <p:bldP spid="7" grpId="0" animBg="1"/>
      <p:bldP spid="9" grpId="0"/>
      <p:bldP spid="12" grpId="0" animBg="1"/>
      <p:bldP spid="16" grpId="0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5" grpId="0" animBg="1"/>
      <p:bldP spid="4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957242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37256" y="1431816"/>
            <a:ext cx="2908714" cy="27939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2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68240" y="1520597"/>
            <a:ext cx="2656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2-1 = 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29&gt;14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10&gt;14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91640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14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14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652217" y="336705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0604" y="242925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52217" y="193087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6185777" y="4646123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04441" y="2705462"/>
            <a:ext cx="2908714" cy="1447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8"/>
            <a:ext cx="1610533" cy="1053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3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37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1"/>
            <a:ext cx="548640" cy="44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4531" y="2783340"/>
            <a:ext cx="2656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3-1 = 2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29&gt;37  False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6252894" y="466224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A[2+1] = 37 </a:t>
            </a:r>
          </a:p>
          <a:p>
            <a:r>
              <a:rPr lang="en-US" b="1" dirty="0">
                <a:solidFill>
                  <a:srgbClr val="C00000"/>
                </a:solidFill>
              </a:rPr>
              <a:t>A[3] = 37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37808" y="318491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371317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075617" y="1103341"/>
            <a:ext cx="2908714" cy="5390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4</a:t>
            </a:r>
          </a:p>
          <a:p>
            <a:r>
              <a:rPr lang="en-US" b="1" dirty="0" err="1"/>
              <a:t>i</a:t>
            </a:r>
            <a:r>
              <a:rPr lang="en-US" b="1" dirty="0"/>
              <a:t>&lt;5</a:t>
            </a:r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7723" y="1138856"/>
            <a:ext cx="26564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4-1 = 3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37&gt;13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A[4] = A[3]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j=2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A[3] = A[2]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j=1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14&gt;13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10&gt;13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441223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13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13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243844" y="297643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6571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243844" y="156689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47D10-CA5E-1C2E-BF5A-A10D9796885B}"/>
              </a:ext>
            </a:extLst>
          </p:cNvPr>
          <p:cNvCxnSpPr>
            <a:cxnSpLocks/>
          </p:cNvCxnSpPr>
          <p:nvPr/>
        </p:nvCxnSpPr>
        <p:spPr>
          <a:xfrm flipV="1">
            <a:off x="7228644" y="430905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52635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81B389-2ECB-E46E-70BE-22C002DE594F}"/>
              </a:ext>
            </a:extLst>
          </p:cNvPr>
          <p:cNvCxnSpPr>
            <a:cxnSpLocks/>
          </p:cNvCxnSpPr>
          <p:nvPr/>
        </p:nvCxnSpPr>
        <p:spPr>
          <a:xfrm flipV="1">
            <a:off x="7197422" y="566882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1193" y="243704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992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4" grpId="1" animBg="1"/>
      <p:bldP spid="17" grpId="0" animBg="1"/>
      <p:bldP spid="3" grpId="0" animBg="1"/>
      <p:bldP spid="5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798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5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False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45737" y="2441568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9902" y="243285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63D7B-F8A1-7AEF-20CA-DF0BBD6947C4}"/>
              </a:ext>
            </a:extLst>
          </p:cNvPr>
          <p:cNvCxnSpPr/>
          <p:nvPr/>
        </p:nvCxnSpPr>
        <p:spPr>
          <a:xfrm>
            <a:off x="5943600" y="2426499"/>
            <a:ext cx="0" cy="151782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FC5CAE-2888-1A26-7F76-B13A2B99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9507"/>
              </p:ext>
            </p:extLst>
          </p:nvPr>
        </p:nvGraphicFramePr>
        <p:xfrm>
          <a:off x="4153724" y="4193306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7B97A0-8BC6-793B-E981-DD601A38E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9568"/>
              </p:ext>
            </p:extLst>
          </p:nvPr>
        </p:nvGraphicFramePr>
        <p:xfrm>
          <a:off x="4138921" y="4734558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67C034-2CA4-E950-4C1C-0F6FB9130A12}"/>
              </a:ext>
            </a:extLst>
          </p:cNvPr>
          <p:cNvSpPr txBox="1"/>
          <p:nvPr/>
        </p:nvSpPr>
        <p:spPr>
          <a:xfrm>
            <a:off x="6177160" y="29679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10440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animBg="1"/>
      <p:bldP spid="5" grpId="0" animBg="1"/>
      <p:bldP spid="7" grpId="0" animBg="1"/>
      <p:bldP spid="9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2005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4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0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6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18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76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3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9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35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337948"/>
                  </p:ext>
                </p:extLst>
              </p:nvPr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Elbow Connector 22"/>
          <p:cNvCxnSpPr/>
          <p:nvPr/>
        </p:nvCxnSpPr>
        <p:spPr>
          <a:xfrm rot="16200000" flipH="1">
            <a:off x="3796321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539798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2005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4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0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60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776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3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9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0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384594"/>
                  </p:ext>
                </p:extLst>
              </p:nvPr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Elbow Connector 34"/>
          <p:cNvCxnSpPr/>
          <p:nvPr/>
        </p:nvCxnSpPr>
        <p:spPr>
          <a:xfrm rot="16200000" flipH="1">
            <a:off x="4444299" y="4537737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72196" y="974558"/>
            <a:ext cx="365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This algorithm avoids large shifts as in case of insertion sort, if the smaller value is to the far right and has to be moved to the far left.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B4B2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7507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99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15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15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73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31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589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44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305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7689996"/>
                  </p:ext>
                </p:extLst>
              </p:nvPr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5063700" y="2448594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47507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299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57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015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873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731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589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447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305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57322"/>
                  </p:ext>
                </p:extLst>
              </p:nvPr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Elbow Connector 58"/>
          <p:cNvCxnSpPr/>
          <p:nvPr/>
        </p:nvCxnSpPr>
        <p:spPr>
          <a:xfrm rot="16200000" flipH="1">
            <a:off x="5708088" y="3748122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5230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277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135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93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851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09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567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425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283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228615"/>
                  </p:ext>
                </p:extLst>
              </p:nvPr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Rectangle 69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7583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</a:p>
          <a:p>
            <a:r>
              <a:rPr lang="en-IN" dirty="0"/>
              <a:t>Hence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Linear Search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Now, the Segmenting Gap = 2 (4/2)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197035"/>
                  </p:ext>
                </p:extLst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Elbow Connector 49"/>
          <p:cNvCxnSpPr/>
          <p:nvPr/>
        </p:nvCxnSpPr>
        <p:spPr>
          <a:xfrm rot="16200000" flipH="1">
            <a:off x="2975910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4344198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5712487" y="317101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7080777" y="316466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80063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011201"/>
                  </p:ext>
                </p:extLst>
              </p:nvPr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Rectangle 67"/>
          <p:cNvSpPr/>
          <p:nvPr/>
        </p:nvSpPr>
        <p:spPr>
          <a:xfrm>
            <a:off x="1993126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756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614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0472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330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188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046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904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762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/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924401"/>
                  </p:ext>
                </p:extLst>
              </p:nvPr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2" name="Elbow Connector 81"/>
          <p:cNvCxnSpPr/>
          <p:nvPr/>
        </p:nvCxnSpPr>
        <p:spPr>
          <a:xfrm rot="16200000" flipH="1">
            <a:off x="3713960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5082248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448887" y="4469306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Now, the Segmenting Gap = 1 (2/2)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Rectangle 53"/>
          <p:cNvSpPr/>
          <p:nvPr/>
        </p:nvSpPr>
        <p:spPr>
          <a:xfrm>
            <a:off x="1980063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558536"/>
                  </p:ext>
                </p:extLst>
              </p:nvPr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1" name="Elbow Connector 80"/>
          <p:cNvCxnSpPr/>
          <p:nvPr/>
        </p:nvCxnSpPr>
        <p:spPr>
          <a:xfrm rot="16200000" flipH="1">
            <a:off x="2662357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334015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027331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4700434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5392583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6075071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6748174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743066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48315" y="5891345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19681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777240"/>
            <a:ext cx="6186321" cy="575157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Shell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for(gap=N/2 ; gap&gt;=1 ; gap=gap/2)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for(j=gap ; j&lt;n; j++)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for(i=j-gap ; i&gt;=0 ; i=i-gap)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if(a[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 &gt;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break;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else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swap(A[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],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4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06E4-394D-00B5-8049-B3DCCCFE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884C-ADEF-9C36-8B35-8A2EA57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of shell sort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Given upper bound for each loop you get O((log n)n</a:t>
            </a:r>
            <a:r>
              <a:rPr lang="en-US" baseline="30000" dirty="0"/>
              <a:t>2</a:t>
            </a:r>
            <a:r>
              <a:rPr lang="en-US" dirty="0"/>
              <a:t>) for the worst-case. </a:t>
            </a:r>
          </a:p>
          <a:p>
            <a:r>
              <a:rPr lang="en-US" dirty="0"/>
              <a:t>But add another variable for the gap size g. </a:t>
            </a:r>
          </a:p>
          <a:p>
            <a:r>
              <a:rPr lang="en-US" dirty="0"/>
              <a:t>The number of compare/exchanges needed in the inner loop is now &lt;= n/g. </a:t>
            </a:r>
          </a:p>
          <a:p>
            <a:r>
              <a:rPr lang="en-US" dirty="0"/>
              <a:t>The number of compare/exchanges of the middle loop is &lt;= n</a:t>
            </a:r>
            <a:r>
              <a:rPr lang="en-US" baseline="30000" dirty="0"/>
              <a:t>2</a:t>
            </a:r>
            <a:r>
              <a:rPr lang="en-US" dirty="0"/>
              <a:t>/g. </a:t>
            </a:r>
          </a:p>
          <a:p>
            <a:r>
              <a:rPr lang="en-US" dirty="0"/>
              <a:t>Add the upper-bound of the number of compare/exchanges for each gap together: 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 +  n</a:t>
            </a:r>
            <a:r>
              <a:rPr lang="en-US" baseline="30000" dirty="0"/>
              <a:t>2</a:t>
            </a:r>
            <a:r>
              <a:rPr lang="en-US" dirty="0"/>
              <a:t>/2  +  n</a:t>
            </a:r>
            <a:r>
              <a:rPr lang="en-US" baseline="30000" dirty="0"/>
              <a:t>2</a:t>
            </a:r>
            <a:r>
              <a:rPr lang="en-US" dirty="0"/>
              <a:t>/4  +  ...   &lt;=  2n</a:t>
            </a:r>
            <a:r>
              <a:rPr lang="en-US" baseline="30000" dirty="0"/>
              <a:t>2</a:t>
            </a:r>
            <a:r>
              <a:rPr lang="en-US" dirty="0"/>
              <a:t> , there for time complexity is of the order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05252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1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is a non-comparison based algorithm.</a:t>
            </a:r>
          </a:p>
          <a:p>
            <a:r>
              <a:rPr lang="en-US" dirty="0"/>
              <a:t>This algorithm works well when there is a limited range of input values.</a:t>
            </a:r>
          </a:p>
          <a:p>
            <a:r>
              <a:rPr lang="en-US" dirty="0"/>
              <a:t>The basic idea is to count the frequency of each distinct element in the input array and use this information to place the elements in their correct position.</a:t>
            </a:r>
          </a:p>
          <a:p>
            <a:r>
              <a:rPr lang="en-US" dirty="0"/>
              <a:t>Time Complexity: O(N+M), where N and M are the size of input array and count array respectively.</a:t>
            </a:r>
          </a:p>
          <a:p>
            <a:r>
              <a:rPr lang="en-US" dirty="0"/>
              <a:t>Counting sort is </a:t>
            </a:r>
            <a:r>
              <a:rPr lang="en-US" b="1" dirty="0"/>
              <a:t>not an In-place sorting</a:t>
            </a:r>
            <a:r>
              <a:rPr lang="en-US" dirty="0"/>
              <a:t> algorithm, It uses extra space for sorting the array elements.</a:t>
            </a:r>
          </a:p>
          <a:p>
            <a:r>
              <a:rPr lang="en-US" dirty="0"/>
              <a:t>Counting sort is a</a:t>
            </a:r>
            <a:r>
              <a:rPr lang="en-US" b="1" dirty="0"/>
              <a:t> stable algorithm</a:t>
            </a:r>
            <a:r>
              <a:rPr lang="en-US" dirty="0"/>
              <a:t>.</a:t>
            </a:r>
          </a:p>
          <a:p>
            <a:r>
              <a:rPr lang="en-US" dirty="0"/>
              <a:t>It is used as a subroutine in </a:t>
            </a:r>
            <a:r>
              <a:rPr lang="en-US" u="sng" dirty="0">
                <a:hlinkClick r:id="rId2"/>
              </a:rPr>
              <a:t>Radix 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57010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elements are stored in an input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[1,…,9]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blipFill>
                <a:blip r:embed="rId2"/>
                <a:stretch>
                  <a:fillRect l="-12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 temporary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The size of an array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equal to the largest element in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blipFill>
                <a:blip r:embed="rId3"/>
                <a:stretch>
                  <a:fillRect l="-1270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538834"/>
                  </p:ext>
                </p:extLst>
              </p:nvPr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35808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839136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29743" y="346949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019829"/>
                  </p:ext>
                </p:extLst>
              </p:nvPr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7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304" r="-62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592" r="-6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3592" r="-5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9615" r="-3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563" r="-3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4563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07692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ABAE6C8-9D18-6E2E-B188-67F20146F4A8}"/>
              </a:ext>
            </a:extLst>
          </p:cNvPr>
          <p:cNvSpPr/>
          <p:nvPr/>
        </p:nvSpPr>
        <p:spPr>
          <a:xfrm>
            <a:off x="4625788" y="3473221"/>
            <a:ext cx="556991" cy="5677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/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[1,…,6] </m:t>
                    </m:r>
                    <m:r>
                      <m:rPr>
                        <m:nor/>
                      </m:rPr>
                      <a:rPr lang="en-US" sz="2400" dirty="0"/>
                      <m:t>to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blipFill>
                <a:blip r:embed="rId6"/>
                <a:stretch>
                  <a:fillRect l="-273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1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7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3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70074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4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79356" y="2297373"/>
            <a:ext cx="7187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Update an array C with the occurrences of each value of array 𝐴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459" y="4507173"/>
            <a:ext cx="7685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 array 𝐶, from index 2 to 𝑛 add the value with previous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551279"/>
                  </p:ext>
                </p:extLst>
              </p:nvPr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26664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760758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  <a:blipFill>
                <a:blip r:embed="rId3"/>
                <a:stretch>
                  <a:fillRect l="-557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388039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Oval 28"/>
          <p:cNvSpPr/>
          <p:nvPr/>
        </p:nvSpPr>
        <p:spPr>
          <a:xfrm>
            <a:off x="4110865" y="3155039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248" y="1519310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71175" y="1531033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4"/>
            <a:endCxn id="29" idx="0"/>
          </p:cNvCxnSpPr>
          <p:nvPr/>
        </p:nvCxnSpPr>
        <p:spPr>
          <a:xfrm flipH="1">
            <a:off x="4246225" y="1930790"/>
            <a:ext cx="1206763" cy="1224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29" idx="0"/>
          </p:cNvCxnSpPr>
          <p:nvPr/>
        </p:nvCxnSpPr>
        <p:spPr>
          <a:xfrm flipH="1">
            <a:off x="4246225" y="1942513"/>
            <a:ext cx="3130690" cy="12125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7862" y="3535571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4759656" y="3150683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047" y="1513614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4"/>
            <a:endCxn id="37" idx="0"/>
          </p:cNvCxnSpPr>
          <p:nvPr/>
        </p:nvCxnSpPr>
        <p:spPr>
          <a:xfrm flipH="1">
            <a:off x="4895016" y="1925094"/>
            <a:ext cx="3770771" cy="12255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89717" y="3535515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2857" y="3531216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2125" y="3522454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24060" y="35311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0918" y="35354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0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10297" y="3997234"/>
            <a:ext cx="0" cy="16720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646557" y="4142673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5" name="Elbow Connector 54"/>
          <p:cNvCxnSpPr>
            <a:stCxn id="54" idx="6"/>
          </p:cNvCxnSpPr>
          <p:nvPr/>
        </p:nvCxnSpPr>
        <p:spPr>
          <a:xfrm>
            <a:off x="5012317" y="4325553"/>
            <a:ext cx="95260" cy="135679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4" idx="2"/>
          </p:cNvCxnSpPr>
          <p:nvPr/>
        </p:nvCxnSpPr>
        <p:spPr>
          <a:xfrm rot="5400000" flipH="1" flipV="1">
            <a:off x="3865571" y="4875232"/>
            <a:ext cx="1330665" cy="2313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 flipH="1">
            <a:off x="4829437" y="3901275"/>
            <a:ext cx="97440" cy="2413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25134" y="4129614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9" name="Elbow Connector 58"/>
          <p:cNvCxnSpPr>
            <a:stCxn id="58" idx="6"/>
          </p:cNvCxnSpPr>
          <p:nvPr/>
        </p:nvCxnSpPr>
        <p:spPr>
          <a:xfrm>
            <a:off x="5690894" y="4312494"/>
            <a:ext cx="122077" cy="135678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8" idx="2"/>
          </p:cNvCxnSpPr>
          <p:nvPr/>
        </p:nvCxnSpPr>
        <p:spPr>
          <a:xfrm rot="5400000" flipH="1" flipV="1">
            <a:off x="4590215" y="4908236"/>
            <a:ext cx="1330660" cy="13917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8" idx="0"/>
          </p:cNvCxnSpPr>
          <p:nvPr/>
        </p:nvCxnSpPr>
        <p:spPr>
          <a:xfrm flipH="1">
            <a:off x="5508014" y="3896976"/>
            <a:ext cx="72003" cy="232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14802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2779" y="5708248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0756" y="5690831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13419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53499" y="5712603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58893" y="5712602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9" grpId="0" animBg="1"/>
      <p:bldP spid="29" grpId="1" animBg="1"/>
      <p:bldP spid="10" grpId="0" animBg="1"/>
      <p:bldP spid="10" grpId="1" animBg="1"/>
      <p:bldP spid="32" grpId="0" animBg="1"/>
      <p:bldP spid="32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40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4" grpId="1" animBg="1"/>
      <p:bldP spid="58" grpId="0" animBg="1"/>
      <p:bldP spid="58" grpId="1" animBg="1"/>
      <p:bldP spid="96" grpId="0" animBg="1"/>
      <p:bldP spid="97" grpId="0" animBg="1"/>
      <p:bldP spid="103" grpId="0" animBg="1"/>
      <p:bldP spid="105" grpId="0" animBg="1"/>
      <p:bldP spid="106" grpId="0" animBg="1"/>
      <p:bldP spid="10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output array 𝐵[1…9]. Start positioning elements of Array 𝐴 𝑡𝑜 𝐵  as shown below.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489739"/>
                  </p:ext>
                </p:extLst>
              </p:nvPr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1" r="-798969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83" r="-70729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0000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125" r="-50625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69" r="-401031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167" r="-305208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938" r="-20206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208" r="-104167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6907" r="-3093" b="-18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78474"/>
                  </p:ext>
                </p:extLst>
              </p:nvPr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515" r="-5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17" t="-1515" r="-4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17" t="-1515" r="-3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182" t="-1515" r="-200000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835" t="-1515" r="-10183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35" t="-1515" r="-1835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08" y="373645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Temporary Array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66" y="51167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Output Array 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4895" y="5256999"/>
            <a:ext cx="609600" cy="362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072148"/>
                  </p:ext>
                </p:extLst>
              </p:nvPr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r="-798969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83" r="-70729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00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125" r="-50625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969" r="-401031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167" r="-305208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938" r="-20206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208" r="-104167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6907" r="-3093" b="-169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8401464" y="2322604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9448" y="517506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71161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8574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945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8117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5266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96289" y="514839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25327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18345" y="516764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5364218" y="2779804"/>
            <a:ext cx="3265846" cy="59423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1154" y="3357154"/>
            <a:ext cx="43806" cy="3909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87164" y="3790350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5087164" y="4137406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 flipH="1">
            <a:off x="5130974" y="2677210"/>
            <a:ext cx="3480577" cy="248479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11968" y="3761908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830596" y="2343067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 flipH="1">
            <a:off x="6672990" y="2800267"/>
            <a:ext cx="1386206" cy="57377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80268" y="3383280"/>
            <a:ext cx="34041" cy="33843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</p:cNvCxnSpPr>
          <p:nvPr/>
        </p:nvCxnSpPr>
        <p:spPr>
          <a:xfrm>
            <a:off x="6628621" y="4126419"/>
            <a:ext cx="1431581" cy="6065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>
            <a:off x="8077727" y="2671568"/>
            <a:ext cx="0" cy="24666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47635" y="3779363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  <a:blipFill>
                <a:blip r:embed="rId5"/>
                <a:stretch>
                  <a:fillRect l="-522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212285" y="2338711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93623" y="2667213"/>
            <a:ext cx="2965793" cy="246649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4252" y="2664823"/>
            <a:ext cx="2730137" cy="70539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63440" y="3370217"/>
            <a:ext cx="0" cy="3918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55792" y="4133052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416604" y="3812121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7533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66270" y="3756479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86882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63179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68082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95591" y="3766262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740434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3518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547360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9531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84765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5774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3" grpId="1" animBg="1"/>
      <p:bldP spid="26" grpId="0" animBg="1"/>
      <p:bldP spid="27" grpId="0" animBg="1"/>
      <p:bldP spid="27" grpId="1" animBg="1"/>
      <p:bldP spid="32" grpId="0" animBg="1"/>
      <p:bldP spid="32" grpId="1" animBg="1"/>
      <p:bldP spid="33" grpId="0" animBg="1"/>
      <p:bldP spid="38" grpId="0" animBg="1"/>
      <p:bldP spid="38" grpId="1" animBg="1"/>
      <p:bldP spid="52" grpId="0" animBg="1"/>
      <p:bldP spid="52" grpId="1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76AD532A-87A9-EC0B-BF2C-A7EE1B3711CA}"/>
              </a:ext>
            </a:extLst>
          </p:cNvPr>
          <p:cNvSpPr/>
          <p:nvPr/>
        </p:nvSpPr>
        <p:spPr>
          <a:xfrm>
            <a:off x="9046346" y="3906500"/>
            <a:ext cx="2737222" cy="1286937"/>
          </a:xfrm>
          <a:prstGeom prst="round1Rect">
            <a:avLst/>
          </a:prstGeom>
          <a:solidFill>
            <a:srgbClr val="558ED5"/>
          </a:solidFill>
          <a:ln w="28575">
            <a:noFill/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FCD80E81-02E2-D97D-47E1-E205E070A67B}"/>
              </a:ext>
            </a:extLst>
          </p:cNvPr>
          <p:cNvSpPr/>
          <p:nvPr/>
        </p:nvSpPr>
        <p:spPr>
          <a:xfrm>
            <a:off x="5566299" y="3931920"/>
            <a:ext cx="2487168" cy="2062636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A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2B0BB-BF8C-445A-6C1A-CAEC878EDA3A}"/>
              </a:ext>
            </a:extLst>
          </p:cNvPr>
          <p:cNvSpPr/>
          <p:nvPr/>
        </p:nvSpPr>
        <p:spPr>
          <a:xfrm>
            <a:off x="167753" y="2286249"/>
            <a:ext cx="4971173" cy="873667"/>
          </a:xfrm>
          <a:prstGeom prst="roundRect">
            <a:avLst>
              <a:gd name="adj" fmla="val 20853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F74B18-7250-71CC-FDAD-CEBCE7659019}"/>
              </a:ext>
            </a:extLst>
          </p:cNvPr>
          <p:cNvSpPr/>
          <p:nvPr/>
        </p:nvSpPr>
        <p:spPr>
          <a:xfrm>
            <a:off x="167753" y="3159917"/>
            <a:ext cx="4971175" cy="938426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37041F-F5AC-B573-0703-0A3294BCA4C8}"/>
              </a:ext>
            </a:extLst>
          </p:cNvPr>
          <p:cNvSpPr/>
          <p:nvPr/>
        </p:nvSpPr>
        <p:spPr>
          <a:xfrm>
            <a:off x="167752" y="4160520"/>
            <a:ext cx="4971175" cy="848066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1923" r="-4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17" t="-1923" r="-3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182" t="-1923" r="-200000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35" t="-1923" r="-101835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35" t="-1923" r="-1835" b="-2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96802-7FE9-52E7-17BC-854BF4EB29DB}"/>
              </a:ext>
            </a:extLst>
          </p:cNvPr>
          <p:cNvSpPr txBox="1"/>
          <p:nvPr/>
        </p:nvSpPr>
        <p:spPr>
          <a:xfrm>
            <a:off x="6694932" y="1450247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 :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5C8A9C0-8A69-95B1-097D-6E60BAC05BAB}"/>
              </a:ext>
            </a:extLst>
          </p:cNvPr>
          <p:cNvSpPr/>
          <p:nvPr/>
        </p:nvSpPr>
        <p:spPr>
          <a:xfrm rot="5400000">
            <a:off x="8909821" y="-712153"/>
            <a:ext cx="523222" cy="34198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97C2C-9D7A-96DD-F5C7-AD928F081378}"/>
              </a:ext>
            </a:extLst>
          </p:cNvPr>
          <p:cNvSpPr txBox="1"/>
          <p:nvPr/>
        </p:nvSpPr>
        <p:spPr>
          <a:xfrm>
            <a:off x="6694932" y="1056818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74B992-5A72-C23D-5599-C2CCDE51A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0472"/>
              </p:ext>
            </p:extLst>
          </p:nvPr>
        </p:nvGraphicFramePr>
        <p:xfrm>
          <a:off x="6022848" y="2876452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15ABA9-D031-435B-D8B1-5016A9E631CB}"/>
              </a:ext>
            </a:extLst>
          </p:cNvPr>
          <p:cNvSpPr txBox="1"/>
          <p:nvPr/>
        </p:nvSpPr>
        <p:spPr>
          <a:xfrm>
            <a:off x="5464974" y="2876452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3C85D-8FDC-AD48-0DF9-9C5708CC06E3}"/>
              </a:ext>
            </a:extLst>
          </p:cNvPr>
          <p:cNvSpPr txBox="1"/>
          <p:nvPr/>
        </p:nvSpPr>
        <p:spPr>
          <a:xfrm>
            <a:off x="5465687" y="2377767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0018"/>
                  </p:ext>
                </p:extLst>
              </p:nvPr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0018"/>
                  </p:ext>
                </p:extLst>
              </p:nvPr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1304" r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592" r="-6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577" r="-4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4563" r="-4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9615" r="-2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5534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8654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6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EBDFDFB5-EBFD-FFFD-A920-64D0D2B520DC}"/>
              </a:ext>
            </a:extLst>
          </p:cNvPr>
          <p:cNvSpPr/>
          <p:nvPr/>
        </p:nvSpPr>
        <p:spPr>
          <a:xfrm rot="5400000">
            <a:off x="8615986" y="-259012"/>
            <a:ext cx="461666" cy="518464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EF104-C446-A930-27F4-7684A0C6D365}"/>
              </a:ext>
            </a:extLst>
          </p:cNvPr>
          <p:cNvSpPr txBox="1"/>
          <p:nvPr/>
        </p:nvSpPr>
        <p:spPr>
          <a:xfrm>
            <a:off x="5756904" y="3931920"/>
            <a:ext cx="248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 = 1</a:t>
            </a:r>
          </a:p>
          <a:p>
            <a:r>
              <a:rPr lang="en-US" sz="3000" dirty="0"/>
              <a:t>A[j] = 3</a:t>
            </a:r>
          </a:p>
          <a:p>
            <a:r>
              <a:rPr lang="en-US" sz="3000" dirty="0"/>
              <a:t>c[3] = c[3] + 1</a:t>
            </a:r>
          </a:p>
          <a:p>
            <a:r>
              <a:rPr lang="en-US" sz="3000" dirty="0"/>
              <a:t>c[3] = 0+1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5BE2B-F679-777B-DB0E-06F102D2EAAE}"/>
              </a:ext>
            </a:extLst>
          </p:cNvPr>
          <p:cNvSpPr txBox="1"/>
          <p:nvPr/>
        </p:nvSpPr>
        <p:spPr>
          <a:xfrm>
            <a:off x="9134856" y="3976988"/>
            <a:ext cx="264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= 2</a:t>
            </a:r>
          </a:p>
          <a:p>
            <a:r>
              <a:rPr lang="en-US" sz="3000" dirty="0">
                <a:solidFill>
                  <a:schemeClr val="bg1"/>
                </a:solidFill>
              </a:rPr>
              <a:t>c[2] = c[2] + c[1]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E342D-42AB-8719-C433-045D28C99CA8}"/>
              </a:ext>
            </a:extLst>
          </p:cNvPr>
          <p:cNvSpPr/>
          <p:nvPr/>
        </p:nvSpPr>
        <p:spPr>
          <a:xfrm>
            <a:off x="6694932" y="711202"/>
            <a:ext cx="4622113" cy="133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2E1BC-715E-7D88-99F3-76C77F5FFFA5}"/>
              </a:ext>
            </a:extLst>
          </p:cNvPr>
          <p:cNvSpPr/>
          <p:nvPr/>
        </p:nvSpPr>
        <p:spPr>
          <a:xfrm>
            <a:off x="5378824" y="2048986"/>
            <a:ext cx="6540649" cy="1565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123D7D-7B4C-1F6B-86B8-C83B4EB52FFE}"/>
              </a:ext>
            </a:extLst>
          </p:cNvPr>
          <p:cNvSpPr/>
          <p:nvPr/>
        </p:nvSpPr>
        <p:spPr>
          <a:xfrm>
            <a:off x="5425810" y="3728612"/>
            <a:ext cx="2865248" cy="25710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38D89D-CCBA-9AC5-1C46-304F5220B6AB}"/>
              </a:ext>
            </a:extLst>
          </p:cNvPr>
          <p:cNvSpPr/>
          <p:nvPr/>
        </p:nvSpPr>
        <p:spPr>
          <a:xfrm>
            <a:off x="8831635" y="3658726"/>
            <a:ext cx="3166644" cy="1807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B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3" y="1688950"/>
            <a:ext cx="6386020" cy="387833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66D131-3836-E95C-FA2C-8E892457ECF9}"/>
              </a:ext>
            </a:extLst>
          </p:cNvPr>
          <p:cNvSpPr/>
          <p:nvPr/>
        </p:nvSpPr>
        <p:spPr>
          <a:xfrm>
            <a:off x="167751" y="5023211"/>
            <a:ext cx="4971175" cy="1412509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7D327-00CF-3A21-D3C1-DDA8C079AFEF}"/>
              </a:ext>
            </a:extLst>
          </p:cNvPr>
          <p:cNvSpPr txBox="1"/>
          <p:nvPr/>
        </p:nvSpPr>
        <p:spPr>
          <a:xfrm>
            <a:off x="8423238" y="3517748"/>
            <a:ext cx="4410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93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is a linear sorting algorithm that sorts elements by processing them digit by digit. </a:t>
            </a:r>
          </a:p>
          <a:p>
            <a:r>
              <a:rPr lang="en-US" dirty="0"/>
              <a:t>It assumes that sorting numbers digit by digit will eventually result in a fully sorted list.</a:t>
            </a:r>
          </a:p>
          <a:p>
            <a:r>
              <a:rPr lang="en-US" b="1" dirty="0"/>
              <a:t>Time complexit</a:t>
            </a:r>
            <a:r>
              <a:rPr lang="en-US" dirty="0"/>
              <a:t>y of Radix sort is  </a:t>
            </a:r>
            <a:r>
              <a:rPr lang="en-US" b="1" dirty="0"/>
              <a:t>O(n*d)</a:t>
            </a:r>
            <a:r>
              <a:rPr lang="en-US" dirty="0"/>
              <a:t>, where </a:t>
            </a:r>
            <a:r>
              <a:rPr lang="en-US" b="1" dirty="0"/>
              <a:t>n</a:t>
            </a:r>
            <a:r>
              <a:rPr lang="en-US" dirty="0"/>
              <a:t> is the number of elements in the input array and </a:t>
            </a:r>
            <a:r>
              <a:rPr lang="en-US" b="1" dirty="0"/>
              <a:t>d</a:t>
            </a:r>
            <a:r>
              <a:rPr lang="en-US" dirty="0"/>
              <a:t> is the number of digits in the largest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711200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largest element in the array.</a:t>
            </a:r>
          </a:p>
          <a:p>
            <a:r>
              <a:rPr lang="en-US" b="1" dirty="0"/>
              <a:t>m </a:t>
            </a:r>
            <a:r>
              <a:rPr lang="en-US" dirty="0"/>
              <a:t>= </a:t>
            </a:r>
            <a:r>
              <a:rPr lang="en-US" dirty="0" err="1"/>
              <a:t>getMAx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n) : 788</a:t>
            </a:r>
          </a:p>
          <a:p>
            <a:r>
              <a:rPr lang="en-US" dirty="0"/>
              <a:t>place = </a:t>
            </a:r>
            <a:r>
              <a:rPr lang="en-US" b="1" dirty="0"/>
              <a:t>1 </a:t>
            </a:r>
            <a:r>
              <a:rPr lang="en-US" dirty="0"/>
              <a:t>; 788/1 &gt; 0  : </a:t>
            </a:r>
            <a:r>
              <a:rPr lang="en-US" dirty="0" err="1"/>
              <a:t>Countsort</a:t>
            </a:r>
            <a:r>
              <a:rPr lang="en-US" dirty="0"/>
              <a:t>(arr,7,1)</a:t>
            </a:r>
          </a:p>
          <a:p>
            <a:r>
              <a:rPr lang="en-US" dirty="0"/>
              <a:t>place = 1 * 10 =</a:t>
            </a:r>
            <a:r>
              <a:rPr lang="en-US" b="1" dirty="0"/>
              <a:t> 10 </a:t>
            </a:r>
            <a:r>
              <a:rPr lang="en-US" dirty="0"/>
              <a:t>; 788/10 &gt; 0 : </a:t>
            </a:r>
            <a:r>
              <a:rPr lang="en-US" dirty="0" err="1"/>
              <a:t>Countsort</a:t>
            </a:r>
            <a:r>
              <a:rPr lang="en-US" dirty="0"/>
              <a:t>(arr,7,10)</a:t>
            </a:r>
          </a:p>
          <a:p>
            <a:r>
              <a:rPr lang="en-US" dirty="0"/>
              <a:t>place = 10 * 10 = </a:t>
            </a:r>
            <a:r>
              <a:rPr lang="en-US" b="1" dirty="0"/>
              <a:t>100</a:t>
            </a:r>
            <a:r>
              <a:rPr lang="en-US" dirty="0"/>
              <a:t> ; 788/100 &gt; 0 : </a:t>
            </a:r>
            <a:r>
              <a:rPr lang="en-US" dirty="0" err="1"/>
              <a:t>Countsort</a:t>
            </a:r>
            <a:r>
              <a:rPr lang="en-US" dirty="0"/>
              <a:t>(arr,7,100)</a:t>
            </a:r>
          </a:p>
          <a:p>
            <a:r>
              <a:rPr lang="en-US" dirty="0"/>
              <a:t>place = 100*10 = 1000; 788/1000 &lt; 0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027921-D393-A33E-BFAE-2BC944A2EA7F}"/>
              </a:ext>
            </a:extLst>
          </p:cNvPr>
          <p:cNvGraphicFramePr>
            <a:graphicFrameLocks noGrp="1"/>
          </p:cNvGraphicFramePr>
          <p:nvPr/>
        </p:nvGraphicFramePr>
        <p:xfrm>
          <a:off x="2556384" y="86344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19B582-2488-3A0B-5776-6DECC153B9C9}"/>
              </a:ext>
            </a:extLst>
          </p:cNvPr>
          <p:cNvSpPr txBox="1"/>
          <p:nvPr/>
        </p:nvSpPr>
        <p:spPr>
          <a:xfrm>
            <a:off x="6941574" y="2618986"/>
            <a:ext cx="5368413" cy="291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radixsort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[],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 int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m = 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getMax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, n);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</a:t>
            </a:r>
            <a:r>
              <a:rPr lang="en-IN" b="1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// Do counting sort for every digit.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   </a:t>
            </a:r>
            <a:r>
              <a:rPr lang="en-IN" b="1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place = 1; m / place &gt; 0; place *= 10)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   	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countSort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, n, </a:t>
            </a:r>
            <a:r>
              <a:rPr lang="en-IN" b="1" kern="100" dirty="0">
                <a:solidFill>
                  <a:srgbClr val="FF0000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  <a:t>place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}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2E091-7D4D-6184-435F-7333C47F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5517"/>
              </p:ext>
            </p:extLst>
          </p:nvPr>
        </p:nvGraphicFramePr>
        <p:xfrm>
          <a:off x="399876" y="98811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23193-7643-7714-D512-BD2094C4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32008"/>
              </p:ext>
            </p:extLst>
          </p:nvPr>
        </p:nvGraphicFramePr>
        <p:xfrm>
          <a:off x="399876" y="4698380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060110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( 121 / 1 ) % 10 </a:t>
            </a:r>
          </a:p>
          <a:p>
            <a:r>
              <a:rPr lang="en-IN" dirty="0"/>
              <a:t>121 % 10   =   1</a:t>
            </a:r>
          </a:p>
          <a:p>
            <a:endParaRPr lang="en-IN" dirty="0"/>
          </a:p>
          <a:p>
            <a:r>
              <a:rPr lang="en-IN" dirty="0"/>
              <a:t>(432/1) % 10</a:t>
            </a:r>
          </a:p>
          <a:p>
            <a:r>
              <a:rPr lang="en-IN" dirty="0"/>
              <a:t>432 % 10  =  2</a:t>
            </a:r>
          </a:p>
          <a:p>
            <a:endParaRPr lang="en-IN" dirty="0"/>
          </a:p>
          <a:p>
            <a:r>
              <a:rPr lang="en-IN" dirty="0"/>
              <a:t>(564/1)%10</a:t>
            </a:r>
          </a:p>
          <a:p>
            <a:r>
              <a:rPr lang="en-IN" dirty="0"/>
              <a:t>564 % 10  =   4</a:t>
            </a:r>
          </a:p>
          <a:p>
            <a:endParaRPr lang="en-IN" dirty="0"/>
          </a:p>
          <a:p>
            <a:r>
              <a:rPr lang="en-IN" dirty="0"/>
              <a:t>(23/1)%10</a:t>
            </a:r>
          </a:p>
          <a:p>
            <a:r>
              <a:rPr lang="en-IN" dirty="0"/>
              <a:t>23 % 10  = 3</a:t>
            </a:r>
          </a:p>
          <a:p>
            <a:endParaRPr lang="en-IN" dirty="0"/>
          </a:p>
          <a:p>
            <a:r>
              <a:rPr lang="en-IN" dirty="0"/>
              <a:t>(1 / 1)%10  </a:t>
            </a:r>
          </a:p>
          <a:p>
            <a:r>
              <a:rPr lang="en-IN" dirty="0"/>
              <a:t>1 % 10   =  1</a:t>
            </a:r>
          </a:p>
          <a:p>
            <a:endParaRPr lang="en-IN" dirty="0"/>
          </a:p>
          <a:p>
            <a:r>
              <a:rPr lang="en-IN" dirty="0"/>
              <a:t>(45/1)%10</a:t>
            </a:r>
          </a:p>
          <a:p>
            <a:r>
              <a:rPr lang="en-IN" dirty="0"/>
              <a:t>45 % 10  = 5  </a:t>
            </a:r>
          </a:p>
          <a:p>
            <a:endParaRPr lang="en-IN" dirty="0"/>
          </a:p>
          <a:p>
            <a:r>
              <a:rPr lang="en-IN" dirty="0"/>
              <a:t>(788 / 1)%10</a:t>
            </a:r>
          </a:p>
          <a:p>
            <a:r>
              <a:rPr lang="en-IN" dirty="0"/>
              <a:t>788 % 10  =  8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5F0266-B456-D3AD-CB1D-56778326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5037"/>
              </p:ext>
            </p:extLst>
          </p:nvPr>
        </p:nvGraphicFramePr>
        <p:xfrm>
          <a:off x="399876" y="287443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F299685-4817-B67A-E231-078B6D808010}"/>
              </a:ext>
            </a:extLst>
          </p:cNvPr>
          <p:cNvSpPr/>
          <p:nvPr/>
        </p:nvSpPr>
        <p:spPr>
          <a:xfrm>
            <a:off x="6364696" y="1001225"/>
            <a:ext cx="2546555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2467E-4F05-28B8-A696-10FBF48507C1}"/>
              </a:ext>
            </a:extLst>
          </p:cNvPr>
          <p:cNvSpPr/>
          <p:nvPr/>
        </p:nvSpPr>
        <p:spPr>
          <a:xfrm>
            <a:off x="6201607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B9C8D-A6A2-6891-AD23-AFE019A04E7D}"/>
              </a:ext>
            </a:extLst>
          </p:cNvPr>
          <p:cNvSpPr/>
          <p:nvPr/>
        </p:nvSpPr>
        <p:spPr>
          <a:xfrm>
            <a:off x="1768927" y="717142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4AB9C-9F4F-3543-D924-421FD42B9BBD}"/>
              </a:ext>
            </a:extLst>
          </p:cNvPr>
          <p:cNvSpPr/>
          <p:nvPr/>
        </p:nvSpPr>
        <p:spPr>
          <a:xfrm>
            <a:off x="1644490" y="2578662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FE1DC-021A-E436-F33C-F18AE2B4D15D}"/>
              </a:ext>
            </a:extLst>
          </p:cNvPr>
          <p:cNvSpPr/>
          <p:nvPr/>
        </p:nvSpPr>
        <p:spPr>
          <a:xfrm>
            <a:off x="1643588" y="4402609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</p:spTree>
    <p:extLst>
      <p:ext uri="{BB962C8B-B14F-4D97-AF65-F5344CB8AC3E}">
        <p14:creationId xmlns:p14="http://schemas.microsoft.com/office/powerpoint/2010/main" val="21678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23193-7643-7714-D512-BD2094C4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81628"/>
              </p:ext>
            </p:extLst>
          </p:nvPr>
        </p:nvGraphicFramePr>
        <p:xfrm>
          <a:off x="845571" y="119061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664118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( 121 / 10 ) % 10 </a:t>
            </a:r>
          </a:p>
          <a:p>
            <a:r>
              <a:rPr lang="en-IN" dirty="0"/>
              <a:t>12 % 10   =   2</a:t>
            </a:r>
          </a:p>
          <a:p>
            <a:endParaRPr lang="en-IN" dirty="0"/>
          </a:p>
          <a:p>
            <a:r>
              <a:rPr lang="en-IN" dirty="0"/>
              <a:t>(1 / 10)%10  </a:t>
            </a:r>
          </a:p>
          <a:p>
            <a:r>
              <a:rPr lang="en-IN" dirty="0"/>
              <a:t>0 % 10   =  0</a:t>
            </a:r>
          </a:p>
          <a:p>
            <a:endParaRPr lang="en-IN" dirty="0"/>
          </a:p>
          <a:p>
            <a:r>
              <a:rPr lang="en-IN" dirty="0"/>
              <a:t>(432/10) % 10</a:t>
            </a:r>
          </a:p>
          <a:p>
            <a:r>
              <a:rPr lang="en-IN" dirty="0"/>
              <a:t>43 % 10  =  3</a:t>
            </a:r>
          </a:p>
          <a:p>
            <a:endParaRPr lang="en-IN" dirty="0"/>
          </a:p>
          <a:p>
            <a:r>
              <a:rPr lang="en-IN" dirty="0"/>
              <a:t>(23/10)%10</a:t>
            </a:r>
          </a:p>
          <a:p>
            <a:r>
              <a:rPr lang="en-IN" dirty="0"/>
              <a:t>2 % 10  = 2</a:t>
            </a:r>
          </a:p>
          <a:p>
            <a:endParaRPr lang="en-IN" dirty="0"/>
          </a:p>
          <a:p>
            <a:r>
              <a:rPr lang="en-IN" dirty="0"/>
              <a:t>(564/10)%10</a:t>
            </a:r>
          </a:p>
          <a:p>
            <a:r>
              <a:rPr lang="en-IN" dirty="0"/>
              <a:t>56 % 10  =   6</a:t>
            </a:r>
          </a:p>
          <a:p>
            <a:endParaRPr lang="en-IN" dirty="0"/>
          </a:p>
          <a:p>
            <a:r>
              <a:rPr lang="en-IN" dirty="0"/>
              <a:t>(45/10)%10</a:t>
            </a:r>
          </a:p>
          <a:p>
            <a:r>
              <a:rPr lang="en-IN" dirty="0"/>
              <a:t>4 % 10  = 4  </a:t>
            </a:r>
          </a:p>
          <a:p>
            <a:endParaRPr lang="en-IN" dirty="0"/>
          </a:p>
          <a:p>
            <a:r>
              <a:rPr lang="en-IN" dirty="0"/>
              <a:t>(788 / 10)%10</a:t>
            </a:r>
          </a:p>
          <a:p>
            <a:r>
              <a:rPr lang="en-IN" dirty="0"/>
              <a:t>78 % 10  =  8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F226F2-2155-4276-EA04-9F374F2A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86281"/>
              </p:ext>
            </p:extLst>
          </p:nvPr>
        </p:nvGraphicFramePr>
        <p:xfrm>
          <a:off x="845571" y="2834820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CCC5C-3C50-EA2C-17D2-9DA1583F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3998"/>
              </p:ext>
            </p:extLst>
          </p:nvPr>
        </p:nvGraphicFramePr>
        <p:xfrm>
          <a:off x="845571" y="475805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626AEC-98EA-EDCE-3CDF-3CBADD19F5A0}"/>
              </a:ext>
            </a:extLst>
          </p:cNvPr>
          <p:cNvSpPr/>
          <p:nvPr/>
        </p:nvSpPr>
        <p:spPr>
          <a:xfrm>
            <a:off x="6893203" y="1001225"/>
            <a:ext cx="2546555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10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AE406-DAF6-CB0F-9521-CE0422E5264D}"/>
              </a:ext>
            </a:extLst>
          </p:cNvPr>
          <p:cNvSpPr/>
          <p:nvPr/>
        </p:nvSpPr>
        <p:spPr>
          <a:xfrm>
            <a:off x="6637835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75DCD-8061-C737-9B09-50F9990D70FA}"/>
              </a:ext>
            </a:extLst>
          </p:cNvPr>
          <p:cNvSpPr/>
          <p:nvPr/>
        </p:nvSpPr>
        <p:spPr>
          <a:xfrm>
            <a:off x="1920425" y="4528444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25C28-FC5B-24E7-9BDF-CA2102067C35}"/>
              </a:ext>
            </a:extLst>
          </p:cNvPr>
          <p:cNvSpPr/>
          <p:nvPr/>
        </p:nvSpPr>
        <p:spPr>
          <a:xfrm>
            <a:off x="1920425" y="2551125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B31A7-4BDE-112D-2E23-10A78C6455D6}"/>
              </a:ext>
            </a:extLst>
          </p:cNvPr>
          <p:cNvSpPr/>
          <p:nvPr/>
        </p:nvSpPr>
        <p:spPr>
          <a:xfrm>
            <a:off x="1861702" y="910673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</p:spTree>
    <p:extLst>
      <p:ext uri="{BB962C8B-B14F-4D97-AF65-F5344CB8AC3E}">
        <p14:creationId xmlns:p14="http://schemas.microsoft.com/office/powerpoint/2010/main" val="36426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748368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 / 100)%10  </a:t>
            </a:r>
          </a:p>
          <a:p>
            <a:r>
              <a:rPr lang="en-IN" dirty="0"/>
              <a:t>0 % 10   =  0</a:t>
            </a:r>
          </a:p>
          <a:p>
            <a:endParaRPr lang="en-IN" dirty="0"/>
          </a:p>
          <a:p>
            <a:r>
              <a:rPr lang="en-IN" dirty="0"/>
              <a:t>( 121 / 100 ) % 10 </a:t>
            </a:r>
          </a:p>
          <a:p>
            <a:r>
              <a:rPr lang="en-IN" dirty="0"/>
              <a:t>1 % 10   =   1</a:t>
            </a:r>
          </a:p>
          <a:p>
            <a:endParaRPr lang="en-IN" dirty="0"/>
          </a:p>
          <a:p>
            <a:r>
              <a:rPr lang="en-IN" dirty="0"/>
              <a:t>(23/100)%10</a:t>
            </a:r>
          </a:p>
          <a:p>
            <a:r>
              <a:rPr lang="en-IN" dirty="0"/>
              <a:t>0 % 10  = 0</a:t>
            </a:r>
          </a:p>
          <a:p>
            <a:endParaRPr lang="en-IN" dirty="0"/>
          </a:p>
          <a:p>
            <a:r>
              <a:rPr lang="en-IN" dirty="0"/>
              <a:t>(432/100) % 10</a:t>
            </a:r>
          </a:p>
          <a:p>
            <a:r>
              <a:rPr lang="en-IN" dirty="0"/>
              <a:t>4 % 10  =  4</a:t>
            </a:r>
          </a:p>
          <a:p>
            <a:endParaRPr lang="en-IN" dirty="0"/>
          </a:p>
          <a:p>
            <a:r>
              <a:rPr lang="en-IN" dirty="0"/>
              <a:t>(564/100)%10</a:t>
            </a:r>
          </a:p>
          <a:p>
            <a:r>
              <a:rPr lang="en-IN" dirty="0"/>
              <a:t>5 % 10  =   5</a:t>
            </a:r>
          </a:p>
          <a:p>
            <a:endParaRPr lang="en-IN" dirty="0"/>
          </a:p>
          <a:p>
            <a:r>
              <a:rPr lang="en-IN" dirty="0"/>
              <a:t>(45/100)%10</a:t>
            </a:r>
          </a:p>
          <a:p>
            <a:r>
              <a:rPr lang="en-IN" dirty="0"/>
              <a:t>0 % 10  = 0  </a:t>
            </a:r>
          </a:p>
          <a:p>
            <a:endParaRPr lang="en-IN" dirty="0"/>
          </a:p>
          <a:p>
            <a:r>
              <a:rPr lang="en-IN" dirty="0"/>
              <a:t>(788 / 100)%10</a:t>
            </a:r>
          </a:p>
          <a:p>
            <a:r>
              <a:rPr lang="en-IN" dirty="0"/>
              <a:t>7 % 10  =  7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CCC5C-3C50-EA2C-17D2-9DA1583F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3589"/>
              </p:ext>
            </p:extLst>
          </p:nvPr>
        </p:nvGraphicFramePr>
        <p:xfrm>
          <a:off x="845571" y="131081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DC061-A970-488C-8289-7C118F076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72466"/>
              </p:ext>
            </p:extLst>
          </p:nvPr>
        </p:nvGraphicFramePr>
        <p:xfrm>
          <a:off x="831139" y="322802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2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24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24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2400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92CF06-314F-0041-B6F0-2B34BA910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88920"/>
              </p:ext>
            </p:extLst>
          </p:nvPr>
        </p:nvGraphicFramePr>
        <p:xfrm>
          <a:off x="831139" y="4786509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231F95-9F55-5FB2-FA76-5CE81ED40C5B}"/>
              </a:ext>
            </a:extLst>
          </p:cNvPr>
          <p:cNvSpPr/>
          <p:nvPr/>
        </p:nvSpPr>
        <p:spPr>
          <a:xfrm>
            <a:off x="1994437" y="910673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1920-BB34-22AA-69C0-996262E180EB}"/>
              </a:ext>
            </a:extLst>
          </p:cNvPr>
          <p:cNvSpPr/>
          <p:nvPr/>
        </p:nvSpPr>
        <p:spPr>
          <a:xfrm>
            <a:off x="1994437" y="2901708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46419-F60A-6EF6-03E2-A7F74295D70B}"/>
              </a:ext>
            </a:extLst>
          </p:cNvPr>
          <p:cNvSpPr/>
          <p:nvPr/>
        </p:nvSpPr>
        <p:spPr>
          <a:xfrm>
            <a:off x="1994437" y="4490738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D4830-CD54-E8CC-87CF-048E127AF21A}"/>
              </a:ext>
            </a:extLst>
          </p:cNvPr>
          <p:cNvSpPr/>
          <p:nvPr/>
        </p:nvSpPr>
        <p:spPr>
          <a:xfrm>
            <a:off x="6683974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2BF7-9134-4677-BE5C-F3CF8300A0E0}"/>
              </a:ext>
            </a:extLst>
          </p:cNvPr>
          <p:cNvSpPr/>
          <p:nvPr/>
        </p:nvSpPr>
        <p:spPr>
          <a:xfrm>
            <a:off x="6765519" y="1001225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100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(arr,7,100)</a:t>
            </a:r>
          </a:p>
        </p:txBody>
      </p:sp>
    </p:spTree>
    <p:extLst>
      <p:ext uri="{BB962C8B-B14F-4D97-AF65-F5344CB8AC3E}">
        <p14:creationId xmlns:p14="http://schemas.microsoft.com/office/powerpoint/2010/main" val="34296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6284"/>
            <a:ext cx="11929641" cy="55905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FAC2D-2524-C53C-BAEC-351792DA56C3}"/>
              </a:ext>
            </a:extLst>
          </p:cNvPr>
          <p:cNvSpPr txBox="1"/>
          <p:nvPr/>
        </p:nvSpPr>
        <p:spPr>
          <a:xfrm>
            <a:off x="127817" y="845393"/>
            <a:ext cx="8367254" cy="512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FF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countSort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[10]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]=0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N" kern="0" spc="10" dirty="0">
                <a:solidFill>
                  <a:srgbClr val="BBBBBB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kern="0" spc="10" dirty="0">
                <a:solidFill>
                  <a:srgbClr val="000000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kern="0" spc="10" dirty="0">
                <a:solidFill>
                  <a:srgbClr val="000000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10]--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06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3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merging.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algorithm.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element.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obtained.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3370" y="926429"/>
            <a:ext cx="11334913" cy="3944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(low, high)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a[low : high]; [having high-low+1 elements]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low &lt; high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mid = floor((low + high)/2);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(low, mid);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(mid+1,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merge(low, mid,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76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1997"/>
            <a:ext cx="8543590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I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merge(low, mid, high)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a[low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integer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h, i, j, k;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b[low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h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 mid+1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h &lt;=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j &lt;= high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a[h] &lt;= a[j]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 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h  h+1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a[j];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j  j+1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i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667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92477"/>
            <a:ext cx="8543590" cy="617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[ we should handle any remaining elements]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 &gt;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j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h to mid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[copy merged array back to a[] ]</a:t>
            </a:r>
            <a:endParaRPr lang="en-IN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k  low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a[k]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b[k];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84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step of the method, the goal is to place a particular record in its final position within the table.</a:t>
            </a:r>
          </a:p>
          <a:p>
            <a:pPr>
              <a:buClr>
                <a:srgbClr val="C00000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rgbClr val="C00000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halves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Thus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Binary Search </a:t>
            </a:r>
            <a:r>
              <a:rPr lang="en-IN" b="1" dirty="0">
                <a:solidFill>
                  <a:srgbClr val="C00000"/>
                </a:solidFill>
              </a:rPr>
              <a:t>is 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/>
              <a:t>.</a:t>
            </a:r>
          </a:p>
          <a:p>
            <a:r>
              <a:rPr lang="en-IN" dirty="0"/>
              <a:t>For the best kind of input, the search element could be found in one comparison only. So that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O(1)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 is a </a:t>
            </a:r>
            <a:r>
              <a:rPr lang="en-US" dirty="0">
                <a:solidFill>
                  <a:schemeClr val="accent6"/>
                </a:solidFill>
              </a:rPr>
              <a:t>comparison-based</a:t>
            </a:r>
            <a:r>
              <a:rPr lang="en-US" dirty="0"/>
              <a:t> sorting algorithm.</a:t>
            </a:r>
          </a:p>
          <a:p>
            <a:r>
              <a:rPr lang="en-US" dirty="0"/>
              <a:t>It is known for its efficiency and is particularly </a:t>
            </a:r>
            <a:r>
              <a:rPr lang="en-US" b="1" dirty="0"/>
              <a:t>suited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large datasets</a:t>
            </a:r>
            <a:r>
              <a:rPr lang="en-US" dirty="0"/>
              <a:t>.</a:t>
            </a:r>
          </a:p>
          <a:p>
            <a:r>
              <a:rPr lang="en-US" dirty="0"/>
              <a:t>Heap sort </a:t>
            </a:r>
            <a:r>
              <a:rPr lang="en-US" b="1" dirty="0"/>
              <a:t>uses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data structure </a:t>
            </a:r>
            <a:r>
              <a:rPr lang="en-US" dirty="0"/>
              <a:t>called a </a:t>
            </a:r>
            <a:r>
              <a:rPr lang="en-US" dirty="0">
                <a:solidFill>
                  <a:schemeClr val="accent6"/>
                </a:solidFill>
              </a:rPr>
              <a:t>binary heap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time complexity</a:t>
            </a:r>
            <a:r>
              <a:rPr lang="en-US" dirty="0"/>
              <a:t> of heap sort is</a:t>
            </a:r>
            <a:r>
              <a:rPr lang="en-US" dirty="0">
                <a:solidFill>
                  <a:schemeClr val="accent6"/>
                </a:solidFill>
              </a:rPr>
              <a:t> O(n log n)</a:t>
            </a:r>
            <a:r>
              <a:rPr lang="en-US" dirty="0"/>
              <a:t> in</a:t>
            </a:r>
            <a:r>
              <a:rPr lang="en-US" b="1" dirty="0"/>
              <a:t> all three cases</a:t>
            </a:r>
            <a:r>
              <a:rPr lang="en-US" dirty="0"/>
              <a:t> (best case, average case, and worst case).</a:t>
            </a:r>
          </a:p>
        </p:txBody>
      </p:sp>
    </p:spTree>
    <p:extLst>
      <p:ext uri="{BB962C8B-B14F-4D97-AF65-F5344CB8AC3E}">
        <p14:creationId xmlns:p14="http://schemas.microsoft.com/office/powerpoint/2010/main" val="25761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a data structure which is a </a:t>
            </a:r>
            <a:r>
              <a:rPr lang="en-US" b="1" dirty="0"/>
              <a:t>complete binary tree.</a:t>
            </a:r>
          </a:p>
          <a:p>
            <a:pPr fontAlgn="base"/>
            <a:r>
              <a:rPr lang="en-US" dirty="0"/>
              <a:t>All the </a:t>
            </a:r>
            <a:r>
              <a:rPr lang="en-US" b="1" dirty="0"/>
              <a:t>levels are completely filled except the last level.</a:t>
            </a:r>
          </a:p>
          <a:p>
            <a:pPr fontAlgn="base"/>
            <a:r>
              <a:rPr lang="en-US" dirty="0"/>
              <a:t>Heap has some order of values to be maintained between parents and their children.</a:t>
            </a:r>
          </a:p>
          <a:p>
            <a:pPr fontAlgn="base"/>
            <a:r>
              <a:rPr lang="en-US" dirty="0"/>
              <a:t>There are 2 variations of heap possible:</a:t>
            </a:r>
          </a:p>
          <a:p>
            <a:pPr lvl="1" fontAlgn="base"/>
            <a:r>
              <a:rPr lang="en-US" b="1" dirty="0"/>
              <a:t>MIN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less</a:t>
            </a:r>
            <a:r>
              <a:rPr lang="en-US" dirty="0"/>
              <a:t> than the value of its children</a:t>
            </a:r>
          </a:p>
          <a:p>
            <a:pPr lvl="2" fontAlgn="base"/>
            <a:r>
              <a:rPr lang="en-US" dirty="0"/>
              <a:t>Hence root will be the minimum in the entire heap</a:t>
            </a:r>
          </a:p>
          <a:p>
            <a:pPr lvl="1" fontAlgn="base"/>
            <a:r>
              <a:rPr lang="en-US" b="1" dirty="0"/>
              <a:t>MAX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more </a:t>
            </a:r>
            <a:r>
              <a:rPr lang="en-US" dirty="0"/>
              <a:t>than the value of its children</a:t>
            </a:r>
          </a:p>
          <a:p>
            <a:pPr lvl="2" fontAlgn="base"/>
            <a:r>
              <a:rPr lang="en-US" dirty="0"/>
              <a:t>Hence root will be the maximum in the entire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one of the efficient sorting algorithm based on heap data structure</a:t>
            </a:r>
          </a:p>
          <a:p>
            <a:pPr fontAlgn="base"/>
            <a:r>
              <a:rPr lang="en-US" dirty="0"/>
              <a:t>Here the given array to be sorted is assumed to be a heap</a:t>
            </a:r>
          </a:p>
          <a:p>
            <a:pPr fontAlgn="base"/>
            <a:r>
              <a:rPr lang="en-US" dirty="0"/>
              <a:t>So for i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left child </a:t>
            </a:r>
            <a:r>
              <a:rPr lang="en-US" dirty="0"/>
              <a:t>will become the element present at the </a:t>
            </a:r>
            <a:r>
              <a:rPr lang="en-US" b="1" dirty="0"/>
              <a:t>2*i+1</a:t>
            </a:r>
            <a:r>
              <a:rPr lang="en-US" dirty="0"/>
              <a:t> index in the array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right child </a:t>
            </a:r>
            <a:r>
              <a:rPr lang="en-US" dirty="0"/>
              <a:t>will become the element present at the </a:t>
            </a:r>
            <a:r>
              <a:rPr lang="en-US" b="1" dirty="0"/>
              <a:t>2*i+2</a:t>
            </a:r>
            <a:r>
              <a:rPr lang="en-US" dirty="0"/>
              <a:t>  index in the array</a:t>
            </a:r>
          </a:p>
          <a:p>
            <a:pPr lvl="1" fontAlgn="base"/>
            <a:r>
              <a:rPr lang="en-US" dirty="0"/>
              <a:t>Parent of the i</a:t>
            </a:r>
            <a:r>
              <a:rPr lang="en-US" baseline="30000" dirty="0"/>
              <a:t>th</a:t>
            </a:r>
            <a:r>
              <a:rPr lang="en-US" dirty="0"/>
              <a:t> index will be element present at </a:t>
            </a:r>
            <a:r>
              <a:rPr lang="en-US" b="1" dirty="0"/>
              <a:t>(i-1)/2 </a:t>
            </a:r>
            <a:r>
              <a:rPr lang="en-US" dirty="0"/>
              <a:t>index in the array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4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7424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09594" y="2303041"/>
            <a:ext cx="404950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1 : Create Complete Binary Tree </a:t>
            </a:r>
            <a:endParaRPr lang="en-US" sz="2000" b="1" dirty="0"/>
          </a:p>
        </p:txBody>
      </p:sp>
      <p:sp>
        <p:nvSpPr>
          <p:cNvPr id="10" name="Up Arrow 9"/>
          <p:cNvSpPr/>
          <p:nvPr/>
        </p:nvSpPr>
        <p:spPr>
          <a:xfrm>
            <a:off x="73061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4" name="Up Arrow 13"/>
          <p:cNvSpPr/>
          <p:nvPr/>
        </p:nvSpPr>
        <p:spPr>
          <a:xfrm>
            <a:off x="142089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0" name="Up Arrow 19"/>
          <p:cNvSpPr/>
          <p:nvPr/>
        </p:nvSpPr>
        <p:spPr>
          <a:xfrm>
            <a:off x="2125007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0" name="Up Arrow 29"/>
          <p:cNvSpPr/>
          <p:nvPr/>
        </p:nvSpPr>
        <p:spPr>
          <a:xfrm>
            <a:off x="2720390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Now, a binary tree is created and we have to convert it into a Heap.</a:t>
            </a:r>
          </a:p>
        </p:txBody>
      </p:sp>
    </p:spTree>
    <p:extLst>
      <p:ext uri="{BB962C8B-B14F-4D97-AF65-F5344CB8AC3E}">
        <p14:creationId xmlns:p14="http://schemas.microsoft.com/office/powerpoint/2010/main" val="28423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05664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05664 0.0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04818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481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3" grpId="0" animBg="1"/>
      <p:bldP spid="14" grpId="0" animBg="1"/>
      <p:bldP spid="14" grpId="1" animBg="1"/>
      <p:bldP spid="14" grpId="2" animBg="1"/>
      <p:bldP spid="16" grpId="0" animBg="1"/>
      <p:bldP spid="20" grpId="0" animBg="1"/>
      <p:bldP spid="20" grpId="1" animBg="1"/>
      <p:bldP spid="20" grpId="2" animBg="1"/>
      <p:bldP spid="22" grpId="0" animBg="1"/>
      <p:bldP spid="30" grpId="0" animBg="1"/>
      <p:bldP spid="30" grpId="1" animBg="1"/>
      <p:bldP spid="30" grpId="2" animBg="1"/>
      <p:bldP spid="32" grpId="0" animBg="1"/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 rot="221630">
            <a:off x="6332546" y="2922545"/>
            <a:ext cx="317782" cy="396079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866964" y="3281082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 is greater than 4</a:t>
            </a:r>
          </a:p>
          <a:p>
            <a:r>
              <a:rPr lang="en-US" sz="2000" b="1" dirty="0"/>
              <a:t>So, swap 10 &amp; 4</a:t>
            </a:r>
          </a:p>
        </p:txBody>
      </p:sp>
      <p:sp>
        <p:nvSpPr>
          <p:cNvPr id="35" name="Freeform 34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55" y="337021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49680" y="3365862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4508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11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/>
      <p:bldP spid="35" grpId="0" animBg="1"/>
      <p:bldP spid="36" grpId="0"/>
      <p:bldP spid="39" grpId="0" animBg="1"/>
      <p:bldP spid="40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(Iterative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0818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6441141" y="3138927"/>
            <a:ext cx="425422" cy="518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44738" y="4120407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is greater than 4</a:t>
            </a:r>
          </a:p>
          <a:p>
            <a:r>
              <a:rPr lang="en-US" sz="2000" b="1" dirty="0"/>
              <a:t>So, swap 5 &amp; 4</a:t>
            </a: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 rot="20912237">
            <a:off x="5788101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6307183" y="4297682"/>
            <a:ext cx="224245" cy="481840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515265" y="3892843"/>
            <a:ext cx="1236644" cy="16724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7206" y="40140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2903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617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6662057" y="2494586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01119" y="3458851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09112" y="5569750"/>
            <a:ext cx="2755174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Max Heap is created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396734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00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05165" y="4121943"/>
            <a:ext cx="283964" cy="6502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71572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Freeform 18"/>
          <p:cNvSpPr/>
          <p:nvPr/>
        </p:nvSpPr>
        <p:spPr>
          <a:xfrm>
            <a:off x="873029" y="3898119"/>
            <a:ext cx="2590800" cy="1750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3326" y="40532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05927" y="3297979"/>
            <a:ext cx="13329" cy="1378524"/>
          </a:xfrm>
          <a:prstGeom prst="straightConnector1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9888" y="3366245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5342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58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1" idx="5"/>
          </p:cNvCxnSpPr>
          <p:nvPr/>
        </p:nvCxnSpPr>
        <p:spPr>
          <a:xfrm>
            <a:off x="7319167" y="3138927"/>
            <a:ext cx="370245" cy="4297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625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Property is violated so, create a Max Heap again. </a:t>
            </a: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6301793" y="3015697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6824307" y="329261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20912237">
            <a:off x="5801163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6294120" y="431769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44689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3" name="Freeform 42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5" name="Freeform 44"/>
          <p:cNvSpPr/>
          <p:nvPr/>
        </p:nvSpPr>
        <p:spPr>
          <a:xfrm>
            <a:off x="1577789" y="3875313"/>
            <a:ext cx="1232646" cy="1991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34826" y="3372141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6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8125 -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3" grpId="1" animBg="1"/>
      <p:bldP spid="44" grpId="0"/>
      <p:bldP spid="44" grpId="1"/>
      <p:bldP spid="44" grpId="2"/>
      <p:bldP spid="45" grpId="0" animBg="1"/>
      <p:bldP spid="45" grpId="1" animBg="1"/>
      <p:bldP spid="47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169625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486404" y="2831942"/>
            <a:ext cx="1071269" cy="1807292"/>
          </a:xfrm>
          <a:prstGeom prst="curvedConnector2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290" y="408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Freeform 38"/>
          <p:cNvSpPr/>
          <p:nvPr/>
        </p:nvSpPr>
        <p:spPr>
          <a:xfrm>
            <a:off x="901337" y="3875313"/>
            <a:ext cx="1909098" cy="213361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88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6" grpId="0" animBg="1"/>
      <p:bldP spid="38" grpId="0"/>
      <p:bldP spid="38" grpId="1"/>
      <p:bldP spid="39" grpId="0" animBg="1"/>
      <p:bldP spid="39" grpId="1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25940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Create Max Heap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8332" y="335421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14011" y="345230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7090942" y="3271907"/>
            <a:ext cx="312738" cy="412750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7608128" y="3012517"/>
            <a:ext cx="249238" cy="449263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882768" y="3879541"/>
            <a:ext cx="1259541" cy="18300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5584" y="271707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93470" y="369243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80285" y="3358693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4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3815 0.0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7" grpId="1"/>
      <p:bldP spid="26" grpId="0" animBg="1"/>
      <p:bldP spid="44" grpId="0" animBg="1"/>
      <p:bldP spid="45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5" grpId="0"/>
      <p:bldP spid="36" grpId="0" animBg="1"/>
      <p:bldP spid="36" grpId="1" animBg="1"/>
      <p:bldP spid="37" grpId="0" animBg="1"/>
      <p:bldP spid="37" grpId="1" animBg="1"/>
      <p:bldP spid="46" grpId="0" animBg="1"/>
      <p:bldP spid="3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232613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7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  <p:bldP spid="26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49" grpId="0" animBg="1"/>
      <p:bldP spid="50" grpId="0" animBg="1"/>
      <p:bldP spid="50" grpId="1" animBg="1"/>
      <p:bldP spid="32" grpId="0" animBg="1"/>
      <p:bldP spid="3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125479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200400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Remove the last element from heap and the sorting is over.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82" y="3321423"/>
            <a:ext cx="640080" cy="539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7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26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832104"/>
            <a:ext cx="6163056" cy="43068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 err="1"/>
              <a:t>Heapsort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/>
              <a:t>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buildMaxHeap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for (int i = n - 1; i &gt;= 0; i--)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	swap(&amp;</a:t>
            </a:r>
            <a:r>
              <a:rPr lang="en-US" dirty="0" err="1"/>
              <a:t>arr</a:t>
            </a:r>
            <a:r>
              <a:rPr lang="en-US" dirty="0"/>
              <a:t>[0], &amp;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 	</a:t>
            </a:r>
            <a:r>
              <a:rPr lang="en-US" b="1" dirty="0" err="1"/>
              <a:t>heapify</a:t>
            </a:r>
            <a:r>
              <a:rPr lang="en-US" b="1" dirty="0"/>
              <a:t>(arr,i,0);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  	}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6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" y="3739896"/>
            <a:ext cx="4736592" cy="16459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 startAt="2"/>
            </a:pPr>
            <a:r>
              <a:rPr lang="en-US" b="1" dirty="0"/>
              <a:t>Build MAXHEAP or MINHEAP:</a:t>
            </a:r>
          </a:p>
          <a:p>
            <a:pPr lvl="1" fontAlgn="base"/>
            <a:r>
              <a:rPr lang="en-US" dirty="0"/>
              <a:t>This is the first function which is called to build the heap</a:t>
            </a:r>
          </a:p>
          <a:p>
            <a:pPr lvl="1" fontAlgn="base"/>
            <a:r>
              <a:rPr lang="en-US" dirty="0"/>
              <a:t>It </a:t>
            </a:r>
            <a:r>
              <a:rPr lang="en-US" b="1" dirty="0"/>
              <a:t>starts from the last parent </a:t>
            </a:r>
            <a:r>
              <a:rPr lang="en-US" dirty="0"/>
              <a:t>in the tree because that is the first instance where the order may get disturbed</a:t>
            </a:r>
          </a:p>
          <a:p>
            <a:pPr lvl="1" fontAlgn="base"/>
            <a:r>
              <a:rPr lang="en-US" dirty="0"/>
              <a:t>So it iterates from </a:t>
            </a:r>
            <a:r>
              <a:rPr lang="en-US" b="1" dirty="0"/>
              <a:t>i=n/2-1 to 0 </a:t>
            </a:r>
            <a:r>
              <a:rPr lang="en-US" dirty="0"/>
              <a:t>and call </a:t>
            </a:r>
            <a:r>
              <a:rPr lang="en-US" dirty="0" err="1"/>
              <a:t>heapify</a:t>
            </a:r>
            <a:r>
              <a:rPr lang="en-US" dirty="0"/>
              <a:t> on every parent</a:t>
            </a:r>
          </a:p>
          <a:p>
            <a:pPr marL="457200" lvl="1" indent="0" algn="l" fontAlgn="base">
              <a:buNone/>
            </a:pPr>
            <a:endParaRPr lang="nn-NO" dirty="0"/>
          </a:p>
          <a:p>
            <a:pPr marL="457200" lvl="1" indent="0" algn="l" fontAlgn="base">
              <a:buNone/>
            </a:pPr>
            <a:r>
              <a:rPr lang="nn-NO" b="1" dirty="0"/>
              <a:t>buildMaxHeap(arr)</a:t>
            </a:r>
          </a:p>
          <a:p>
            <a:pPr marL="457200" lvl="1" indent="0" algn="l" fontAlgn="base">
              <a:buNone/>
            </a:pPr>
            <a:r>
              <a:rPr lang="nn-NO" dirty="0"/>
              <a:t>	for(int i = n / 2 - 1; i &gt;= 0; i--)</a:t>
            </a:r>
          </a:p>
          <a:p>
            <a:pPr marL="457200" lvl="1" indent="0" algn="l" fontAlgn="base">
              <a:buNone/>
            </a:pPr>
            <a:r>
              <a:rPr lang="nn-NO" dirty="0"/>
              <a:t>     		 </a:t>
            </a:r>
            <a:r>
              <a:rPr lang="nn-NO" b="1" dirty="0"/>
              <a:t>heapify(arr, n,  i);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7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 err="1"/>
              <a:t>Heapify</a:t>
            </a:r>
            <a:r>
              <a:rPr lang="en-US" b="1" dirty="0"/>
              <a:t>:</a:t>
            </a:r>
          </a:p>
          <a:p>
            <a:pPr lvl="1" fontAlgn="base"/>
            <a:r>
              <a:rPr lang="en-US" dirty="0"/>
              <a:t>If we are dealing with the max heap, it will find the index having max value among the node and its children</a:t>
            </a:r>
          </a:p>
          <a:p>
            <a:pPr lvl="1" fontAlgn="base"/>
            <a:r>
              <a:rPr lang="en-US" dirty="0"/>
              <a:t>If the index holding max value is not the parent, it will swap the parent with the child having the max value</a:t>
            </a:r>
          </a:p>
          <a:p>
            <a:pPr marL="457200" lvl="1" indent="0" algn="l" fontAlgn="base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539210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116" y="755371"/>
            <a:ext cx="9422548" cy="55905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fontAlgn="base">
              <a:buNone/>
            </a:pPr>
            <a:r>
              <a:rPr lang="en-US" sz="2400" b="1" dirty="0" err="1"/>
              <a:t>heapify</a:t>
            </a:r>
            <a:r>
              <a:rPr lang="en-US" sz="2400" b="1" dirty="0"/>
              <a:t>(</a:t>
            </a:r>
            <a:r>
              <a:rPr lang="en-US" sz="2400" b="1" dirty="0" err="1"/>
              <a:t>arr</a:t>
            </a:r>
            <a:r>
              <a:rPr lang="en-US" sz="2400" b="1" dirty="0"/>
              <a:t> , n, i)   (i is the parent index)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maxIndex</a:t>
            </a:r>
            <a:r>
              <a:rPr lang="en-US" dirty="0"/>
              <a:t> = i;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leftChild</a:t>
            </a:r>
            <a:r>
              <a:rPr lang="en-US" dirty="0"/>
              <a:t> = 2*i + 1;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rightChild</a:t>
            </a:r>
            <a:r>
              <a:rPr lang="en-US" dirty="0"/>
              <a:t> = 2*i + 2;</a:t>
            </a:r>
          </a:p>
          <a:p>
            <a:pPr marL="457200" lvl="1" indent="0" algn="l" fontAlgn="base">
              <a:buNone/>
            </a:pPr>
            <a:r>
              <a:rPr lang="en-US" dirty="0"/>
              <a:t>    	if( </a:t>
            </a:r>
            <a:r>
              <a:rPr lang="en-US" dirty="0" err="1"/>
              <a:t>leftChild</a:t>
            </a:r>
            <a:r>
              <a:rPr lang="en-US" dirty="0"/>
              <a:t>&lt;n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leftChild</a:t>
            </a:r>
            <a:r>
              <a:rPr lang="en-US" dirty="0"/>
              <a:t>] 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</a:t>
            </a:r>
            <a:r>
              <a:rPr lang="en-US" dirty="0" err="1"/>
              <a:t>maxIndex</a:t>
            </a:r>
            <a:r>
              <a:rPr lang="en-US" dirty="0"/>
              <a:t> = </a:t>
            </a:r>
            <a:r>
              <a:rPr lang="en-US" dirty="0" err="1"/>
              <a:t>leftChild</a:t>
            </a:r>
            <a:r>
              <a:rPr lang="en-US" dirty="0"/>
              <a:t>;</a:t>
            </a:r>
          </a:p>
          <a:p>
            <a:pPr marL="457200" lvl="1" indent="0" algn="l" fontAlgn="base">
              <a:buNone/>
            </a:pPr>
            <a:r>
              <a:rPr lang="en-US" dirty="0"/>
              <a:t>	if( </a:t>
            </a:r>
            <a:r>
              <a:rPr lang="en-US" dirty="0" err="1"/>
              <a:t>rightChild</a:t>
            </a:r>
            <a:r>
              <a:rPr lang="en-US" dirty="0"/>
              <a:t>&lt;n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rightChild</a:t>
            </a:r>
            <a:r>
              <a:rPr lang="en-US" dirty="0"/>
              <a:t>] 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</a:t>
            </a:r>
            <a:r>
              <a:rPr lang="en-US" dirty="0" err="1"/>
              <a:t>maxIndex</a:t>
            </a:r>
            <a:r>
              <a:rPr lang="en-US" dirty="0"/>
              <a:t> = </a:t>
            </a:r>
            <a:r>
              <a:rPr lang="en-US" dirty="0" err="1"/>
              <a:t>rightChild</a:t>
            </a:r>
            <a:r>
              <a:rPr lang="en-US" dirty="0"/>
              <a:t>;</a:t>
            </a:r>
          </a:p>
          <a:p>
            <a:pPr marL="457200" lvl="1" indent="0" algn="l" fontAlgn="base">
              <a:buNone/>
            </a:pPr>
            <a:r>
              <a:rPr lang="en-US" dirty="0"/>
              <a:t>    	if(i != </a:t>
            </a:r>
            <a:r>
              <a:rPr lang="en-US" dirty="0" err="1"/>
              <a:t>maxIndex</a:t>
            </a:r>
            <a:r>
              <a:rPr lang="en-US" dirty="0"/>
              <a:t>)</a:t>
            </a:r>
          </a:p>
          <a:p>
            <a:pPr marL="457200" lvl="1" indent="0" algn="l" fontAlgn="base">
              <a:buNone/>
            </a:pPr>
            <a:r>
              <a:rPr lang="en-US" dirty="0"/>
              <a:t>          		swap(</a:t>
            </a:r>
            <a:r>
              <a:rPr lang="en-US" dirty="0" err="1"/>
              <a:t>arr</a:t>
            </a:r>
            <a:r>
              <a:rPr lang="en-US" dirty="0"/>
              <a:t>[i],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	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n, </a:t>
            </a:r>
            <a:r>
              <a:rPr lang="en-US" b="1" dirty="0" err="1"/>
              <a:t>maxIndex</a:t>
            </a:r>
            <a:r>
              <a:rPr lang="en-US" dirty="0"/>
              <a:t>) //</a:t>
            </a:r>
            <a:r>
              <a:rPr lang="en-US" dirty="0" err="1"/>
              <a:t>heapify</a:t>
            </a:r>
            <a:r>
              <a:rPr lang="en-US" dirty="0"/>
              <a:t> the affected sub-tree recursively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539210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78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Technique that involves dividing elements into </a:t>
            </a:r>
            <a:r>
              <a:rPr lang="en-IN" dirty="0">
                <a:solidFill>
                  <a:schemeClr val="accent6"/>
                </a:solidFill>
              </a:rPr>
              <a:t>various groups or bucket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 This bucket are formed by </a:t>
            </a:r>
            <a:r>
              <a:rPr lang="en-IN" dirty="0">
                <a:solidFill>
                  <a:schemeClr val="accent6"/>
                </a:solidFill>
              </a:rPr>
              <a:t>uniformly distributing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elements</a:t>
            </a:r>
          </a:p>
          <a:p>
            <a:r>
              <a:rPr lang="en-IN" dirty="0"/>
              <a:t>Once the elements are divided into buckets , they can be sorted using </a:t>
            </a:r>
            <a:r>
              <a:rPr lang="en-IN" dirty="0">
                <a:solidFill>
                  <a:schemeClr val="accent6"/>
                </a:solidFill>
              </a:rPr>
              <a:t>one other sorting algorithm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like insertion sort</a:t>
            </a:r>
          </a:p>
          <a:p>
            <a:r>
              <a:rPr lang="en-IN" dirty="0">
                <a:solidFill>
                  <a:schemeClr val="accent6"/>
                </a:solidFill>
              </a:rPr>
              <a:t>Time Complexity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for best and average cases is </a:t>
            </a:r>
            <a:r>
              <a:rPr lang="en-IN" dirty="0">
                <a:solidFill>
                  <a:schemeClr val="accent6"/>
                </a:solidFill>
              </a:rPr>
              <a:t>O(</a:t>
            </a:r>
            <a:r>
              <a:rPr lang="en-IN" dirty="0" err="1">
                <a:solidFill>
                  <a:schemeClr val="accent6"/>
                </a:solidFill>
              </a:rPr>
              <a:t>n+k</a:t>
            </a:r>
            <a:r>
              <a:rPr lang="en-IN" dirty="0">
                <a:solidFill>
                  <a:schemeClr val="accent6"/>
                </a:solidFill>
              </a:rPr>
              <a:t>)</a:t>
            </a:r>
            <a:r>
              <a:rPr lang="en-IN" dirty="0"/>
              <a:t>, and for worst cases is </a:t>
            </a:r>
            <a:r>
              <a:rPr lang="en-IN" dirty="0">
                <a:solidFill>
                  <a:schemeClr val="accent6"/>
                </a:solidFill>
              </a:rPr>
              <a:t>O(n</a:t>
            </a:r>
            <a:r>
              <a:rPr lang="en-IN" baseline="30000" dirty="0">
                <a:solidFill>
                  <a:schemeClr val="accent6"/>
                </a:solidFill>
              </a:rPr>
              <a:t>2</a:t>
            </a:r>
            <a:r>
              <a:rPr lang="en-IN" dirty="0">
                <a:solidFill>
                  <a:schemeClr val="accent6"/>
                </a:solidFill>
              </a:rPr>
              <a:t>). </a:t>
            </a:r>
            <a:r>
              <a:rPr lang="en-IN" dirty="0"/>
              <a:t>Here n is total no. of elements and k is the no. of the bucket.</a:t>
            </a:r>
          </a:p>
          <a:p>
            <a:r>
              <a:rPr lang="en-IN" dirty="0"/>
              <a:t>Commonly used</a:t>
            </a:r>
          </a:p>
          <a:p>
            <a:pPr lvl="1"/>
            <a:r>
              <a:rPr lang="en-IN" dirty="0"/>
              <a:t>With</a:t>
            </a:r>
            <a:r>
              <a:rPr lang="en-IN" dirty="0">
                <a:solidFill>
                  <a:schemeClr val="accent6"/>
                </a:solidFill>
              </a:rPr>
              <a:t> floating point</a:t>
            </a:r>
            <a:r>
              <a:rPr lang="en-IN" dirty="0"/>
              <a:t> values</a:t>
            </a:r>
          </a:p>
          <a:p>
            <a:pPr lvl="1"/>
            <a:r>
              <a:rPr lang="en-IN" dirty="0"/>
              <a:t>When </a:t>
            </a:r>
            <a:r>
              <a:rPr lang="en-IN" dirty="0">
                <a:solidFill>
                  <a:schemeClr val="accent6"/>
                </a:solidFill>
              </a:rPr>
              <a:t>input is distributed uniformly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over a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584" y="2405594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F0C0B-EEFE-35AF-C726-47A04ACC90CA}"/>
              </a:ext>
            </a:extLst>
          </p:cNvPr>
          <p:cNvSpPr txBox="1"/>
          <p:nvPr/>
        </p:nvSpPr>
        <p:spPr>
          <a:xfrm>
            <a:off x="3005492" y="239378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Take 10 buckets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IN" dirty="0"/>
          </a:p>
        </p:txBody>
      </p:sp>
      <p:graphicFrame>
        <p:nvGraphicFramePr>
          <p:cNvPr id="49" name="Table 19">
            <a:extLst>
              <a:ext uri="{FF2B5EF4-FFF2-40B4-BE49-F238E27FC236}">
                <a16:creationId xmlns:a16="http://schemas.microsoft.com/office/drawing/2014/main" id="{ABD05B13-1812-7462-F655-89D825D2C52C}"/>
              </a:ext>
            </a:extLst>
          </p:cNvPr>
          <p:cNvGraphicFramePr>
            <a:graphicFrameLocks noGrp="1"/>
          </p:cNvGraphicFramePr>
          <p:nvPr/>
        </p:nvGraphicFramePr>
        <p:xfrm>
          <a:off x="8251015" y="2763120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2191AB-8F6F-D269-0CD9-1DDE4835E17B}"/>
              </a:ext>
            </a:extLst>
          </p:cNvPr>
          <p:cNvSpPr/>
          <p:nvPr/>
        </p:nvSpPr>
        <p:spPr>
          <a:xfrm>
            <a:off x="572159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69396-7B26-E3BA-B6E5-894CCE38B3A5}"/>
              </a:ext>
            </a:extLst>
          </p:cNvPr>
          <p:cNvSpPr/>
          <p:nvPr/>
        </p:nvSpPr>
        <p:spPr>
          <a:xfrm>
            <a:off x="509065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3B7C2-790F-8CF3-2F69-18C284CDD044}"/>
              </a:ext>
            </a:extLst>
          </p:cNvPr>
          <p:cNvSpPr/>
          <p:nvPr/>
        </p:nvSpPr>
        <p:spPr>
          <a:xfrm>
            <a:off x="445972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AABF5-5D55-4A3C-4575-60417924993A}"/>
              </a:ext>
            </a:extLst>
          </p:cNvPr>
          <p:cNvSpPr/>
          <p:nvPr/>
        </p:nvSpPr>
        <p:spPr>
          <a:xfrm>
            <a:off x="382878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EF196-6D1C-C7B8-57F0-7D73898E5211}"/>
              </a:ext>
            </a:extLst>
          </p:cNvPr>
          <p:cNvSpPr/>
          <p:nvPr/>
        </p:nvSpPr>
        <p:spPr>
          <a:xfrm>
            <a:off x="635253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C5337-B535-A326-DE26-7099A0F2F2DD}"/>
              </a:ext>
            </a:extLst>
          </p:cNvPr>
          <p:cNvSpPr/>
          <p:nvPr/>
        </p:nvSpPr>
        <p:spPr>
          <a:xfrm>
            <a:off x="698346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FE2B5-BEF6-5035-8C4A-C5B474CC7108}"/>
              </a:ext>
            </a:extLst>
          </p:cNvPr>
          <p:cNvSpPr/>
          <p:nvPr/>
        </p:nvSpPr>
        <p:spPr>
          <a:xfrm>
            <a:off x="761440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74B065-F49D-F455-4D92-8D699E7C07F6}"/>
              </a:ext>
            </a:extLst>
          </p:cNvPr>
          <p:cNvSpPr/>
          <p:nvPr/>
        </p:nvSpPr>
        <p:spPr>
          <a:xfrm>
            <a:off x="824533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4E808-E28C-426E-6240-F696A181AD46}"/>
              </a:ext>
            </a:extLst>
          </p:cNvPr>
          <p:cNvSpPr/>
          <p:nvPr/>
        </p:nvSpPr>
        <p:spPr>
          <a:xfrm>
            <a:off x="8877207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73F58-58CE-BD76-2A22-EEF2F927B40A}"/>
              </a:ext>
            </a:extLst>
          </p:cNvPr>
          <p:cNvSpPr/>
          <p:nvPr/>
        </p:nvSpPr>
        <p:spPr>
          <a:xfrm>
            <a:off x="319785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30FE5-30BB-92D2-E60F-7D3CB0382D36}"/>
              </a:ext>
            </a:extLst>
          </p:cNvPr>
          <p:cNvSpPr/>
          <p:nvPr/>
        </p:nvSpPr>
        <p:spPr>
          <a:xfrm>
            <a:off x="256691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888BC-E551-587B-3739-3275808BAB98}"/>
              </a:ext>
            </a:extLst>
          </p:cNvPr>
          <p:cNvSpPr/>
          <p:nvPr/>
        </p:nvSpPr>
        <p:spPr>
          <a:xfrm>
            <a:off x="193597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4498C-D964-F62F-E2BD-E36BCFEC3190}"/>
              </a:ext>
            </a:extLst>
          </p:cNvPr>
          <p:cNvSpPr/>
          <p:nvPr/>
        </p:nvSpPr>
        <p:spPr>
          <a:xfrm>
            <a:off x="950721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9759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300EE-A95A-2899-96A5-BF584809A8DD}"/>
              </a:ext>
            </a:extLst>
          </p:cNvPr>
          <p:cNvCxnSpPr/>
          <p:nvPr/>
        </p:nvCxnSpPr>
        <p:spPr>
          <a:xfrm>
            <a:off x="798576" y="1689812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E09AC6-BD67-ACE6-E931-AA0E7E7E725B}"/>
              </a:ext>
            </a:extLst>
          </p:cNvPr>
          <p:cNvSpPr txBox="1"/>
          <p:nvPr/>
        </p:nvSpPr>
        <p:spPr>
          <a:xfrm>
            <a:off x="798576" y="1689812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1AFD-B7FE-043B-C1F4-B0182C629784}"/>
              </a:ext>
            </a:extLst>
          </p:cNvPr>
          <p:cNvSpPr txBox="1"/>
          <p:nvPr/>
        </p:nvSpPr>
        <p:spPr>
          <a:xfrm>
            <a:off x="1867570" y="1734944"/>
            <a:ext cx="764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now multiply elements of the array by 10(size of Input array) and insert that element in bucket of index of element’s integer number</a:t>
            </a:r>
            <a:endParaRPr lang="en-IN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B335537-EAFC-11A6-81D9-E12C849044CA}"/>
              </a:ext>
            </a:extLst>
          </p:cNvPr>
          <p:cNvGraphicFramePr>
            <a:graphicFrameLocks noGrp="1"/>
          </p:cNvGraphicFramePr>
          <p:nvPr/>
        </p:nvGraphicFramePr>
        <p:xfrm>
          <a:off x="1031902" y="2819045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5664E8-B531-8840-7FC2-6FD1EF4D2BB3}"/>
              </a:ext>
            </a:extLst>
          </p:cNvPr>
          <p:cNvSpPr txBox="1"/>
          <p:nvPr/>
        </p:nvSpPr>
        <p:spPr>
          <a:xfrm>
            <a:off x="4989576" y="2971213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0.79*10 = 7.9 so insert 0.79 to the bucket of index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3BF55-8C05-550E-81B7-1B0040A4BE1F}"/>
              </a:ext>
            </a:extLst>
          </p:cNvPr>
          <p:cNvCxnSpPr>
            <a:cxnSpLocks/>
          </p:cNvCxnSpPr>
          <p:nvPr/>
        </p:nvCxnSpPr>
        <p:spPr>
          <a:xfrm>
            <a:off x="1695360" y="560330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D0674-96FB-289A-E929-970AE86E5FC0}"/>
              </a:ext>
            </a:extLst>
          </p:cNvPr>
          <p:cNvSpPr/>
          <p:nvPr/>
        </p:nvSpPr>
        <p:spPr>
          <a:xfrm>
            <a:off x="2269183" y="546287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F1C7-C256-D7B8-B71C-CECE2216ADA6}"/>
              </a:ext>
            </a:extLst>
          </p:cNvPr>
          <p:cNvCxnSpPr>
            <a:cxnSpLocks/>
          </p:cNvCxnSpPr>
          <p:nvPr/>
        </p:nvCxnSpPr>
        <p:spPr>
          <a:xfrm>
            <a:off x="1695360" y="338945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C8885E-29AA-98DE-0636-6C0448B571FE}"/>
              </a:ext>
            </a:extLst>
          </p:cNvPr>
          <p:cNvSpPr/>
          <p:nvPr/>
        </p:nvSpPr>
        <p:spPr>
          <a:xfrm>
            <a:off x="2269183" y="324903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6779D8-50A8-9E0E-F589-236B39262DF0}"/>
              </a:ext>
            </a:extLst>
          </p:cNvPr>
          <p:cNvCxnSpPr>
            <a:cxnSpLocks/>
          </p:cNvCxnSpPr>
          <p:nvPr/>
        </p:nvCxnSpPr>
        <p:spPr>
          <a:xfrm>
            <a:off x="1695360" y="52522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08B357-30B5-FEE5-55E2-E55C40AF4FF7}"/>
              </a:ext>
            </a:extLst>
          </p:cNvPr>
          <p:cNvSpPr/>
          <p:nvPr/>
        </p:nvSpPr>
        <p:spPr>
          <a:xfrm>
            <a:off x="2269183" y="511182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FDBC3-EEAC-FE98-4E64-4D733B01075C}"/>
              </a:ext>
            </a:extLst>
          </p:cNvPr>
          <p:cNvSpPr txBox="1"/>
          <p:nvPr/>
        </p:nvSpPr>
        <p:spPr>
          <a:xfrm>
            <a:off x="4989576" y="3340545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0.13*10 = 1.3 so insert 0.1</a:t>
            </a:r>
            <a:r>
              <a:rPr lang="en-IN" dirty="0"/>
              <a:t>3</a:t>
            </a:r>
            <a:r>
              <a:rPr lang="en-IN" sz="1800" dirty="0"/>
              <a:t> to the bucket of index</a:t>
            </a:r>
            <a:r>
              <a:rPr lang="en-IN" dirty="0"/>
              <a:t> 1</a:t>
            </a:r>
            <a:r>
              <a:rPr lang="en-IN" sz="18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8FDE48-2571-9898-55EC-C820824F0F37}"/>
              </a:ext>
            </a:extLst>
          </p:cNvPr>
          <p:cNvSpPr txBox="1"/>
          <p:nvPr/>
        </p:nvSpPr>
        <p:spPr>
          <a:xfrm>
            <a:off x="4989576" y="3720617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0.64*10 = 6.4 so insert 0.64 to the bucket of index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697A-6A31-F064-4C97-9BF3808B08BD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83F6D-5764-EBC3-5985-C8A865B12120}"/>
              </a:ext>
            </a:extLst>
          </p:cNvPr>
          <p:cNvSpPr/>
          <p:nvPr/>
        </p:nvSpPr>
        <p:spPr>
          <a:xfrm>
            <a:off x="575070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72151-08D6-21B7-7565-C0554D68B150}"/>
              </a:ext>
            </a:extLst>
          </p:cNvPr>
          <p:cNvSpPr/>
          <p:nvPr/>
        </p:nvSpPr>
        <p:spPr>
          <a:xfrm>
            <a:off x="511977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933C3-93E6-0730-FE6E-FA1B1FFF2980}"/>
              </a:ext>
            </a:extLst>
          </p:cNvPr>
          <p:cNvSpPr/>
          <p:nvPr/>
        </p:nvSpPr>
        <p:spPr>
          <a:xfrm>
            <a:off x="448883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1458F-EF91-66A9-4C2D-39B4C221E5C2}"/>
              </a:ext>
            </a:extLst>
          </p:cNvPr>
          <p:cNvSpPr/>
          <p:nvPr/>
        </p:nvSpPr>
        <p:spPr>
          <a:xfrm>
            <a:off x="385790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0D093-005F-5A0D-2A46-6C7853C2FB9C}"/>
              </a:ext>
            </a:extLst>
          </p:cNvPr>
          <p:cNvSpPr/>
          <p:nvPr/>
        </p:nvSpPr>
        <p:spPr>
          <a:xfrm>
            <a:off x="638164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A7717-7FBB-B251-0ED9-21E7DC2C2BBF}"/>
              </a:ext>
            </a:extLst>
          </p:cNvPr>
          <p:cNvSpPr/>
          <p:nvPr/>
        </p:nvSpPr>
        <p:spPr>
          <a:xfrm>
            <a:off x="701258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68B2-0529-CB47-B81C-44A9B4B49642}"/>
              </a:ext>
            </a:extLst>
          </p:cNvPr>
          <p:cNvSpPr/>
          <p:nvPr/>
        </p:nvSpPr>
        <p:spPr>
          <a:xfrm>
            <a:off x="764351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F6E8A-066A-589D-D3DB-25EB7B997FB8}"/>
              </a:ext>
            </a:extLst>
          </p:cNvPr>
          <p:cNvSpPr/>
          <p:nvPr/>
        </p:nvSpPr>
        <p:spPr>
          <a:xfrm>
            <a:off x="827445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4772C9-2104-1015-7C01-61B955AC523D}"/>
              </a:ext>
            </a:extLst>
          </p:cNvPr>
          <p:cNvSpPr/>
          <p:nvPr/>
        </p:nvSpPr>
        <p:spPr>
          <a:xfrm>
            <a:off x="8906321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397B7-90E2-4795-FD2E-959A8E004307}"/>
              </a:ext>
            </a:extLst>
          </p:cNvPr>
          <p:cNvSpPr/>
          <p:nvPr/>
        </p:nvSpPr>
        <p:spPr>
          <a:xfrm>
            <a:off x="322696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E717E-FC20-99D7-D6DB-383F89559479}"/>
              </a:ext>
            </a:extLst>
          </p:cNvPr>
          <p:cNvSpPr/>
          <p:nvPr/>
        </p:nvSpPr>
        <p:spPr>
          <a:xfrm>
            <a:off x="259602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1ABD-0FF0-1215-4B90-BBF7ED517951}"/>
              </a:ext>
            </a:extLst>
          </p:cNvPr>
          <p:cNvSpPr/>
          <p:nvPr/>
        </p:nvSpPr>
        <p:spPr>
          <a:xfrm>
            <a:off x="196509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1EBE34-2D61-29E0-09E8-D3D8FEE48690}"/>
              </a:ext>
            </a:extLst>
          </p:cNvPr>
          <p:cNvSpPr/>
          <p:nvPr/>
        </p:nvSpPr>
        <p:spPr>
          <a:xfrm>
            <a:off x="953632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33664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23" grpId="0" animBg="1"/>
      <p:bldP spid="30" grpId="0" animBg="1"/>
      <p:bldP spid="32" grpId="0" animBg="1"/>
      <p:bldP spid="6" grpId="0"/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D6A0BF-239B-1590-2863-CA14DC4EAFD4}"/>
              </a:ext>
            </a:extLst>
          </p:cNvPr>
          <p:cNvCxnSpPr/>
          <p:nvPr/>
        </p:nvCxnSpPr>
        <p:spPr>
          <a:xfrm>
            <a:off x="780288" y="1680668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0FABB2-6029-B87F-AA21-0BDCBBB96DCF}"/>
              </a:ext>
            </a:extLst>
          </p:cNvPr>
          <p:cNvSpPr txBox="1"/>
          <p:nvPr/>
        </p:nvSpPr>
        <p:spPr>
          <a:xfrm>
            <a:off x="780288" y="1680668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071E6-5739-2BA1-F679-3D3C6471E02C}"/>
              </a:ext>
            </a:extLst>
          </p:cNvPr>
          <p:cNvSpPr txBox="1"/>
          <p:nvPr/>
        </p:nvSpPr>
        <p:spPr>
          <a:xfrm>
            <a:off x="1849282" y="1725800"/>
            <a:ext cx="764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If there is two number in one bucket then we have apply insertion sort internally</a:t>
            </a:r>
            <a:endParaRPr lang="en-IN" dirty="0"/>
          </a:p>
        </p:txBody>
      </p: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F7C948D2-E018-F491-586A-474FCD77CDC8}"/>
              </a:ext>
            </a:extLst>
          </p:cNvPr>
          <p:cNvGraphicFramePr>
            <a:graphicFrameLocks noGrp="1"/>
          </p:cNvGraphicFramePr>
          <p:nvPr/>
        </p:nvGraphicFramePr>
        <p:xfrm>
          <a:off x="1013614" y="2809901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61B376-CBE5-365F-3002-E96E2D1EA767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6B463-6257-3E46-68F0-D5F630EB7441}"/>
              </a:ext>
            </a:extLst>
          </p:cNvPr>
          <p:cNvSpPr/>
          <p:nvPr/>
        </p:nvSpPr>
        <p:spPr>
          <a:xfrm>
            <a:off x="2250895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F9DD1F-B263-6DB8-1424-C08534107E9E}"/>
              </a:ext>
            </a:extLst>
          </p:cNvPr>
          <p:cNvCxnSpPr>
            <a:cxnSpLocks/>
          </p:cNvCxnSpPr>
          <p:nvPr/>
        </p:nvCxnSpPr>
        <p:spPr>
          <a:xfrm>
            <a:off x="1677072" y="338031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AC94D4-BBBD-0C78-6F31-1EDA0B8D787F}"/>
              </a:ext>
            </a:extLst>
          </p:cNvPr>
          <p:cNvSpPr/>
          <p:nvPr/>
        </p:nvSpPr>
        <p:spPr>
          <a:xfrm>
            <a:off x="2250895" y="323988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6AE702-439B-BAD1-F2B6-7C3A01344931}"/>
              </a:ext>
            </a:extLst>
          </p:cNvPr>
          <p:cNvCxnSpPr>
            <a:cxnSpLocks/>
          </p:cNvCxnSpPr>
          <p:nvPr/>
        </p:nvCxnSpPr>
        <p:spPr>
          <a:xfrm>
            <a:off x="1677072" y="524310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7FAF688-BB9E-3CAE-8A46-7F40B5F276B3}"/>
              </a:ext>
            </a:extLst>
          </p:cNvPr>
          <p:cNvSpPr/>
          <p:nvPr/>
        </p:nvSpPr>
        <p:spPr>
          <a:xfrm>
            <a:off x="2250895" y="510268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0F8C96-23F5-2DEA-00F6-535EA342529B}"/>
              </a:ext>
            </a:extLst>
          </p:cNvPr>
          <p:cNvSpPr txBox="1"/>
          <p:nvPr/>
        </p:nvSpPr>
        <p:spPr>
          <a:xfrm>
            <a:off x="5670376" y="2952576"/>
            <a:ext cx="5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0.72 which goes to bucket number 7 so we have to apply insertion sort between 0.79 and 0.72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43DAD-C8D3-D2CD-ADDC-9CD676AA49AB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CF05B-F267-5B7D-1DB1-3B29F048C83D}"/>
              </a:ext>
            </a:extLst>
          </p:cNvPr>
          <p:cNvSpPr/>
          <p:nvPr/>
        </p:nvSpPr>
        <p:spPr>
          <a:xfrm>
            <a:off x="2250895" y="594520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4F886F-51FE-DE3D-A594-8C7D5A083E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77072" y="5619930"/>
            <a:ext cx="573823" cy="4656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0A913F-D2A0-FC50-E934-44188982B72F}"/>
              </a:ext>
            </a:extLst>
          </p:cNvPr>
          <p:cNvCxnSpPr>
            <a:cxnSpLocks/>
          </p:cNvCxnSpPr>
          <p:nvPr/>
        </p:nvCxnSpPr>
        <p:spPr>
          <a:xfrm flipH="1">
            <a:off x="3423285" y="5594156"/>
            <a:ext cx="14859" cy="511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4D4C55-B0A6-4C74-6912-2CF56FA58F4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18397" y="6085628"/>
            <a:ext cx="51974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E24AA8-A06D-C48B-FBA2-EF7090AF443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918397" y="5594156"/>
            <a:ext cx="539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BD8B28-88F7-BE06-974A-B83A480202E1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19F9F1-62E5-0970-2FCB-52484852596D}"/>
              </a:ext>
            </a:extLst>
          </p:cNvPr>
          <p:cNvSpPr/>
          <p:nvPr/>
        </p:nvSpPr>
        <p:spPr>
          <a:xfrm>
            <a:off x="2250895" y="5427591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0B1FA-0245-0285-912E-B027EFB6FE40}"/>
              </a:ext>
            </a:extLst>
          </p:cNvPr>
          <p:cNvCxnSpPr>
            <a:cxnSpLocks/>
          </p:cNvCxnSpPr>
          <p:nvPr/>
        </p:nvCxnSpPr>
        <p:spPr>
          <a:xfrm>
            <a:off x="2957290" y="558625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576A4-AE7A-4FDD-12D0-8022745E4377}"/>
              </a:ext>
            </a:extLst>
          </p:cNvPr>
          <p:cNvSpPr/>
          <p:nvPr/>
        </p:nvSpPr>
        <p:spPr>
          <a:xfrm>
            <a:off x="3515873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0D1B2-A264-27AE-7FFD-DC7F5E9383AE}"/>
              </a:ext>
            </a:extLst>
          </p:cNvPr>
          <p:cNvSpPr/>
          <p:nvPr/>
        </p:nvSpPr>
        <p:spPr>
          <a:xfrm>
            <a:off x="587704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CD6F6-2455-8ACD-9F5C-7B0A9D370259}"/>
              </a:ext>
            </a:extLst>
          </p:cNvPr>
          <p:cNvSpPr/>
          <p:nvPr/>
        </p:nvSpPr>
        <p:spPr>
          <a:xfrm>
            <a:off x="524610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D1589-08D4-C63F-2BD5-6BC84D265E64}"/>
              </a:ext>
            </a:extLst>
          </p:cNvPr>
          <p:cNvSpPr/>
          <p:nvPr/>
        </p:nvSpPr>
        <p:spPr>
          <a:xfrm>
            <a:off x="461517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367D7-536D-CEC9-6F6F-D05E7D8D490E}"/>
              </a:ext>
            </a:extLst>
          </p:cNvPr>
          <p:cNvSpPr/>
          <p:nvPr/>
        </p:nvSpPr>
        <p:spPr>
          <a:xfrm>
            <a:off x="398423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77E04-7716-682C-262B-52AD3C4D06B5}"/>
              </a:ext>
            </a:extLst>
          </p:cNvPr>
          <p:cNvSpPr/>
          <p:nvPr/>
        </p:nvSpPr>
        <p:spPr>
          <a:xfrm>
            <a:off x="650797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1B7D8-A657-95C0-F5D5-030911CECBE5}"/>
              </a:ext>
            </a:extLst>
          </p:cNvPr>
          <p:cNvSpPr/>
          <p:nvPr/>
        </p:nvSpPr>
        <p:spPr>
          <a:xfrm>
            <a:off x="713891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A8DF7-1356-ACEF-1D83-81457089C29D}"/>
              </a:ext>
            </a:extLst>
          </p:cNvPr>
          <p:cNvSpPr/>
          <p:nvPr/>
        </p:nvSpPr>
        <p:spPr>
          <a:xfrm>
            <a:off x="776985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6FED2-E544-E5D8-7BD8-B80D0D5F8291}"/>
              </a:ext>
            </a:extLst>
          </p:cNvPr>
          <p:cNvSpPr/>
          <p:nvPr/>
        </p:nvSpPr>
        <p:spPr>
          <a:xfrm>
            <a:off x="840078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14A29-0227-DACB-214D-D313D0C97A6B}"/>
              </a:ext>
            </a:extLst>
          </p:cNvPr>
          <p:cNvSpPr/>
          <p:nvPr/>
        </p:nvSpPr>
        <p:spPr>
          <a:xfrm>
            <a:off x="9032655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A254F-266B-0AFA-D225-63D007CC1C19}"/>
              </a:ext>
            </a:extLst>
          </p:cNvPr>
          <p:cNvSpPr/>
          <p:nvPr/>
        </p:nvSpPr>
        <p:spPr>
          <a:xfrm>
            <a:off x="335329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0B34-0829-F280-097F-07A930F0B0D1}"/>
              </a:ext>
            </a:extLst>
          </p:cNvPr>
          <p:cNvSpPr/>
          <p:nvPr/>
        </p:nvSpPr>
        <p:spPr>
          <a:xfrm>
            <a:off x="272236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97B7-4E93-7700-826A-139C5FBD9AC3}"/>
              </a:ext>
            </a:extLst>
          </p:cNvPr>
          <p:cNvSpPr/>
          <p:nvPr/>
        </p:nvSpPr>
        <p:spPr>
          <a:xfrm>
            <a:off x="209142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45FBC-6957-A5DA-3D19-7ADF0DF2A753}"/>
              </a:ext>
            </a:extLst>
          </p:cNvPr>
          <p:cNvSpPr/>
          <p:nvPr/>
        </p:nvSpPr>
        <p:spPr>
          <a:xfrm>
            <a:off x="966265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2206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8" grpId="0" animBg="1"/>
      <p:bldP spid="58" grpId="1" animBg="1"/>
      <p:bldP spid="60" grpId="0" animBg="1"/>
      <p:bldP spid="62" grpId="0" animBg="1"/>
      <p:bldP spid="4" grpId="0" animBg="1"/>
      <p:bldP spid="4" grpId="1" animBg="1"/>
      <p:bldP spid="23" grpId="0" animBg="1"/>
      <p:bldP spid="2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23533" y="484917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288261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2684458" y="539882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15CBF-6BFF-DA32-7CA5-159782B11DD1}"/>
              </a:ext>
            </a:extLst>
          </p:cNvPr>
          <p:cNvSpPr txBox="1"/>
          <p:nvPr/>
        </p:nvSpPr>
        <p:spPr>
          <a:xfrm>
            <a:off x="5597626" y="4001867"/>
            <a:ext cx="669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2C0AE1-E26D-36D6-5035-C4261E157B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57284" y="5130017"/>
            <a:ext cx="0" cy="430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35CF-F07B-CC4A-65D9-BEBB38FD15D1}"/>
              </a:ext>
            </a:extLst>
          </p:cNvPr>
          <p:cNvCxnSpPr>
            <a:cxnSpLocks/>
          </p:cNvCxnSpPr>
          <p:nvPr/>
        </p:nvCxnSpPr>
        <p:spPr>
          <a:xfrm>
            <a:off x="2357284" y="5539245"/>
            <a:ext cx="297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4747BB-CF22-F1D3-1690-774F6C32F6A1}"/>
              </a:ext>
            </a:extLst>
          </p:cNvPr>
          <p:cNvCxnSpPr>
            <a:cxnSpLocks/>
          </p:cNvCxnSpPr>
          <p:nvPr/>
        </p:nvCxnSpPr>
        <p:spPr>
          <a:xfrm>
            <a:off x="3357696" y="5541571"/>
            <a:ext cx="375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DB1F95-B3D9-EF31-7090-36382D1522A9}"/>
              </a:ext>
            </a:extLst>
          </p:cNvPr>
          <p:cNvCxnSpPr>
            <a:cxnSpLocks/>
          </p:cNvCxnSpPr>
          <p:nvPr/>
        </p:nvCxnSpPr>
        <p:spPr>
          <a:xfrm flipV="1">
            <a:off x="3732915" y="5142887"/>
            <a:ext cx="0" cy="417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0EAEEC-0F7D-368C-45E8-19A7A425BB5A}"/>
              </a:ext>
            </a:extLst>
          </p:cNvPr>
          <p:cNvCxnSpPr>
            <a:cxnSpLocks/>
          </p:cNvCxnSpPr>
          <p:nvPr/>
        </p:nvCxnSpPr>
        <p:spPr>
          <a:xfrm>
            <a:off x="2691285" y="499346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6D92819-0FAB-F54D-9809-2DE8C042C789}"/>
              </a:ext>
            </a:extLst>
          </p:cNvPr>
          <p:cNvSpPr/>
          <p:nvPr/>
        </p:nvSpPr>
        <p:spPr>
          <a:xfrm>
            <a:off x="3265108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4B804-3449-7F7B-DFB7-2DA99DA8BA03}"/>
              </a:ext>
            </a:extLst>
          </p:cNvPr>
          <p:cNvCxnSpPr>
            <a:cxnSpLocks/>
          </p:cNvCxnSpPr>
          <p:nvPr/>
        </p:nvCxnSpPr>
        <p:spPr>
          <a:xfrm>
            <a:off x="3962590" y="4993462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CF0A2C8-167B-52CF-5AED-2CF338E31516}"/>
              </a:ext>
            </a:extLst>
          </p:cNvPr>
          <p:cNvSpPr/>
          <p:nvPr/>
        </p:nvSpPr>
        <p:spPr>
          <a:xfrm>
            <a:off x="4566393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90B1C-CB27-4A4A-BC5C-4132773A3DB8}"/>
              </a:ext>
            </a:extLst>
          </p:cNvPr>
          <p:cNvSpPr/>
          <p:nvPr/>
        </p:nvSpPr>
        <p:spPr>
          <a:xfrm>
            <a:off x="580914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D7D49-BD97-0DDA-CB1B-A9C3784ED4DD}"/>
              </a:ext>
            </a:extLst>
          </p:cNvPr>
          <p:cNvSpPr/>
          <p:nvPr/>
        </p:nvSpPr>
        <p:spPr>
          <a:xfrm>
            <a:off x="517821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CE15A-29C3-8EC9-3F55-BB9B6C43EB19}"/>
              </a:ext>
            </a:extLst>
          </p:cNvPr>
          <p:cNvSpPr/>
          <p:nvPr/>
        </p:nvSpPr>
        <p:spPr>
          <a:xfrm>
            <a:off x="454727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CB708-CC69-9F94-03F8-102C643497AF}"/>
              </a:ext>
            </a:extLst>
          </p:cNvPr>
          <p:cNvSpPr/>
          <p:nvPr/>
        </p:nvSpPr>
        <p:spPr>
          <a:xfrm>
            <a:off x="391634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0DDCC-6DBE-F016-E1F3-F4878445F01F}"/>
              </a:ext>
            </a:extLst>
          </p:cNvPr>
          <p:cNvSpPr/>
          <p:nvPr/>
        </p:nvSpPr>
        <p:spPr>
          <a:xfrm>
            <a:off x="644008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12238-A74A-8545-706C-018934454D42}"/>
              </a:ext>
            </a:extLst>
          </p:cNvPr>
          <p:cNvSpPr/>
          <p:nvPr/>
        </p:nvSpPr>
        <p:spPr>
          <a:xfrm>
            <a:off x="707102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EF29D-8759-1495-212B-0ABFA80E4E89}"/>
              </a:ext>
            </a:extLst>
          </p:cNvPr>
          <p:cNvSpPr/>
          <p:nvPr/>
        </p:nvSpPr>
        <p:spPr>
          <a:xfrm>
            <a:off x="770195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4F999-19BB-B148-6EEF-1ED490E341D9}"/>
              </a:ext>
            </a:extLst>
          </p:cNvPr>
          <p:cNvSpPr/>
          <p:nvPr/>
        </p:nvSpPr>
        <p:spPr>
          <a:xfrm>
            <a:off x="833289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00B07-2BBF-21C2-978A-6DAE17A44776}"/>
              </a:ext>
            </a:extLst>
          </p:cNvPr>
          <p:cNvSpPr/>
          <p:nvPr/>
        </p:nvSpPr>
        <p:spPr>
          <a:xfrm>
            <a:off x="8964762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E48E72-7FA0-D2EF-91AE-73A635E28CDE}"/>
              </a:ext>
            </a:extLst>
          </p:cNvPr>
          <p:cNvSpPr/>
          <p:nvPr/>
        </p:nvSpPr>
        <p:spPr>
          <a:xfrm>
            <a:off x="328540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84531-FB2D-BFD4-3C7C-C90255DEA6B1}"/>
              </a:ext>
            </a:extLst>
          </p:cNvPr>
          <p:cNvSpPr/>
          <p:nvPr/>
        </p:nvSpPr>
        <p:spPr>
          <a:xfrm>
            <a:off x="265446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3366F-102C-BA5E-982C-CEEA95E126F3}"/>
              </a:ext>
            </a:extLst>
          </p:cNvPr>
          <p:cNvSpPr/>
          <p:nvPr/>
        </p:nvSpPr>
        <p:spPr>
          <a:xfrm>
            <a:off x="202353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67BD8-8EDB-37AD-C1E4-ADB03E33BB94}"/>
              </a:ext>
            </a:extLst>
          </p:cNvPr>
          <p:cNvSpPr/>
          <p:nvPr/>
        </p:nvSpPr>
        <p:spPr>
          <a:xfrm>
            <a:off x="959476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70925-7D4A-3682-A06D-D1D6EF2F23CE}"/>
              </a:ext>
            </a:extLst>
          </p:cNvPr>
          <p:cNvSpPr txBox="1"/>
          <p:nvPr/>
        </p:nvSpPr>
        <p:spPr>
          <a:xfrm>
            <a:off x="5597626" y="2251854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0.20*10 = 2.0 so 0.20 goes into bucket number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814EC-4D2A-1E60-5D48-B7DD45C38D02}"/>
              </a:ext>
            </a:extLst>
          </p:cNvPr>
          <p:cNvSpPr txBox="1"/>
          <p:nvPr/>
        </p:nvSpPr>
        <p:spPr>
          <a:xfrm>
            <a:off x="5620779" y="2710915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0.25*10 = 2.5 so 0.25 goes into bucket number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818FD-75B8-0E0A-28A1-0C97CFE9EAB6}"/>
              </a:ext>
            </a:extLst>
          </p:cNvPr>
          <p:cNvSpPr txBox="1"/>
          <p:nvPr/>
        </p:nvSpPr>
        <p:spPr>
          <a:xfrm>
            <a:off x="5620779" y="316997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0.17*10 = 1.7 so 0.17 goes into bucket number 1 and have to apply insertion sort between 0.17 and 0.13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A5C285-5FE3-6E18-BAA9-FB68217EED5F}"/>
              </a:ext>
            </a:extLst>
          </p:cNvPr>
          <p:cNvSpPr txBox="1"/>
          <p:nvPr/>
        </p:nvSpPr>
        <p:spPr>
          <a:xfrm>
            <a:off x="5620779" y="390148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0.78*10 = 7.8 so 0.78 goes into bucket number 7 and we have to apply insertion sort between 0.78 and 0.79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482D3-111A-CE05-AE77-07F615D66399}"/>
              </a:ext>
            </a:extLst>
          </p:cNvPr>
          <p:cNvSpPr txBox="1"/>
          <p:nvPr/>
        </p:nvSpPr>
        <p:spPr>
          <a:xfrm>
            <a:off x="5653336" y="464819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0.45*10 = 4.5 so 0.45 goes into bucket number 4</a:t>
            </a:r>
          </a:p>
        </p:txBody>
      </p:sp>
    </p:spTree>
    <p:extLst>
      <p:ext uri="{BB962C8B-B14F-4D97-AF65-F5344CB8AC3E}">
        <p14:creationId xmlns:p14="http://schemas.microsoft.com/office/powerpoint/2010/main" val="28085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7" grpId="1" animBg="1"/>
      <p:bldP spid="19" grpId="0" animBg="1"/>
      <p:bldP spid="23" grpId="0" animBg="1"/>
      <p:bldP spid="28" grpId="0" animBg="1"/>
      <p:bldP spid="32" grpId="0" animBg="1"/>
      <p:bldP spid="32" grpId="1" animBg="1"/>
      <p:bldP spid="38" grpId="0" animBg="1"/>
      <p:bldP spid="74" grpId="0" animBg="1"/>
      <p:bldP spid="7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16685" y="485528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307290" y="3030140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2D5062-0707-C491-EA0A-798D1DB70BC8}"/>
              </a:ext>
            </a:extLst>
          </p:cNvPr>
          <p:cNvCxnSpPr>
            <a:cxnSpLocks/>
          </p:cNvCxnSpPr>
          <p:nvPr/>
        </p:nvCxnSpPr>
        <p:spPr>
          <a:xfrm>
            <a:off x="3956013" y="5002471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4559816" y="486204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05D40-7D25-FDC7-29D6-360FE1E97A12}"/>
              </a:ext>
            </a:extLst>
          </p:cNvPr>
          <p:cNvCxnSpPr>
            <a:cxnSpLocks/>
          </p:cNvCxnSpPr>
          <p:nvPr/>
        </p:nvCxnSpPr>
        <p:spPr>
          <a:xfrm>
            <a:off x="1412882" y="426738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CC3D86-8009-94DC-8DFC-26516E4AB3CA}"/>
              </a:ext>
            </a:extLst>
          </p:cNvPr>
          <p:cNvSpPr/>
          <p:nvPr/>
        </p:nvSpPr>
        <p:spPr>
          <a:xfrm>
            <a:off x="2016685" y="412696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F5F71-CBCD-BDCA-7CA0-5BED50982D54}"/>
              </a:ext>
            </a:extLst>
          </p:cNvPr>
          <p:cNvSpPr txBox="1"/>
          <p:nvPr/>
        </p:nvSpPr>
        <p:spPr>
          <a:xfrm>
            <a:off x="5772763" y="4094069"/>
            <a:ext cx="626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F0D68-A9DE-5B26-D442-3782EA2AA848}"/>
              </a:ext>
            </a:extLst>
          </p:cNvPr>
          <p:cNvCxnSpPr>
            <a:cxnSpLocks/>
          </p:cNvCxnSpPr>
          <p:nvPr/>
        </p:nvCxnSpPr>
        <p:spPr>
          <a:xfrm>
            <a:off x="2684458" y="426738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D442A-AC3D-F15B-1C95-23C34A6A2E6F}"/>
              </a:ext>
            </a:extLst>
          </p:cNvPr>
          <p:cNvSpPr/>
          <p:nvPr/>
        </p:nvSpPr>
        <p:spPr>
          <a:xfrm>
            <a:off x="3288261" y="412696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74C811-2187-AF3D-5E05-6FB8263D2CAD}"/>
              </a:ext>
            </a:extLst>
          </p:cNvPr>
          <p:cNvSpPr/>
          <p:nvPr/>
        </p:nvSpPr>
        <p:spPr>
          <a:xfrm>
            <a:off x="2654478" y="3378661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C4051D-CBD3-356C-EE45-794FFDDE016F}"/>
              </a:ext>
            </a:extLst>
          </p:cNvPr>
          <p:cNvCxnSpPr>
            <a:cxnSpLocks/>
          </p:cNvCxnSpPr>
          <p:nvPr/>
        </p:nvCxnSpPr>
        <p:spPr>
          <a:xfrm>
            <a:off x="2684458" y="465142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908ACDB-5537-7462-99F7-78CF9199E6F5}"/>
              </a:ext>
            </a:extLst>
          </p:cNvPr>
          <p:cNvSpPr/>
          <p:nvPr/>
        </p:nvSpPr>
        <p:spPr>
          <a:xfrm>
            <a:off x="3288261" y="451099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409373-AB28-15D8-E02E-DD13E67C8716}"/>
              </a:ext>
            </a:extLst>
          </p:cNvPr>
          <p:cNvGraphicFramePr>
            <a:graphicFrameLocks noGrp="1"/>
          </p:cNvGraphicFramePr>
          <p:nvPr/>
        </p:nvGraphicFramePr>
        <p:xfrm>
          <a:off x="1965092" y="5855202"/>
          <a:ext cx="8065005" cy="45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044014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223718148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32062501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287741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1965971790"/>
                    </a:ext>
                  </a:extLst>
                </a:gridCol>
              </a:tblGrid>
              <a:tr h="45524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554877-70E8-1440-A12F-9B206B15BE39}"/>
              </a:ext>
            </a:extLst>
          </p:cNvPr>
          <p:cNvCxnSpPr>
            <a:cxnSpLocks/>
          </p:cNvCxnSpPr>
          <p:nvPr/>
        </p:nvCxnSpPr>
        <p:spPr>
          <a:xfrm>
            <a:off x="2354244" y="3299003"/>
            <a:ext cx="0" cy="259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01BBE-34DE-F011-9C8A-AB55772EC337}"/>
              </a:ext>
            </a:extLst>
          </p:cNvPr>
          <p:cNvCxnSpPr>
            <a:cxnSpLocks/>
          </p:cNvCxnSpPr>
          <p:nvPr/>
        </p:nvCxnSpPr>
        <p:spPr>
          <a:xfrm>
            <a:off x="2335530" y="3547566"/>
            <a:ext cx="295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AAB6F0-A20B-7345-CBDE-FCD2ED7986D6}"/>
              </a:ext>
            </a:extLst>
          </p:cNvPr>
          <p:cNvCxnSpPr>
            <a:cxnSpLocks/>
          </p:cNvCxnSpPr>
          <p:nvPr/>
        </p:nvCxnSpPr>
        <p:spPr>
          <a:xfrm>
            <a:off x="3339408" y="3539682"/>
            <a:ext cx="299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315822-8603-3E81-23E3-66483C8C38D8}"/>
              </a:ext>
            </a:extLst>
          </p:cNvPr>
          <p:cNvCxnSpPr>
            <a:cxnSpLocks/>
          </p:cNvCxnSpPr>
          <p:nvPr/>
        </p:nvCxnSpPr>
        <p:spPr>
          <a:xfrm flipV="1">
            <a:off x="3638550" y="3299003"/>
            <a:ext cx="0" cy="259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D372EC-15D9-E0C0-4F93-97123979C443}"/>
              </a:ext>
            </a:extLst>
          </p:cNvPr>
          <p:cNvCxnSpPr>
            <a:cxnSpLocks/>
          </p:cNvCxnSpPr>
          <p:nvPr/>
        </p:nvCxnSpPr>
        <p:spPr>
          <a:xfrm>
            <a:off x="2696720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2FD8653-DBE5-F11A-12F9-EDDA8690ABC4}"/>
              </a:ext>
            </a:extLst>
          </p:cNvPr>
          <p:cNvSpPr/>
          <p:nvPr/>
        </p:nvSpPr>
        <p:spPr>
          <a:xfrm>
            <a:off x="3322960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0021E6-7147-B80F-4A19-784CF90A6F0B}"/>
              </a:ext>
            </a:extLst>
          </p:cNvPr>
          <p:cNvCxnSpPr>
            <a:cxnSpLocks/>
          </p:cNvCxnSpPr>
          <p:nvPr/>
        </p:nvCxnSpPr>
        <p:spPr>
          <a:xfrm>
            <a:off x="4011703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D06BE5-DEE4-40AF-6A25-6F45F18421E9}"/>
              </a:ext>
            </a:extLst>
          </p:cNvPr>
          <p:cNvSpPr/>
          <p:nvPr/>
        </p:nvSpPr>
        <p:spPr>
          <a:xfrm>
            <a:off x="4607265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7DD7-C6C4-14A7-FD09-36F8818D1ADE}"/>
              </a:ext>
            </a:extLst>
          </p:cNvPr>
          <p:cNvSpPr txBox="1"/>
          <p:nvPr/>
        </p:nvSpPr>
        <p:spPr>
          <a:xfrm>
            <a:off x="5807053" y="2136923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0.56*10 = 5.6 so 0.56 goes into bucket number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CDEBD-E134-680A-1902-699065D43DA6}"/>
              </a:ext>
            </a:extLst>
          </p:cNvPr>
          <p:cNvSpPr txBox="1"/>
          <p:nvPr/>
        </p:nvSpPr>
        <p:spPr>
          <a:xfrm>
            <a:off x="5807053" y="271067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0.58*10 = 5.8 so 0.58 goes into bucket number 5 and we have to apply insertion sort between 0.56 and 0.58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95763-302C-D4E6-F3E1-434BC67F4C78}"/>
              </a:ext>
            </a:extLst>
          </p:cNvPr>
          <p:cNvSpPr txBox="1"/>
          <p:nvPr/>
        </p:nvSpPr>
        <p:spPr>
          <a:xfrm>
            <a:off x="5807053" y="355705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0.23*10 = 2.3 so 0.23 goes into bucket number 2 and we have to apply insertion sort between 0.25 and 0.23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57C20-18C3-D9E4-9922-4091C1428AF4}"/>
              </a:ext>
            </a:extLst>
          </p:cNvPr>
          <p:cNvSpPr txBox="1"/>
          <p:nvPr/>
        </p:nvSpPr>
        <p:spPr>
          <a:xfrm>
            <a:off x="5772492" y="4407804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0.68*10 = 6.8 so 0.68 goes into bucket number 6 and we have to apply insertion sort between 0.68 and 0.64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FBE0C-07FB-3DDA-A39B-3C1494ADF28F}"/>
              </a:ext>
            </a:extLst>
          </p:cNvPr>
          <p:cNvSpPr/>
          <p:nvPr/>
        </p:nvSpPr>
        <p:spPr>
          <a:xfrm>
            <a:off x="611155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DA626-39FF-EBF0-5219-5EFFC87A5606}"/>
              </a:ext>
            </a:extLst>
          </p:cNvPr>
          <p:cNvSpPr/>
          <p:nvPr/>
        </p:nvSpPr>
        <p:spPr>
          <a:xfrm>
            <a:off x="548062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FFDB4F-43DC-3467-F63C-18FDEEEEC47E}"/>
              </a:ext>
            </a:extLst>
          </p:cNvPr>
          <p:cNvSpPr/>
          <p:nvPr/>
        </p:nvSpPr>
        <p:spPr>
          <a:xfrm>
            <a:off x="484968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843E4D-0B2A-434F-CF17-4E990BBF7D67}"/>
              </a:ext>
            </a:extLst>
          </p:cNvPr>
          <p:cNvSpPr/>
          <p:nvPr/>
        </p:nvSpPr>
        <p:spPr>
          <a:xfrm>
            <a:off x="421874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61D0A1-3382-45E0-A858-0C8087986293}"/>
              </a:ext>
            </a:extLst>
          </p:cNvPr>
          <p:cNvSpPr/>
          <p:nvPr/>
        </p:nvSpPr>
        <p:spPr>
          <a:xfrm>
            <a:off x="674249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40CE9-1322-2449-E022-44030373407F}"/>
              </a:ext>
            </a:extLst>
          </p:cNvPr>
          <p:cNvSpPr/>
          <p:nvPr/>
        </p:nvSpPr>
        <p:spPr>
          <a:xfrm>
            <a:off x="737342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EB819B-EB32-8D9D-5F3D-9B1A502CBAD9}"/>
              </a:ext>
            </a:extLst>
          </p:cNvPr>
          <p:cNvSpPr/>
          <p:nvPr/>
        </p:nvSpPr>
        <p:spPr>
          <a:xfrm>
            <a:off x="800436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2D98BC-0246-DCF8-660E-DA4114F3058B}"/>
              </a:ext>
            </a:extLst>
          </p:cNvPr>
          <p:cNvSpPr/>
          <p:nvPr/>
        </p:nvSpPr>
        <p:spPr>
          <a:xfrm>
            <a:off x="863530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DBFD9E-CE58-54C3-4297-309FC8A28285}"/>
              </a:ext>
            </a:extLst>
          </p:cNvPr>
          <p:cNvSpPr/>
          <p:nvPr/>
        </p:nvSpPr>
        <p:spPr>
          <a:xfrm>
            <a:off x="9267170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03FB27-1285-DA8B-25BC-D4F02B4CC077}"/>
              </a:ext>
            </a:extLst>
          </p:cNvPr>
          <p:cNvSpPr/>
          <p:nvPr/>
        </p:nvSpPr>
        <p:spPr>
          <a:xfrm>
            <a:off x="358781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5A111-237A-9877-C5C1-9C26CECD8221}"/>
              </a:ext>
            </a:extLst>
          </p:cNvPr>
          <p:cNvSpPr/>
          <p:nvPr/>
        </p:nvSpPr>
        <p:spPr>
          <a:xfrm>
            <a:off x="295687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42A735-EDFA-ED94-C7BF-8F4FAFB79120}"/>
              </a:ext>
            </a:extLst>
          </p:cNvPr>
          <p:cNvSpPr/>
          <p:nvPr/>
        </p:nvSpPr>
        <p:spPr>
          <a:xfrm>
            <a:off x="232594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E1A192-5CE3-5BAA-D258-E2CD8BA49470}"/>
              </a:ext>
            </a:extLst>
          </p:cNvPr>
          <p:cNvSpPr/>
          <p:nvPr/>
        </p:nvSpPr>
        <p:spPr>
          <a:xfrm>
            <a:off x="989717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97015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9" grpId="0" animBg="1"/>
      <p:bldP spid="23" grpId="0" animBg="1"/>
      <p:bldP spid="23" grpId="1" animBg="1"/>
      <p:bldP spid="28" grpId="0" animBg="1"/>
      <p:bldP spid="32" grpId="0" animBg="1"/>
      <p:bldP spid="38" grpId="0" animBg="1"/>
      <p:bldP spid="41" grpId="0" animBg="1"/>
      <p:bldP spid="15" grpId="0" animBg="1"/>
      <p:bldP spid="25" grpId="0" animBg="1"/>
      <p:bldP spid="25" grpId="1" animBg="1"/>
      <p:bldP spid="47" grpId="0" animBg="1"/>
      <p:bldP spid="57" grpId="0" animBg="1"/>
      <p:bldP spid="59" grpId="0" animBg="1"/>
      <p:bldP spid="2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" y="822960"/>
            <a:ext cx="8887968" cy="381304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BucketSort</a:t>
            </a:r>
            <a:r>
              <a:rPr lang="en-US" b="1" dirty="0"/>
              <a:t>(a[], n)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 'n' empty buckets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 </a:t>
            </a:r>
            <a:r>
              <a:rPr lang="en-US" b="1" dirty="0"/>
              <a:t>for</a:t>
            </a:r>
            <a:r>
              <a:rPr lang="en-US" dirty="0"/>
              <a:t> each array element a[i] 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Put array elements into buckets, i.e. insert a[i] into bucket[n*a[i]]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 the elements of individual buckets by using the insertion sort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 last, gather or concatenate the sorted 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 </a:t>
            </a:r>
            <a:r>
              <a:rPr lang="en-US" dirty="0" err="1"/>
              <a:t>BucketSort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58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on multiple 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18997</TotalTime>
  <Words>9352</Words>
  <Application>Microsoft Office PowerPoint</Application>
  <PresentationFormat>Widescreen</PresentationFormat>
  <Paragraphs>2916</Paragraphs>
  <Slides>103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Roboto Condensed Light</vt:lpstr>
      <vt:lpstr>Roboto Condensed</vt:lpstr>
      <vt:lpstr>Calibri</vt:lpstr>
      <vt:lpstr>Aptos</vt:lpstr>
      <vt:lpstr>Wingdings 2</vt:lpstr>
      <vt:lpstr>Wingdings</vt:lpstr>
      <vt:lpstr>Cambria Math</vt:lpstr>
      <vt:lpstr>Arial</vt:lpstr>
      <vt:lpstr>Wingdings 3</vt:lpstr>
      <vt:lpstr>Consolas</vt:lpstr>
      <vt:lpstr>Office Theme</vt:lpstr>
      <vt:lpstr>Unit-5  Searching &amp;  Sorting</vt:lpstr>
      <vt:lpstr>PowerPoint Presentation</vt:lpstr>
      <vt:lpstr>Linear Search</vt:lpstr>
      <vt:lpstr>Linear/Sequential Search</vt:lpstr>
      <vt:lpstr>Sequential Search – Algorithm &amp; Example</vt:lpstr>
      <vt:lpstr>Binary Search</vt:lpstr>
      <vt:lpstr>Binary Search</vt:lpstr>
      <vt:lpstr>Binary Search – Algorithm (Iterative Approach)</vt:lpstr>
      <vt:lpstr>Binary Search - Algorithm</vt:lpstr>
      <vt:lpstr>Binary Search - Algorithm</vt:lpstr>
      <vt:lpstr>Binary Search – Algorithm (Recursive Approach)</vt:lpstr>
      <vt:lpstr>Linear Search vs. Binary Search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 Sort</vt:lpstr>
      <vt:lpstr>Bubble Sort</vt:lpstr>
      <vt:lpstr>BUBBLE_SORT(K,N)</vt:lpstr>
      <vt:lpstr>Procedure: BUBBLE_SORT (K, N)</vt:lpstr>
      <vt:lpstr>Insertion Sort</vt:lpstr>
      <vt:lpstr>Insertion Sort</vt:lpstr>
      <vt:lpstr>Insertion Sort</vt:lpstr>
      <vt:lpstr>Algorithm : Insertion Sort (A,N)</vt:lpstr>
      <vt:lpstr>Example : Insertion Sort</vt:lpstr>
      <vt:lpstr>Example : Insertion Sort</vt:lpstr>
      <vt:lpstr>Example : Insertion Sort</vt:lpstr>
      <vt:lpstr>Example : Insertion Sort</vt:lpstr>
      <vt:lpstr>Example : Insertion Sort</vt:lpstr>
      <vt:lpstr>Shell Sort</vt:lpstr>
      <vt:lpstr>Shell Sort - Example</vt:lpstr>
      <vt:lpstr>Shell Sort - Example</vt:lpstr>
      <vt:lpstr>Shell Sort - Example</vt:lpstr>
      <vt:lpstr>Shell Sort - Example</vt:lpstr>
      <vt:lpstr>Algorithm : Shell Sort (A,N)</vt:lpstr>
      <vt:lpstr>Shell Sort - Complexity</vt:lpstr>
      <vt:lpstr>Counting Sort</vt:lpstr>
      <vt:lpstr>Counting Sort</vt:lpstr>
      <vt:lpstr>Counting Sort – Example </vt:lpstr>
      <vt:lpstr>Counting Sort – Example </vt:lpstr>
      <vt:lpstr>Counting Sort – Example </vt:lpstr>
      <vt:lpstr>Algorithm: Counting_Sort(A[1,…,n],k)</vt:lpstr>
      <vt:lpstr>Algorithm: Counting_Sort(A[1,…,n],k)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Merge Sort</vt:lpstr>
      <vt:lpstr>Merge Sort</vt:lpstr>
      <vt:lpstr>Merge Sort</vt:lpstr>
      <vt:lpstr>Merge Sort</vt:lpstr>
      <vt:lpstr>Merge Sort</vt:lpstr>
      <vt:lpstr>PowerPoint Presentation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Heap Sort</vt:lpstr>
      <vt:lpstr>Heap Sort</vt:lpstr>
      <vt:lpstr>What is Heap?</vt:lpstr>
      <vt:lpstr>What is Heap sort?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What is Heap sort?</vt:lpstr>
      <vt:lpstr>What is Heap sort?</vt:lpstr>
      <vt:lpstr>What is Heap sort?</vt:lpstr>
      <vt:lpstr>What is Heap sort?</vt:lpstr>
      <vt:lpstr>Bucket Sort</vt:lpstr>
      <vt:lpstr>Bucket Sort</vt:lpstr>
      <vt:lpstr>Bucket Sort Cont.</vt:lpstr>
      <vt:lpstr>Bucket Sort Cont.</vt:lpstr>
      <vt:lpstr>Bucket Sort Cont.</vt:lpstr>
      <vt:lpstr>Bucket Sort Cont.</vt:lpstr>
      <vt:lpstr>Bucket Sort Cont.</vt:lpstr>
      <vt:lpstr>Bucket Sort</vt:lpstr>
      <vt:lpstr>Sorting on multiple keys</vt:lpstr>
      <vt:lpstr>Sorting with Multiple Keys</vt:lpstr>
      <vt:lpstr>Sorting with Multiple Keys Cont.</vt:lpstr>
      <vt:lpstr>Sorting with Multiple Keys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HareKrishna</cp:lastModifiedBy>
  <cp:revision>1028</cp:revision>
  <dcterms:created xsi:type="dcterms:W3CDTF">2020-05-01T05:09:15Z</dcterms:created>
  <dcterms:modified xsi:type="dcterms:W3CDTF">2024-08-31T06:10:49Z</dcterms:modified>
</cp:coreProperties>
</file>