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E772-394C-490E-98D9-C123B324D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95642-A979-4883-8880-28598109B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1DDC5-B9CC-4175-B88D-798D5CE27DAE}"/>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87343808-AB2C-4974-92B2-3EBF6000A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5EBA-0C18-4344-8192-6CDCA4D39D5B}"/>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360779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F4F-9EAB-47D5-9693-50313AAA2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3E29D-70E2-4882-AF08-662382B9D2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085B0-6A2B-4915-A4C4-3771ECCEEA2F}"/>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2B4D3CC4-500C-470E-B1BB-2898FD985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09B3B-AED7-4D0F-B6DC-E82A81030E7F}"/>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99008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01AE0-3D36-46AB-9BEC-F0B9BA860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E4B09D-6795-44E3-9966-5807D8ED4F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EC9DE-ADED-483F-8400-A25FF60677D9}"/>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C60C6C78-9F52-481E-A430-60B43C369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9AA03-CABF-446C-8F76-7856B58F8BB9}"/>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33634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2D7E-B192-41A7-813E-6942194A8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AB952-1592-48B4-84C7-09335AF874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F9939-BAD4-47A4-8A62-FA8CA0DB5151}"/>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E224D132-606F-4989-9999-93A3FE6CA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ADA68-BCFC-4FE5-A83A-F8B78ED021BD}"/>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361042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48DB-38B0-40AE-A4BE-7F658A6B0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64947-C2EC-49F0-BDFA-2F04447B9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91A50F-AD01-4502-9E72-C957C6EE5AB0}"/>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11D247CC-0865-4E60-B33F-FAF868926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7A44B-6D83-4A6C-894D-46A440A8272F}"/>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65777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2EDD-A743-400A-879C-89F6E1B9D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28418-6FD8-44AE-B025-24E0E65E84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2DF95-CABC-4FD2-ADC1-39D0440A9F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2E8F2-BA1B-4FB3-BE30-59E4E54C1469}"/>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6" name="Footer Placeholder 5">
            <a:extLst>
              <a:ext uri="{FF2B5EF4-FFF2-40B4-BE49-F238E27FC236}">
                <a16:creationId xmlns:a16="http://schemas.microsoft.com/office/drawing/2014/main" id="{570AD59E-9BA2-4908-8558-2FB864AEE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ADE09-9C86-4B47-B09B-F82BFB603A79}"/>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226894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032D-2C45-42C0-90B6-97D8ECB3B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F4B006-334A-4B3A-A4A3-731C93691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F437DC-5CA0-43B9-ADCE-CCACBCC19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1F722-7C3F-414B-8F55-C42B5F444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175EC9-0F05-4824-B61B-8392C0602B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3C5B1C-8FAD-4DED-BE47-AB61596168B2}"/>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8" name="Footer Placeholder 7">
            <a:extLst>
              <a:ext uri="{FF2B5EF4-FFF2-40B4-BE49-F238E27FC236}">
                <a16:creationId xmlns:a16="http://schemas.microsoft.com/office/drawing/2014/main" id="{57E114A1-2C8D-48BA-BCC5-B1B47D9D8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513AD-983A-4325-B863-880885591A14}"/>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170726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CAA9-CE07-42BA-A816-7FE07A9B53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96D02-4512-4646-9EF8-B3398D381966}"/>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4" name="Footer Placeholder 3">
            <a:extLst>
              <a:ext uri="{FF2B5EF4-FFF2-40B4-BE49-F238E27FC236}">
                <a16:creationId xmlns:a16="http://schemas.microsoft.com/office/drawing/2014/main" id="{10D28F66-9590-42AC-9B76-0F9963BD5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AC33EB-990C-43A9-A594-C85E94FB4A8F}"/>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86635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C5828-B045-4985-BF79-28DDEF79BC02}"/>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3" name="Footer Placeholder 2">
            <a:extLst>
              <a:ext uri="{FF2B5EF4-FFF2-40B4-BE49-F238E27FC236}">
                <a16:creationId xmlns:a16="http://schemas.microsoft.com/office/drawing/2014/main" id="{0C731B2A-CDC2-4284-8141-78C37042CD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7F319-7E73-4991-AAC9-698B6DA334DB}"/>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352838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F016-7DC4-4FAA-8891-E63A82806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657420-F85F-441B-8053-9226B48E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FA2A7-AB33-47F4-BE96-E632D9A1D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F1D530-0FB1-4B00-B139-9FF27601C86C}"/>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6" name="Footer Placeholder 5">
            <a:extLst>
              <a:ext uri="{FF2B5EF4-FFF2-40B4-BE49-F238E27FC236}">
                <a16:creationId xmlns:a16="http://schemas.microsoft.com/office/drawing/2014/main" id="{7CB9B161-67CF-42EF-A134-D1E5190CE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B02B2-40E3-49B2-A168-A4DB81557615}"/>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34279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45E8-D117-4506-83DD-B9CBB605D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43E4E-19A9-40D4-A356-4C01DAAF6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D91C0-3ECC-492B-97F9-306A5A966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F2705A-5EFE-46A1-8C37-1C03394785CA}"/>
              </a:ext>
            </a:extLst>
          </p:cNvPr>
          <p:cNvSpPr>
            <a:spLocks noGrp="1"/>
          </p:cNvSpPr>
          <p:nvPr>
            <p:ph type="dt" sz="half" idx="10"/>
          </p:nvPr>
        </p:nvSpPr>
        <p:spPr/>
        <p:txBody>
          <a:bodyPr/>
          <a:lstStyle/>
          <a:p>
            <a:fld id="{D833F1CE-5D1B-4CE6-9BD9-2D50BB1AD9F9}" type="datetimeFigureOut">
              <a:rPr lang="en-US" smtClean="0"/>
              <a:t>4/7/2018</a:t>
            </a:fld>
            <a:endParaRPr lang="en-US"/>
          </a:p>
        </p:txBody>
      </p:sp>
      <p:sp>
        <p:nvSpPr>
          <p:cNvPr id="6" name="Footer Placeholder 5">
            <a:extLst>
              <a:ext uri="{FF2B5EF4-FFF2-40B4-BE49-F238E27FC236}">
                <a16:creationId xmlns:a16="http://schemas.microsoft.com/office/drawing/2014/main" id="{5F4F0CA2-FF99-4247-B2EF-C24945BE9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684B4-7EB3-49B8-892F-F09804AA8785}"/>
              </a:ext>
            </a:extLst>
          </p:cNvPr>
          <p:cNvSpPr>
            <a:spLocks noGrp="1"/>
          </p:cNvSpPr>
          <p:nvPr>
            <p:ph type="sldNum" sz="quarter" idx="12"/>
          </p:nvPr>
        </p:nvSpPr>
        <p:spPr/>
        <p:txBody>
          <a:bodyPr/>
          <a:lstStyle/>
          <a:p>
            <a:fld id="{7C14067E-2B34-4432-AA9A-9068373B4C00}" type="slidenum">
              <a:rPr lang="en-US" smtClean="0"/>
              <a:t>‹#›</a:t>
            </a:fld>
            <a:endParaRPr lang="en-US"/>
          </a:p>
        </p:txBody>
      </p:sp>
    </p:spTree>
    <p:extLst>
      <p:ext uri="{BB962C8B-B14F-4D97-AF65-F5344CB8AC3E}">
        <p14:creationId xmlns:p14="http://schemas.microsoft.com/office/powerpoint/2010/main" val="134253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C5AB8-A28A-40E8-96BE-BE80E381F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2FE9D-54EA-43E1-AF82-E52F38620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DC8EF-9606-4590-B501-6517960ED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3F1CE-5D1B-4CE6-9BD9-2D50BB1AD9F9}" type="datetimeFigureOut">
              <a:rPr lang="en-US" smtClean="0"/>
              <a:t>4/7/2018</a:t>
            </a:fld>
            <a:endParaRPr lang="en-US"/>
          </a:p>
        </p:txBody>
      </p:sp>
      <p:sp>
        <p:nvSpPr>
          <p:cNvPr id="5" name="Footer Placeholder 4">
            <a:extLst>
              <a:ext uri="{FF2B5EF4-FFF2-40B4-BE49-F238E27FC236}">
                <a16:creationId xmlns:a16="http://schemas.microsoft.com/office/drawing/2014/main" id="{00162039-EAC2-4CE3-9BF3-B7859730C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41198-C741-461F-898B-B669586D0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4067E-2B34-4432-AA9A-9068373B4C00}" type="slidenum">
              <a:rPr lang="en-US" smtClean="0"/>
              <a:t>‹#›</a:t>
            </a:fld>
            <a:endParaRPr lang="en-US"/>
          </a:p>
        </p:txBody>
      </p:sp>
    </p:spTree>
    <p:extLst>
      <p:ext uri="{BB962C8B-B14F-4D97-AF65-F5344CB8AC3E}">
        <p14:creationId xmlns:p14="http://schemas.microsoft.com/office/powerpoint/2010/main" val="377717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Facebook+metr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nitin\AppData\Local\Microsoft\Windows\INetCache\Content.Word\FacebookIncome-720x340.jpg">
            <a:extLst>
              <a:ext uri="{FF2B5EF4-FFF2-40B4-BE49-F238E27FC236}">
                <a16:creationId xmlns:a16="http://schemas.microsoft.com/office/drawing/2014/main" id="{829B2FBE-D54C-48A4-ADDE-C04FEEB69733}"/>
              </a:ext>
            </a:extLst>
          </p:cNvPr>
          <p:cNvPicPr/>
          <p:nvPr/>
        </p:nvPicPr>
        <p:blipFill rotWithShape="1">
          <a:blip r:embed="rId2">
            <a:alphaModFix amt="50000"/>
            <a:extLst>
              <a:ext uri="{28A0092B-C50C-407E-A947-70E740481C1C}">
                <a14:useLocalDpi xmlns:a14="http://schemas.microsoft.com/office/drawing/2010/main" val="0"/>
              </a:ext>
            </a:extLst>
          </a:blip>
          <a:srcRect l="12887" r="3114" b="1"/>
          <a:stretch/>
        </p:blipFill>
        <p:spPr bwMode="auto">
          <a:xfrm>
            <a:off x="20" y="1"/>
            <a:ext cx="12191980" cy="6857999"/>
          </a:xfrm>
          <a:prstGeom prst="rect">
            <a:avLst/>
          </a:prstGeom>
          <a:noFill/>
        </p:spPr>
      </p:pic>
      <p:sp>
        <p:nvSpPr>
          <p:cNvPr id="2" name="Title 1">
            <a:extLst>
              <a:ext uri="{FF2B5EF4-FFF2-40B4-BE49-F238E27FC236}">
                <a16:creationId xmlns:a16="http://schemas.microsoft.com/office/drawing/2014/main" id="{64B63EA7-6D48-44A5-83E7-C96F610B6536}"/>
              </a:ext>
            </a:extLst>
          </p:cNvPr>
          <p:cNvSpPr>
            <a:spLocks noGrp="1"/>
          </p:cNvSpPr>
          <p:nvPr>
            <p:ph type="ctrTitle"/>
          </p:nvPr>
        </p:nvSpPr>
        <p:spPr>
          <a:xfrm>
            <a:off x="523783" y="1122362"/>
            <a:ext cx="11034943" cy="2900518"/>
          </a:xfrm>
        </p:spPr>
        <p:txBody>
          <a:bodyPr>
            <a:normAutofit/>
          </a:bodyPr>
          <a:lstStyle/>
          <a:p>
            <a:r>
              <a:rPr lang="en-US" dirty="0"/>
              <a:t>Facebook Advertisement Analysis</a:t>
            </a:r>
            <a:br>
              <a:rPr lang="en-US" dirty="0"/>
            </a:br>
            <a:endParaRPr lang="en-US" dirty="0">
              <a:solidFill>
                <a:srgbClr val="FFFFFF"/>
              </a:solidFill>
            </a:endParaRPr>
          </a:p>
        </p:txBody>
      </p:sp>
      <p:sp>
        <p:nvSpPr>
          <p:cNvPr id="3" name="Subtitle 2">
            <a:extLst>
              <a:ext uri="{FF2B5EF4-FFF2-40B4-BE49-F238E27FC236}">
                <a16:creationId xmlns:a16="http://schemas.microsoft.com/office/drawing/2014/main" id="{310C3FF2-6CDB-45BD-9F0B-569CC73C0317}"/>
              </a:ext>
            </a:extLst>
          </p:cNvPr>
          <p:cNvSpPr>
            <a:spLocks noGrp="1"/>
          </p:cNvSpPr>
          <p:nvPr>
            <p:ph type="subTitle" idx="1"/>
          </p:nvPr>
        </p:nvSpPr>
        <p:spPr>
          <a:xfrm>
            <a:off x="1523999" y="4159404"/>
            <a:ext cx="10380955" cy="2347928"/>
          </a:xfrm>
        </p:spPr>
        <p:txBody>
          <a:bodyPr>
            <a:normAutofit/>
          </a:bodyPr>
          <a:lstStyle/>
          <a:p>
            <a:pPr algn="r"/>
            <a:r>
              <a:rPr lang="en-US" dirty="0"/>
              <a:t>By: Team 5</a:t>
            </a:r>
          </a:p>
          <a:p>
            <a:pPr algn="r"/>
            <a:r>
              <a:rPr lang="en-US" dirty="0"/>
              <a:t>Akash </a:t>
            </a:r>
            <a:r>
              <a:rPr lang="en-US" dirty="0" err="1"/>
              <a:t>Jagtap</a:t>
            </a:r>
            <a:endParaRPr lang="en-US" dirty="0"/>
          </a:p>
          <a:p>
            <a:pPr algn="r"/>
            <a:r>
              <a:rPr lang="en-US" dirty="0" err="1"/>
              <a:t>Jerin</a:t>
            </a:r>
            <a:r>
              <a:rPr lang="en-US" dirty="0"/>
              <a:t> </a:t>
            </a:r>
            <a:r>
              <a:rPr lang="en-US" dirty="0" err="1"/>
              <a:t>Rajan</a:t>
            </a:r>
            <a:endParaRPr lang="en-US" dirty="0"/>
          </a:p>
          <a:p>
            <a:pPr algn="r"/>
            <a:r>
              <a:rPr lang="en-US" dirty="0"/>
              <a:t>Nitin Prince Reuben</a:t>
            </a:r>
          </a:p>
          <a:p>
            <a:endParaRPr lang="en-US" sz="1600" dirty="0">
              <a:solidFill>
                <a:srgbClr val="FFFFFF"/>
              </a:solidFill>
            </a:endParaRPr>
          </a:p>
        </p:txBody>
      </p:sp>
    </p:spTree>
    <p:extLst>
      <p:ext uri="{BB962C8B-B14F-4D97-AF65-F5344CB8AC3E}">
        <p14:creationId xmlns:p14="http://schemas.microsoft.com/office/powerpoint/2010/main" val="13153171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262A-10F0-4822-B326-921A540F8F6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904449-6115-4677-950E-D0277CD03A4B}"/>
              </a:ext>
            </a:extLst>
          </p:cNvPr>
          <p:cNvSpPr>
            <a:spLocks noGrp="1"/>
          </p:cNvSpPr>
          <p:nvPr>
            <p:ph idx="1"/>
          </p:nvPr>
        </p:nvSpPr>
        <p:spPr/>
        <p:txBody>
          <a:bodyPr/>
          <a:lstStyle/>
          <a:p>
            <a:r>
              <a:rPr lang="en-US" dirty="0"/>
              <a:t>Goal</a:t>
            </a:r>
          </a:p>
          <a:p>
            <a:r>
              <a:rPr lang="en-US" dirty="0"/>
              <a:t>Overview</a:t>
            </a:r>
          </a:p>
          <a:p>
            <a:r>
              <a:rPr lang="en-US" dirty="0"/>
              <a:t>Dataset</a:t>
            </a:r>
          </a:p>
          <a:p>
            <a:r>
              <a:rPr lang="en-US" dirty="0"/>
              <a:t>Process Outline</a:t>
            </a:r>
          </a:p>
          <a:p>
            <a:r>
              <a:rPr lang="en-US" dirty="0"/>
              <a:t>Deployment Details</a:t>
            </a:r>
          </a:p>
        </p:txBody>
      </p:sp>
    </p:spTree>
    <p:extLst>
      <p:ext uri="{BB962C8B-B14F-4D97-AF65-F5344CB8AC3E}">
        <p14:creationId xmlns:p14="http://schemas.microsoft.com/office/powerpoint/2010/main" val="125269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592A-98FC-4F61-9863-3CF77F9DC0F5}"/>
              </a:ext>
            </a:extLst>
          </p:cNvPr>
          <p:cNvSpPr>
            <a:spLocks noGrp="1"/>
          </p:cNvSpPr>
          <p:nvPr>
            <p:ph type="title"/>
          </p:nvPr>
        </p:nvSpPr>
        <p:spPr/>
        <p:txBody>
          <a:bodyPr/>
          <a:lstStyle/>
          <a:p>
            <a:pPr algn="ctr"/>
            <a:r>
              <a:rPr lang="en-US" dirty="0"/>
              <a:t>Goal</a:t>
            </a:r>
          </a:p>
        </p:txBody>
      </p:sp>
      <p:sp>
        <p:nvSpPr>
          <p:cNvPr id="3" name="Content Placeholder 2">
            <a:extLst>
              <a:ext uri="{FF2B5EF4-FFF2-40B4-BE49-F238E27FC236}">
                <a16:creationId xmlns:a16="http://schemas.microsoft.com/office/drawing/2014/main" id="{FB0C44F5-9DBD-4308-AC24-0750ECD06FEB}"/>
              </a:ext>
            </a:extLst>
          </p:cNvPr>
          <p:cNvSpPr>
            <a:spLocks noGrp="1"/>
          </p:cNvSpPr>
          <p:nvPr>
            <p:ph idx="1"/>
          </p:nvPr>
        </p:nvSpPr>
        <p:spPr/>
        <p:txBody>
          <a:bodyPr/>
          <a:lstStyle/>
          <a:p>
            <a:pPr marL="0" indent="0">
              <a:buNone/>
            </a:pPr>
            <a:r>
              <a:rPr lang="en-US" dirty="0"/>
              <a:t>Come up with reliable model which will help companies to invest their time, resources and money wisely on advertisements on social media especially on Facebook.</a:t>
            </a:r>
          </a:p>
          <a:p>
            <a:pPr marL="0" indent="0">
              <a:buNone/>
            </a:pPr>
            <a:endParaRPr lang="en-US" dirty="0"/>
          </a:p>
        </p:txBody>
      </p:sp>
    </p:spTree>
    <p:extLst>
      <p:ext uri="{BB962C8B-B14F-4D97-AF65-F5344CB8AC3E}">
        <p14:creationId xmlns:p14="http://schemas.microsoft.com/office/powerpoint/2010/main" val="371193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8888-77D9-44DE-BBD2-FDD7BD3516B5}"/>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D3F3378C-60A8-4F69-85B6-605784045FF8}"/>
              </a:ext>
            </a:extLst>
          </p:cNvPr>
          <p:cNvSpPr>
            <a:spLocks noGrp="1"/>
          </p:cNvSpPr>
          <p:nvPr>
            <p:ph idx="1"/>
          </p:nvPr>
        </p:nvSpPr>
        <p:spPr/>
        <p:txBody>
          <a:bodyPr>
            <a:normAutofit/>
          </a:bodyPr>
          <a:lstStyle/>
          <a:p>
            <a:pPr marL="0" indent="0">
              <a:buNone/>
            </a:pPr>
            <a:r>
              <a:rPr lang="en-US" dirty="0"/>
              <a:t>Companies have realized the potential of using Internet-based social networks to influence customers, incorporating social media marketing communication in their strategies for leveraging their businesses. Several studies focused on finding the relationships between online publications on social networks and the impact of such publications measured by users' interactions. We focused on predicting the impact of publishing individual posts on a social media network company's page. The impact is measured through several available metrics related to customer visualizations and interactions. The predictive knowledge found enables to support manager's decisions on whether to publish each post.</a:t>
            </a:r>
          </a:p>
          <a:p>
            <a:pPr marL="0" indent="0">
              <a:buNone/>
            </a:pPr>
            <a:endParaRPr lang="en-US" dirty="0"/>
          </a:p>
        </p:txBody>
      </p:sp>
    </p:spTree>
    <p:extLst>
      <p:ext uri="{BB962C8B-B14F-4D97-AF65-F5344CB8AC3E}">
        <p14:creationId xmlns:p14="http://schemas.microsoft.com/office/powerpoint/2010/main" val="243082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AFD5-76EF-4C7C-A469-74C2920D3754}"/>
              </a:ext>
            </a:extLst>
          </p:cNvPr>
          <p:cNvSpPr>
            <a:spLocks noGrp="1"/>
          </p:cNvSpPr>
          <p:nvPr>
            <p:ph type="title"/>
          </p:nvPr>
        </p:nvSpPr>
        <p:spPr/>
        <p:txBody>
          <a:bodyPr/>
          <a:lstStyle/>
          <a:p>
            <a:pPr algn="ctr"/>
            <a:r>
              <a:rPr lang="en-US" dirty="0"/>
              <a:t>Dataset</a:t>
            </a:r>
          </a:p>
        </p:txBody>
      </p:sp>
      <p:sp>
        <p:nvSpPr>
          <p:cNvPr id="3" name="Content Placeholder 2">
            <a:extLst>
              <a:ext uri="{FF2B5EF4-FFF2-40B4-BE49-F238E27FC236}">
                <a16:creationId xmlns:a16="http://schemas.microsoft.com/office/drawing/2014/main" id="{48A59D43-B16E-49E5-B595-D59BFE28B766}"/>
              </a:ext>
            </a:extLst>
          </p:cNvPr>
          <p:cNvSpPr>
            <a:spLocks noGrp="1"/>
          </p:cNvSpPr>
          <p:nvPr>
            <p:ph idx="1"/>
          </p:nvPr>
        </p:nvSpPr>
        <p:spPr/>
        <p:txBody>
          <a:bodyPr/>
          <a:lstStyle/>
          <a:p>
            <a:pPr marL="0" indent="0">
              <a:buNone/>
            </a:pPr>
            <a:r>
              <a:rPr lang="en-US" dirty="0"/>
              <a:t>Dataset which we are using in our project can be found in the link mentioned below.</a:t>
            </a:r>
          </a:p>
          <a:p>
            <a:pPr marL="0" indent="0">
              <a:buNone/>
            </a:pPr>
            <a:r>
              <a:rPr lang="en-US" u="sng" dirty="0">
                <a:hlinkClick r:id="rId2"/>
              </a:rPr>
              <a:t>https://archive.ics.uci.edu/ml/datasets/Facebook+metrics#</a:t>
            </a:r>
            <a:endParaRPr lang="en-US" dirty="0"/>
          </a:p>
          <a:p>
            <a:pPr marL="0" indent="0">
              <a:buNone/>
            </a:pPr>
            <a:endParaRPr lang="en-US" dirty="0"/>
          </a:p>
        </p:txBody>
      </p:sp>
    </p:spTree>
    <p:extLst>
      <p:ext uri="{BB962C8B-B14F-4D97-AF65-F5344CB8AC3E}">
        <p14:creationId xmlns:p14="http://schemas.microsoft.com/office/powerpoint/2010/main" val="7878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EDB7-F18F-40A9-AE1C-10AADA1EE5A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EEF327E-5511-4DCF-880E-C5FEF48E2754}"/>
              </a:ext>
            </a:extLst>
          </p:cNvPr>
          <p:cNvGraphicFramePr>
            <a:graphicFrameLocks noGrp="1"/>
          </p:cNvGraphicFramePr>
          <p:nvPr>
            <p:ph idx="1"/>
            <p:extLst>
              <p:ext uri="{D42A27DB-BD31-4B8C-83A1-F6EECF244321}">
                <p14:modId xmlns:p14="http://schemas.microsoft.com/office/powerpoint/2010/main" val="4135647956"/>
              </p:ext>
            </p:extLst>
          </p:nvPr>
        </p:nvGraphicFramePr>
        <p:xfrm>
          <a:off x="1572768" y="0"/>
          <a:ext cx="8725329" cy="6858004"/>
        </p:xfrm>
        <a:graphic>
          <a:graphicData uri="http://schemas.openxmlformats.org/drawingml/2006/table">
            <a:tbl>
              <a:tblPr firstRow="1" firstCol="1" bandRow="1">
                <a:tableStyleId>{5C22544A-7EE6-4342-B048-85BDC9FD1C3A}</a:tableStyleId>
              </a:tblPr>
              <a:tblGrid>
                <a:gridCol w="4362665">
                  <a:extLst>
                    <a:ext uri="{9D8B030D-6E8A-4147-A177-3AD203B41FA5}">
                      <a16:colId xmlns:a16="http://schemas.microsoft.com/office/drawing/2014/main" val="1802356733"/>
                    </a:ext>
                  </a:extLst>
                </a:gridCol>
                <a:gridCol w="1315724">
                  <a:extLst>
                    <a:ext uri="{9D8B030D-6E8A-4147-A177-3AD203B41FA5}">
                      <a16:colId xmlns:a16="http://schemas.microsoft.com/office/drawing/2014/main" val="1984343309"/>
                    </a:ext>
                  </a:extLst>
                </a:gridCol>
                <a:gridCol w="3046940">
                  <a:extLst>
                    <a:ext uri="{9D8B030D-6E8A-4147-A177-3AD203B41FA5}">
                      <a16:colId xmlns:a16="http://schemas.microsoft.com/office/drawing/2014/main" val="1216065773"/>
                    </a:ext>
                  </a:extLst>
                </a:gridCol>
              </a:tblGrid>
              <a:tr h="551903">
                <a:tc>
                  <a:txBody>
                    <a:bodyPr/>
                    <a:lstStyle/>
                    <a:p>
                      <a:pPr marL="0" marR="0" algn="ctr">
                        <a:lnSpc>
                          <a:spcPct val="107000"/>
                        </a:lnSpc>
                        <a:spcBef>
                          <a:spcPts val="0"/>
                        </a:spcBef>
                        <a:spcAft>
                          <a:spcPts val="0"/>
                        </a:spcAft>
                      </a:pPr>
                      <a:r>
                        <a:rPr lang="en-US" sz="1100">
                          <a:effectLst/>
                        </a:rPr>
                        <a:t>Feature / Column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gn="ctr">
                        <a:lnSpc>
                          <a:spcPct val="107000"/>
                        </a:lnSpc>
                        <a:spcBef>
                          <a:spcPts val="0"/>
                        </a:spcBef>
                        <a:spcAft>
                          <a:spcPts val="0"/>
                        </a:spcAft>
                      </a:pPr>
                      <a:r>
                        <a:rPr lang="en-US" sz="1100">
                          <a:effectLst/>
                        </a:rPr>
                        <a:t>Type of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gn="ctr">
                        <a:lnSpc>
                          <a:spcPct val="107000"/>
                        </a:lnSpc>
                        <a:spcBef>
                          <a:spcPts val="0"/>
                        </a:spcBef>
                        <a:spcAft>
                          <a:spcPts val="0"/>
                        </a:spcAft>
                      </a:pPr>
                      <a:r>
                        <a:rPr lang="en-US" sz="1100">
                          <a:effectLst/>
                        </a:rPr>
                        <a:t>Data 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020963387"/>
                  </a:ext>
                </a:extLst>
              </a:tr>
              <a:tr h="273805">
                <a:tc>
                  <a:txBody>
                    <a:bodyPr/>
                    <a:lstStyle/>
                    <a:p>
                      <a:pPr marL="0" marR="0">
                        <a:lnSpc>
                          <a:spcPct val="107000"/>
                        </a:lnSpc>
                        <a:spcBef>
                          <a:spcPts val="0"/>
                        </a:spcBef>
                        <a:spcAft>
                          <a:spcPts val="0"/>
                        </a:spcAft>
                      </a:pPr>
                      <a:r>
                        <a:rPr lang="en-US" sz="1100">
                          <a:effectLst/>
                        </a:rPr>
                        <a:t>Posted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Identification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Date/time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3512296072"/>
                  </a:ext>
                </a:extLst>
              </a:tr>
              <a:tr h="273805">
                <a:tc>
                  <a:txBody>
                    <a:bodyPr/>
                    <a:lstStyle/>
                    <a:p>
                      <a:pPr marL="0" marR="0">
                        <a:lnSpc>
                          <a:spcPct val="107000"/>
                        </a:lnSpc>
                        <a:spcBef>
                          <a:spcPts val="0"/>
                        </a:spcBef>
                        <a:spcAft>
                          <a:spcPts val="0"/>
                        </a:spcAft>
                      </a:pPr>
                      <a:r>
                        <a:rPr lang="en-US" sz="1100">
                          <a:effectLst/>
                        </a:rPr>
                        <a:t>Permanent link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Identification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Text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667713192"/>
                  </a:ext>
                </a:extLst>
              </a:tr>
              <a:tr h="273805">
                <a:tc>
                  <a:txBody>
                    <a:bodyPr/>
                    <a:lstStyle/>
                    <a:p>
                      <a:pPr marL="0" marR="0">
                        <a:lnSpc>
                          <a:spcPct val="107000"/>
                        </a:lnSpc>
                        <a:spcBef>
                          <a:spcPts val="0"/>
                        </a:spcBef>
                        <a:spcAft>
                          <a:spcPts val="0"/>
                        </a:spcAft>
                      </a:pPr>
                      <a:r>
                        <a:rPr lang="en-US" sz="1100">
                          <a:effectLst/>
                        </a:rPr>
                        <a:t>Post 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05388356"/>
                  </a:ext>
                </a:extLst>
              </a:tr>
              <a:tr h="273805">
                <a:tc>
                  <a:txBody>
                    <a:bodyPr/>
                    <a:lstStyle/>
                    <a:p>
                      <a:pPr marL="0" marR="0">
                        <a:lnSpc>
                          <a:spcPct val="107000"/>
                        </a:lnSpc>
                        <a:spcBef>
                          <a:spcPts val="0"/>
                        </a:spcBef>
                        <a:spcAft>
                          <a:spcPts val="0"/>
                        </a:spcAft>
                      </a:pPr>
                      <a:r>
                        <a:rPr lang="en-US" sz="1100">
                          <a:effectLst/>
                        </a:rPr>
                        <a:t>Post message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Content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Text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362610986"/>
                  </a:ext>
                </a:extLst>
              </a:tr>
              <a:tr h="273805">
                <a:tc>
                  <a:txBody>
                    <a:bodyPr/>
                    <a:lstStyle/>
                    <a:p>
                      <a:pPr marL="0" marR="0">
                        <a:lnSpc>
                          <a:spcPct val="107000"/>
                        </a:lnSpc>
                        <a:spcBef>
                          <a:spcPts val="0"/>
                        </a:spcBef>
                        <a:spcAft>
                          <a:spcPts val="0"/>
                        </a:spcAft>
                      </a:pPr>
                      <a:r>
                        <a:rPr lang="en-US" sz="1100">
                          <a:effectLst/>
                        </a:rPr>
                        <a:t>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Categorization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Factor: {Link, Photo, Status, Video}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832397708"/>
                  </a:ext>
                </a:extLst>
              </a:tr>
              <a:tr h="273805">
                <a:tc>
                  <a:txBody>
                    <a:bodyPr/>
                    <a:lstStyle/>
                    <a:p>
                      <a:pPr marL="0" marR="0">
                        <a:lnSpc>
                          <a:spcPct val="107000"/>
                        </a:lnSpc>
                        <a:spcBef>
                          <a:spcPts val="0"/>
                        </a:spcBef>
                        <a:spcAft>
                          <a:spcPts val="0"/>
                        </a:spcAft>
                      </a:pPr>
                      <a:r>
                        <a:rPr lang="en-US" sz="1100">
                          <a:effectLst/>
                        </a:rPr>
                        <a:t>Category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Categorization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Factor: {action, product, inspiration}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320281542"/>
                  </a:ext>
                </a:extLst>
              </a:tr>
              <a:tr h="273805">
                <a:tc>
                  <a:txBody>
                    <a:bodyPr/>
                    <a:lstStyle/>
                    <a:p>
                      <a:pPr marL="0" marR="0">
                        <a:lnSpc>
                          <a:spcPct val="107000"/>
                        </a:lnSpc>
                        <a:spcBef>
                          <a:spcPts val="0"/>
                        </a:spcBef>
                        <a:spcAft>
                          <a:spcPts val="0"/>
                        </a:spcAft>
                      </a:pPr>
                      <a:r>
                        <a:rPr lang="en-US" sz="1100">
                          <a:effectLst/>
                        </a:rPr>
                        <a:t>Paid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Categorization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Factor: {yes, 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3729607211"/>
                  </a:ext>
                </a:extLst>
              </a:tr>
              <a:tr h="273805">
                <a:tc>
                  <a:txBody>
                    <a:bodyPr/>
                    <a:lstStyle/>
                    <a:p>
                      <a:pPr marL="0" marR="0">
                        <a:lnSpc>
                          <a:spcPct val="107000"/>
                        </a:lnSpc>
                        <a:spcBef>
                          <a:spcPts val="0"/>
                        </a:spcBef>
                        <a:spcAft>
                          <a:spcPts val="0"/>
                        </a:spcAft>
                      </a:pPr>
                      <a:r>
                        <a:rPr lang="en-US" sz="1100">
                          <a:effectLst/>
                        </a:rPr>
                        <a:t>Page total likes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tabLst>
                          <a:tab pos="1215390" algn="l"/>
                        </a:tabLst>
                      </a:pPr>
                      <a:r>
                        <a:rPr lang="en-US" sz="1100">
                          <a:effectLst/>
                        </a:rPr>
                        <a:t>Performance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Numeric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411762999"/>
                  </a:ext>
                </a:extLst>
              </a:tr>
              <a:tr h="273805">
                <a:tc>
                  <a:txBody>
                    <a:bodyPr/>
                    <a:lstStyle/>
                    <a:p>
                      <a:pPr marL="0" marR="0">
                        <a:lnSpc>
                          <a:spcPct val="107000"/>
                        </a:lnSpc>
                        <a:spcBef>
                          <a:spcPts val="0"/>
                        </a:spcBef>
                        <a:spcAft>
                          <a:spcPts val="0"/>
                        </a:spcAft>
                      </a:pPr>
                      <a:r>
                        <a:rPr lang="en-US" sz="1100">
                          <a:effectLst/>
                        </a:rPr>
                        <a:t>Lifetime post total reach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5794806"/>
                  </a:ext>
                </a:extLst>
              </a:tr>
              <a:tr h="273805">
                <a:tc>
                  <a:txBody>
                    <a:bodyPr/>
                    <a:lstStyle/>
                    <a:p>
                      <a:pPr marL="0" marR="0">
                        <a:lnSpc>
                          <a:spcPct val="107000"/>
                        </a:lnSpc>
                        <a:spcBef>
                          <a:spcPts val="0"/>
                        </a:spcBef>
                        <a:spcAft>
                          <a:spcPts val="0"/>
                        </a:spcAft>
                      </a:pPr>
                      <a:r>
                        <a:rPr lang="en-US" sz="1100">
                          <a:effectLst/>
                        </a:rPr>
                        <a:t>Lifetime post total impressions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3358528023"/>
                  </a:ext>
                </a:extLst>
              </a:tr>
              <a:tr h="273805">
                <a:tc>
                  <a:txBody>
                    <a:bodyPr/>
                    <a:lstStyle/>
                    <a:p>
                      <a:pPr marL="0" marR="0">
                        <a:lnSpc>
                          <a:spcPct val="107000"/>
                        </a:lnSpc>
                        <a:spcBef>
                          <a:spcPts val="0"/>
                        </a:spcBef>
                        <a:spcAft>
                          <a:spcPts val="0"/>
                        </a:spcAft>
                      </a:pPr>
                      <a:r>
                        <a:rPr lang="en-US" sz="1100">
                          <a:effectLst/>
                        </a:rPr>
                        <a:t>Lifetime engaged users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731696001"/>
                  </a:ext>
                </a:extLst>
              </a:tr>
              <a:tr h="273805">
                <a:tc>
                  <a:txBody>
                    <a:bodyPr/>
                    <a:lstStyle/>
                    <a:p>
                      <a:pPr marL="0" marR="0">
                        <a:lnSpc>
                          <a:spcPct val="107000"/>
                        </a:lnSpc>
                        <a:spcBef>
                          <a:spcPts val="0"/>
                        </a:spcBef>
                        <a:spcAft>
                          <a:spcPts val="0"/>
                        </a:spcAft>
                      </a:pPr>
                      <a:r>
                        <a:rPr lang="en-US" sz="1100">
                          <a:effectLst/>
                        </a:rPr>
                        <a:t>Lifetime post consumers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029169740"/>
                  </a:ext>
                </a:extLst>
              </a:tr>
              <a:tr h="273805">
                <a:tc>
                  <a:txBody>
                    <a:bodyPr/>
                    <a:lstStyle/>
                    <a:p>
                      <a:pPr marL="0" marR="0">
                        <a:lnSpc>
                          <a:spcPct val="107000"/>
                        </a:lnSpc>
                        <a:spcBef>
                          <a:spcPts val="0"/>
                        </a:spcBef>
                        <a:spcAft>
                          <a:spcPts val="0"/>
                        </a:spcAft>
                      </a:pPr>
                      <a:r>
                        <a:rPr lang="en-US" sz="1100">
                          <a:effectLst/>
                        </a:rPr>
                        <a:t>Lifetime post consumptions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393953578"/>
                  </a:ext>
                </a:extLst>
              </a:tr>
              <a:tr h="551903">
                <a:tc>
                  <a:txBody>
                    <a:bodyPr/>
                    <a:lstStyle/>
                    <a:p>
                      <a:pPr marL="0" marR="0">
                        <a:lnSpc>
                          <a:spcPct val="107000"/>
                        </a:lnSpc>
                        <a:spcBef>
                          <a:spcPts val="0"/>
                        </a:spcBef>
                        <a:spcAft>
                          <a:spcPts val="0"/>
                        </a:spcAft>
                      </a:pPr>
                      <a:r>
                        <a:rPr lang="en-US" sz="1100">
                          <a:effectLst/>
                        </a:rPr>
                        <a:t>Lifetime post impressions by people who have liked your page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3811111299"/>
                  </a:ext>
                </a:extLst>
              </a:tr>
              <a:tr h="273805">
                <a:tc>
                  <a:txBody>
                    <a:bodyPr/>
                    <a:lstStyle/>
                    <a:p>
                      <a:pPr marL="0" marR="0">
                        <a:lnSpc>
                          <a:spcPct val="107000"/>
                        </a:lnSpc>
                        <a:spcBef>
                          <a:spcPts val="0"/>
                        </a:spcBef>
                        <a:spcAft>
                          <a:spcPts val="0"/>
                        </a:spcAft>
                      </a:pPr>
                      <a:r>
                        <a:rPr lang="en-US" sz="1100">
                          <a:effectLst/>
                        </a:rPr>
                        <a:t>Lifetime post reach by people who like your page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469574036"/>
                  </a:ext>
                </a:extLst>
              </a:tr>
              <a:tr h="551903">
                <a:tc>
                  <a:txBody>
                    <a:bodyPr/>
                    <a:lstStyle/>
                    <a:p>
                      <a:pPr marL="0" marR="0">
                        <a:lnSpc>
                          <a:spcPct val="107000"/>
                        </a:lnSpc>
                        <a:spcBef>
                          <a:spcPts val="0"/>
                        </a:spcBef>
                        <a:spcAft>
                          <a:spcPts val="0"/>
                        </a:spcAft>
                      </a:pPr>
                      <a:r>
                        <a:rPr lang="en-US" sz="1100">
                          <a:effectLst/>
                        </a:rPr>
                        <a:t>Lifetime people who have liked your page and engaged with your post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702068899"/>
                  </a:ext>
                </a:extLst>
              </a:tr>
              <a:tr h="273805">
                <a:tc>
                  <a:txBody>
                    <a:bodyPr/>
                    <a:lstStyle/>
                    <a:p>
                      <a:pPr marL="0" marR="0">
                        <a:lnSpc>
                          <a:spcPct val="107000"/>
                        </a:lnSpc>
                        <a:spcBef>
                          <a:spcPts val="0"/>
                        </a:spcBef>
                        <a:spcAft>
                          <a:spcPts val="0"/>
                        </a:spcAft>
                      </a:pPr>
                      <a:r>
                        <a:rPr lang="en-US" sz="1100">
                          <a:effectLst/>
                        </a:rPr>
                        <a:t>Comments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Performance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Numeric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188194986"/>
                  </a:ext>
                </a:extLst>
              </a:tr>
              <a:tr h="273805">
                <a:tc>
                  <a:txBody>
                    <a:bodyPr/>
                    <a:lstStyle/>
                    <a:p>
                      <a:pPr marL="0" marR="0">
                        <a:lnSpc>
                          <a:spcPct val="107000"/>
                        </a:lnSpc>
                        <a:spcBef>
                          <a:spcPts val="0"/>
                        </a:spcBef>
                        <a:spcAft>
                          <a:spcPts val="0"/>
                        </a:spcAft>
                      </a:pPr>
                      <a:r>
                        <a:rPr lang="en-US" sz="1100">
                          <a:effectLst/>
                        </a:rPr>
                        <a:t>Likes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Performance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2259782606"/>
                  </a:ext>
                </a:extLst>
              </a:tr>
              <a:tr h="273805">
                <a:tc>
                  <a:txBody>
                    <a:bodyPr/>
                    <a:lstStyle/>
                    <a:p>
                      <a:pPr marL="0" marR="0">
                        <a:lnSpc>
                          <a:spcPct val="107000"/>
                        </a:lnSpc>
                        <a:spcBef>
                          <a:spcPts val="0"/>
                        </a:spcBef>
                        <a:spcAft>
                          <a:spcPts val="0"/>
                        </a:spcAft>
                      </a:pPr>
                      <a:r>
                        <a:rPr lang="en-US" sz="1100">
                          <a:effectLst/>
                        </a:rPr>
                        <a:t>Shares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Performance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749668049"/>
                  </a:ext>
                </a:extLst>
              </a:tr>
              <a:tr h="273805">
                <a:tc>
                  <a:txBody>
                    <a:bodyPr/>
                    <a:lstStyle/>
                    <a:p>
                      <a:pPr marL="0" marR="0">
                        <a:lnSpc>
                          <a:spcPct val="107000"/>
                        </a:lnSpc>
                        <a:spcBef>
                          <a:spcPts val="0"/>
                        </a:spcBef>
                        <a:spcAft>
                          <a:spcPts val="0"/>
                        </a:spcAft>
                      </a:pPr>
                      <a:r>
                        <a:rPr lang="en-US" sz="1100">
                          <a:effectLst/>
                        </a:rPr>
                        <a:t>Total interactions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Performance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Numeric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265990827"/>
                  </a:ext>
                </a:extLst>
              </a:tr>
              <a:tr h="273805">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tc>
                  <a:txBody>
                    <a:bodyPr/>
                    <a:lstStyle/>
                    <a:p>
                      <a:pPr marL="0" marR="0">
                        <a:lnSpc>
                          <a:spcPct val="107000"/>
                        </a:lnSpc>
                        <a:spcBef>
                          <a:spcPts val="0"/>
                        </a:spcBef>
                        <a:spcAft>
                          <a:spcPts val="0"/>
                        </a:spcAft>
                      </a:pPr>
                      <a:r>
                        <a:rPr lang="en-US" sz="11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92" marR="60992" marT="0" marB="0"/>
                </a:tc>
                <a:extLst>
                  <a:ext uri="{0D108BD9-81ED-4DB2-BD59-A6C34878D82A}">
                    <a16:rowId xmlns:a16="http://schemas.microsoft.com/office/drawing/2014/main" val="1763261633"/>
                  </a:ext>
                </a:extLst>
              </a:tr>
            </a:tbl>
          </a:graphicData>
        </a:graphic>
      </p:graphicFrame>
      <p:sp>
        <p:nvSpPr>
          <p:cNvPr id="5" name="Rectangle 1">
            <a:extLst>
              <a:ext uri="{FF2B5EF4-FFF2-40B4-BE49-F238E27FC236}">
                <a16:creationId xmlns:a16="http://schemas.microsoft.com/office/drawing/2014/main" id="{FFF7AB87-EA68-466C-BB23-A8DD42F4A83A}"/>
              </a:ext>
            </a:extLst>
          </p:cNvPr>
          <p:cNvSpPr>
            <a:spLocks noChangeArrowheads="1"/>
          </p:cNvSpPr>
          <p:nvPr/>
        </p:nvSpPr>
        <p:spPr bwMode="auto">
          <a:xfrm>
            <a:off x="-2515136" y="-184467"/>
            <a:ext cx="16610911" cy="71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231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6190-03F6-4295-9852-9F0ABE5A4232}"/>
              </a:ext>
            </a:extLst>
          </p:cNvPr>
          <p:cNvSpPr>
            <a:spLocks noGrp="1"/>
          </p:cNvSpPr>
          <p:nvPr>
            <p:ph type="title"/>
          </p:nvPr>
        </p:nvSpPr>
        <p:spPr/>
        <p:txBody>
          <a:bodyPr/>
          <a:lstStyle/>
          <a:p>
            <a:pPr algn="ctr"/>
            <a:r>
              <a:rPr lang="en-US" dirty="0"/>
              <a:t>Process Outline</a:t>
            </a:r>
            <a:br>
              <a:rPr lang="en-US" dirty="0"/>
            </a:br>
            <a:endParaRPr lang="en-US" dirty="0"/>
          </a:p>
        </p:txBody>
      </p:sp>
      <p:sp>
        <p:nvSpPr>
          <p:cNvPr id="3" name="Content Placeholder 2">
            <a:extLst>
              <a:ext uri="{FF2B5EF4-FFF2-40B4-BE49-F238E27FC236}">
                <a16:creationId xmlns:a16="http://schemas.microsoft.com/office/drawing/2014/main" id="{3132E29E-79F2-4CF5-8969-1880E7C2C4F6}"/>
              </a:ext>
            </a:extLst>
          </p:cNvPr>
          <p:cNvSpPr>
            <a:spLocks noGrp="1"/>
          </p:cNvSpPr>
          <p:nvPr>
            <p:ph idx="1"/>
          </p:nvPr>
        </p:nvSpPr>
        <p:spPr/>
        <p:txBody>
          <a:bodyPr>
            <a:normAutofit fontScale="92500" lnSpcReduction="10000"/>
          </a:bodyPr>
          <a:lstStyle/>
          <a:p>
            <a:r>
              <a:rPr lang="en-US" dirty="0"/>
              <a:t>Data Preprocessing - Data Cleaning, handling missing values</a:t>
            </a:r>
            <a:endParaRPr lang="en-US" u="none" strike="noStrike" dirty="0">
              <a:effectLst/>
            </a:endParaRPr>
          </a:p>
          <a:p>
            <a:r>
              <a:rPr lang="en-US" dirty="0"/>
              <a:t>Exploratory Data Analysis  </a:t>
            </a:r>
          </a:p>
          <a:p>
            <a:r>
              <a:rPr lang="en-US" dirty="0"/>
              <a:t>Performing Feature Engineering.</a:t>
            </a:r>
          </a:p>
          <a:p>
            <a:r>
              <a:rPr lang="en-US" dirty="0"/>
              <a:t>Analyzing prediction algorithm.</a:t>
            </a:r>
          </a:p>
          <a:p>
            <a:r>
              <a:rPr lang="en-US" dirty="0"/>
              <a:t>Performing feature selection.</a:t>
            </a:r>
          </a:p>
          <a:p>
            <a:r>
              <a:rPr lang="en-US" dirty="0"/>
              <a:t>Design a pipeline and system to implement this approach and discussion on the system’s capabilities</a:t>
            </a:r>
          </a:p>
          <a:p>
            <a:r>
              <a:rPr lang="en-US" dirty="0"/>
              <a:t>Deploy the Model on AWS or Google Cloud Computing Platform</a:t>
            </a:r>
          </a:p>
          <a:p>
            <a:r>
              <a:rPr lang="en-US" dirty="0"/>
              <a:t>Build a web application to demonstrate the prediction and recommendation results. </a:t>
            </a:r>
          </a:p>
          <a:p>
            <a:pPr marL="0" indent="0">
              <a:buNone/>
            </a:pPr>
            <a:endParaRPr lang="en-US" dirty="0"/>
          </a:p>
        </p:txBody>
      </p:sp>
    </p:spTree>
    <p:extLst>
      <p:ext uri="{BB962C8B-B14F-4D97-AF65-F5344CB8AC3E}">
        <p14:creationId xmlns:p14="http://schemas.microsoft.com/office/powerpoint/2010/main" val="329646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C8F4-B4E6-4BDF-A579-60BEEE571E6C}"/>
              </a:ext>
            </a:extLst>
          </p:cNvPr>
          <p:cNvSpPr>
            <a:spLocks noGrp="1"/>
          </p:cNvSpPr>
          <p:nvPr>
            <p:ph type="title"/>
          </p:nvPr>
        </p:nvSpPr>
        <p:spPr/>
        <p:txBody>
          <a:bodyPr/>
          <a:lstStyle/>
          <a:p>
            <a:pPr algn="ctr"/>
            <a:r>
              <a:rPr lang="en-US" dirty="0"/>
              <a:t>Deployment Details</a:t>
            </a:r>
            <a:br>
              <a:rPr lang="en-US" dirty="0"/>
            </a:br>
            <a:endParaRPr lang="en-US" dirty="0"/>
          </a:p>
        </p:txBody>
      </p:sp>
      <p:sp>
        <p:nvSpPr>
          <p:cNvPr id="3" name="Content Placeholder 2">
            <a:extLst>
              <a:ext uri="{FF2B5EF4-FFF2-40B4-BE49-F238E27FC236}">
                <a16:creationId xmlns:a16="http://schemas.microsoft.com/office/drawing/2014/main" id="{5572A210-0C75-4FA0-8CF5-849324A4D5B8}"/>
              </a:ext>
            </a:extLst>
          </p:cNvPr>
          <p:cNvSpPr>
            <a:spLocks noGrp="1"/>
          </p:cNvSpPr>
          <p:nvPr>
            <p:ph idx="1"/>
          </p:nvPr>
        </p:nvSpPr>
        <p:spPr/>
        <p:txBody>
          <a:bodyPr/>
          <a:lstStyle/>
          <a:p>
            <a:pPr lvl="0"/>
            <a:r>
              <a:rPr lang="en-US" dirty="0"/>
              <a:t>Language: Python</a:t>
            </a:r>
            <a:endParaRPr lang="en-US" u="none" strike="noStrike" dirty="0">
              <a:effectLst/>
            </a:endParaRPr>
          </a:p>
          <a:p>
            <a:pPr lvl="0"/>
            <a:r>
              <a:rPr lang="en-US" dirty="0"/>
              <a:t>Pipeline: Airflow</a:t>
            </a:r>
            <a:endParaRPr lang="en-US" u="none" strike="noStrike" dirty="0">
              <a:effectLst/>
            </a:endParaRPr>
          </a:p>
          <a:p>
            <a:pPr lvl="0"/>
            <a:r>
              <a:rPr lang="en-US" dirty="0"/>
              <a:t>Container: Docker</a:t>
            </a:r>
            <a:endParaRPr lang="en-US" u="none" strike="noStrike" dirty="0">
              <a:effectLst/>
            </a:endParaRPr>
          </a:p>
          <a:p>
            <a:pPr lvl="0"/>
            <a:r>
              <a:rPr lang="en-US" dirty="0"/>
              <a:t>Cloud Tools/Platforms: AWS (Amazon Web Services) EC2</a:t>
            </a:r>
            <a:endParaRPr lang="en-US" u="none" strike="noStrike" dirty="0">
              <a:effectLst/>
            </a:endParaRPr>
          </a:p>
          <a:p>
            <a:pPr lvl="0"/>
            <a:r>
              <a:rPr lang="en-US" dirty="0"/>
              <a:t>Other Considerations: Google Cloud Platform</a:t>
            </a:r>
            <a:endParaRPr lang="en-US" u="none" strike="noStrike" dirty="0">
              <a:effectLst/>
            </a:endParaRPr>
          </a:p>
          <a:p>
            <a:pPr marL="0" indent="0">
              <a:buNone/>
            </a:pPr>
            <a:endParaRPr lang="en-US" dirty="0"/>
          </a:p>
        </p:txBody>
      </p:sp>
    </p:spTree>
    <p:extLst>
      <p:ext uri="{BB962C8B-B14F-4D97-AF65-F5344CB8AC3E}">
        <p14:creationId xmlns:p14="http://schemas.microsoft.com/office/powerpoint/2010/main" val="83078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F87E-82E1-412F-B53B-7ADF359CE4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E09399-43B0-42E3-9BA2-8FD7CDC7B66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8800" dirty="0"/>
              <a:t>Thankyou</a:t>
            </a:r>
          </a:p>
        </p:txBody>
      </p:sp>
    </p:spTree>
    <p:extLst>
      <p:ext uri="{BB962C8B-B14F-4D97-AF65-F5344CB8AC3E}">
        <p14:creationId xmlns:p14="http://schemas.microsoft.com/office/powerpoint/2010/main" val="174258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402</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Facebook Advertisement Analysis </vt:lpstr>
      <vt:lpstr>Overview</vt:lpstr>
      <vt:lpstr>Goal</vt:lpstr>
      <vt:lpstr>Overview</vt:lpstr>
      <vt:lpstr>Dataset</vt:lpstr>
      <vt:lpstr>PowerPoint Presentation</vt:lpstr>
      <vt:lpstr>Process Outline </vt:lpstr>
      <vt:lpstr>Deployment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Advertisement Analysis</dc:title>
  <dc:creator>Nitin Prince Reuben</dc:creator>
  <cp:lastModifiedBy>Nitin Prince Reuben</cp:lastModifiedBy>
  <cp:revision>3</cp:revision>
  <dcterms:created xsi:type="dcterms:W3CDTF">2018-04-07T13:18:47Z</dcterms:created>
  <dcterms:modified xsi:type="dcterms:W3CDTF">2018-04-07T13:56:03Z</dcterms:modified>
</cp:coreProperties>
</file>