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20" r:id="rId1"/>
  </p:sldMasterIdLst>
  <p:sldIdLst>
    <p:sldId id="256" r:id="rId2"/>
    <p:sldId id="260" r:id="rId3"/>
    <p:sldId id="261" r:id="rId4"/>
    <p:sldId id="262" r:id="rId5"/>
    <p:sldId id="265" r:id="rId6"/>
    <p:sldId id="266" r:id="rId7"/>
    <p:sldId id="268" r:id="rId8"/>
    <p:sldId id="269" r:id="rId9"/>
    <p:sldId id="270" r:id="rId10"/>
    <p:sldId id="271" r:id="rId11"/>
    <p:sldId id="272" r:id="rId12"/>
    <p:sldId id="274" r:id="rId13"/>
    <p:sldId id="275" r:id="rId14"/>
    <p:sldId id="276" r:id="rId15"/>
    <p:sldId id="277" r:id="rId16"/>
    <p:sldId id="278" r:id="rId17"/>
    <p:sldId id="279" r:id="rId18"/>
    <p:sldId id="280" r:id="rId19"/>
    <p:sldId id="281" r:id="rId20"/>
    <p:sldId id="282" r:id="rId21"/>
    <p:sldId id="286" r:id="rId22"/>
    <p:sldId id="287" r:id="rId23"/>
    <p:sldId id="289" r:id="rId24"/>
    <p:sldId id="288" r:id="rId25"/>
    <p:sldId id="292" r:id="rId26"/>
    <p:sldId id="267" r:id="rId27"/>
    <p:sldId id="290" r:id="rId28"/>
    <p:sldId id="291" r:id="rId29"/>
    <p:sldId id="293" r:id="rId30"/>
    <p:sldId id="295" r:id="rId31"/>
    <p:sldId id="285" r:id="rId32"/>
    <p:sldId id="284" r:id="rId33"/>
    <p:sldId id="283" r:id="rId34"/>
    <p:sldId id="273" r:id="rId35"/>
    <p:sldId id="264" r:id="rId36"/>
    <p:sldId id="257" r:id="rId37"/>
    <p:sldId id="258" r:id="rId38"/>
    <p:sldId id="259" r:id="rId39"/>
    <p:sldId id="263"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36F51D-79D0-6744-B52D-55EE667A6A38}">
          <p14:sldIdLst>
            <p14:sldId id="256"/>
            <p14:sldId id="260"/>
            <p14:sldId id="261"/>
            <p14:sldId id="262"/>
          </p14:sldIdLst>
        </p14:section>
        <p14:section name="Introduction to Sequencing" id="{B6EB16D4-C2A9-4B40-81DE-6ABBDC7882A7}">
          <p14:sldIdLst>
            <p14:sldId id="265"/>
            <p14:sldId id="266"/>
            <p14:sldId id="268"/>
            <p14:sldId id="269"/>
            <p14:sldId id="270"/>
            <p14:sldId id="271"/>
            <p14:sldId id="272"/>
            <p14:sldId id="274"/>
            <p14:sldId id="275"/>
            <p14:sldId id="276"/>
            <p14:sldId id="277"/>
            <p14:sldId id="278"/>
            <p14:sldId id="279"/>
            <p14:sldId id="280"/>
            <p14:sldId id="281"/>
            <p14:sldId id="282"/>
            <p14:sldId id="286"/>
            <p14:sldId id="287"/>
            <p14:sldId id="289"/>
            <p14:sldId id="288"/>
            <p14:sldId id="292"/>
            <p14:sldId id="267"/>
          </p14:sldIdLst>
        </p14:section>
        <p14:section name="Overview of RNAseq Analysis" id="{96E16331-4B42-0A4A-A797-75E93B66CEB0}">
          <p14:sldIdLst>
            <p14:sldId id="290"/>
            <p14:sldId id="291"/>
            <p14:sldId id="293"/>
            <p14:sldId id="295"/>
            <p14:sldId id="285"/>
            <p14:sldId id="284"/>
            <p14:sldId id="283"/>
            <p14:sldId id="273"/>
          </p14:sldIdLst>
        </p14:section>
        <p14:section name="The Command Line" id="{D720A4E0-80E3-1243-BCCC-C80993BDD756}">
          <p14:sldIdLst>
            <p14:sldId id="264"/>
            <p14:sldId id="257"/>
            <p14:sldId id="258"/>
            <p14:sldId id="259"/>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92" autoAdjust="0"/>
  </p:normalViewPr>
  <p:slideViewPr>
    <p:cSldViewPr snapToGrid="0" snapToObjects="1" showGuides="1">
      <p:cViewPr>
        <p:scale>
          <a:sx n="95" d="100"/>
          <a:sy n="95" d="100"/>
        </p:scale>
        <p:origin x="-80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28E80666-FB37-4B36-9149-507F3B0178E3}" type="datetimeFigureOut">
              <a:rPr lang="en-US" smtClean="0"/>
              <a:pPr/>
              <a:t>7/16/15</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739C4FB-7D33-419B-8833-D1372BFD11C8}"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71803-6BD7-554E-8A98-DA69116549C9}"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85E9-F336-DA43-872C-F1B331008B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1803-6BD7-554E-8A98-DA69116549C9}"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92F685E9-F336-DA43-872C-F1B331008B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1803-6BD7-554E-8A98-DA69116549C9}"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85E9-F336-DA43-872C-F1B331008B39}"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28E80666-FB37-4B36-9149-507F3B0178E3}" type="datetimeFigureOut">
              <a:rPr lang="en-US" smtClean="0"/>
              <a:pPr/>
              <a:t>7/16/15</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7E63A33-8271-4DD0-9C48-789913D7C115}"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71803-6BD7-554E-8A98-DA69116549C9}"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85E9-F336-DA43-872C-F1B331008B39}"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71803-6BD7-554E-8A98-DA69116549C9}" type="datetimeFigureOut">
              <a:rPr lang="en-US" smtClean="0"/>
              <a:t>7/16/15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685E9-F336-DA43-872C-F1B331008B39}"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F71803-6BD7-554E-8A98-DA69116549C9}" type="datetimeFigureOut">
              <a:rPr lang="en-US" smtClean="0"/>
              <a:t>7/16/15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685E9-F336-DA43-872C-F1B331008B39}"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BF71803-6BD7-554E-8A98-DA69116549C9}" type="datetimeFigureOut">
              <a:rPr lang="en-US" smtClean="0"/>
              <a:t>7/16/15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685E9-F336-DA43-872C-F1B331008B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1803-6BD7-554E-8A98-DA69116549C9}"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2754ED01-E2A0-4C1E-8E21-014B9904157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1803-6BD7-554E-8A98-DA69116549C9}"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85E9-F336-DA43-872C-F1B331008B39}"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6BF71803-6BD7-554E-8A98-DA69116549C9}" type="datetimeFigureOut">
              <a:rPr lang="en-US" smtClean="0"/>
              <a:t>7/16/15</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92F685E9-F336-DA43-872C-F1B331008B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womKfikWlx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dstreett/Super-Deduper" TargetMode="External"/><Relationship Id="rId4" Type="http://schemas.openxmlformats.org/officeDocument/2006/relationships/hyperlink" Target="https://github.com/dstreett/sickle" TargetMode="External"/><Relationship Id="rId5" Type="http://schemas.openxmlformats.org/officeDocument/2006/relationships/hyperlink" Target="https://github.com/ucdavis-bioinformatics/scythe" TargetMode="External"/><Relationship Id="rId6" Type="http://schemas.openxmlformats.org/officeDocument/2006/relationships/hyperlink" Target="https://github.com/dstreett/FLASH2" TargetMode="External"/><Relationship Id="rId1" Type="http://schemas.openxmlformats.org/officeDocument/2006/relationships/slideLayout" Target="../slideLayouts/slideLayout2.xml"/><Relationship Id="rId2" Type="http://schemas.openxmlformats.org/officeDocument/2006/relationships/hyperlink" Target="http://bowtie-bio.sourceforge.net/bowtie2/index.s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htslib.org/" TargetMode="External"/><Relationship Id="rId4" Type="http://schemas.openxmlformats.org/officeDocument/2006/relationships/hyperlink" Target="http://www-huber.embl.de/users/anders/HTSeq/" TargetMode="External"/><Relationship Id="rId1" Type="http://schemas.openxmlformats.org/officeDocument/2006/relationships/slideLayout" Target="../slideLayouts/slideLayout2.xml"/><Relationship Id="rId2" Type="http://schemas.openxmlformats.org/officeDocument/2006/relationships/hyperlink" Target="http://sourceforge.net/projects/bio-bwa/fi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project.org/" TargetMode="External"/><Relationship Id="rId3" Type="http://schemas.openxmlformats.org/officeDocument/2006/relationships/hyperlink" Target="http://bioconductor.org/packages/release/bioc/html/edgeR.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a:bodyPr>
          <a:lstStyle/>
          <a:p>
            <a:r>
              <a:rPr lang="en-US" dirty="0" smtClean="0"/>
              <a:t>Workshop</a:t>
            </a:r>
          </a:p>
          <a:p>
            <a:r>
              <a:rPr lang="en-US" dirty="0" smtClean="0"/>
              <a:t>ESALQ</a:t>
            </a:r>
            <a:r>
              <a:rPr lang="en-US" dirty="0"/>
              <a:t>-USP, Piracicaba, SP </a:t>
            </a:r>
          </a:p>
          <a:p>
            <a:r>
              <a:rPr lang="en-US" dirty="0"/>
              <a:t>July 17th to July 19th, 2015 </a:t>
            </a:r>
            <a:r>
              <a:rPr lang="en-US" sz="1600" dirty="0"/>
              <a:t>(8:</a:t>
            </a:r>
            <a:r>
              <a:rPr lang="en-US" sz="1600" dirty="0" smtClean="0"/>
              <a:t>30AM-6</a:t>
            </a:r>
            <a:r>
              <a:rPr lang="en-US" sz="1600" dirty="0"/>
              <a:t>:</a:t>
            </a:r>
            <a:r>
              <a:rPr lang="en-US" sz="1600" dirty="0" smtClean="0"/>
              <a:t>00PM</a:t>
            </a:r>
            <a:r>
              <a:rPr lang="en-US" sz="1600" dirty="0"/>
              <a:t>) </a:t>
            </a:r>
          </a:p>
        </p:txBody>
      </p:sp>
      <p:sp>
        <p:nvSpPr>
          <p:cNvPr id="2" name="Title 1"/>
          <p:cNvSpPr>
            <a:spLocks noGrp="1"/>
          </p:cNvSpPr>
          <p:nvPr>
            <p:ph type="title"/>
          </p:nvPr>
        </p:nvSpPr>
        <p:spPr>
          <a:xfrm>
            <a:off x="457200" y="2052960"/>
            <a:ext cx="6324600" cy="3192140"/>
          </a:xfrm>
        </p:spPr>
        <p:txBody>
          <a:bodyPr/>
          <a:lstStyle/>
          <a:p>
            <a:r>
              <a:rPr lang="en-US" sz="4100" dirty="0" smtClean="0"/>
              <a:t>RNA-</a:t>
            </a:r>
            <a:r>
              <a:rPr lang="en-US" sz="4100" dirty="0" err="1" smtClean="0"/>
              <a:t>seq</a:t>
            </a:r>
            <a:r>
              <a:rPr lang="en-US" sz="4100" dirty="0" smtClean="0"/>
              <a:t> data analysis</a:t>
            </a:r>
            <a:br>
              <a:rPr lang="en-US" sz="4100" dirty="0" smtClean="0"/>
            </a:br>
            <a:r>
              <a:rPr lang="en-US" sz="4100" dirty="0" smtClean="0"/>
              <a:t/>
            </a:r>
            <a:br>
              <a:rPr lang="en-US" sz="4100" dirty="0" smtClean="0"/>
            </a:br>
            <a:r>
              <a:rPr lang="en-US" sz="2800" dirty="0" smtClean="0"/>
              <a:t>Matt Settles, PhD</a:t>
            </a:r>
            <a:br>
              <a:rPr lang="en-US" sz="2800" dirty="0" smtClean="0"/>
            </a:br>
            <a:r>
              <a:rPr lang="en-US" sz="2800" dirty="0" smtClean="0"/>
              <a:t>University of California, Davis</a:t>
            </a:r>
            <a:br>
              <a:rPr lang="en-US" sz="2800" dirty="0" smtClean="0"/>
            </a:br>
            <a:r>
              <a:rPr lang="en-US" sz="2800" dirty="0" err="1" smtClean="0"/>
              <a:t>settles@ucdavis.edu</a:t>
            </a:r>
            <a:r>
              <a:rPr lang="en-US" dirty="0" smtClean="0"/>
              <a:t/>
            </a:r>
            <a:br>
              <a:rPr lang="en-US" dirty="0" smtClean="0"/>
            </a:br>
            <a:endParaRPr lang="en-US" dirty="0"/>
          </a:p>
        </p:txBody>
      </p:sp>
      <p:pic>
        <p:nvPicPr>
          <p:cNvPr id="4" name="Picture 3" descr="cropped-gcheader-narr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279400"/>
            <a:ext cx="2565400" cy="975437"/>
          </a:xfrm>
          <a:prstGeom prst="rect">
            <a:avLst/>
          </a:prstGeom>
        </p:spPr>
      </p:pic>
    </p:spTree>
    <p:extLst>
      <p:ext uri="{BB962C8B-B14F-4D97-AF65-F5344CB8AC3E}">
        <p14:creationId xmlns:p14="http://schemas.microsoft.com/office/powerpoint/2010/main" val="2211542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first massively parallel method to become commercially available was developed by 454 Life Sciences in 2005 (acquired by Roche in 2007) and is based on the </a:t>
            </a:r>
            <a:r>
              <a:rPr lang="en-US" dirty="0" err="1"/>
              <a:t>pyrosequencing</a:t>
            </a:r>
            <a:r>
              <a:rPr lang="en-US" dirty="0"/>
              <a:t> technique. Similar to the Sanger method, sequencing is carried out using primed synthesis by DNA polymerase. However in the 454 </a:t>
            </a:r>
            <a:r>
              <a:rPr lang="en-US" dirty="0" err="1"/>
              <a:t>pyrosequencing</a:t>
            </a:r>
            <a:r>
              <a:rPr lang="en-US" dirty="0"/>
              <a:t> method, the DNA fragments are presented with each of the four </a:t>
            </a:r>
            <a:r>
              <a:rPr lang="en-US" dirty="0" err="1"/>
              <a:t>dNTPs</a:t>
            </a:r>
            <a:r>
              <a:rPr lang="en-US" dirty="0"/>
              <a:t> </a:t>
            </a:r>
            <a:r>
              <a:rPr lang="en-US" dirty="0" smtClean="0"/>
              <a:t>sequentially </a:t>
            </a:r>
            <a:r>
              <a:rPr lang="en-US" dirty="0"/>
              <a:t>and without a dye-terminator, as is done with Sanger sequencing, allowing for multiple </a:t>
            </a:r>
            <a:r>
              <a:rPr lang="en-US" dirty="0" smtClean="0"/>
              <a:t>incorporation </a:t>
            </a:r>
            <a:r>
              <a:rPr lang="en-US" dirty="0"/>
              <a:t>in the same flow. The amount of the incorporation is monitored by </a:t>
            </a:r>
            <a:r>
              <a:rPr lang="en-US" dirty="0" err="1"/>
              <a:t>luminometric</a:t>
            </a:r>
            <a:r>
              <a:rPr lang="en-US" dirty="0"/>
              <a:t> detection of the pyrophosphate released (hence the name ”</a:t>
            </a:r>
            <a:r>
              <a:rPr lang="en-US" dirty="0" err="1"/>
              <a:t>pyrosequencing</a:t>
            </a:r>
            <a:r>
              <a:rPr lang="en-US" dirty="0"/>
              <a:t>”). </a:t>
            </a:r>
          </a:p>
        </p:txBody>
      </p:sp>
      <p:sp>
        <p:nvSpPr>
          <p:cNvPr id="3" name="Title 2"/>
          <p:cNvSpPr>
            <a:spLocks noGrp="1"/>
          </p:cNvSpPr>
          <p:nvPr>
            <p:ph type="title"/>
          </p:nvPr>
        </p:nvSpPr>
        <p:spPr/>
        <p:txBody>
          <a:bodyPr/>
          <a:lstStyle/>
          <a:p>
            <a:r>
              <a:rPr lang="en-US" dirty="0" smtClean="0"/>
              <a:t>Roche 454</a:t>
            </a:r>
            <a:endParaRPr lang="en-US" dirty="0"/>
          </a:p>
        </p:txBody>
      </p:sp>
    </p:spTree>
    <p:extLst>
      <p:ext uri="{BB962C8B-B14F-4D97-AF65-F5344CB8AC3E}">
        <p14:creationId xmlns:p14="http://schemas.microsoft.com/office/powerpoint/2010/main" val="184246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second next-generation sequencing technology to be released (in 2006) was </a:t>
            </a:r>
            <a:r>
              <a:rPr lang="en-US" sz="2400" dirty="0" err="1"/>
              <a:t>Illumina</a:t>
            </a:r>
            <a:r>
              <a:rPr lang="en-US" sz="2400" dirty="0"/>
              <a:t> </a:t>
            </a:r>
            <a:r>
              <a:rPr lang="en-US" sz="2400" dirty="0" err="1"/>
              <a:t>Solexa</a:t>
            </a:r>
            <a:r>
              <a:rPr lang="en-US" sz="2400" dirty="0"/>
              <a:t> sequencing. A key difference between Roche 454 and </a:t>
            </a:r>
            <a:r>
              <a:rPr lang="en-US" sz="2400" dirty="0" err="1"/>
              <a:t>Illumina</a:t>
            </a:r>
            <a:r>
              <a:rPr lang="en-US" sz="2400" dirty="0"/>
              <a:t> sequencing was the use of chain-terminating nucleotides. The fluorescent label on the terminating base can be removed to leave an unblocked 3’ terminus, mating the chain termination a reversible process. The method thus sequences one base at a time, rather than 0 or more bases as does Roche 454. </a:t>
            </a:r>
            <a:endParaRPr lang="en-US" sz="2400" dirty="0" smtClean="0"/>
          </a:p>
          <a:p>
            <a:r>
              <a:rPr lang="en-US" sz="2400" dirty="0" smtClean="0">
                <a:hlinkClick r:id="rId2"/>
              </a:rPr>
              <a:t>Illumina SBS</a:t>
            </a:r>
            <a:endParaRPr lang="en-US" sz="2400" dirty="0"/>
          </a:p>
          <a:p>
            <a:pPr marL="45720" indent="0">
              <a:buNone/>
            </a:pPr>
            <a:endParaRPr lang="en-US" dirty="0"/>
          </a:p>
        </p:txBody>
      </p:sp>
      <p:sp>
        <p:nvSpPr>
          <p:cNvPr id="3" name="Title 2"/>
          <p:cNvSpPr>
            <a:spLocks noGrp="1"/>
          </p:cNvSpPr>
          <p:nvPr>
            <p:ph type="title"/>
          </p:nvPr>
        </p:nvSpPr>
        <p:spPr/>
        <p:txBody>
          <a:bodyPr/>
          <a:lstStyle/>
          <a:p>
            <a:r>
              <a:rPr lang="en-US" dirty="0" err="1" smtClean="0"/>
              <a:t>Illumina</a:t>
            </a:r>
            <a:r>
              <a:rPr lang="en-US" dirty="0" smtClean="0"/>
              <a:t> (SOLEXA)</a:t>
            </a:r>
            <a:endParaRPr lang="en-US" dirty="0"/>
          </a:p>
        </p:txBody>
      </p:sp>
    </p:spTree>
    <p:extLst>
      <p:ext uri="{BB962C8B-B14F-4D97-AF65-F5344CB8AC3E}">
        <p14:creationId xmlns:p14="http://schemas.microsoft.com/office/powerpoint/2010/main" val="303156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Ion Torrent PGM, first available in 2011, generates up to 400bp reads (reported) and up to 2Gb (5.5m reads) per run. Cheap fast runs. Ion Proton system can generate up to 10Gb per run. Generates </a:t>
            </a:r>
            <a:r>
              <a:rPr lang="en-US" dirty="0" err="1"/>
              <a:t>flowgrams</a:t>
            </a:r>
            <a:r>
              <a:rPr lang="en-US" dirty="0"/>
              <a:t> and SFF files similar to Roche 454 data as well as the standard </a:t>
            </a:r>
            <a:r>
              <a:rPr lang="en-US" dirty="0" err="1"/>
              <a:t>fastq</a:t>
            </a:r>
            <a:r>
              <a:rPr lang="en-US" dirty="0"/>
              <a:t> files. </a:t>
            </a:r>
          </a:p>
          <a:p>
            <a:pPr marL="45720" indent="0">
              <a:buNone/>
            </a:pPr>
            <a:endParaRPr lang="en-US" dirty="0"/>
          </a:p>
        </p:txBody>
      </p:sp>
      <p:sp>
        <p:nvSpPr>
          <p:cNvPr id="3" name="Title 2"/>
          <p:cNvSpPr>
            <a:spLocks noGrp="1"/>
          </p:cNvSpPr>
          <p:nvPr>
            <p:ph type="title"/>
          </p:nvPr>
        </p:nvSpPr>
        <p:spPr/>
        <p:txBody>
          <a:bodyPr/>
          <a:lstStyle/>
          <a:p>
            <a:r>
              <a:rPr lang="en-US" dirty="0" smtClean="0"/>
              <a:t>Life Technologies</a:t>
            </a:r>
            <a:endParaRPr lang="en-US" dirty="0"/>
          </a:p>
        </p:txBody>
      </p:sp>
    </p:spTree>
    <p:extLst>
      <p:ext uri="{BB962C8B-B14F-4D97-AF65-F5344CB8AC3E}">
        <p14:creationId xmlns:p14="http://schemas.microsoft.com/office/powerpoint/2010/main" val="31930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3803317" cy="4407408"/>
          </a:xfrm>
        </p:spPr>
        <p:txBody>
          <a:bodyPr/>
          <a:lstStyle/>
          <a:p>
            <a:r>
              <a:rPr lang="en-US" dirty="0"/>
              <a:t>Pacific </a:t>
            </a:r>
            <a:r>
              <a:rPr lang="en-US" dirty="0" err="1"/>
              <a:t>Biosystems</a:t>
            </a:r>
            <a:r>
              <a:rPr lang="en-US" dirty="0"/>
              <a:t> is so far the most successful third generation DNA sequencing system. Key differences are that its a single molecule, real time (SMRT) technology and capable of producing sequences of multi-</a:t>
            </a:r>
            <a:r>
              <a:rPr lang="en-US" dirty="0" err="1"/>
              <a:t>kilobases</a:t>
            </a:r>
            <a:r>
              <a:rPr lang="en-US" dirty="0"/>
              <a:t>. </a:t>
            </a:r>
          </a:p>
          <a:p>
            <a:endParaRPr lang="en-US" dirty="0"/>
          </a:p>
        </p:txBody>
      </p:sp>
      <p:sp>
        <p:nvSpPr>
          <p:cNvPr id="3" name="Title 2"/>
          <p:cNvSpPr>
            <a:spLocks noGrp="1"/>
          </p:cNvSpPr>
          <p:nvPr>
            <p:ph type="title"/>
          </p:nvPr>
        </p:nvSpPr>
        <p:spPr/>
        <p:txBody>
          <a:bodyPr/>
          <a:lstStyle/>
          <a:p>
            <a:r>
              <a:rPr lang="en-US" dirty="0" smtClean="0"/>
              <a:t>Pacific </a:t>
            </a:r>
            <a:r>
              <a:rPr lang="en-US" dirty="0" err="1" smtClean="0"/>
              <a:t>Biosystems</a:t>
            </a:r>
            <a:endParaRPr lang="en-US" dirty="0"/>
          </a:p>
        </p:txBody>
      </p:sp>
      <p:pic>
        <p:nvPicPr>
          <p:cNvPr id="4" name="Picture 3" descr="PacBio-spe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260" y="2019826"/>
            <a:ext cx="4369843" cy="4009331"/>
          </a:xfrm>
          <a:prstGeom prst="rect">
            <a:avLst/>
          </a:prstGeom>
        </p:spPr>
      </p:pic>
    </p:spTree>
    <p:extLst>
      <p:ext uri="{BB962C8B-B14F-4D97-AF65-F5344CB8AC3E}">
        <p14:creationId xmlns:p14="http://schemas.microsoft.com/office/powerpoint/2010/main" val="921818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4204369" cy="4407408"/>
          </a:xfrm>
        </p:spPr>
        <p:txBody>
          <a:bodyPr/>
          <a:lstStyle/>
          <a:p>
            <a:r>
              <a:rPr lang="en-US" dirty="0"/>
              <a:t>Announced in 2012, Oxford </a:t>
            </a:r>
            <a:r>
              <a:rPr lang="en-US" dirty="0" err="1"/>
              <a:t>Nanopore</a:t>
            </a:r>
            <a:r>
              <a:rPr lang="en-US" dirty="0"/>
              <a:t> sent a ripple through the sequencing community but has yet to live up to expectations. Promises ”tens of </a:t>
            </a:r>
            <a:r>
              <a:rPr lang="en-US" dirty="0" err="1"/>
              <a:t>kbs</a:t>
            </a:r>
            <a:r>
              <a:rPr lang="en-US" dirty="0"/>
              <a:t>”. </a:t>
            </a:r>
          </a:p>
          <a:p>
            <a:endParaRPr lang="en-US" dirty="0"/>
          </a:p>
        </p:txBody>
      </p:sp>
      <p:sp>
        <p:nvSpPr>
          <p:cNvPr id="3" name="Title 2"/>
          <p:cNvSpPr>
            <a:spLocks noGrp="1"/>
          </p:cNvSpPr>
          <p:nvPr>
            <p:ph type="title"/>
          </p:nvPr>
        </p:nvSpPr>
        <p:spPr/>
        <p:txBody>
          <a:bodyPr/>
          <a:lstStyle/>
          <a:p>
            <a:r>
              <a:rPr lang="en-US" dirty="0" smtClean="0"/>
              <a:t>Oxford </a:t>
            </a:r>
            <a:r>
              <a:rPr lang="en-US" dirty="0" err="1" smtClean="0"/>
              <a:t>nanopore</a:t>
            </a:r>
            <a:endParaRPr lang="en-US" dirty="0"/>
          </a:p>
        </p:txBody>
      </p:sp>
      <p:pic>
        <p:nvPicPr>
          <p:cNvPr id="4" name="Picture 3" descr="mini_ion_300_open-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531268"/>
            <a:ext cx="4318000" cy="2857500"/>
          </a:xfrm>
          <a:prstGeom prst="rect">
            <a:avLst/>
          </a:prstGeom>
        </p:spPr>
      </p:pic>
    </p:spTree>
    <p:extLst>
      <p:ext uri="{BB962C8B-B14F-4D97-AF65-F5344CB8AC3E}">
        <p14:creationId xmlns:p14="http://schemas.microsoft.com/office/powerpoint/2010/main" val="53025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400" dirty="0"/>
              <a:t>In high throughput biological work (Microarrays, Sequencing, HT Genotyping, etc.), what may seem like small technical artifacts introduced during sample extraction/preparation can lead to large changes, </a:t>
            </a:r>
            <a:r>
              <a:rPr lang="en-US" sz="2400" dirty="0" smtClean="0"/>
              <a:t>or technical </a:t>
            </a:r>
            <a:r>
              <a:rPr lang="en-US" sz="2400" dirty="0"/>
              <a:t>bias, in the data. </a:t>
            </a:r>
          </a:p>
          <a:p>
            <a:pPr lvl="1"/>
            <a:r>
              <a:rPr lang="en-US" sz="2000" dirty="0"/>
              <a:t>Not to say this doesn’t occur with smaller scale analysis such as Sanger sequencing or </a:t>
            </a:r>
            <a:r>
              <a:rPr lang="en-US" sz="2000" dirty="0" err="1"/>
              <a:t>qRT</a:t>
            </a:r>
            <a:r>
              <a:rPr lang="en-US" sz="2000" dirty="0"/>
              <a:t>-PCR, but they do become more apparent and may cause significant issues during analysis. </a:t>
            </a:r>
          </a:p>
          <a:p>
            <a:endParaRPr lang="en-US" dirty="0"/>
          </a:p>
        </p:txBody>
      </p:sp>
      <p:sp>
        <p:nvSpPr>
          <p:cNvPr id="5" name="Title 4"/>
          <p:cNvSpPr>
            <a:spLocks noGrp="1"/>
          </p:cNvSpPr>
          <p:nvPr>
            <p:ph type="title"/>
          </p:nvPr>
        </p:nvSpPr>
        <p:spPr/>
        <p:txBody>
          <a:bodyPr/>
          <a:lstStyle/>
          <a:p>
            <a:r>
              <a:rPr lang="en-US" dirty="0" smtClean="0"/>
              <a:t>Experimental design</a:t>
            </a:r>
            <a:endParaRPr lang="en-US" dirty="0"/>
          </a:p>
        </p:txBody>
      </p:sp>
    </p:spTree>
    <p:extLst>
      <p:ext uri="{BB962C8B-B14F-4D97-AF65-F5344CB8AC3E}">
        <p14:creationId xmlns:p14="http://schemas.microsoft.com/office/powerpoint/2010/main" val="2196842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142790"/>
          </a:xfrm>
        </p:spPr>
        <p:txBody>
          <a:bodyPr>
            <a:normAutofit fontScale="92500" lnSpcReduction="20000"/>
          </a:bodyPr>
          <a:lstStyle/>
          <a:p>
            <a:r>
              <a:rPr lang="en-US" sz="2400" dirty="0" smtClean="0"/>
              <a:t>Prepare </a:t>
            </a:r>
            <a:r>
              <a:rPr lang="en-US" sz="2400" dirty="0"/>
              <a:t>more samples then you are going to need, i.e. expect some will be of poor quality, or </a:t>
            </a:r>
            <a:r>
              <a:rPr lang="en-US" sz="2400" dirty="0" smtClean="0"/>
              <a:t>fail </a:t>
            </a:r>
          </a:p>
          <a:p>
            <a:r>
              <a:rPr lang="en-US" sz="2400" dirty="0" smtClean="0"/>
              <a:t>Preparation </a:t>
            </a:r>
            <a:r>
              <a:rPr lang="en-US" sz="2400" dirty="0"/>
              <a:t>stages should occur across all samples at the same time (or as close as possible) and by the same </a:t>
            </a:r>
            <a:r>
              <a:rPr lang="en-US" sz="2400" dirty="0" smtClean="0"/>
              <a:t>person</a:t>
            </a:r>
          </a:p>
          <a:p>
            <a:r>
              <a:rPr lang="en-US" sz="2400" dirty="0" smtClean="0"/>
              <a:t>Spend </a:t>
            </a:r>
            <a:r>
              <a:rPr lang="en-US" sz="2400" dirty="0"/>
              <a:t>time practicing a new technique to produce the highest quality product you </a:t>
            </a:r>
            <a:r>
              <a:rPr lang="en-US" sz="2400" dirty="0" smtClean="0"/>
              <a:t>can, reliably</a:t>
            </a:r>
            <a:endParaRPr lang="en-US" sz="2400" dirty="0" smtClean="0"/>
          </a:p>
          <a:p>
            <a:r>
              <a:rPr lang="en-US" sz="2400" dirty="0" smtClean="0"/>
              <a:t>Quality </a:t>
            </a:r>
            <a:r>
              <a:rPr lang="en-US" sz="2400" dirty="0"/>
              <a:t>and quantity should be established using Fragment analysis traces (pseudo-gel images</a:t>
            </a:r>
            <a:r>
              <a:rPr lang="en-US" sz="2400" dirty="0" smtClean="0"/>
              <a:t>)</a:t>
            </a:r>
          </a:p>
          <a:p>
            <a:r>
              <a:rPr lang="en-US" sz="2400" dirty="0" smtClean="0"/>
              <a:t>DNA</a:t>
            </a:r>
            <a:r>
              <a:rPr lang="en-US" sz="2400" dirty="0"/>
              <a:t>/RNA should not be </a:t>
            </a:r>
            <a:r>
              <a:rPr lang="en-US" sz="2400" dirty="0" smtClean="0"/>
              <a:t>degraded</a:t>
            </a:r>
          </a:p>
          <a:p>
            <a:pPr lvl="1"/>
            <a:r>
              <a:rPr lang="en-US" sz="2200" dirty="0" smtClean="0"/>
              <a:t>260/280 ratios for RNA should be approximately 2.0 and 260/230 should be between 2.0 and 2.2. Values over 1.8 are acceptable</a:t>
            </a:r>
            <a:endParaRPr lang="en-US" sz="2200" dirty="0"/>
          </a:p>
          <a:p>
            <a:endParaRPr lang="en-US" sz="2400" dirty="0" smtClean="0"/>
          </a:p>
        </p:txBody>
      </p:sp>
      <p:sp>
        <p:nvSpPr>
          <p:cNvPr id="3" name="Title 2"/>
          <p:cNvSpPr>
            <a:spLocks noGrp="1"/>
          </p:cNvSpPr>
          <p:nvPr>
            <p:ph type="title"/>
          </p:nvPr>
        </p:nvSpPr>
        <p:spPr/>
        <p:txBody>
          <a:bodyPr/>
          <a:lstStyle/>
          <a:p>
            <a:r>
              <a:rPr lang="en-US" dirty="0" smtClean="0"/>
              <a:t>General rules for preparing samples</a:t>
            </a:r>
            <a:endParaRPr lang="en-US" dirty="0"/>
          </a:p>
        </p:txBody>
      </p:sp>
      <p:sp>
        <p:nvSpPr>
          <p:cNvPr id="4" name="Rectangle 3"/>
          <p:cNvSpPr/>
          <p:nvPr/>
        </p:nvSpPr>
        <p:spPr>
          <a:xfrm>
            <a:off x="637552" y="5861861"/>
            <a:ext cx="7910816"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BE CONSISTENT ACROSS ALL </a:t>
            </a:r>
            <a:r>
              <a:rPr lang="en-US" sz="3200" dirty="0" smtClean="0">
                <a:solidFill>
                  <a:srgbClr val="FF0000"/>
                </a:solidFill>
              </a:rPr>
              <a:t>SAMPLES!!! </a:t>
            </a:r>
            <a:endParaRPr lang="en-US" sz="3200" dirty="0">
              <a:solidFill>
                <a:srgbClr val="FF0000"/>
              </a:solidFill>
            </a:endParaRPr>
          </a:p>
        </p:txBody>
      </p:sp>
    </p:spTree>
    <p:extLst>
      <p:ext uri="{BB962C8B-B14F-4D97-AF65-F5344CB8AC3E}">
        <p14:creationId xmlns:p14="http://schemas.microsoft.com/office/powerpoint/2010/main" val="1752895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first and most basic question is how many base pairs of sequence data will I get</a:t>
            </a:r>
            <a:br>
              <a:rPr lang="en-US" dirty="0"/>
            </a:br>
            <a:r>
              <a:rPr lang="en-US" dirty="0"/>
              <a:t>Factors to consider are: </a:t>
            </a:r>
          </a:p>
          <a:p>
            <a:r>
              <a:rPr lang="en-US" dirty="0"/>
              <a:t>1. Number of reads being sequenced</a:t>
            </a:r>
            <a:br>
              <a:rPr lang="en-US" dirty="0"/>
            </a:br>
            <a:r>
              <a:rPr lang="en-US" dirty="0"/>
              <a:t>2. Read length (if paired consider then as individuals) 3. Number of samples being sequenced</a:t>
            </a:r>
            <a:br>
              <a:rPr lang="en-US" dirty="0"/>
            </a:br>
            <a:r>
              <a:rPr lang="en-US" dirty="0"/>
              <a:t>4. Expected percentage of usable data </a:t>
            </a:r>
          </a:p>
          <a:p>
            <a:endParaRPr lang="en-US" dirty="0"/>
          </a:p>
          <a:p>
            <a:endParaRPr lang="en-US" dirty="0"/>
          </a:p>
          <a:p>
            <a:endParaRPr lang="en-US" dirty="0" smtClean="0"/>
          </a:p>
          <a:p>
            <a:r>
              <a:rPr lang="en-US" dirty="0" smtClean="0"/>
              <a:t>The </a:t>
            </a:r>
            <a:r>
              <a:rPr lang="en-US" dirty="0"/>
              <a:t>number of reads and read length data are best obtained from the manufacturer’s website (search for specifications) and always use the lower end of the estimate. </a:t>
            </a:r>
          </a:p>
          <a:p>
            <a:endParaRPr lang="en-US" dirty="0"/>
          </a:p>
        </p:txBody>
      </p:sp>
      <p:sp>
        <p:nvSpPr>
          <p:cNvPr id="3" name="Title 2"/>
          <p:cNvSpPr>
            <a:spLocks noGrp="1"/>
          </p:cNvSpPr>
          <p:nvPr>
            <p:ph type="title"/>
          </p:nvPr>
        </p:nvSpPr>
        <p:spPr/>
        <p:txBody>
          <a:bodyPr/>
          <a:lstStyle/>
          <a:p>
            <a:r>
              <a:rPr lang="en-US" dirty="0" smtClean="0"/>
              <a:t>Sequencing Depth</a:t>
            </a:r>
            <a:endParaRPr lang="en-US" dirty="0"/>
          </a:p>
        </p:txBody>
      </p:sp>
      <p:pic>
        <p:nvPicPr>
          <p:cNvPr id="4" name="Picture 3" descr="sequencingdept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0" y="4183647"/>
            <a:ext cx="4318000" cy="723900"/>
          </a:xfrm>
          <a:prstGeom prst="rect">
            <a:avLst/>
          </a:prstGeom>
        </p:spPr>
      </p:pic>
    </p:spTree>
    <p:extLst>
      <p:ext uri="{BB962C8B-B14F-4D97-AF65-F5344CB8AC3E}">
        <p14:creationId xmlns:p14="http://schemas.microsoft.com/office/powerpoint/2010/main" val="1842241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Once you have the number of base pairs per sample you can then determine expected coverage</a:t>
            </a:r>
            <a:br>
              <a:rPr lang="en-US" dirty="0"/>
            </a:br>
            <a:r>
              <a:rPr lang="en-US" dirty="0"/>
              <a:t>Factors to consider are: </a:t>
            </a:r>
          </a:p>
          <a:p>
            <a:r>
              <a:rPr lang="en-US" dirty="0"/>
              <a:t>1. Length of the genome (in </a:t>
            </a:r>
            <a:r>
              <a:rPr lang="en-US" dirty="0" err="1"/>
              <a:t>bp</a:t>
            </a:r>
            <a:r>
              <a:rPr lang="en-US" dirty="0"/>
              <a:t>)</a:t>
            </a:r>
            <a:br>
              <a:rPr lang="en-US" dirty="0"/>
            </a:br>
            <a:r>
              <a:rPr lang="en-US" dirty="0"/>
              <a:t>2. Any extra-genomic sequence, or contamination </a:t>
            </a:r>
          </a:p>
          <a:p>
            <a:endParaRPr lang="en-US" dirty="0" smtClean="0"/>
          </a:p>
          <a:p>
            <a:endParaRPr lang="en-US" dirty="0"/>
          </a:p>
          <a:p>
            <a:endParaRPr lang="en-US" dirty="0" smtClean="0"/>
          </a:p>
          <a:p>
            <a:endParaRPr lang="en-US" dirty="0"/>
          </a:p>
          <a:p>
            <a:r>
              <a:rPr lang="en-US" dirty="0" smtClean="0"/>
              <a:t>Coverage </a:t>
            </a:r>
            <a:r>
              <a:rPr lang="en-US" dirty="0"/>
              <a:t>is counted differently for ”Counting” based experiments (</a:t>
            </a:r>
            <a:r>
              <a:rPr lang="en-US" dirty="0" err="1"/>
              <a:t>RNAseq</a:t>
            </a:r>
            <a:r>
              <a:rPr lang="en-US" dirty="0"/>
              <a:t>, </a:t>
            </a:r>
            <a:r>
              <a:rPr lang="en-US" dirty="0" err="1"/>
              <a:t>amplicons</a:t>
            </a:r>
            <a:r>
              <a:rPr lang="en-US" dirty="0"/>
              <a:t>) where an </a:t>
            </a:r>
            <a:r>
              <a:rPr lang="en-US" dirty="0" smtClean="0"/>
              <a:t>expected number of </a:t>
            </a:r>
            <a:r>
              <a:rPr lang="en-US" dirty="0"/>
              <a:t>reads per sample </a:t>
            </a:r>
            <a:r>
              <a:rPr lang="en-US" dirty="0" smtClean="0"/>
              <a:t>is sometimes </a:t>
            </a:r>
            <a:r>
              <a:rPr lang="en-US" dirty="0"/>
              <a:t>more suitable. </a:t>
            </a:r>
          </a:p>
          <a:p>
            <a:endParaRPr lang="en-US" dirty="0"/>
          </a:p>
        </p:txBody>
      </p:sp>
      <p:sp>
        <p:nvSpPr>
          <p:cNvPr id="3" name="Title 2"/>
          <p:cNvSpPr>
            <a:spLocks noGrp="1"/>
          </p:cNvSpPr>
          <p:nvPr>
            <p:ph type="title"/>
          </p:nvPr>
        </p:nvSpPr>
        <p:spPr/>
        <p:txBody>
          <a:bodyPr/>
          <a:lstStyle/>
          <a:p>
            <a:r>
              <a:rPr lang="en-US" dirty="0" smtClean="0"/>
              <a:t>Sequencing Coverage</a:t>
            </a:r>
            <a:endParaRPr lang="en-US" dirty="0"/>
          </a:p>
        </p:txBody>
      </p:sp>
      <p:pic>
        <p:nvPicPr>
          <p:cNvPr id="4" name="Picture 3" descr="sequencingcover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3759200"/>
            <a:ext cx="4025900" cy="673100"/>
          </a:xfrm>
          <a:prstGeom prst="rect">
            <a:avLst/>
          </a:prstGeom>
        </p:spPr>
      </p:pic>
    </p:spTree>
    <p:extLst>
      <p:ext uri="{BB962C8B-B14F-4D97-AF65-F5344CB8AC3E}">
        <p14:creationId xmlns:p14="http://schemas.microsoft.com/office/powerpoint/2010/main" val="3654619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a:t>Characterization of transcripts or </a:t>
            </a:r>
            <a:r>
              <a:rPr lang="en-US" dirty="0" smtClean="0"/>
              <a:t>differential </a:t>
            </a:r>
            <a:r>
              <a:rPr lang="en-US" dirty="0"/>
              <a:t>g</a:t>
            </a:r>
            <a:r>
              <a:rPr lang="en-US" dirty="0" smtClean="0"/>
              <a:t>ene expression</a:t>
            </a:r>
          </a:p>
          <a:p>
            <a:pPr marL="45720" indent="0">
              <a:buNone/>
            </a:pPr>
            <a:r>
              <a:rPr lang="en-US" dirty="0" smtClean="0"/>
              <a:t>Factors to consider are: </a:t>
            </a:r>
            <a:endParaRPr lang="en-US" dirty="0"/>
          </a:p>
          <a:p>
            <a:r>
              <a:rPr lang="en-US" dirty="0"/>
              <a:t>Read length needed depends on likelihood of mapping uniqueness, but generally longer is better and paired-end is better than single-end</a:t>
            </a:r>
            <a:r>
              <a:rPr lang="en-US" dirty="0" smtClean="0"/>
              <a:t>. (2 x &gt;75bp is recommended)</a:t>
            </a:r>
            <a:endParaRPr lang="en-US" dirty="0"/>
          </a:p>
          <a:p>
            <a:r>
              <a:rPr lang="en-US" dirty="0"/>
              <a:t>Interest in measuring genes expressed at low </a:t>
            </a:r>
            <a:r>
              <a:rPr lang="en-US" dirty="0" smtClean="0"/>
              <a:t>levels ( &lt;&lt; level, the &gt;&gt; the depth and necessary complexity of library)</a:t>
            </a:r>
            <a:endParaRPr lang="en-US" dirty="0"/>
          </a:p>
          <a:p>
            <a:r>
              <a:rPr lang="en-US" dirty="0"/>
              <a:t>The fold change you want to be able to </a:t>
            </a:r>
            <a:r>
              <a:rPr lang="en-US" dirty="0" smtClean="0"/>
              <a:t>detect ( &lt; fold change more replicates, more depth)</a:t>
            </a:r>
          </a:p>
          <a:p>
            <a:r>
              <a:rPr lang="en-US" dirty="0" smtClean="0"/>
              <a:t>Detection of novel transcripts, or quantification of isoforms requires &gt;&gt; sequencing depth</a:t>
            </a:r>
          </a:p>
          <a:p>
            <a:endParaRPr lang="en-US" dirty="0"/>
          </a:p>
        </p:txBody>
      </p:sp>
      <p:sp>
        <p:nvSpPr>
          <p:cNvPr id="3" name="Title 2"/>
          <p:cNvSpPr>
            <a:spLocks noGrp="1"/>
          </p:cNvSpPr>
          <p:nvPr>
            <p:ph type="title"/>
          </p:nvPr>
        </p:nvSpPr>
        <p:spPr/>
        <p:txBody>
          <a:bodyPr/>
          <a:lstStyle/>
          <a:p>
            <a:r>
              <a:rPr lang="en-US" dirty="0" smtClean="0"/>
              <a:t>RNA-</a:t>
            </a:r>
            <a:r>
              <a:rPr lang="en-US" dirty="0" err="1" smtClean="0"/>
              <a:t>seq</a:t>
            </a:r>
            <a:endParaRPr lang="en-US" dirty="0"/>
          </a:p>
        </p:txBody>
      </p:sp>
      <p:sp>
        <p:nvSpPr>
          <p:cNvPr id="6" name="Rectangle 5"/>
          <p:cNvSpPr/>
          <p:nvPr/>
        </p:nvSpPr>
        <p:spPr>
          <a:xfrm>
            <a:off x="637552" y="5507798"/>
            <a:ext cx="7910816"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FF0000"/>
                </a:solidFill>
              </a:rPr>
              <a:t>The amount of sequencing needed for a given sample is determined by the goals of the experiment and the nature of the RNA sample.</a:t>
            </a:r>
            <a:endParaRPr lang="en-US" sz="2400" dirty="0">
              <a:solidFill>
                <a:srgbClr val="FF0000"/>
              </a:solidFill>
            </a:endParaRPr>
          </a:p>
        </p:txBody>
      </p:sp>
    </p:spTree>
    <p:extLst>
      <p:ext uri="{BB962C8B-B14F-4D97-AF65-F5344CB8AC3E}">
        <p14:creationId xmlns:p14="http://schemas.microsoft.com/office/powerpoint/2010/main" val="189466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02920" indent="-457200">
              <a:buFont typeface="+mj-lt"/>
              <a:buAutoNum type="arabicPeriod"/>
            </a:pPr>
            <a:endParaRPr lang="en-US" dirty="0" smtClean="0"/>
          </a:p>
          <a:p>
            <a:pPr marL="502920" indent="-457200">
              <a:buFont typeface="+mj-lt"/>
              <a:buAutoNum type="arabicPeriod"/>
            </a:pPr>
            <a:r>
              <a:rPr lang="en-US" dirty="0" smtClean="0"/>
              <a:t>Introduction to High Throughput Sequencing and RNA-</a:t>
            </a:r>
            <a:r>
              <a:rPr lang="en-US" dirty="0" err="1" smtClean="0"/>
              <a:t>seq</a:t>
            </a:r>
            <a:endParaRPr lang="en-US" dirty="0" smtClean="0"/>
          </a:p>
          <a:p>
            <a:pPr lvl="1"/>
            <a:r>
              <a:rPr lang="en-US" dirty="0" smtClean="0"/>
              <a:t>High throughput sequencing</a:t>
            </a:r>
          </a:p>
          <a:p>
            <a:pPr lvl="1"/>
            <a:r>
              <a:rPr lang="en-US" dirty="0" smtClean="0"/>
              <a:t>RNA-</a:t>
            </a:r>
            <a:r>
              <a:rPr lang="en-US" dirty="0" err="1" smtClean="0"/>
              <a:t>seq</a:t>
            </a:r>
            <a:r>
              <a:rPr lang="en-US" dirty="0" smtClean="0"/>
              <a:t> Experimental Design</a:t>
            </a:r>
          </a:p>
          <a:p>
            <a:pPr lvl="1"/>
            <a:r>
              <a:rPr lang="en-US" dirty="0" smtClean="0"/>
              <a:t>RNA </a:t>
            </a:r>
            <a:r>
              <a:rPr lang="en-US" dirty="0"/>
              <a:t>Sequencing and Sample </a:t>
            </a:r>
            <a:r>
              <a:rPr lang="en-US" dirty="0" smtClean="0"/>
              <a:t>Preparation</a:t>
            </a:r>
          </a:p>
          <a:p>
            <a:pPr marL="502920" indent="-457200">
              <a:buFont typeface="+mj-lt"/>
              <a:buAutoNum type="arabicPeriod"/>
            </a:pPr>
            <a:r>
              <a:rPr lang="en-US" dirty="0" smtClean="0"/>
              <a:t>Overview of RNA-</a:t>
            </a:r>
            <a:r>
              <a:rPr lang="en-US" dirty="0" err="1" smtClean="0"/>
              <a:t>seq</a:t>
            </a:r>
            <a:r>
              <a:rPr lang="en-US" dirty="0" smtClean="0"/>
              <a:t> Data Analysis</a:t>
            </a:r>
          </a:p>
          <a:p>
            <a:pPr lvl="1"/>
            <a:r>
              <a:rPr lang="en-US" dirty="0" smtClean="0"/>
              <a:t>Pipeline Workflow/Stages</a:t>
            </a:r>
          </a:p>
          <a:p>
            <a:pPr lvl="1"/>
            <a:r>
              <a:rPr lang="en-US" dirty="0" smtClean="0"/>
              <a:t>Software</a:t>
            </a:r>
          </a:p>
          <a:p>
            <a:pPr lvl="1"/>
            <a:r>
              <a:rPr lang="en-US" dirty="0" smtClean="0"/>
              <a:t>Metadata input</a:t>
            </a:r>
          </a:p>
          <a:p>
            <a:pPr lvl="1"/>
            <a:r>
              <a:rPr lang="en-US" dirty="0"/>
              <a:t>Files and Directory </a:t>
            </a:r>
            <a:r>
              <a:rPr lang="en-US" dirty="0" smtClean="0"/>
              <a:t>Structure</a:t>
            </a:r>
          </a:p>
          <a:p>
            <a:pPr marL="502920" indent="-457200">
              <a:buFont typeface="+mj-lt"/>
              <a:buAutoNum type="arabicPeriod"/>
            </a:pPr>
            <a:r>
              <a:rPr lang="en-US" dirty="0" smtClean="0"/>
              <a:t>Workshop Dataset</a:t>
            </a:r>
          </a:p>
          <a:p>
            <a:pPr marL="502920" indent="-457200">
              <a:buFont typeface="+mj-lt"/>
              <a:buAutoNum type="arabicPeriod"/>
            </a:pPr>
            <a:r>
              <a:rPr lang="en-US" dirty="0" smtClean="0"/>
              <a:t>Introduction to the Command Line</a:t>
            </a:r>
            <a:endParaRPr lang="en-US" dirty="0"/>
          </a:p>
          <a:p>
            <a:endParaRPr lang="en-US" dirty="0" smtClean="0"/>
          </a:p>
          <a:p>
            <a:pPr lvl="1"/>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568654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sz="2800" dirty="0" smtClean="0"/>
              <a:t>Considerations</a:t>
            </a:r>
            <a:endParaRPr lang="en-US" sz="2800" dirty="0" smtClean="0"/>
          </a:p>
          <a:p>
            <a:r>
              <a:rPr lang="en-US" sz="2800" dirty="0" smtClean="0"/>
              <a:t>QA/QC of </a:t>
            </a:r>
            <a:r>
              <a:rPr lang="en-US" sz="2800" dirty="0" smtClean="0"/>
              <a:t>RNA samples</a:t>
            </a:r>
            <a:endParaRPr lang="en-US" sz="2800" dirty="0" smtClean="0"/>
          </a:p>
          <a:p>
            <a:r>
              <a:rPr lang="en-US" sz="2800" dirty="0" smtClean="0"/>
              <a:t>RNA of interest</a:t>
            </a:r>
          </a:p>
          <a:p>
            <a:r>
              <a:rPr lang="en-US" sz="2800" dirty="0" smtClean="0"/>
              <a:t>Library Preparation</a:t>
            </a:r>
          </a:p>
          <a:p>
            <a:pPr lvl="1"/>
            <a:r>
              <a:rPr lang="en-US" sz="2400" dirty="0" smtClean="0"/>
              <a:t>Stranded </a:t>
            </a:r>
            <a:r>
              <a:rPr lang="en-US" sz="2400" dirty="0" err="1" smtClean="0"/>
              <a:t>vs</a:t>
            </a:r>
            <a:r>
              <a:rPr lang="en-US" sz="2400" dirty="0" smtClean="0"/>
              <a:t> </a:t>
            </a:r>
            <a:r>
              <a:rPr lang="en-US" sz="2400" dirty="0" err="1" smtClean="0"/>
              <a:t>U</a:t>
            </a:r>
            <a:r>
              <a:rPr lang="en-US" sz="2400" dirty="0" err="1" smtClean="0"/>
              <a:t>nstranded</a:t>
            </a:r>
            <a:endParaRPr lang="en-US" sz="2400" dirty="0" smtClean="0"/>
          </a:p>
          <a:p>
            <a:r>
              <a:rPr lang="en-US" sz="2800" dirty="0"/>
              <a:t>Size Selection/</a:t>
            </a:r>
            <a:r>
              <a:rPr lang="en-US" sz="2800" dirty="0" smtClean="0"/>
              <a:t>Cleanup</a:t>
            </a:r>
            <a:endParaRPr lang="en-US" sz="2800" dirty="0"/>
          </a:p>
          <a:p>
            <a:pPr lvl="1"/>
            <a:r>
              <a:rPr lang="en-US" sz="2400" dirty="0" smtClean="0"/>
              <a:t>Final QA</a:t>
            </a:r>
            <a:endParaRPr lang="en-US" sz="2400" dirty="0" smtClean="0"/>
          </a:p>
        </p:txBody>
      </p:sp>
      <p:sp>
        <p:nvSpPr>
          <p:cNvPr id="3" name="Title 2"/>
          <p:cNvSpPr>
            <a:spLocks noGrp="1"/>
          </p:cNvSpPr>
          <p:nvPr>
            <p:ph type="title"/>
          </p:nvPr>
        </p:nvSpPr>
        <p:spPr/>
        <p:txBody>
          <a:bodyPr/>
          <a:lstStyle/>
          <a:p>
            <a:r>
              <a:rPr lang="en-US" dirty="0" smtClean="0"/>
              <a:t>Generating RNA-</a:t>
            </a:r>
            <a:r>
              <a:rPr lang="en-US" dirty="0" err="1" smtClean="0"/>
              <a:t>seq</a:t>
            </a:r>
            <a:r>
              <a:rPr lang="en-US" dirty="0" smtClean="0"/>
              <a:t> libraries</a:t>
            </a:r>
            <a:endParaRPr lang="en-US" dirty="0"/>
          </a:p>
        </p:txBody>
      </p:sp>
    </p:spTree>
    <p:extLst>
      <p:ext uri="{BB962C8B-B14F-4D97-AF65-F5344CB8AC3E}">
        <p14:creationId xmlns:p14="http://schemas.microsoft.com/office/powerpoint/2010/main" val="169785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RNA Quality and RIN </a:t>
            </a:r>
            <a:r>
              <a:rPr lang="en-US" dirty="0" smtClean="0"/>
              <a:t>(RQN on AATI Fragment Analyzer)</a:t>
            </a:r>
            <a:endParaRPr lang="en-US" dirty="0"/>
          </a:p>
          <a:p>
            <a:r>
              <a:rPr lang="en-US" dirty="0"/>
              <a:t>RNA sequencing begins with high-quality total RNA, only an </a:t>
            </a:r>
            <a:r>
              <a:rPr lang="en-US" dirty="0" err="1"/>
              <a:t>Agilant</a:t>
            </a:r>
            <a:r>
              <a:rPr lang="en-US" dirty="0"/>
              <a:t> </a:t>
            </a:r>
            <a:r>
              <a:rPr lang="en-US" dirty="0" err="1"/>
              <a:t>BioAnalyzer</a:t>
            </a:r>
            <a:r>
              <a:rPr lang="en-US" dirty="0"/>
              <a:t> (or equivalent) can adequately determine the quality of total RNA </a:t>
            </a:r>
            <a:r>
              <a:rPr lang="en-US" dirty="0" smtClean="0"/>
              <a:t>samples. RIN values between 7 and 10 are desirable.</a:t>
            </a:r>
            <a:endParaRPr lang="en-US" dirty="0"/>
          </a:p>
          <a:p>
            <a:endParaRPr lang="en-US" dirty="0"/>
          </a:p>
        </p:txBody>
      </p:sp>
      <p:sp>
        <p:nvSpPr>
          <p:cNvPr id="3" name="Title 2"/>
          <p:cNvSpPr>
            <a:spLocks noGrp="1"/>
          </p:cNvSpPr>
          <p:nvPr>
            <p:ph type="title"/>
          </p:nvPr>
        </p:nvSpPr>
        <p:spPr/>
        <p:txBody>
          <a:bodyPr/>
          <a:lstStyle/>
          <a:p>
            <a:r>
              <a:rPr lang="en-US" dirty="0" smtClean="0"/>
              <a:t>QA/</a:t>
            </a:r>
            <a:r>
              <a:rPr lang="en-US" dirty="0" smtClean="0"/>
              <a:t>QC of RNA samples</a:t>
            </a:r>
            <a:endParaRPr lang="en-US" dirty="0"/>
          </a:p>
        </p:txBody>
      </p:sp>
      <p:pic>
        <p:nvPicPr>
          <p:cNvPr id="5" name="Picture 4" descr="R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895" y="3385470"/>
            <a:ext cx="6817895" cy="3188344"/>
          </a:xfrm>
          <a:prstGeom prst="rect">
            <a:avLst/>
          </a:prstGeom>
        </p:spPr>
      </p:pic>
      <p:sp>
        <p:nvSpPr>
          <p:cNvPr id="4" name="Rectangle 3"/>
          <p:cNvSpPr/>
          <p:nvPr/>
        </p:nvSpPr>
        <p:spPr>
          <a:xfrm>
            <a:off x="154044" y="6066215"/>
            <a:ext cx="2151701"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3366FF"/>
                </a:solidFill>
              </a:rPr>
              <a:t>BE CONSISTANT!!!</a:t>
            </a:r>
            <a:endParaRPr lang="en-US" sz="2000" dirty="0">
              <a:solidFill>
                <a:srgbClr val="3366FF"/>
              </a:solidFill>
            </a:endParaRPr>
          </a:p>
        </p:txBody>
      </p:sp>
    </p:spTree>
    <p:extLst>
      <p:ext uri="{BB962C8B-B14F-4D97-AF65-F5344CB8AC3E}">
        <p14:creationId xmlns:p14="http://schemas.microsoft.com/office/powerpoint/2010/main" val="2955799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From total RNA we extract ”RNA of interest”. Primary goal is to NOT sequence 90% (or more) ribosomal RNAs, which are the most abundant RNAs in </a:t>
            </a:r>
            <a:r>
              <a:rPr lang="en-US" dirty="0" smtClean="0"/>
              <a:t>the typical </a:t>
            </a:r>
            <a:r>
              <a:rPr lang="en-US" dirty="0"/>
              <a:t>sample. there are two main strategies for enriching your ”RNA of interest”. </a:t>
            </a:r>
            <a:endParaRPr lang="en-US" dirty="0" smtClean="0"/>
          </a:p>
          <a:p>
            <a:pPr lvl="1"/>
            <a:r>
              <a:rPr lang="en-US" dirty="0" err="1"/>
              <a:t>polyA</a:t>
            </a:r>
            <a:r>
              <a:rPr lang="en-US" dirty="0"/>
              <a:t> </a:t>
            </a:r>
            <a:r>
              <a:rPr lang="en-US" dirty="0" smtClean="0"/>
              <a:t>selection. Enrich </a:t>
            </a:r>
            <a:r>
              <a:rPr lang="en-US" dirty="0"/>
              <a:t>mRNA </a:t>
            </a:r>
            <a:r>
              <a:rPr lang="en-US" dirty="0" smtClean="0"/>
              <a:t>(those with </a:t>
            </a:r>
            <a:r>
              <a:rPr lang="en-US" dirty="0" err="1" smtClean="0"/>
              <a:t>polyA</a:t>
            </a:r>
            <a:r>
              <a:rPr lang="en-US" dirty="0" smtClean="0"/>
              <a:t> </a:t>
            </a:r>
            <a:r>
              <a:rPr lang="en-US" dirty="0"/>
              <a:t>tails) from the sample </a:t>
            </a:r>
            <a:r>
              <a:rPr lang="en-US" dirty="0" smtClean="0"/>
              <a:t>by </a:t>
            </a:r>
            <a:r>
              <a:rPr lang="en-US" dirty="0" err="1" smtClean="0"/>
              <a:t>oligo</a:t>
            </a:r>
            <a:r>
              <a:rPr lang="en-US" dirty="0" smtClean="0"/>
              <a:t> </a:t>
            </a:r>
            <a:r>
              <a:rPr lang="en-US" dirty="0" err="1" smtClean="0"/>
              <a:t>dT</a:t>
            </a:r>
            <a:r>
              <a:rPr lang="en-US" dirty="0" smtClean="0"/>
              <a:t> affinity.</a:t>
            </a:r>
          </a:p>
          <a:p>
            <a:pPr lvl="1"/>
            <a:r>
              <a:rPr lang="en-US" dirty="0" err="1" smtClean="0"/>
              <a:t>rRNA</a:t>
            </a:r>
            <a:r>
              <a:rPr lang="en-US" dirty="0" smtClean="0"/>
              <a:t> depletion. </a:t>
            </a:r>
            <a:r>
              <a:rPr lang="en-US" dirty="0" err="1" smtClean="0"/>
              <a:t>rRNA</a:t>
            </a:r>
            <a:r>
              <a:rPr lang="en-US" dirty="0" smtClean="0"/>
              <a:t> </a:t>
            </a:r>
            <a:r>
              <a:rPr lang="en-US" dirty="0"/>
              <a:t>knockdown using </a:t>
            </a:r>
            <a:r>
              <a:rPr lang="en-US" dirty="0" err="1" smtClean="0"/>
              <a:t>RiboZero</a:t>
            </a:r>
            <a:r>
              <a:rPr lang="en-US" dirty="0" smtClean="0"/>
              <a:t> (</a:t>
            </a:r>
            <a:r>
              <a:rPr lang="en-US" dirty="0"/>
              <a:t>or </a:t>
            </a:r>
            <a:r>
              <a:rPr lang="en-US" dirty="0" err="1" smtClean="0"/>
              <a:t>Ribominus</a:t>
            </a:r>
            <a:r>
              <a:rPr lang="en-US" dirty="0" smtClean="0"/>
              <a:t>) is mainly used when your experiment calls </a:t>
            </a:r>
            <a:r>
              <a:rPr lang="en-US" dirty="0" smtClean="0"/>
              <a:t>for sequencing </a:t>
            </a:r>
            <a:r>
              <a:rPr lang="en-US" dirty="0" smtClean="0"/>
              <a:t>non-</a:t>
            </a:r>
            <a:r>
              <a:rPr lang="en-US" dirty="0" err="1" smtClean="0"/>
              <a:t>polyA</a:t>
            </a:r>
            <a:r>
              <a:rPr lang="en-US" dirty="0" smtClean="0"/>
              <a:t> RNA transcripts and non-coding RNA (</a:t>
            </a:r>
            <a:r>
              <a:rPr lang="en-US" dirty="0" err="1" smtClean="0"/>
              <a:t>ncRNA</a:t>
            </a:r>
            <a:r>
              <a:rPr lang="en-US" dirty="0" smtClean="0"/>
              <a:t>) populations. This method </a:t>
            </a:r>
            <a:r>
              <a:rPr lang="en-US" dirty="0" smtClean="0"/>
              <a:t>is also </a:t>
            </a:r>
            <a:r>
              <a:rPr lang="en-US" dirty="0" smtClean="0"/>
              <a:t>usually more </a:t>
            </a:r>
            <a:r>
              <a:rPr lang="en-US" dirty="0" smtClean="0"/>
              <a:t>costly.</a:t>
            </a:r>
            <a:endParaRPr lang="en-US" dirty="0"/>
          </a:p>
        </p:txBody>
      </p:sp>
      <p:sp>
        <p:nvSpPr>
          <p:cNvPr id="3" name="Title 2"/>
          <p:cNvSpPr>
            <a:spLocks noGrp="1"/>
          </p:cNvSpPr>
          <p:nvPr>
            <p:ph type="title"/>
          </p:nvPr>
        </p:nvSpPr>
        <p:spPr/>
        <p:txBody>
          <a:bodyPr/>
          <a:lstStyle/>
          <a:p>
            <a:r>
              <a:rPr lang="en-US" dirty="0" smtClean="0"/>
              <a:t>RNA of interest</a:t>
            </a:r>
            <a:endParaRPr lang="en-US" dirty="0"/>
          </a:p>
        </p:txBody>
      </p:sp>
      <p:sp>
        <p:nvSpPr>
          <p:cNvPr id="4" name="Rectangle 3"/>
          <p:cNvSpPr/>
          <p:nvPr/>
        </p:nvSpPr>
        <p:spPr>
          <a:xfrm>
            <a:off x="381000" y="5284274"/>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solidFill>
                  <a:srgbClr val="3366FF"/>
                </a:solidFill>
              </a:rPr>
              <a:t>rRNA</a:t>
            </a:r>
            <a:r>
              <a:rPr lang="en-US" sz="2000" dirty="0" smtClean="0">
                <a:solidFill>
                  <a:srgbClr val="3366FF"/>
                </a:solidFill>
              </a:rPr>
              <a:t> depletion will result in a much larger proportion of reads align to </a:t>
            </a:r>
            <a:r>
              <a:rPr lang="en-US" sz="2000" dirty="0" err="1" smtClean="0">
                <a:solidFill>
                  <a:srgbClr val="3366FF"/>
                </a:solidFill>
              </a:rPr>
              <a:t>intergenic</a:t>
            </a:r>
            <a:r>
              <a:rPr lang="en-US" sz="2000" dirty="0" smtClean="0">
                <a:solidFill>
                  <a:srgbClr val="3366FF"/>
                </a:solidFill>
              </a:rPr>
              <a:t> and </a:t>
            </a:r>
            <a:r>
              <a:rPr lang="en-US" sz="2000" dirty="0" err="1" smtClean="0">
                <a:solidFill>
                  <a:srgbClr val="3366FF"/>
                </a:solidFill>
              </a:rPr>
              <a:t>intronic</a:t>
            </a:r>
            <a:r>
              <a:rPr lang="en-US" sz="2000" dirty="0" smtClean="0">
                <a:solidFill>
                  <a:srgbClr val="3366FF"/>
                </a:solidFill>
              </a:rPr>
              <a:t> regions of the genome.</a:t>
            </a:r>
            <a:endParaRPr lang="en-US" sz="2000" dirty="0">
              <a:solidFill>
                <a:srgbClr val="3366FF"/>
              </a:solidFill>
            </a:endParaRPr>
          </a:p>
        </p:txBody>
      </p:sp>
    </p:spTree>
    <p:extLst>
      <p:ext uri="{BB962C8B-B14F-4D97-AF65-F5344CB8AC3E}">
        <p14:creationId xmlns:p14="http://schemas.microsoft.com/office/powerpoint/2010/main" val="2511502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Most library prep methods first require you to generate </a:t>
            </a:r>
            <a:r>
              <a:rPr lang="en-US" dirty="0" err="1"/>
              <a:t>cDNA</a:t>
            </a:r>
            <a:r>
              <a:rPr lang="en-US" dirty="0"/>
              <a:t>, in order to ligate on the </a:t>
            </a:r>
            <a:r>
              <a:rPr lang="en-US" dirty="0" err="1"/>
              <a:t>Illumina</a:t>
            </a:r>
            <a:r>
              <a:rPr lang="en-US" dirty="0"/>
              <a:t> barcodes and adapters. </a:t>
            </a:r>
            <a:endParaRPr lang="en-US" dirty="0" smtClean="0"/>
          </a:p>
          <a:p>
            <a:pPr lvl="1"/>
            <a:r>
              <a:rPr lang="en-US" dirty="0" err="1" smtClean="0"/>
              <a:t>cDNA</a:t>
            </a:r>
            <a:r>
              <a:rPr lang="en-US" dirty="0" smtClean="0"/>
              <a:t> </a:t>
            </a:r>
            <a:r>
              <a:rPr lang="en-US" dirty="0"/>
              <a:t>generation using </a:t>
            </a:r>
            <a:r>
              <a:rPr lang="en-US" dirty="0" err="1"/>
              <a:t>oligo</a:t>
            </a:r>
            <a:r>
              <a:rPr lang="en-US" dirty="0"/>
              <a:t> </a:t>
            </a:r>
            <a:r>
              <a:rPr lang="en-US" dirty="0" err="1"/>
              <a:t>dT</a:t>
            </a:r>
            <a:r>
              <a:rPr lang="en-US" dirty="0"/>
              <a:t> (3’ biased </a:t>
            </a:r>
            <a:r>
              <a:rPr lang="en-US" dirty="0" smtClean="0"/>
              <a:t>transcripts)</a:t>
            </a:r>
          </a:p>
          <a:p>
            <a:pPr lvl="1"/>
            <a:r>
              <a:rPr lang="en-US" dirty="0" err="1" smtClean="0"/>
              <a:t>cDNA</a:t>
            </a:r>
            <a:r>
              <a:rPr lang="en-US" dirty="0" smtClean="0"/>
              <a:t> </a:t>
            </a:r>
            <a:r>
              <a:rPr lang="en-US" dirty="0"/>
              <a:t>generation using random </a:t>
            </a:r>
            <a:r>
              <a:rPr lang="en-US" dirty="0" err="1"/>
              <a:t>hexomers</a:t>
            </a:r>
            <a:r>
              <a:rPr lang="en-US" dirty="0"/>
              <a:t> (less </a:t>
            </a:r>
            <a:r>
              <a:rPr lang="en-US" dirty="0" smtClean="0"/>
              <a:t>biased)</a:t>
            </a:r>
          </a:p>
          <a:p>
            <a:pPr lvl="1"/>
            <a:r>
              <a:rPr lang="en-US" dirty="0" smtClean="0"/>
              <a:t>full</a:t>
            </a:r>
            <a:r>
              <a:rPr lang="en-US" dirty="0"/>
              <a:t>-length </a:t>
            </a:r>
            <a:r>
              <a:rPr lang="en-US" dirty="0" err="1"/>
              <a:t>cDNAs</a:t>
            </a:r>
            <a:r>
              <a:rPr lang="en-US" dirty="0"/>
              <a:t> using SMART </a:t>
            </a:r>
            <a:r>
              <a:rPr lang="en-US" dirty="0" err="1"/>
              <a:t>cDNA</a:t>
            </a:r>
            <a:r>
              <a:rPr lang="en-US" dirty="0"/>
              <a:t> </a:t>
            </a:r>
            <a:r>
              <a:rPr lang="en-US" dirty="0" smtClean="0"/>
              <a:t>synthesis </a:t>
            </a:r>
            <a:r>
              <a:rPr lang="en-US" dirty="0"/>
              <a:t>method </a:t>
            </a:r>
            <a:endParaRPr lang="en-US" dirty="0"/>
          </a:p>
          <a:p>
            <a:r>
              <a:rPr lang="en-US" dirty="0"/>
              <a:t>Also, can generate strand specific libraries, which means you only sequence the strand that was </a:t>
            </a:r>
            <a:r>
              <a:rPr lang="en-US" dirty="0" smtClean="0"/>
              <a:t>transcribed.</a:t>
            </a:r>
          </a:p>
          <a:p>
            <a:pPr lvl="1"/>
            <a:r>
              <a:rPr lang="en-US" dirty="0" smtClean="0"/>
              <a:t>This </a:t>
            </a:r>
            <a:r>
              <a:rPr lang="en-US" dirty="0"/>
              <a:t>is most commonly performed using </a:t>
            </a:r>
            <a:r>
              <a:rPr lang="en-US" dirty="0" err="1"/>
              <a:t>dUDP</a:t>
            </a:r>
            <a:r>
              <a:rPr lang="en-US" dirty="0"/>
              <a:t> rather than </a:t>
            </a:r>
            <a:r>
              <a:rPr lang="en-US" dirty="0" err="1"/>
              <a:t>dNTPs</a:t>
            </a:r>
            <a:r>
              <a:rPr lang="en-US" dirty="0"/>
              <a:t> in </a:t>
            </a:r>
            <a:r>
              <a:rPr lang="en-US" dirty="0" err="1"/>
              <a:t>cDNA</a:t>
            </a:r>
            <a:r>
              <a:rPr lang="en-US" dirty="0"/>
              <a:t> generation and digesting the </a:t>
            </a:r>
            <a:r>
              <a:rPr lang="en-US" dirty="0" smtClean="0"/>
              <a:t>“</a:t>
            </a:r>
            <a:r>
              <a:rPr lang="en-US" dirty="0" err="1" smtClean="0"/>
              <a:t>rna</a:t>
            </a:r>
            <a:r>
              <a:rPr lang="en-US" dirty="0" smtClean="0"/>
              <a:t>” strand.</a:t>
            </a:r>
          </a:p>
          <a:p>
            <a:pPr lvl="1"/>
            <a:r>
              <a:rPr lang="en-US" dirty="0" smtClean="0"/>
              <a:t>Can also use a RNA ligase to attach adapters and then PCR the second strand and remainder of adapters.</a:t>
            </a:r>
            <a:endParaRPr lang="en-US" dirty="0"/>
          </a:p>
        </p:txBody>
      </p:sp>
      <p:sp>
        <p:nvSpPr>
          <p:cNvPr id="3" name="Title 2"/>
          <p:cNvSpPr>
            <a:spLocks noGrp="1"/>
          </p:cNvSpPr>
          <p:nvPr>
            <p:ph type="title"/>
          </p:nvPr>
        </p:nvSpPr>
        <p:spPr/>
        <p:txBody>
          <a:bodyPr/>
          <a:lstStyle/>
          <a:p>
            <a:r>
              <a:rPr lang="en-US" dirty="0" smtClean="0"/>
              <a:t>Library Preparation</a:t>
            </a:r>
            <a:endParaRPr lang="en-US" dirty="0"/>
          </a:p>
        </p:txBody>
      </p:sp>
    </p:spTree>
    <p:extLst>
      <p:ext uri="{BB962C8B-B14F-4D97-AF65-F5344CB8AC3E}">
        <p14:creationId xmlns:p14="http://schemas.microsoft.com/office/powerpoint/2010/main" val="2821154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Very important to be </a:t>
            </a:r>
            <a:r>
              <a:rPr lang="en-US" dirty="0" smtClean="0"/>
              <a:t>consistent </a:t>
            </a:r>
            <a:r>
              <a:rPr lang="en-US" dirty="0"/>
              <a:t>across all samples in an experiment on how you size select your final libraries. You can size select </a:t>
            </a:r>
            <a:r>
              <a:rPr lang="en-US" dirty="0" smtClean="0"/>
              <a:t>by:</a:t>
            </a:r>
          </a:p>
          <a:p>
            <a:pPr lvl="1"/>
            <a:r>
              <a:rPr lang="en-US" dirty="0" smtClean="0"/>
              <a:t>Fragmenting </a:t>
            </a:r>
            <a:r>
              <a:rPr lang="en-US" dirty="0"/>
              <a:t>your RNA, </a:t>
            </a:r>
            <a:r>
              <a:rPr lang="en-US" dirty="0" smtClean="0"/>
              <a:t>prior to </a:t>
            </a:r>
            <a:r>
              <a:rPr lang="en-US" dirty="0" err="1"/>
              <a:t>cDNA</a:t>
            </a:r>
            <a:r>
              <a:rPr lang="en-US" dirty="0"/>
              <a:t> </a:t>
            </a:r>
            <a:r>
              <a:rPr lang="en-US" dirty="0" smtClean="0"/>
              <a:t>generation.</a:t>
            </a:r>
          </a:p>
          <a:p>
            <a:pPr lvl="2"/>
            <a:r>
              <a:rPr lang="en-US" dirty="0"/>
              <a:t>Chemically heat w/magnesium</a:t>
            </a:r>
          </a:p>
          <a:p>
            <a:pPr lvl="2"/>
            <a:r>
              <a:rPr lang="en-US" dirty="0" smtClean="0"/>
              <a:t>Mechanically </a:t>
            </a:r>
            <a:r>
              <a:rPr lang="en-US" dirty="0"/>
              <a:t>(</a:t>
            </a:r>
            <a:r>
              <a:rPr lang="en-US" dirty="0" smtClean="0"/>
              <a:t>ex. ultra-</a:t>
            </a:r>
            <a:r>
              <a:rPr lang="en-US" dirty="0" err="1" smtClean="0"/>
              <a:t>sonicator</a:t>
            </a:r>
            <a:r>
              <a:rPr lang="en-US" dirty="0"/>
              <a:t>) </a:t>
            </a:r>
            <a:endParaRPr lang="en-US" dirty="0" smtClean="0"/>
          </a:p>
          <a:p>
            <a:r>
              <a:rPr lang="en-US" dirty="0" smtClean="0"/>
              <a:t>Cleanup/Size </a:t>
            </a:r>
            <a:r>
              <a:rPr lang="en-US" dirty="0"/>
              <a:t>select after library </a:t>
            </a:r>
            <a:r>
              <a:rPr lang="en-US" dirty="0" smtClean="0"/>
              <a:t>generation using SPRI beads or </a:t>
            </a:r>
            <a:r>
              <a:rPr lang="en-US" dirty="0"/>
              <a:t>(gel cut</a:t>
            </a:r>
            <a:r>
              <a:rPr lang="en-US" dirty="0" smtClean="0"/>
              <a:t>)</a:t>
            </a:r>
          </a:p>
          <a:p>
            <a:r>
              <a:rPr lang="en-US" dirty="0" smtClean="0"/>
              <a:t>QA the samples using an electrophoretic method (</a:t>
            </a:r>
            <a:r>
              <a:rPr lang="en-US" dirty="0" err="1" smtClean="0"/>
              <a:t>Bioanalyzer</a:t>
            </a:r>
            <a:r>
              <a:rPr lang="en-US" dirty="0" smtClean="0"/>
              <a:t>) and quantify with </a:t>
            </a:r>
            <a:r>
              <a:rPr lang="en-US" dirty="0" err="1" smtClean="0"/>
              <a:t>qPCR</a:t>
            </a:r>
            <a:r>
              <a:rPr lang="en-US" dirty="0" smtClean="0"/>
              <a:t>.</a:t>
            </a:r>
            <a:endParaRPr lang="en-US" dirty="0"/>
          </a:p>
        </p:txBody>
      </p:sp>
      <p:sp>
        <p:nvSpPr>
          <p:cNvPr id="3" name="Title 2"/>
          <p:cNvSpPr>
            <a:spLocks noGrp="1"/>
          </p:cNvSpPr>
          <p:nvPr>
            <p:ph type="title"/>
          </p:nvPr>
        </p:nvSpPr>
        <p:spPr/>
        <p:txBody>
          <a:bodyPr/>
          <a:lstStyle/>
          <a:p>
            <a:r>
              <a:rPr lang="en-US" dirty="0" smtClean="0"/>
              <a:t>Size Selection/Cleanup/</a:t>
            </a:r>
            <a:r>
              <a:rPr lang="en-US" dirty="0" err="1" smtClean="0"/>
              <a:t>qA</a:t>
            </a:r>
            <a:endParaRPr lang="en-US" dirty="0"/>
          </a:p>
        </p:txBody>
      </p:sp>
      <p:sp>
        <p:nvSpPr>
          <p:cNvPr id="4" name="Rectangle 3"/>
          <p:cNvSpPr/>
          <p:nvPr/>
        </p:nvSpPr>
        <p:spPr>
          <a:xfrm>
            <a:off x="381000" y="539121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3366FF"/>
                </a:solidFill>
              </a:rPr>
              <a:t>Most important thing is to be consistent</a:t>
            </a:r>
            <a:r>
              <a:rPr lang="en-US" sz="2800" dirty="0" smtClean="0">
                <a:solidFill>
                  <a:srgbClr val="3366FF"/>
                </a:solidFill>
              </a:rPr>
              <a:t>!!!</a:t>
            </a:r>
            <a:endParaRPr lang="en-US" sz="2800" dirty="0">
              <a:solidFill>
                <a:srgbClr val="3366FF"/>
              </a:solidFill>
            </a:endParaRPr>
          </a:p>
        </p:txBody>
      </p:sp>
    </p:spTree>
    <p:extLst>
      <p:ext uri="{BB962C8B-B14F-4D97-AF65-F5344CB8AC3E}">
        <p14:creationId xmlns:p14="http://schemas.microsoft.com/office/powerpoint/2010/main" val="2337789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high throughput biological work (Microarrays, Sequencing, HT Genotyping, etc.), what may seem like small technical artifacts introduced during sample extraction/preparation can lead to large changes, or bias, in the data. </a:t>
            </a:r>
            <a:endParaRPr lang="en-US" dirty="0"/>
          </a:p>
          <a:p>
            <a:r>
              <a:rPr lang="en-US" dirty="0"/>
              <a:t>Not to say this doesn’t occur with smaller scale analysis such as Sanger sequencing or </a:t>
            </a:r>
            <a:r>
              <a:rPr lang="en-US" dirty="0" err="1" smtClean="0"/>
              <a:t>qRT</a:t>
            </a:r>
            <a:r>
              <a:rPr lang="en-US" dirty="0" smtClean="0"/>
              <a:t>-PCR</a:t>
            </a:r>
            <a:r>
              <a:rPr lang="en-US" dirty="0"/>
              <a:t>, but they do become more </a:t>
            </a:r>
            <a:r>
              <a:rPr lang="en-US" dirty="0" smtClean="0"/>
              <a:t>apparent </a:t>
            </a:r>
            <a:r>
              <a:rPr lang="en-US" dirty="0"/>
              <a:t>and may cause significant issues during analysis. </a:t>
            </a:r>
            <a:endParaRPr lang="en-US" dirty="0"/>
          </a:p>
          <a:p>
            <a:endParaRPr lang="en-US" dirty="0"/>
          </a:p>
        </p:txBody>
      </p:sp>
      <p:sp>
        <p:nvSpPr>
          <p:cNvPr id="3" name="Title 2"/>
          <p:cNvSpPr>
            <a:spLocks noGrp="1"/>
          </p:cNvSpPr>
          <p:nvPr>
            <p:ph type="title"/>
          </p:nvPr>
        </p:nvSpPr>
        <p:spPr/>
        <p:txBody>
          <a:bodyPr/>
          <a:lstStyle/>
          <a:p>
            <a:r>
              <a:rPr lang="en-US" dirty="0" smtClean="0"/>
              <a:t>BE CONSISTANT!</a:t>
            </a:r>
            <a:endParaRPr lang="en-US" dirty="0"/>
          </a:p>
        </p:txBody>
      </p:sp>
    </p:spTree>
    <p:extLst>
      <p:ext uri="{BB962C8B-B14F-4D97-AF65-F5344CB8AC3E}">
        <p14:creationId xmlns:p14="http://schemas.microsoft.com/office/powerpoint/2010/main" val="2878727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dirty="0" smtClean="0"/>
              <a:t>Search the internet for RNA-SEQ coverage recommendations. Then we will talk about them</a:t>
            </a:r>
            <a:endParaRPr lang="en-US" dirty="0" smtClean="0"/>
          </a:p>
        </p:txBody>
      </p:sp>
      <p:sp>
        <p:nvSpPr>
          <p:cNvPr id="6" name="Text Placeholder 5"/>
          <p:cNvSpPr>
            <a:spLocks noGrp="1"/>
          </p:cNvSpPr>
          <p:nvPr>
            <p:ph type="body" sz="half" idx="2"/>
          </p:nvPr>
        </p:nvSpPr>
        <p:spPr/>
        <p:txBody>
          <a:bodyPr/>
          <a:lstStyle/>
          <a:p>
            <a:r>
              <a:rPr lang="en-US" dirty="0" smtClean="0"/>
              <a:t>RNA-SEQ COVERAGE</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2</a:t>
            </a:r>
            <a:endParaRPr lang="en-US" dirty="0"/>
          </a:p>
        </p:txBody>
      </p:sp>
    </p:spTree>
    <p:extLst>
      <p:ext uri="{BB962C8B-B14F-4D97-AF65-F5344CB8AC3E}">
        <p14:creationId xmlns:p14="http://schemas.microsoft.com/office/powerpoint/2010/main" val="740340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RNA-</a:t>
            </a:r>
            <a:r>
              <a:rPr lang="en-US" dirty="0" err="1" smtClean="0"/>
              <a:t>seq</a:t>
            </a:r>
            <a:r>
              <a:rPr lang="en-US" dirty="0" smtClean="0"/>
              <a:t> pipeline overview</a:t>
            </a:r>
            <a:endParaRPr lang="en-US" dirty="0"/>
          </a:p>
        </p:txBody>
      </p:sp>
      <p:pic>
        <p:nvPicPr>
          <p:cNvPr id="6" name="Content Placeholder 5" descr="Slide1.png"/>
          <p:cNvPicPr>
            <a:picLocks noGrp="1" noChangeAspect="1"/>
          </p:cNvPicPr>
          <p:nvPr>
            <p:ph idx="1"/>
          </p:nvPr>
        </p:nvPicPr>
        <p:blipFill>
          <a:blip r:embed="rId2">
            <a:extLst>
              <a:ext uri="{28A0092B-C50C-407E-A947-70E740481C1C}">
                <a14:useLocalDpi xmlns:a14="http://schemas.microsoft.com/office/drawing/2010/main" val="0"/>
              </a:ext>
            </a:extLst>
          </a:blip>
          <a:srcRect l="-45384" r="-45384"/>
          <a:stretch>
            <a:fillRect/>
          </a:stretch>
        </p:blipFill>
        <p:spPr>
          <a:xfrm>
            <a:off x="-113617" y="1719071"/>
            <a:ext cx="9395354" cy="4925034"/>
          </a:xfrm>
        </p:spPr>
      </p:pic>
    </p:spTree>
    <p:extLst>
      <p:ext uri="{BB962C8B-B14F-4D97-AF65-F5344CB8AC3E}">
        <p14:creationId xmlns:p14="http://schemas.microsoft.com/office/powerpoint/2010/main" val="4081854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 indent="0">
              <a:buNone/>
            </a:pPr>
            <a:r>
              <a:rPr lang="en-US" b="1" dirty="0"/>
              <a:t>Preprocessing</a:t>
            </a:r>
            <a:r>
              <a:rPr lang="en-US" dirty="0" smtClean="0"/>
              <a:t>:</a:t>
            </a:r>
            <a:r>
              <a:rPr lang="en-US" dirty="0"/>
              <a:t> </a:t>
            </a:r>
          </a:p>
          <a:p>
            <a:r>
              <a:rPr lang="en-US" dirty="0"/>
              <a:t>Python </a:t>
            </a:r>
            <a:r>
              <a:rPr lang="en-US" dirty="0" smtClean="0"/>
              <a:t>2.7</a:t>
            </a:r>
          </a:p>
          <a:p>
            <a:pPr lvl="1"/>
            <a:r>
              <a:rPr lang="en-US" dirty="0" smtClean="0"/>
              <a:t>Modules</a:t>
            </a:r>
            <a:r>
              <a:rPr lang="en-US" dirty="0"/>
              <a:t>: </a:t>
            </a:r>
            <a:r>
              <a:rPr lang="en-US" dirty="0" err="1"/>
              <a:t>argparse</a:t>
            </a:r>
            <a:r>
              <a:rPr lang="en-US" dirty="0"/>
              <a:t>, </a:t>
            </a:r>
            <a:r>
              <a:rPr lang="en-US" dirty="0" err="1"/>
              <a:t>optparse</a:t>
            </a:r>
            <a:r>
              <a:rPr lang="en-US" dirty="0"/>
              <a:t>, </a:t>
            </a:r>
            <a:r>
              <a:rPr lang="en-US" dirty="0" err="1" smtClean="0"/>
              <a:t>distutils</a:t>
            </a:r>
            <a:endParaRPr lang="en-US" dirty="0"/>
          </a:p>
          <a:p>
            <a:r>
              <a:rPr lang="en-US" dirty="0" smtClean="0"/>
              <a:t>bowtie2  </a:t>
            </a:r>
            <a:r>
              <a:rPr lang="en-US" dirty="0"/>
              <a:t>- contaminant </a:t>
            </a:r>
            <a:r>
              <a:rPr lang="en-US" dirty="0" smtClean="0"/>
              <a:t>screening</a:t>
            </a:r>
          </a:p>
          <a:p>
            <a:pPr lvl="1"/>
            <a:r>
              <a:rPr lang="en-US" dirty="0" smtClean="0">
                <a:hlinkClick r:id="rId2"/>
              </a:rPr>
              <a:t>http:/</a:t>
            </a:r>
            <a:r>
              <a:rPr lang="en-US" dirty="0">
                <a:hlinkClick r:id="rId2"/>
              </a:rPr>
              <a:t>/bowtie-bio.sourceforge.net/bowtie2/</a:t>
            </a:r>
            <a:r>
              <a:rPr lang="en-US" dirty="0" smtClean="0">
                <a:hlinkClick r:id="rId2"/>
              </a:rPr>
              <a:t>index.shtml</a:t>
            </a:r>
            <a:endParaRPr lang="en-US" dirty="0"/>
          </a:p>
          <a:p>
            <a:r>
              <a:rPr lang="en-US" dirty="0" smtClean="0"/>
              <a:t>Super</a:t>
            </a:r>
            <a:r>
              <a:rPr lang="en-US" dirty="0"/>
              <a:t>-</a:t>
            </a:r>
            <a:r>
              <a:rPr lang="en-US" dirty="0" err="1"/>
              <a:t>Deduper</a:t>
            </a:r>
            <a:r>
              <a:rPr lang="en-US" dirty="0"/>
              <a:t> – Identify and remove PCR </a:t>
            </a:r>
            <a:r>
              <a:rPr lang="en-US" dirty="0" smtClean="0"/>
              <a:t>duplicates</a:t>
            </a:r>
          </a:p>
          <a:p>
            <a:pPr lvl="1"/>
            <a:r>
              <a:rPr lang="en-US" dirty="0" smtClean="0">
                <a:hlinkClick r:id="rId3"/>
              </a:rPr>
              <a:t>https</a:t>
            </a:r>
            <a:r>
              <a:rPr lang="en-US" dirty="0">
                <a:hlinkClick r:id="rId3"/>
              </a:rPr>
              <a:t>://github.com/dstreett/Super-</a:t>
            </a:r>
            <a:r>
              <a:rPr lang="en-US" dirty="0" smtClean="0">
                <a:hlinkClick r:id="rId3"/>
              </a:rPr>
              <a:t>Deduper</a:t>
            </a:r>
            <a:endParaRPr lang="en-US" dirty="0"/>
          </a:p>
          <a:p>
            <a:r>
              <a:rPr lang="en-US" dirty="0" smtClean="0"/>
              <a:t>Sickle </a:t>
            </a:r>
            <a:r>
              <a:rPr lang="en-US" dirty="0"/>
              <a:t>– Trim low quality </a:t>
            </a:r>
            <a:r>
              <a:rPr lang="en-US" dirty="0" smtClean="0"/>
              <a:t>regions</a:t>
            </a:r>
          </a:p>
          <a:p>
            <a:pPr lvl="1"/>
            <a:r>
              <a:rPr lang="en-US" dirty="0" smtClean="0">
                <a:hlinkClick r:id="rId4"/>
              </a:rPr>
              <a:t>https</a:t>
            </a:r>
            <a:r>
              <a:rPr lang="en-US" dirty="0">
                <a:hlinkClick r:id="rId4"/>
              </a:rPr>
              <a:t>://github.com/dstreett/</a:t>
            </a:r>
            <a:r>
              <a:rPr lang="en-US" dirty="0" smtClean="0">
                <a:hlinkClick r:id="rId4"/>
              </a:rPr>
              <a:t>sickle</a:t>
            </a:r>
            <a:endParaRPr lang="en-US" dirty="0"/>
          </a:p>
          <a:p>
            <a:r>
              <a:rPr lang="en-US" dirty="0" smtClean="0"/>
              <a:t>Scythe </a:t>
            </a:r>
            <a:r>
              <a:rPr lang="en-US" dirty="0"/>
              <a:t>– Identify and remove adapters in SE </a:t>
            </a:r>
            <a:r>
              <a:rPr lang="en-US" dirty="0" smtClean="0"/>
              <a:t>reads</a:t>
            </a:r>
          </a:p>
          <a:p>
            <a:pPr lvl="1"/>
            <a:r>
              <a:rPr lang="en-US" dirty="0" smtClean="0">
                <a:hlinkClick r:id="rId5"/>
              </a:rPr>
              <a:t>https</a:t>
            </a:r>
            <a:r>
              <a:rPr lang="en-US" dirty="0">
                <a:hlinkClick r:id="rId5"/>
              </a:rPr>
              <a:t>://github.com/ucdavis-bioinformatics/</a:t>
            </a:r>
            <a:r>
              <a:rPr lang="en-US" dirty="0" smtClean="0">
                <a:hlinkClick r:id="rId5"/>
              </a:rPr>
              <a:t>scythe</a:t>
            </a:r>
            <a:endParaRPr lang="en-US" dirty="0"/>
          </a:p>
          <a:p>
            <a:r>
              <a:rPr lang="en-US" dirty="0" smtClean="0"/>
              <a:t>FLASH2 </a:t>
            </a:r>
            <a:r>
              <a:rPr lang="en-US" dirty="0"/>
              <a:t>– Join overlapping reads, identify and remove adapter in PE </a:t>
            </a:r>
            <a:r>
              <a:rPr lang="en-US" dirty="0" smtClean="0"/>
              <a:t>reads</a:t>
            </a:r>
          </a:p>
          <a:p>
            <a:pPr lvl="1"/>
            <a:r>
              <a:rPr lang="en-US" dirty="0">
                <a:hlinkClick r:id="rId6"/>
              </a:rPr>
              <a:t>https://github.com/dstreett</a:t>
            </a:r>
            <a:r>
              <a:rPr lang="en-US" dirty="0" smtClean="0">
                <a:hlinkClick r:id="rId6"/>
              </a:rPr>
              <a:t>/FLASH2</a:t>
            </a:r>
            <a:endParaRPr lang="en-US" dirty="0" smtClean="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1675559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31456"/>
          </a:xfrm>
        </p:spPr>
        <p:txBody>
          <a:bodyPr>
            <a:normAutofit/>
          </a:bodyPr>
          <a:lstStyle/>
          <a:p>
            <a:pPr marL="45720" indent="0">
              <a:buNone/>
            </a:pPr>
            <a:r>
              <a:rPr lang="en-US" b="1" dirty="0"/>
              <a:t>Mapping</a:t>
            </a:r>
            <a:r>
              <a:rPr lang="en-US" dirty="0"/>
              <a:t>:</a:t>
            </a:r>
          </a:p>
          <a:p>
            <a:r>
              <a:rPr lang="en-US" dirty="0" smtClean="0"/>
              <a:t>Python </a:t>
            </a:r>
            <a:r>
              <a:rPr lang="en-US" dirty="0"/>
              <a:t>2.7</a:t>
            </a:r>
          </a:p>
          <a:p>
            <a:r>
              <a:rPr lang="en-US" dirty="0" err="1" smtClean="0"/>
              <a:t>Bwa</a:t>
            </a:r>
            <a:r>
              <a:rPr lang="en-US" dirty="0" smtClean="0"/>
              <a:t> </a:t>
            </a:r>
            <a:r>
              <a:rPr lang="en-US" dirty="0" err="1"/>
              <a:t>mem</a:t>
            </a:r>
            <a:r>
              <a:rPr lang="en-US" dirty="0"/>
              <a:t> – map reads to a reference</a:t>
            </a:r>
          </a:p>
          <a:p>
            <a:pPr lvl="1"/>
            <a:r>
              <a:rPr lang="en-US" dirty="0" smtClean="0">
                <a:hlinkClick r:id="rId2"/>
              </a:rPr>
              <a:t>http</a:t>
            </a:r>
            <a:r>
              <a:rPr lang="en-US" dirty="0">
                <a:hlinkClick r:id="rId2"/>
              </a:rPr>
              <a:t>://</a:t>
            </a:r>
            <a:r>
              <a:rPr lang="en-US" dirty="0" err="1">
                <a:hlinkClick r:id="rId2"/>
              </a:rPr>
              <a:t>sourceforge.net</a:t>
            </a:r>
            <a:r>
              <a:rPr lang="en-US" dirty="0">
                <a:hlinkClick r:id="rId2"/>
              </a:rPr>
              <a:t>/projects/bio-</a:t>
            </a:r>
            <a:r>
              <a:rPr lang="en-US" dirty="0" err="1">
                <a:hlinkClick r:id="rId2"/>
              </a:rPr>
              <a:t>bwa</a:t>
            </a:r>
            <a:r>
              <a:rPr lang="en-US" dirty="0">
                <a:hlinkClick r:id="rId2"/>
              </a:rPr>
              <a:t>/files/</a:t>
            </a:r>
            <a:endParaRPr lang="en-US" dirty="0"/>
          </a:p>
          <a:p>
            <a:r>
              <a:rPr lang="en-US" dirty="0" err="1" smtClean="0"/>
              <a:t>samtools</a:t>
            </a:r>
            <a:r>
              <a:rPr lang="en-US" dirty="0" smtClean="0"/>
              <a:t> </a:t>
            </a:r>
            <a:r>
              <a:rPr lang="en-US" dirty="0"/>
              <a:t>– processing of </a:t>
            </a:r>
            <a:r>
              <a:rPr lang="en-US" dirty="0" err="1"/>
              <a:t>sam</a:t>
            </a:r>
            <a:r>
              <a:rPr lang="en-US" dirty="0"/>
              <a:t>/bam </a:t>
            </a:r>
            <a:r>
              <a:rPr lang="en-US" dirty="0" smtClean="0"/>
              <a:t>file</a:t>
            </a:r>
          </a:p>
          <a:p>
            <a:pPr lvl="1"/>
            <a:r>
              <a:rPr lang="en-US" dirty="0" smtClean="0">
                <a:hlinkClick r:id="rId3"/>
              </a:rPr>
              <a:t>http</a:t>
            </a:r>
            <a:r>
              <a:rPr lang="en-US" dirty="0">
                <a:hlinkClick r:id="rId3"/>
              </a:rPr>
              <a:t>://www.htslib.org</a:t>
            </a:r>
            <a:r>
              <a:rPr lang="en-US" dirty="0" smtClean="0">
                <a:hlinkClick r:id="rId3"/>
              </a:rPr>
              <a:t>/</a:t>
            </a:r>
            <a:endParaRPr lang="en-US" dirty="0" smtClean="0"/>
          </a:p>
          <a:p>
            <a:pPr marL="45720" indent="0">
              <a:buNone/>
            </a:pPr>
            <a:r>
              <a:rPr lang="en-US" b="1" dirty="0"/>
              <a:t>Read Counting:</a:t>
            </a:r>
            <a:endParaRPr lang="en-US" dirty="0"/>
          </a:p>
          <a:p>
            <a:r>
              <a:rPr lang="en-US" dirty="0"/>
              <a:t>Python 2.7</a:t>
            </a:r>
          </a:p>
          <a:p>
            <a:r>
              <a:rPr lang="en-US" dirty="0" err="1"/>
              <a:t>samtools</a:t>
            </a:r>
            <a:r>
              <a:rPr lang="en-US" dirty="0"/>
              <a:t> – processing of </a:t>
            </a:r>
            <a:r>
              <a:rPr lang="en-US" dirty="0" err="1"/>
              <a:t>sam</a:t>
            </a:r>
            <a:r>
              <a:rPr lang="en-US" dirty="0"/>
              <a:t>/bam file</a:t>
            </a:r>
          </a:p>
          <a:p>
            <a:pPr lvl="1"/>
            <a:r>
              <a:rPr lang="en-US" dirty="0">
                <a:hlinkClick r:id="rId3"/>
              </a:rPr>
              <a:t>http://www.htslib.org/</a:t>
            </a:r>
            <a:endParaRPr lang="en-US" dirty="0"/>
          </a:p>
          <a:p>
            <a:r>
              <a:rPr lang="en-US" dirty="0"/>
              <a:t>HTeq-0.6.1 </a:t>
            </a:r>
            <a:r>
              <a:rPr lang="en-US" dirty="0" err="1"/>
              <a:t>htseq_count</a:t>
            </a:r>
            <a:r>
              <a:rPr lang="en-US" dirty="0"/>
              <a:t> – </a:t>
            </a:r>
            <a:r>
              <a:rPr lang="en-US" dirty="0" smtClean="0"/>
              <a:t>count </a:t>
            </a:r>
            <a:r>
              <a:rPr lang="en-US" dirty="0"/>
              <a:t>reads occurrences within genes</a:t>
            </a:r>
          </a:p>
          <a:p>
            <a:pPr lvl="1"/>
            <a:r>
              <a:rPr lang="en-US" dirty="0">
                <a:hlinkClick r:id="rId4"/>
              </a:rPr>
              <a:t>http://www-huber.embl.de/users/anders/HTSeq</a:t>
            </a:r>
            <a:r>
              <a:rPr lang="en-US" dirty="0" smtClean="0">
                <a:hlinkClick r:id="rId4"/>
              </a:rPr>
              <a:t>/</a:t>
            </a:r>
            <a:endParaRPr lang="en-US" dirty="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210083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84929"/>
          </a:xfrm>
        </p:spPr>
        <p:txBody>
          <a:bodyPr>
            <a:normAutofit lnSpcReduction="10000"/>
          </a:bodyPr>
          <a:lstStyle/>
          <a:p>
            <a:pPr marL="502920" indent="-457200">
              <a:buFont typeface="+mj-lt"/>
              <a:buAutoNum type="arabicPeriod" startAt="5"/>
            </a:pPr>
            <a:r>
              <a:rPr lang="en-US" dirty="0" smtClean="0"/>
              <a:t>Read Preprocessing</a:t>
            </a:r>
          </a:p>
          <a:p>
            <a:pPr lvl="1"/>
            <a:r>
              <a:rPr lang="en-US" dirty="0" smtClean="0"/>
              <a:t>Description of the </a:t>
            </a:r>
            <a:r>
              <a:rPr lang="en-US" dirty="0" err="1" smtClean="0"/>
              <a:t>expHTS</a:t>
            </a:r>
            <a:r>
              <a:rPr lang="en-US" dirty="0" smtClean="0"/>
              <a:t> preprocess pipeline</a:t>
            </a:r>
          </a:p>
          <a:p>
            <a:pPr lvl="1"/>
            <a:r>
              <a:rPr lang="en-US" dirty="0" smtClean="0"/>
              <a:t>Parameters and what they mean</a:t>
            </a:r>
          </a:p>
          <a:p>
            <a:pPr lvl="1"/>
            <a:r>
              <a:rPr lang="en-US" dirty="0" smtClean="0"/>
              <a:t>Preprocessing the Workshop Data</a:t>
            </a:r>
          </a:p>
          <a:p>
            <a:pPr lvl="1"/>
            <a:r>
              <a:rPr lang="en-US" dirty="0" smtClean="0"/>
              <a:t>QA/QC</a:t>
            </a:r>
          </a:p>
          <a:p>
            <a:pPr marL="502920" indent="-457200">
              <a:buFont typeface="+mj-lt"/>
              <a:buAutoNum type="arabicPeriod" startAt="5"/>
            </a:pPr>
            <a:r>
              <a:rPr lang="en-US" dirty="0" smtClean="0"/>
              <a:t>Read Mapping</a:t>
            </a:r>
          </a:p>
          <a:p>
            <a:pPr lvl="1"/>
            <a:r>
              <a:rPr lang="en-US" dirty="0" smtClean="0"/>
              <a:t>Description of the </a:t>
            </a:r>
            <a:r>
              <a:rPr lang="en-US" dirty="0" err="1" smtClean="0"/>
              <a:t>expHTS</a:t>
            </a:r>
            <a:r>
              <a:rPr lang="en-US" dirty="0" smtClean="0"/>
              <a:t> mapping pipeline</a:t>
            </a:r>
          </a:p>
          <a:p>
            <a:pPr lvl="1"/>
            <a:r>
              <a:rPr lang="en-US" dirty="0" smtClean="0"/>
              <a:t>Parameters and what they mean</a:t>
            </a:r>
          </a:p>
          <a:p>
            <a:pPr lvl="1"/>
            <a:r>
              <a:rPr lang="en-US" dirty="0" smtClean="0"/>
              <a:t>Mapping the Workshop Data</a:t>
            </a:r>
            <a:endParaRPr lang="en-US" dirty="0"/>
          </a:p>
          <a:p>
            <a:pPr lvl="1"/>
            <a:r>
              <a:rPr lang="en-US" dirty="0"/>
              <a:t>QA/</a:t>
            </a:r>
            <a:r>
              <a:rPr lang="en-US" dirty="0" smtClean="0"/>
              <a:t>QC</a:t>
            </a:r>
          </a:p>
          <a:p>
            <a:pPr marL="502920" indent="-457200">
              <a:buFont typeface="+mj-lt"/>
              <a:buAutoNum type="arabicPeriod" startAt="5"/>
            </a:pPr>
            <a:r>
              <a:rPr lang="en-US" dirty="0"/>
              <a:t>Estimate known genes and transcripts </a:t>
            </a:r>
            <a:r>
              <a:rPr lang="en-US" dirty="0" smtClean="0"/>
              <a:t>expression</a:t>
            </a:r>
            <a:r>
              <a:rPr lang="en-US" dirty="0"/>
              <a:t> </a:t>
            </a:r>
            <a:r>
              <a:rPr lang="en-US" dirty="0" smtClean="0"/>
              <a:t>– Counting</a:t>
            </a:r>
          </a:p>
          <a:p>
            <a:pPr lvl="1"/>
            <a:r>
              <a:rPr lang="en-US" dirty="0" smtClean="0"/>
              <a:t>Description of the </a:t>
            </a:r>
            <a:r>
              <a:rPr lang="en-US" dirty="0" err="1" smtClean="0"/>
              <a:t>expHTS</a:t>
            </a:r>
            <a:r>
              <a:rPr lang="en-US" dirty="0"/>
              <a:t> </a:t>
            </a:r>
            <a:r>
              <a:rPr lang="en-US" dirty="0" smtClean="0"/>
              <a:t>counting pipeline</a:t>
            </a:r>
          </a:p>
          <a:p>
            <a:pPr lvl="1"/>
            <a:r>
              <a:rPr lang="en-US" dirty="0" smtClean="0"/>
              <a:t>Parameters and what they mean</a:t>
            </a:r>
          </a:p>
          <a:p>
            <a:pPr lvl="1"/>
            <a:r>
              <a:rPr lang="en-US" dirty="0" smtClean="0"/>
              <a:t>Counting the Workshop Data</a:t>
            </a:r>
            <a:endParaRPr lang="en-US" dirty="0"/>
          </a:p>
          <a:p>
            <a:pPr lvl="1"/>
            <a:r>
              <a:rPr lang="en-US" dirty="0"/>
              <a:t>QA/</a:t>
            </a:r>
            <a:r>
              <a:rPr lang="en-US" dirty="0" smtClean="0"/>
              <a:t>QC</a:t>
            </a:r>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302383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b="1" dirty="0"/>
              <a:t>Analysis of differential expression:</a:t>
            </a:r>
            <a:endParaRPr lang="en-US" dirty="0"/>
          </a:p>
          <a:p>
            <a:r>
              <a:rPr lang="en-US" dirty="0" smtClean="0"/>
              <a:t>R 3.2.0</a:t>
            </a:r>
          </a:p>
          <a:p>
            <a:pPr lvl="1"/>
            <a:r>
              <a:rPr lang="en-US" u="sng" dirty="0" smtClean="0">
                <a:hlinkClick r:id="rId2"/>
              </a:rPr>
              <a:t>http</a:t>
            </a:r>
            <a:r>
              <a:rPr lang="en-US" u="sng" dirty="0">
                <a:hlinkClick r:id="rId2"/>
              </a:rPr>
              <a:t>://www.r-project.org/</a:t>
            </a:r>
            <a:endParaRPr lang="en-US" dirty="0"/>
          </a:p>
          <a:p>
            <a:pPr lvl="1"/>
            <a:r>
              <a:rPr lang="en-US" dirty="0" smtClean="0"/>
              <a:t>R </a:t>
            </a:r>
            <a:r>
              <a:rPr lang="en-US" dirty="0"/>
              <a:t>Package: </a:t>
            </a:r>
            <a:r>
              <a:rPr lang="en-US" dirty="0" err="1"/>
              <a:t>optparse</a:t>
            </a:r>
            <a:r>
              <a:rPr lang="en-US" dirty="0"/>
              <a:t> from </a:t>
            </a:r>
            <a:r>
              <a:rPr lang="en-US" dirty="0" err="1"/>
              <a:t>cran</a:t>
            </a:r>
            <a:endParaRPr lang="en-US" dirty="0"/>
          </a:p>
          <a:p>
            <a:pPr lvl="1"/>
            <a:r>
              <a:rPr lang="en-US" dirty="0" smtClean="0"/>
              <a:t>R </a:t>
            </a:r>
            <a:r>
              <a:rPr lang="en-US" dirty="0"/>
              <a:t>Package: </a:t>
            </a:r>
            <a:r>
              <a:rPr lang="en-US" dirty="0" err="1"/>
              <a:t>EdgeR</a:t>
            </a:r>
            <a:r>
              <a:rPr lang="en-US" dirty="0"/>
              <a:t> from </a:t>
            </a:r>
            <a:r>
              <a:rPr lang="en-US" dirty="0" err="1"/>
              <a:t>bioconductor</a:t>
            </a:r>
            <a:r>
              <a:rPr lang="en-US" dirty="0"/>
              <a:t> – differential expression </a:t>
            </a:r>
            <a:r>
              <a:rPr lang="en-US" dirty="0" smtClean="0"/>
              <a:t>analysis</a:t>
            </a:r>
          </a:p>
          <a:p>
            <a:pPr lvl="1"/>
            <a:r>
              <a:rPr lang="en-US" dirty="0" smtClean="0">
                <a:hlinkClick r:id="rId3"/>
              </a:rPr>
              <a:t>http</a:t>
            </a:r>
            <a:r>
              <a:rPr lang="en-US" dirty="0">
                <a:hlinkClick r:id="rId3"/>
              </a:rPr>
              <a:t>://bioconductor.org/packages/release/bioc/html/</a:t>
            </a:r>
            <a:r>
              <a:rPr lang="en-US" dirty="0" smtClean="0">
                <a:hlinkClick r:id="rId3"/>
              </a:rPr>
              <a:t>edgeR.html</a:t>
            </a:r>
            <a:endParaRPr lang="en-US" dirty="0"/>
          </a:p>
          <a:p>
            <a:r>
              <a:rPr lang="en-US" dirty="0" err="1" smtClean="0"/>
              <a:t>Rstudio</a:t>
            </a:r>
            <a:endParaRPr lang="en-US" dirty="0"/>
          </a:p>
          <a:p>
            <a:pPr lvl="1"/>
            <a:r>
              <a:rPr lang="en-US" dirty="0" smtClean="0"/>
              <a:t>https</a:t>
            </a:r>
            <a:r>
              <a:rPr lang="en-US" dirty="0"/>
              <a:t>://</a:t>
            </a:r>
            <a:r>
              <a:rPr lang="en-US" dirty="0" err="1"/>
              <a:t>www.rstudio.com</a:t>
            </a:r>
            <a:r>
              <a:rPr lang="en-US" dirty="0"/>
              <a:t>/</a:t>
            </a:r>
          </a:p>
          <a:p>
            <a:endParaRPr lang="en-US" dirty="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406521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asta-fatstqFiles.png"/>
          <p:cNvPicPr>
            <a:picLocks noGrp="1" noChangeAspect="1"/>
          </p:cNvPicPr>
          <p:nvPr>
            <p:ph idx="1"/>
          </p:nvPr>
        </p:nvPicPr>
        <p:blipFill>
          <a:blip r:embed="rId2">
            <a:extLst>
              <a:ext uri="{28A0092B-C50C-407E-A947-70E740481C1C}">
                <a14:useLocalDpi xmlns:a14="http://schemas.microsoft.com/office/drawing/2010/main" val="0"/>
              </a:ext>
            </a:extLst>
          </a:blip>
          <a:srcRect l="-19321" r="-19321"/>
          <a:stretch>
            <a:fillRect/>
          </a:stretch>
        </p:blipFill>
        <p:spPr/>
      </p:pic>
      <p:sp>
        <p:nvSpPr>
          <p:cNvPr id="3" name="Title 2"/>
          <p:cNvSpPr>
            <a:spLocks noGrp="1"/>
          </p:cNvSpPr>
          <p:nvPr>
            <p:ph type="title"/>
          </p:nvPr>
        </p:nvSpPr>
        <p:spPr/>
        <p:txBody>
          <a:bodyPr/>
          <a:lstStyle/>
          <a:p>
            <a:r>
              <a:rPr lang="en-US" dirty="0" smtClean="0"/>
              <a:t>Sequencing Read files</a:t>
            </a:r>
            <a:endParaRPr lang="en-US" dirty="0"/>
          </a:p>
        </p:txBody>
      </p:sp>
    </p:spTree>
    <p:extLst>
      <p:ext uri="{BB962C8B-B14F-4D97-AF65-F5344CB8AC3E}">
        <p14:creationId xmlns:p14="http://schemas.microsoft.com/office/powerpoint/2010/main" val="88584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ualityscores.png"/>
          <p:cNvPicPr>
            <a:picLocks noGrp="1" noChangeAspect="1"/>
          </p:cNvPicPr>
          <p:nvPr>
            <p:ph idx="1"/>
          </p:nvPr>
        </p:nvPicPr>
        <p:blipFill>
          <a:blip r:embed="rId2">
            <a:extLst>
              <a:ext uri="{28A0092B-C50C-407E-A947-70E740481C1C}">
                <a14:useLocalDpi xmlns:a14="http://schemas.microsoft.com/office/drawing/2010/main" val="0"/>
              </a:ext>
            </a:extLst>
          </a:blip>
          <a:srcRect t="-3507" b="-3507"/>
          <a:stretch>
            <a:fillRect/>
          </a:stretch>
        </p:blipFill>
        <p:spPr/>
      </p:pic>
      <p:sp>
        <p:nvSpPr>
          <p:cNvPr id="3" name="Title 2"/>
          <p:cNvSpPr>
            <a:spLocks noGrp="1"/>
          </p:cNvSpPr>
          <p:nvPr>
            <p:ph type="title"/>
          </p:nvPr>
        </p:nvSpPr>
        <p:spPr/>
        <p:txBody>
          <a:bodyPr/>
          <a:lstStyle/>
          <a:p>
            <a:r>
              <a:rPr lang="en-US" dirty="0" smtClean="0"/>
              <a:t>Quality Scores</a:t>
            </a:r>
            <a:endParaRPr lang="en-US" dirty="0"/>
          </a:p>
        </p:txBody>
      </p:sp>
    </p:spTree>
    <p:extLst>
      <p:ext uri="{BB962C8B-B14F-4D97-AF65-F5344CB8AC3E}">
        <p14:creationId xmlns:p14="http://schemas.microsoft.com/office/powerpoint/2010/main" val="276679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scoreconversion.png"/>
          <p:cNvPicPr>
            <a:picLocks noGrp="1" noChangeAspect="1"/>
          </p:cNvPicPr>
          <p:nvPr>
            <p:ph idx="1"/>
          </p:nvPr>
        </p:nvPicPr>
        <p:blipFill>
          <a:blip r:embed="rId2">
            <a:extLst>
              <a:ext uri="{28A0092B-C50C-407E-A947-70E740481C1C}">
                <a14:useLocalDpi xmlns:a14="http://schemas.microsoft.com/office/drawing/2010/main" val="0"/>
              </a:ext>
            </a:extLst>
          </a:blip>
          <a:srcRect t="-12228" b="-12228"/>
          <a:stretch>
            <a:fillRect/>
          </a:stretch>
        </p:blipFill>
        <p:spPr>
          <a:xfrm>
            <a:off x="381000" y="1719263"/>
            <a:ext cx="8407400" cy="4406900"/>
          </a:xfrm>
        </p:spPr>
      </p:pic>
      <p:sp>
        <p:nvSpPr>
          <p:cNvPr id="3" name="Title 2"/>
          <p:cNvSpPr>
            <a:spLocks noGrp="1"/>
          </p:cNvSpPr>
          <p:nvPr>
            <p:ph type="title"/>
          </p:nvPr>
        </p:nvSpPr>
        <p:spPr/>
        <p:txBody>
          <a:bodyPr/>
          <a:lstStyle/>
          <a:p>
            <a:r>
              <a:rPr lang="en-US" dirty="0" err="1" smtClean="0"/>
              <a:t>Qscore</a:t>
            </a:r>
            <a:r>
              <a:rPr lang="en-US" dirty="0" smtClean="0"/>
              <a:t> Conversion</a:t>
            </a:r>
            <a:endParaRPr lang="en-US" dirty="0"/>
          </a:p>
        </p:txBody>
      </p:sp>
    </p:spTree>
    <p:extLst>
      <p:ext uri="{BB962C8B-B14F-4D97-AF65-F5344CB8AC3E}">
        <p14:creationId xmlns:p14="http://schemas.microsoft.com/office/powerpoint/2010/main" val="236186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smtClean="0"/>
              <a:t>CASAVA 1.8 Read IDs</a:t>
            </a:r>
          </a:p>
          <a:p>
            <a:pPr marL="45720" indent="0">
              <a:buNone/>
            </a:pPr>
            <a:endParaRPr lang="en-US" dirty="0" smtClean="0"/>
          </a:p>
          <a:p>
            <a:r>
              <a:rPr lang="en-US" dirty="0" smtClean="0"/>
              <a:t>@</a:t>
            </a:r>
            <a:r>
              <a:rPr lang="en-US" dirty="0"/>
              <a:t>EAS139:136:FC706VJ:2:2104:15343:197393 1:Y:18:ATCACG </a:t>
            </a:r>
          </a:p>
          <a:p>
            <a:pPr lvl="1"/>
            <a:r>
              <a:rPr lang="en-US" dirty="0"/>
              <a:t>EAS139 the unique instrument name 136 the run id </a:t>
            </a:r>
          </a:p>
          <a:p>
            <a:pPr lvl="1"/>
            <a:r>
              <a:rPr lang="en-US" dirty="0"/>
              <a:t>FC706VJ the </a:t>
            </a:r>
            <a:r>
              <a:rPr lang="en-US" dirty="0" err="1"/>
              <a:t>flowcell</a:t>
            </a:r>
            <a:r>
              <a:rPr lang="en-US" dirty="0"/>
              <a:t> id 2 </a:t>
            </a:r>
            <a:r>
              <a:rPr lang="en-US" dirty="0" err="1"/>
              <a:t>flowcell</a:t>
            </a:r>
            <a:r>
              <a:rPr lang="en-US" dirty="0"/>
              <a:t> lane </a:t>
            </a:r>
          </a:p>
          <a:p>
            <a:pPr lvl="1"/>
            <a:r>
              <a:rPr lang="en-US" dirty="0"/>
              <a:t>2104 tile number within the </a:t>
            </a:r>
            <a:r>
              <a:rPr lang="en-US" dirty="0" err="1"/>
              <a:t>flowcell</a:t>
            </a:r>
            <a:r>
              <a:rPr lang="en-US" dirty="0"/>
              <a:t> </a:t>
            </a:r>
            <a:r>
              <a:rPr lang="en-US" dirty="0" smtClean="0"/>
              <a:t>lane</a:t>
            </a:r>
          </a:p>
          <a:p>
            <a:pPr lvl="1"/>
            <a:r>
              <a:rPr lang="en-US" dirty="0" smtClean="0"/>
              <a:t>15343 </a:t>
            </a:r>
            <a:r>
              <a:rPr lang="en-US" dirty="0"/>
              <a:t>’x’-coordinate of the cluster within the </a:t>
            </a:r>
            <a:r>
              <a:rPr lang="en-US" dirty="0" smtClean="0"/>
              <a:t>tile</a:t>
            </a:r>
          </a:p>
          <a:p>
            <a:pPr lvl="1"/>
            <a:r>
              <a:rPr lang="en-US" dirty="0" smtClean="0"/>
              <a:t>197393 </a:t>
            </a:r>
            <a:r>
              <a:rPr lang="en-US" dirty="0"/>
              <a:t>’y’-coordinate of the cluster within the tile </a:t>
            </a:r>
          </a:p>
          <a:p>
            <a:pPr lvl="1"/>
            <a:r>
              <a:rPr lang="en-US" dirty="0"/>
              <a:t>1 </a:t>
            </a:r>
            <a:r>
              <a:rPr lang="en-US" dirty="0" smtClean="0"/>
              <a:t>the </a:t>
            </a:r>
            <a:r>
              <a:rPr lang="en-US" dirty="0"/>
              <a:t>member of a pair, 1 or 2 (paired-end or mate-pair reads only) </a:t>
            </a:r>
          </a:p>
          <a:p>
            <a:pPr lvl="1"/>
            <a:r>
              <a:rPr lang="en-US" dirty="0"/>
              <a:t>Y Y if the read fails filter (read is bad), N otherwise </a:t>
            </a:r>
          </a:p>
          <a:p>
            <a:pPr lvl="1"/>
            <a:r>
              <a:rPr lang="en-US" dirty="0"/>
              <a:t>18 0 when none of the control bits are on, otherwise it is an even </a:t>
            </a:r>
            <a:r>
              <a:rPr lang="en-US" dirty="0" smtClean="0"/>
              <a:t>number</a:t>
            </a:r>
            <a:endParaRPr lang="en-US" dirty="0"/>
          </a:p>
          <a:p>
            <a:pPr lvl="1"/>
            <a:r>
              <a:rPr lang="en-US" dirty="0"/>
              <a:t>ATCACG index sequence </a:t>
            </a:r>
          </a:p>
          <a:p>
            <a:endParaRPr lang="en-US" dirty="0"/>
          </a:p>
        </p:txBody>
      </p:sp>
      <p:sp>
        <p:nvSpPr>
          <p:cNvPr id="3" name="Title 2"/>
          <p:cNvSpPr>
            <a:spLocks noGrp="1"/>
          </p:cNvSpPr>
          <p:nvPr>
            <p:ph type="title"/>
          </p:nvPr>
        </p:nvSpPr>
        <p:spPr/>
        <p:txBody>
          <a:bodyPr/>
          <a:lstStyle/>
          <a:p>
            <a:r>
              <a:rPr lang="en-US" dirty="0" err="1" smtClean="0"/>
              <a:t>Illumina</a:t>
            </a:r>
            <a:r>
              <a:rPr lang="en-US" dirty="0" smtClean="0"/>
              <a:t> Read </a:t>
            </a:r>
            <a:r>
              <a:rPr lang="en-US" smtClean="0"/>
              <a:t>naming conventions</a:t>
            </a:r>
            <a:endParaRPr lang="en-US" dirty="0"/>
          </a:p>
        </p:txBody>
      </p:sp>
    </p:spTree>
    <p:extLst>
      <p:ext uri="{BB962C8B-B14F-4D97-AF65-F5344CB8AC3E}">
        <p14:creationId xmlns:p14="http://schemas.microsoft.com/office/powerpoint/2010/main" val="708657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SECTION 3</a:t>
            </a:r>
            <a:endParaRPr lang="en-US" dirty="0"/>
          </a:p>
        </p:txBody>
      </p:sp>
      <p:sp>
        <p:nvSpPr>
          <p:cNvPr id="3" name="Title 2"/>
          <p:cNvSpPr>
            <a:spLocks noGrp="1"/>
          </p:cNvSpPr>
          <p:nvPr>
            <p:ph type="title"/>
          </p:nvPr>
        </p:nvSpPr>
        <p:spPr/>
        <p:txBody>
          <a:bodyPr/>
          <a:lstStyle/>
          <a:p>
            <a:r>
              <a:rPr lang="en-US" dirty="0" smtClean="0"/>
              <a:t> The Command line</a:t>
            </a:r>
            <a:endParaRPr lang="en-US" dirty="0"/>
          </a:p>
        </p:txBody>
      </p:sp>
    </p:spTree>
    <p:extLst>
      <p:ext uri="{BB962C8B-B14F-4D97-AF65-F5344CB8AC3E}">
        <p14:creationId xmlns:p14="http://schemas.microsoft.com/office/powerpoint/2010/main" val="2701601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smtClean="0"/>
              <a:t>The command line is powerful and the preferred way to run bioinformatics tools</a:t>
            </a:r>
          </a:p>
          <a:p>
            <a:pPr marL="0" indent="0">
              <a:buNone/>
            </a:pPr>
            <a:r>
              <a:rPr lang="en-US" sz="2400" b="1" dirty="0" smtClean="0"/>
              <a:t>BASICS:</a:t>
            </a:r>
          </a:p>
          <a:p>
            <a:pPr marL="0" indent="0">
              <a:buNone/>
            </a:pPr>
            <a:r>
              <a:rPr lang="en-US" sz="2400" dirty="0" smtClean="0"/>
              <a:t>Prompt	</a:t>
            </a:r>
            <a:r>
              <a:rPr lang="en-US" sz="2400" dirty="0" err="1" smtClean="0"/>
              <a:t>msettles@MacBook-Pro</a:t>
            </a:r>
            <a:r>
              <a:rPr lang="en-US" sz="2400" dirty="0" smtClean="0"/>
              <a:t>:~$</a:t>
            </a:r>
          </a:p>
          <a:p>
            <a:pPr marL="0" indent="0">
              <a:buNone/>
            </a:pPr>
            <a:r>
              <a:rPr lang="en-US" sz="2400" dirty="0" smtClean="0"/>
              <a:t>		~ is your home director</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a:t>
            </a:r>
            <a:r>
              <a:rPr lang="en-US" sz="2400" dirty="0" smtClean="0">
                <a:solidFill>
                  <a:srgbClr val="FF0000"/>
                </a:solidFill>
              </a:rPr>
              <a:t>[parameters] [files] </a:t>
            </a:r>
            <a:r>
              <a:rPr lang="en-US" sz="2400" dirty="0" smtClean="0">
                <a:solidFill>
                  <a:srgbClr val="3366FF"/>
                </a:solidFill>
              </a:rPr>
              <a:t>ENTER</a:t>
            </a:r>
          </a:p>
          <a:p>
            <a:pPr marL="0" indent="0">
              <a:buNone/>
            </a:pPr>
            <a:r>
              <a:rPr lang="en-US" sz="2400" dirty="0" smtClean="0"/>
              <a:t>	parameters begin with a - short parameter or			</a:t>
            </a:r>
            <a:r>
              <a:rPr lang="en-US" sz="2400" dirty="0"/>
              <a:t> </a:t>
            </a:r>
            <a:r>
              <a:rPr lang="en-US" sz="2400" dirty="0" smtClean="0"/>
              <a:t>                   -- long parameter</a:t>
            </a:r>
          </a:p>
          <a:p>
            <a:pPr marL="0" indent="0">
              <a:buNone/>
            </a:pPr>
            <a:r>
              <a:rPr lang="en-US" sz="2400" dirty="0" smtClean="0"/>
              <a:t>Help</a:t>
            </a:r>
            <a:r>
              <a:rPr lang="en-US" sz="2400" dirty="0"/>
              <a:t>	</a:t>
            </a:r>
            <a:r>
              <a:rPr lang="en-US" sz="2400" dirty="0" smtClean="0"/>
              <a:t>	.</a:t>
            </a:r>
            <a:r>
              <a:rPr lang="en-US" sz="2400" dirty="0"/>
              <a:t>.. $ </a:t>
            </a:r>
            <a:r>
              <a:rPr lang="en-US" sz="2400" dirty="0" smtClean="0"/>
              <a:t>man </a:t>
            </a:r>
            <a:r>
              <a:rPr lang="en-US" sz="2400" dirty="0" smtClean="0">
                <a:solidFill>
                  <a:srgbClr val="FF0000"/>
                </a:solidFill>
              </a:rPr>
              <a:t>command</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–h</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–help</a:t>
            </a:r>
          </a:p>
          <a:p>
            <a:pPr marL="0" indent="0">
              <a:buNone/>
            </a:pPr>
            <a:endParaRPr lang="en-US" sz="2400" dirty="0"/>
          </a:p>
        </p:txBody>
      </p:sp>
      <p:sp>
        <p:nvSpPr>
          <p:cNvPr id="2" name="Title 1"/>
          <p:cNvSpPr>
            <a:spLocks noGrp="1"/>
          </p:cNvSpPr>
          <p:nvPr>
            <p:ph type="title"/>
          </p:nvPr>
        </p:nvSpPr>
        <p:spPr/>
        <p:txBody>
          <a:bodyPr/>
          <a:lstStyle/>
          <a:p>
            <a:r>
              <a:rPr lang="en-US" dirty="0" smtClean="0"/>
              <a:t>The command line</a:t>
            </a:r>
            <a:endParaRPr lang="en-US" dirty="0"/>
          </a:p>
        </p:txBody>
      </p:sp>
      <p:sp>
        <p:nvSpPr>
          <p:cNvPr id="4" name="Rectangle 3"/>
          <p:cNvSpPr/>
          <p:nvPr/>
        </p:nvSpPr>
        <p:spPr>
          <a:xfrm>
            <a:off x="5750555" y="6147781"/>
            <a:ext cx="3069314"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FF0000"/>
                </a:solidFill>
              </a:rPr>
              <a:t>Tab complete!!</a:t>
            </a:r>
            <a:endParaRPr lang="en-US" sz="3200" dirty="0">
              <a:solidFill>
                <a:srgbClr val="FF0000"/>
              </a:solidFill>
            </a:endParaRPr>
          </a:p>
        </p:txBody>
      </p:sp>
    </p:spTree>
    <p:extLst>
      <p:ext uri="{BB962C8B-B14F-4D97-AF65-F5344CB8AC3E}">
        <p14:creationId xmlns:p14="http://schemas.microsoft.com/office/powerpoint/2010/main" val="80976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83329"/>
          </a:xfrm>
        </p:spPr>
        <p:txBody>
          <a:bodyPr>
            <a:normAutofit fontScale="85000" lnSpcReduction="20000"/>
          </a:bodyPr>
          <a:lstStyle/>
          <a:p>
            <a:pPr marL="0" indent="0">
              <a:buNone/>
            </a:pPr>
            <a:r>
              <a:rPr lang="en-US" dirty="0" smtClean="0"/>
              <a:t>Command input/output:</a:t>
            </a:r>
          </a:p>
          <a:p>
            <a:pPr marL="914400" indent="-914400">
              <a:buNone/>
            </a:pPr>
            <a:r>
              <a:rPr lang="en-US" dirty="0"/>
              <a:t>	</a:t>
            </a:r>
            <a:r>
              <a:rPr lang="en-US" dirty="0" smtClean="0"/>
              <a:t>file/folder on the command line, either as a positional argument or a parameter, or defaults</a:t>
            </a:r>
          </a:p>
          <a:p>
            <a:pPr marL="914400" indent="-914400">
              <a:buNone/>
            </a:pPr>
            <a:r>
              <a:rPr lang="en-US" dirty="0"/>
              <a:t>	</a:t>
            </a:r>
            <a:r>
              <a:rPr lang="en-US" dirty="0" err="1" smtClean="0"/>
              <a:t>stdin</a:t>
            </a:r>
            <a:r>
              <a:rPr lang="en-US" dirty="0" smtClean="0"/>
              <a:t> aka ‘standard in’, input pipe</a:t>
            </a:r>
          </a:p>
          <a:p>
            <a:pPr marL="914400" indent="-914400">
              <a:buNone/>
            </a:pPr>
            <a:r>
              <a:rPr lang="en-US" dirty="0"/>
              <a:t>	</a:t>
            </a:r>
            <a:r>
              <a:rPr lang="en-US" dirty="0" err="1" smtClean="0"/>
              <a:t>stdout</a:t>
            </a:r>
            <a:r>
              <a:rPr lang="en-US" dirty="0" smtClean="0"/>
              <a:t> aka ‘standard out’, output pipe</a:t>
            </a:r>
          </a:p>
          <a:p>
            <a:pPr marL="914400" indent="-914400">
              <a:buNone/>
            </a:pPr>
            <a:r>
              <a:rPr lang="en-US" dirty="0"/>
              <a:t>	</a:t>
            </a:r>
            <a:r>
              <a:rPr lang="en-US" dirty="0" err="1" smtClean="0"/>
              <a:t>stderr</a:t>
            </a:r>
            <a:r>
              <a:rPr lang="en-US" dirty="0" smtClean="0"/>
              <a:t> aka ‘standard error’, pipe for error messages</a:t>
            </a:r>
          </a:p>
          <a:p>
            <a:pPr marL="0" indent="0">
              <a:buNone/>
            </a:pPr>
            <a:endParaRPr lang="en-US" dirty="0" smtClean="0"/>
          </a:p>
          <a:p>
            <a:pPr marL="0" indent="0">
              <a:buNone/>
            </a:pPr>
            <a:r>
              <a:rPr lang="en-US" dirty="0" smtClean="0"/>
              <a:t>Special characters:</a:t>
            </a:r>
          </a:p>
          <a:p>
            <a:pPr marL="914400" indent="-914400">
              <a:buNone/>
            </a:pPr>
            <a:r>
              <a:rPr lang="en-US" dirty="0" smtClean="0"/>
              <a:t>|	vertical bar is the pipe, it pipes the </a:t>
            </a:r>
            <a:r>
              <a:rPr lang="en-US" dirty="0" err="1" smtClean="0"/>
              <a:t>stdout</a:t>
            </a:r>
            <a:r>
              <a:rPr lang="en-US" dirty="0" smtClean="0"/>
              <a:t> of one command</a:t>
            </a:r>
          </a:p>
          <a:p>
            <a:pPr marL="914400" indent="-914400">
              <a:buNone/>
            </a:pPr>
            <a:r>
              <a:rPr lang="en-US" dirty="0"/>
              <a:t>	</a:t>
            </a:r>
            <a:r>
              <a:rPr lang="en-US" dirty="0" smtClean="0"/>
              <a:t>to the </a:t>
            </a:r>
            <a:r>
              <a:rPr lang="en-US" dirty="0" err="1" smtClean="0"/>
              <a:t>stdin</a:t>
            </a:r>
            <a:r>
              <a:rPr lang="en-US" dirty="0" smtClean="0"/>
              <a:t> of another </a:t>
            </a:r>
            <a:r>
              <a:rPr lang="en-US" dirty="0" err="1" smtClean="0"/>
              <a:t>cmd</a:t>
            </a:r>
            <a:endParaRPr lang="en-US" dirty="0" smtClean="0"/>
          </a:p>
          <a:p>
            <a:pPr marL="914400" indent="-914400">
              <a:buNone/>
            </a:pPr>
            <a:r>
              <a:rPr lang="en-US" dirty="0" smtClean="0"/>
              <a:t>&lt; &gt; 2&gt;	feeds </a:t>
            </a:r>
            <a:r>
              <a:rPr lang="en-US" dirty="0" err="1" smtClean="0"/>
              <a:t>stdin</a:t>
            </a:r>
            <a:r>
              <a:rPr lang="en-US" dirty="0" smtClean="0"/>
              <a:t>, </a:t>
            </a:r>
            <a:r>
              <a:rPr lang="en-US" dirty="0" err="1" smtClean="0"/>
              <a:t>stdout</a:t>
            </a:r>
            <a:r>
              <a:rPr lang="en-US" dirty="0" smtClean="0"/>
              <a:t>, </a:t>
            </a:r>
            <a:r>
              <a:rPr lang="en-US" dirty="0" err="1" smtClean="0"/>
              <a:t>stderr</a:t>
            </a:r>
            <a:r>
              <a:rPr lang="en-US" dirty="0" smtClean="0"/>
              <a:t> to the command</a:t>
            </a:r>
          </a:p>
          <a:p>
            <a:pPr marL="914400" indent="-914400">
              <a:buNone/>
            </a:pPr>
            <a:r>
              <a:rPr lang="en-US" dirty="0" smtClean="0"/>
              <a:t>&gt;&gt;	append</a:t>
            </a:r>
            <a:endParaRPr lang="en-US" dirty="0"/>
          </a:p>
          <a:p>
            <a:pPr marL="914400" indent="-914400">
              <a:buNone/>
            </a:pPr>
            <a:r>
              <a:rPr lang="en-US" dirty="0" smtClean="0"/>
              <a:t>&amp;	at the end of a command will run the command in the background</a:t>
            </a:r>
          </a:p>
          <a:p>
            <a:pPr marL="914400" indent="-914400">
              <a:buNone/>
            </a:pPr>
            <a:r>
              <a:rPr lang="en-US" dirty="0" smtClean="0"/>
              <a:t>.	Current directory</a:t>
            </a:r>
          </a:p>
          <a:p>
            <a:pPr marL="914400" indent="-914400">
              <a:buNone/>
            </a:pPr>
            <a:r>
              <a:rPr lang="en-US" dirty="0" smtClean="0"/>
              <a:t>..	Up one folder</a:t>
            </a:r>
          </a:p>
          <a:p>
            <a:pPr marL="914400" indent="-914400">
              <a:buNone/>
            </a:pPr>
            <a:r>
              <a:rPr lang="en-US" dirty="0" smtClean="0"/>
              <a:t>/	folder delimiter</a:t>
            </a:r>
          </a:p>
          <a:p>
            <a:pPr marL="914400" indent="-914400">
              <a:buNone/>
            </a:pPr>
            <a:r>
              <a:rPr lang="en-US" dirty="0" smtClean="0"/>
              <a:t>*	wild character, match anything</a:t>
            </a:r>
          </a:p>
          <a:p>
            <a:pPr marL="914400" indent="-914400">
              <a:buNone/>
            </a:pPr>
            <a:endParaRPr lang="en-US" dirty="0"/>
          </a:p>
        </p:txBody>
      </p:sp>
      <p:sp>
        <p:nvSpPr>
          <p:cNvPr id="3" name="Title 2"/>
          <p:cNvSpPr>
            <a:spLocks noGrp="1"/>
          </p:cNvSpPr>
          <p:nvPr>
            <p:ph type="title"/>
          </p:nvPr>
        </p:nvSpPr>
        <p:spPr/>
        <p:txBody>
          <a:bodyPr/>
          <a:lstStyle/>
          <a:p>
            <a:r>
              <a:rPr lang="en-US" dirty="0" smtClean="0"/>
              <a:t>The command line</a:t>
            </a:r>
            <a:endParaRPr lang="en-US" dirty="0"/>
          </a:p>
        </p:txBody>
      </p:sp>
      <p:sp>
        <p:nvSpPr>
          <p:cNvPr id="4" name="Rectangle 3"/>
          <p:cNvSpPr/>
          <p:nvPr/>
        </p:nvSpPr>
        <p:spPr>
          <a:xfrm>
            <a:off x="139700" y="6225081"/>
            <a:ext cx="8883369"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3366FF"/>
                </a:solidFill>
              </a:rPr>
              <a:t>When naming files/folders avoid special characters and spaces ( use . and _ )!!</a:t>
            </a:r>
            <a:endParaRPr lang="en-US" sz="2000" dirty="0">
              <a:solidFill>
                <a:srgbClr val="3366FF"/>
              </a:solidFill>
            </a:endParaRPr>
          </a:p>
        </p:txBody>
      </p:sp>
    </p:spTree>
    <p:extLst>
      <p:ext uri="{BB962C8B-B14F-4D97-AF65-F5344CB8AC3E}">
        <p14:creationId xmlns:p14="http://schemas.microsoft.com/office/powerpoint/2010/main" val="3864043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23029"/>
          </a:xfrm>
        </p:spPr>
        <p:txBody>
          <a:bodyPr>
            <a:normAutofit fontScale="85000" lnSpcReduction="10000"/>
          </a:bodyPr>
          <a:lstStyle/>
          <a:p>
            <a:pPr marL="0" indent="0">
              <a:buNone/>
            </a:pPr>
            <a:r>
              <a:rPr lang="en-US" dirty="0" smtClean="0"/>
              <a:t>Basics Commands:</a:t>
            </a:r>
          </a:p>
          <a:p>
            <a:pPr marL="0" indent="0">
              <a:buNone/>
            </a:pPr>
            <a:r>
              <a:rPr lang="en-US" dirty="0" err="1" smtClean="0"/>
              <a:t>pwd</a:t>
            </a:r>
            <a:r>
              <a:rPr lang="en-US" dirty="0" smtClean="0"/>
              <a:t>		print the working directory (current </a:t>
            </a:r>
            <a:r>
              <a:rPr lang="en-US" dirty="0" err="1" smtClean="0"/>
              <a:t>dir</a:t>
            </a:r>
            <a:r>
              <a:rPr lang="en-US" dirty="0" smtClean="0"/>
              <a:t>)</a:t>
            </a:r>
            <a:endParaRPr lang="en-US" dirty="0"/>
          </a:p>
          <a:p>
            <a:pPr marL="45720" indent="0">
              <a:buNone/>
            </a:pPr>
            <a:r>
              <a:rPr lang="en-US" dirty="0" err="1" smtClean="0"/>
              <a:t>ls</a:t>
            </a:r>
            <a:r>
              <a:rPr lang="en-US" dirty="0" smtClean="0"/>
              <a:t> </a:t>
            </a:r>
            <a:r>
              <a:rPr lang="en-US" dirty="0" smtClean="0">
                <a:solidFill>
                  <a:srgbClr val="FF0000"/>
                </a:solidFill>
              </a:rPr>
              <a:t>[file/</a:t>
            </a:r>
            <a:r>
              <a:rPr lang="en-US" dirty="0" err="1" smtClean="0">
                <a:solidFill>
                  <a:srgbClr val="FF0000"/>
                </a:solidFill>
              </a:rPr>
              <a:t>dir</a:t>
            </a:r>
            <a:r>
              <a:rPr lang="en-US" dirty="0" smtClean="0">
                <a:solidFill>
                  <a:srgbClr val="FF0000"/>
                </a:solidFill>
              </a:rPr>
              <a:t>]</a:t>
            </a:r>
            <a:r>
              <a:rPr lang="en-US" dirty="0" smtClean="0"/>
              <a:t>	list the current contents of the directory</a:t>
            </a:r>
          </a:p>
          <a:p>
            <a:pPr marL="1828800" indent="-1784350">
              <a:buNone/>
            </a:pPr>
            <a:r>
              <a:rPr lang="en-US" dirty="0" err="1" smtClean="0"/>
              <a:t>ls</a:t>
            </a:r>
            <a:r>
              <a:rPr lang="en-US" dirty="0" smtClean="0"/>
              <a:t> –</a:t>
            </a:r>
            <a:r>
              <a:rPr lang="en-US" dirty="0" err="1" smtClean="0"/>
              <a:t>lah</a:t>
            </a:r>
            <a:r>
              <a:rPr lang="en-US" dirty="0" smtClean="0"/>
              <a:t> </a:t>
            </a:r>
            <a:r>
              <a:rPr lang="en-US" dirty="0" smtClean="0">
                <a:solidFill>
                  <a:srgbClr val="FF0000"/>
                </a:solidFill>
              </a:rPr>
              <a:t>[file/</a:t>
            </a:r>
            <a:r>
              <a:rPr lang="en-US" dirty="0" err="1" smtClean="0">
                <a:solidFill>
                  <a:srgbClr val="FF0000"/>
                </a:solidFill>
              </a:rPr>
              <a:t>dir</a:t>
            </a:r>
            <a:r>
              <a:rPr lang="en-US" dirty="0" smtClean="0">
                <a:solidFill>
                  <a:srgbClr val="FF0000"/>
                </a:solidFill>
              </a:rPr>
              <a:t>]</a:t>
            </a:r>
            <a:r>
              <a:rPr lang="en-US" dirty="0" smtClean="0"/>
              <a:t>	long list, human readable, show hidden of the directory</a:t>
            </a:r>
          </a:p>
          <a:p>
            <a:pPr marL="1828800" indent="-1784350">
              <a:buNone/>
            </a:pPr>
            <a:r>
              <a:rPr lang="en-US" dirty="0" smtClean="0"/>
              <a:t>cd </a:t>
            </a:r>
            <a:r>
              <a:rPr lang="en-US" dirty="0" smtClean="0">
                <a:solidFill>
                  <a:srgbClr val="FF0000"/>
                </a:solidFill>
              </a:rPr>
              <a:t>to</a:t>
            </a:r>
            <a:r>
              <a:rPr lang="en-US" dirty="0" smtClean="0"/>
              <a:t>	change directory</a:t>
            </a:r>
          </a:p>
          <a:p>
            <a:pPr marL="1828800" indent="-1784350">
              <a:buNone/>
            </a:pPr>
            <a:r>
              <a:rPr lang="en-US" dirty="0" err="1" smtClean="0"/>
              <a:t>cp</a:t>
            </a:r>
            <a:r>
              <a:rPr lang="en-US" dirty="0" smtClean="0"/>
              <a:t> </a:t>
            </a:r>
            <a:r>
              <a:rPr lang="en-US" dirty="0" smtClean="0">
                <a:solidFill>
                  <a:srgbClr val="FF0000"/>
                </a:solidFill>
              </a:rPr>
              <a:t>f1 f2</a:t>
            </a:r>
            <a:r>
              <a:rPr lang="en-US" dirty="0" smtClean="0"/>
              <a:t>	copy file f1 to file f2</a:t>
            </a:r>
          </a:p>
          <a:p>
            <a:pPr marL="1828800" indent="-1784350">
              <a:buNone/>
            </a:pPr>
            <a:r>
              <a:rPr lang="en-US" dirty="0" smtClean="0"/>
              <a:t>mv </a:t>
            </a:r>
            <a:r>
              <a:rPr lang="en-US" dirty="0" smtClean="0">
                <a:solidFill>
                  <a:srgbClr val="FF0000"/>
                </a:solidFill>
              </a:rPr>
              <a:t>from to</a:t>
            </a:r>
            <a:r>
              <a:rPr lang="en-US" dirty="0" smtClean="0"/>
              <a:t>	mv directory (also way to rename)</a:t>
            </a:r>
          </a:p>
          <a:p>
            <a:pPr marL="1828800" indent="-1784350">
              <a:buNone/>
            </a:pPr>
            <a:r>
              <a:rPr lang="en-US" dirty="0" err="1" smtClean="0"/>
              <a:t>mkdir</a:t>
            </a:r>
            <a:r>
              <a:rPr lang="en-US" dirty="0" smtClean="0"/>
              <a:t> </a:t>
            </a:r>
            <a:r>
              <a:rPr lang="en-US" dirty="0" err="1" smtClean="0">
                <a:solidFill>
                  <a:srgbClr val="FF0000"/>
                </a:solidFill>
              </a:rPr>
              <a:t>dir</a:t>
            </a:r>
            <a:r>
              <a:rPr lang="en-US" dirty="0" smtClean="0"/>
              <a:t>	make directory</a:t>
            </a:r>
          </a:p>
          <a:p>
            <a:pPr marL="1828800" indent="-1784350">
              <a:buNone/>
            </a:pPr>
            <a:r>
              <a:rPr lang="en-US" dirty="0" err="1" smtClean="0"/>
              <a:t>rm</a:t>
            </a:r>
            <a:r>
              <a:rPr lang="en-US" dirty="0" smtClean="0"/>
              <a:t> </a:t>
            </a:r>
            <a:r>
              <a:rPr lang="en-US" dirty="0" smtClean="0">
                <a:solidFill>
                  <a:srgbClr val="FF0000"/>
                </a:solidFill>
              </a:rPr>
              <a:t>file</a:t>
            </a:r>
            <a:r>
              <a:rPr lang="en-US" dirty="0" smtClean="0"/>
              <a:t>	remove file</a:t>
            </a:r>
          </a:p>
          <a:p>
            <a:pPr marL="1828800" indent="-1784350">
              <a:buNone/>
            </a:pPr>
            <a:r>
              <a:rPr lang="en-US" dirty="0" err="1"/>
              <a:t>r</a:t>
            </a:r>
            <a:r>
              <a:rPr lang="en-US" dirty="0" err="1" smtClean="0"/>
              <a:t>mdir</a:t>
            </a:r>
            <a:r>
              <a:rPr lang="en-US" dirty="0" smtClean="0"/>
              <a:t> </a:t>
            </a:r>
            <a:r>
              <a:rPr lang="en-US" dirty="0" err="1" smtClean="0">
                <a:solidFill>
                  <a:srgbClr val="FF0000"/>
                </a:solidFill>
              </a:rPr>
              <a:t>dir</a:t>
            </a:r>
            <a:r>
              <a:rPr lang="en-US" dirty="0" smtClean="0"/>
              <a:t>	remove an empty directory</a:t>
            </a:r>
          </a:p>
          <a:p>
            <a:pPr marL="1828800" indent="-1784350">
              <a:buNone/>
            </a:pPr>
            <a:r>
              <a:rPr lang="en-US" dirty="0" err="1" smtClean="0"/>
              <a:t>rm</a:t>
            </a:r>
            <a:r>
              <a:rPr lang="en-US" dirty="0" smtClean="0"/>
              <a:t> –r </a:t>
            </a:r>
            <a:r>
              <a:rPr lang="en-US" dirty="0" err="1" smtClean="0"/>
              <a:t>dir</a:t>
            </a:r>
            <a:r>
              <a:rPr lang="en-US" dirty="0" smtClean="0"/>
              <a:t>	recursively remove a non-empty directory</a:t>
            </a:r>
          </a:p>
          <a:p>
            <a:pPr marL="1828800" indent="-1784350">
              <a:buNone/>
            </a:pPr>
            <a:r>
              <a:rPr lang="en-US" dirty="0" err="1" smtClean="0"/>
              <a:t>nano</a:t>
            </a:r>
            <a:r>
              <a:rPr lang="en-US" dirty="0" smtClean="0"/>
              <a:t> </a:t>
            </a:r>
            <a:r>
              <a:rPr lang="en-US" dirty="0" smtClean="0">
                <a:solidFill>
                  <a:srgbClr val="FF0000"/>
                </a:solidFill>
              </a:rPr>
              <a:t>file	</a:t>
            </a:r>
            <a:r>
              <a:rPr lang="en-US" dirty="0" smtClean="0">
                <a:solidFill>
                  <a:schemeClr val="tx1"/>
                </a:solidFill>
              </a:rPr>
              <a:t>edit a document</a:t>
            </a:r>
          </a:p>
          <a:p>
            <a:pPr marL="1828800" indent="-1784350">
              <a:buNone/>
            </a:pPr>
            <a:r>
              <a:rPr lang="en-US" dirty="0">
                <a:solidFill>
                  <a:schemeClr val="tx1"/>
                </a:solidFill>
              </a:rPr>
              <a:t>c</a:t>
            </a:r>
            <a:r>
              <a:rPr lang="en-US" dirty="0" smtClean="0">
                <a:solidFill>
                  <a:schemeClr val="tx1"/>
                </a:solidFill>
              </a:rPr>
              <a:t>at </a:t>
            </a:r>
            <a:r>
              <a:rPr lang="en-US" dirty="0" smtClean="0">
                <a:solidFill>
                  <a:srgbClr val="FF0000"/>
                </a:solidFill>
              </a:rPr>
              <a:t>f1 [f2]</a:t>
            </a:r>
            <a:r>
              <a:rPr lang="en-US" dirty="0" smtClean="0">
                <a:solidFill>
                  <a:schemeClr val="tx1"/>
                </a:solidFill>
              </a:rPr>
              <a:t>	print to </a:t>
            </a:r>
            <a:r>
              <a:rPr lang="en-US" dirty="0" err="1" smtClean="0">
                <a:solidFill>
                  <a:schemeClr val="tx1"/>
                </a:solidFill>
              </a:rPr>
              <a:t>stdout</a:t>
            </a:r>
            <a:r>
              <a:rPr lang="en-US" dirty="0" smtClean="0">
                <a:solidFill>
                  <a:schemeClr val="tx1"/>
                </a:solidFill>
              </a:rPr>
              <a:t> file f1 then if provided file f2 (concatenate)</a:t>
            </a:r>
          </a:p>
          <a:p>
            <a:pPr marL="1828800" indent="-1784350">
              <a:buNone/>
            </a:pPr>
            <a:r>
              <a:rPr lang="en-US" dirty="0" smtClean="0">
                <a:solidFill>
                  <a:schemeClr val="tx1"/>
                </a:solidFill>
              </a:rPr>
              <a:t>less </a:t>
            </a:r>
            <a:r>
              <a:rPr lang="en-US" dirty="0" smtClean="0">
                <a:solidFill>
                  <a:srgbClr val="FF0000"/>
                </a:solidFill>
              </a:rPr>
              <a:t>file</a:t>
            </a:r>
            <a:r>
              <a:rPr lang="en-US" dirty="0" smtClean="0">
                <a:solidFill>
                  <a:schemeClr val="tx1"/>
                </a:solidFill>
              </a:rPr>
              <a:t>	view file, one page at a time</a:t>
            </a:r>
          </a:p>
          <a:p>
            <a:pPr marL="1828800" indent="-1784350">
              <a:buNone/>
            </a:pPr>
            <a:r>
              <a:rPr lang="en-US" dirty="0" smtClean="0">
                <a:solidFill>
                  <a:schemeClr val="tx1"/>
                </a:solidFill>
              </a:rPr>
              <a:t>head </a:t>
            </a:r>
            <a:r>
              <a:rPr lang="en-US" dirty="0" smtClean="0">
                <a:solidFill>
                  <a:srgbClr val="FF0000"/>
                </a:solidFill>
              </a:rPr>
              <a:t>file</a:t>
            </a:r>
            <a:r>
              <a:rPr lang="en-US" dirty="0" smtClean="0">
                <a:solidFill>
                  <a:schemeClr val="tx1"/>
                </a:solidFill>
              </a:rPr>
              <a:t>	view the first 10 lines of a file</a:t>
            </a:r>
          </a:p>
          <a:p>
            <a:pPr marL="1828800" indent="-1784350">
              <a:buNone/>
            </a:pPr>
            <a:r>
              <a:rPr lang="en-US" dirty="0">
                <a:solidFill>
                  <a:schemeClr val="tx1"/>
                </a:solidFill>
              </a:rPr>
              <a:t>t</a:t>
            </a:r>
            <a:r>
              <a:rPr lang="en-US" dirty="0" smtClean="0">
                <a:solidFill>
                  <a:schemeClr val="tx1"/>
                </a:solidFill>
              </a:rPr>
              <a:t>ail </a:t>
            </a:r>
            <a:r>
              <a:rPr lang="en-US" dirty="0" smtClean="0">
                <a:solidFill>
                  <a:srgbClr val="FF0000"/>
                </a:solidFill>
              </a:rPr>
              <a:t>file</a:t>
            </a:r>
            <a:r>
              <a:rPr lang="en-US" dirty="0" smtClean="0">
                <a:solidFill>
                  <a:schemeClr val="tx1"/>
                </a:solidFill>
              </a:rPr>
              <a:t>	view the last 10 lines of a file</a:t>
            </a:r>
          </a:p>
        </p:txBody>
      </p:sp>
      <p:sp>
        <p:nvSpPr>
          <p:cNvPr id="3" name="Title 2"/>
          <p:cNvSpPr>
            <a:spLocks noGrp="1"/>
          </p:cNvSpPr>
          <p:nvPr>
            <p:ph type="title"/>
          </p:nvPr>
        </p:nvSpPr>
        <p:spPr/>
        <p:txBody>
          <a:bodyPr/>
          <a:lstStyle/>
          <a:p>
            <a:r>
              <a:rPr lang="en-US" dirty="0" smtClean="0"/>
              <a:t>The command line</a:t>
            </a:r>
            <a:endParaRPr lang="en-US" dirty="0"/>
          </a:p>
        </p:txBody>
      </p:sp>
    </p:spTree>
    <p:extLst>
      <p:ext uri="{BB962C8B-B14F-4D97-AF65-F5344CB8AC3E}">
        <p14:creationId xmlns:p14="http://schemas.microsoft.com/office/powerpoint/2010/main" val="1343695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7500" lnSpcReduction="20000"/>
          </a:bodyPr>
          <a:lstStyle/>
          <a:p>
            <a:pPr marL="45720" indent="0">
              <a:buNone/>
            </a:pPr>
            <a:r>
              <a:rPr lang="en-US" b="1" dirty="0" smtClean="0"/>
              <a:t>Perform</a:t>
            </a:r>
          </a:p>
          <a:p>
            <a:r>
              <a:rPr lang="en-US" dirty="0" smtClean="0"/>
              <a:t>Look at your home directory, what files are already there, what files are hidden</a:t>
            </a:r>
          </a:p>
          <a:p>
            <a:r>
              <a:rPr lang="en-US" dirty="0" smtClean="0"/>
              <a:t>Create a new folder</a:t>
            </a:r>
          </a:p>
          <a:p>
            <a:r>
              <a:rPr lang="en-US" dirty="0" smtClean="0"/>
              <a:t>Move into that folder and create a file (write anything)</a:t>
            </a:r>
          </a:p>
          <a:p>
            <a:r>
              <a:rPr lang="en-US" dirty="0" smtClean="0"/>
              <a:t>Show that file, using less and cat</a:t>
            </a:r>
          </a:p>
          <a:p>
            <a:r>
              <a:rPr lang="en-US" dirty="0" smtClean="0"/>
              <a:t>Go back to your home directory</a:t>
            </a:r>
          </a:p>
          <a:p>
            <a:r>
              <a:rPr lang="en-US" dirty="0" smtClean="0"/>
              <a:t>Create a second folder</a:t>
            </a:r>
          </a:p>
          <a:p>
            <a:r>
              <a:rPr lang="en-US" dirty="0" smtClean="0"/>
              <a:t>Copy the file from the first directory to the new directory</a:t>
            </a:r>
          </a:p>
          <a:p>
            <a:r>
              <a:rPr lang="en-US" dirty="0" smtClean="0"/>
              <a:t>Move to your home directory</a:t>
            </a:r>
          </a:p>
          <a:p>
            <a:r>
              <a:rPr lang="en-US" dirty="0" smtClean="0"/>
              <a:t>Remove both folders</a:t>
            </a:r>
          </a:p>
          <a:p>
            <a:r>
              <a:rPr lang="en-US" dirty="0" smtClean="0"/>
              <a:t>Play with the new commands</a:t>
            </a:r>
          </a:p>
          <a:p>
            <a:endParaRPr lang="en-US" dirty="0"/>
          </a:p>
        </p:txBody>
      </p:sp>
      <p:sp>
        <p:nvSpPr>
          <p:cNvPr id="6" name="Text Placeholder 5"/>
          <p:cNvSpPr>
            <a:spLocks noGrp="1"/>
          </p:cNvSpPr>
          <p:nvPr>
            <p:ph type="body" sz="half" idx="2"/>
          </p:nvPr>
        </p:nvSpPr>
        <p:spPr/>
        <p:txBody>
          <a:bodyPr/>
          <a:lstStyle/>
          <a:p>
            <a:r>
              <a:rPr lang="en-US" dirty="0" smtClean="0"/>
              <a:t>Playing with the command line</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1</a:t>
            </a:r>
          </a:p>
        </p:txBody>
      </p:sp>
    </p:spTree>
    <p:extLst>
      <p:ext uri="{BB962C8B-B14F-4D97-AF65-F5344CB8AC3E}">
        <p14:creationId xmlns:p14="http://schemas.microsoft.com/office/powerpoint/2010/main" val="423016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02920" indent="-457200">
              <a:buFont typeface="+mj-lt"/>
              <a:buAutoNum type="arabicPeriod" startAt="8"/>
            </a:pPr>
            <a:r>
              <a:rPr lang="en-US" dirty="0" smtClean="0"/>
              <a:t>Differential Expression Analysis using </a:t>
            </a:r>
            <a:r>
              <a:rPr lang="en-US" dirty="0" err="1" smtClean="0"/>
              <a:t>edgeR</a:t>
            </a:r>
            <a:endParaRPr lang="en-US" dirty="0" smtClean="0"/>
          </a:p>
          <a:p>
            <a:pPr lvl="1"/>
            <a:r>
              <a:rPr lang="en-US" dirty="0" smtClean="0"/>
              <a:t>Overview of Differential Expression Analysis</a:t>
            </a:r>
          </a:p>
          <a:p>
            <a:pPr lvl="1"/>
            <a:r>
              <a:rPr lang="en-US" dirty="0" smtClean="0"/>
              <a:t>Models and model formulation</a:t>
            </a:r>
            <a:endParaRPr lang="en-US" dirty="0"/>
          </a:p>
          <a:p>
            <a:pPr lvl="1"/>
            <a:r>
              <a:rPr lang="en-US" dirty="0"/>
              <a:t>QA/QC</a:t>
            </a:r>
          </a:p>
          <a:p>
            <a:pPr lvl="1"/>
            <a:r>
              <a:rPr lang="en-US" dirty="0" smtClean="0"/>
              <a:t>Perform Differential Expression </a:t>
            </a:r>
            <a:r>
              <a:rPr lang="en-US" dirty="0"/>
              <a:t>the Workshop Data</a:t>
            </a:r>
          </a:p>
          <a:p>
            <a:pPr marL="502920" indent="-457200">
              <a:buFont typeface="+mj-lt"/>
              <a:buAutoNum type="arabicPeriod" startAt="8"/>
            </a:pPr>
            <a:r>
              <a:rPr lang="en-US" dirty="0" smtClean="0"/>
              <a:t>Summarization and Visualization of Output</a:t>
            </a:r>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60418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1</a:t>
            </a:r>
            <a:endParaRPr lang="en-US" dirty="0"/>
          </a:p>
        </p:txBody>
      </p:sp>
      <p:sp>
        <p:nvSpPr>
          <p:cNvPr id="3" name="Title 2"/>
          <p:cNvSpPr>
            <a:spLocks noGrp="1"/>
          </p:cNvSpPr>
          <p:nvPr>
            <p:ph type="title"/>
          </p:nvPr>
        </p:nvSpPr>
        <p:spPr/>
        <p:txBody>
          <a:bodyPr/>
          <a:lstStyle/>
          <a:p>
            <a:r>
              <a:rPr lang="en-US" dirty="0" smtClean="0"/>
              <a:t>Introduction to sequencing</a:t>
            </a:r>
            <a:endParaRPr lang="en-US" dirty="0"/>
          </a:p>
        </p:txBody>
      </p:sp>
    </p:spTree>
    <p:extLst>
      <p:ext uri="{BB962C8B-B14F-4D97-AF65-F5344CB8AC3E}">
        <p14:creationId xmlns:p14="http://schemas.microsoft.com/office/powerpoint/2010/main" val="193910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935729"/>
          </a:xfrm>
        </p:spPr>
        <p:txBody>
          <a:bodyPr>
            <a:normAutofit/>
          </a:bodyPr>
          <a:lstStyle/>
          <a:p>
            <a:r>
              <a:rPr lang="en-US" dirty="0" smtClean="0"/>
              <a:t>It </a:t>
            </a:r>
            <a:r>
              <a:rPr lang="en-US" dirty="0"/>
              <a:t>would take a few more decades after the discovery of the double helix in 1953 before we could readily analyze </a:t>
            </a:r>
            <a:r>
              <a:rPr lang="en-US" dirty="0" smtClean="0"/>
              <a:t>fragments </a:t>
            </a:r>
            <a:r>
              <a:rPr lang="en-US" dirty="0"/>
              <a:t>of </a:t>
            </a:r>
            <a:r>
              <a:rPr lang="en-US" dirty="0" smtClean="0"/>
              <a:t>DNA.</a:t>
            </a:r>
          </a:p>
          <a:p>
            <a:endParaRPr lang="en-US" dirty="0" smtClean="0"/>
          </a:p>
          <a:p>
            <a:r>
              <a:rPr lang="en-US" dirty="0" smtClean="0"/>
              <a:t>RNA </a:t>
            </a:r>
            <a:r>
              <a:rPr lang="en-US" dirty="0"/>
              <a:t>sequencing actually preceded DNA sequencing when Walter </a:t>
            </a:r>
            <a:r>
              <a:rPr lang="en-US" dirty="0" err="1"/>
              <a:t>Friers</a:t>
            </a:r>
            <a:r>
              <a:rPr lang="en-US" dirty="0"/>
              <a:t> from the University of Ghent published the first complete gene and genome of Bacteriophage MS2 in 1972 and 1976 respectively. </a:t>
            </a:r>
          </a:p>
          <a:p>
            <a:endParaRPr lang="en-US" dirty="0" smtClean="0"/>
          </a:p>
          <a:p>
            <a:r>
              <a:rPr lang="en-US" dirty="0" smtClean="0"/>
              <a:t>Location </a:t>
            </a:r>
            <a:r>
              <a:rPr lang="en-US" dirty="0"/>
              <a:t>specific primer extension: Raw Wu (1970), using DNA polymerase catalysis and specific </a:t>
            </a:r>
            <a:r>
              <a:rPr lang="en-US" dirty="0" smtClean="0"/>
              <a:t>nucleotide </a:t>
            </a:r>
            <a:r>
              <a:rPr lang="en-US" dirty="0"/>
              <a:t>labeling. </a:t>
            </a:r>
          </a:p>
          <a:p>
            <a:endParaRPr lang="en-US" dirty="0" smtClean="0"/>
          </a:p>
          <a:p>
            <a:r>
              <a:rPr lang="en-US" dirty="0" smtClean="0"/>
              <a:t>Chain</a:t>
            </a:r>
            <a:r>
              <a:rPr lang="en-US" dirty="0"/>
              <a:t>-terminating inhibitors: Frederick Sanger (1977), aided in speeding up the process </a:t>
            </a:r>
          </a:p>
          <a:p>
            <a:endParaRPr lang="en-US" dirty="0"/>
          </a:p>
        </p:txBody>
      </p:sp>
      <p:sp>
        <p:nvSpPr>
          <p:cNvPr id="4" name="Title 3"/>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306373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Leroy </a:t>
            </a:r>
            <a:r>
              <a:rPr lang="en-US" dirty="0"/>
              <a:t>E. Hood’s laboratory at the California Institute of Technology announced the first semi-automated DNA sequencing machine in 1986. </a:t>
            </a:r>
          </a:p>
          <a:p>
            <a:endParaRPr lang="en-US" dirty="0" smtClean="0"/>
          </a:p>
          <a:p>
            <a:endParaRPr lang="en-US" dirty="0" smtClean="0"/>
          </a:p>
          <a:p>
            <a:r>
              <a:rPr lang="en-US" dirty="0" smtClean="0"/>
              <a:t>Applied </a:t>
            </a:r>
            <a:r>
              <a:rPr lang="en-US" dirty="0" err="1"/>
              <a:t>Biosystems</a:t>
            </a:r>
            <a:r>
              <a:rPr lang="en-US" dirty="0"/>
              <a:t>’ produced the first fully automated sequencing machine, the ABI 370, in 1987, followed by the ABI Prism 373, (1990), ABI Prism 377 (1995), ABI Prism 310 (also 1995) represented the first capillary sequencer, ABI Prism 3700 (1999, the workhorse of the human genome project), ABI 3730xl DNA analyzer (2002) @ </a:t>
            </a:r>
            <a:r>
              <a:rPr lang="en-US" dirty="0">
                <a:solidFill>
                  <a:srgbClr val="FF0000"/>
                </a:solidFill>
              </a:rPr>
              <a:t>2M bases per day</a:t>
            </a:r>
            <a:r>
              <a:rPr lang="en-US" dirty="0" smtClean="0"/>
              <a:t>.</a:t>
            </a:r>
            <a:endParaRPr lang="en-US" dirty="0"/>
          </a:p>
        </p:txBody>
      </p:sp>
      <p:sp>
        <p:nvSpPr>
          <p:cNvPr id="3" name="Title 2"/>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180602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Primer </a:t>
            </a:r>
            <a:r>
              <a:rPr lang="en-US" dirty="0" smtClean="0"/>
              <a:t>Walking</a:t>
            </a:r>
            <a:endParaRPr lang="en-US" dirty="0"/>
          </a:p>
          <a:p>
            <a:pPr lvl="1"/>
            <a:r>
              <a:rPr lang="en-US" dirty="0"/>
              <a:t>Design a primer that matches the sequence neighboring the unknown sequence </a:t>
            </a:r>
          </a:p>
          <a:p>
            <a:pPr lvl="1"/>
            <a:r>
              <a:rPr lang="en-US" dirty="0"/>
              <a:t>Sequence the short DNA strand using the Sanger method </a:t>
            </a:r>
          </a:p>
          <a:p>
            <a:pPr lvl="1"/>
            <a:r>
              <a:rPr lang="en-US" dirty="0"/>
              <a:t>The new sequenced portion is used to design a new primer and repeated </a:t>
            </a:r>
          </a:p>
          <a:p>
            <a:r>
              <a:rPr lang="en-US" i="1" dirty="0"/>
              <a:t>de novo</a:t>
            </a:r>
            <a:r>
              <a:rPr lang="en-US" dirty="0"/>
              <a:t> sequencing or </a:t>
            </a:r>
            <a:r>
              <a:rPr lang="en-US" dirty="0" smtClean="0"/>
              <a:t>“shotgun sequencing”</a:t>
            </a:r>
            <a:endParaRPr lang="en-US" dirty="0"/>
          </a:p>
          <a:p>
            <a:pPr lvl="1"/>
            <a:r>
              <a:rPr lang="en-US" dirty="0"/>
              <a:t>High-molecular weight DNA is sheared into random </a:t>
            </a:r>
          </a:p>
          <a:p>
            <a:pPr lvl="1"/>
            <a:r>
              <a:rPr lang="en-US" dirty="0"/>
              <a:t>fragments </a:t>
            </a:r>
          </a:p>
          <a:p>
            <a:pPr lvl="1"/>
            <a:r>
              <a:rPr lang="en-US" dirty="0"/>
              <a:t>Shorter fragments are cloned into a vectors </a:t>
            </a:r>
          </a:p>
          <a:p>
            <a:pPr lvl="1"/>
            <a:r>
              <a:rPr lang="en-US" dirty="0"/>
              <a:t>clones are sequenced from both ends, creating two ”reads” </a:t>
            </a:r>
          </a:p>
          <a:p>
            <a:pPr lvl="1"/>
            <a:r>
              <a:rPr lang="en-US" dirty="0"/>
              <a:t>original sequence is reconstitutes by ”assembling” the reads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6076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dirty="0" smtClean="0"/>
              <a:t>Sequencing Costs</a:t>
            </a:r>
            <a:endParaRPr lang="en-US" dirty="0"/>
          </a:p>
        </p:txBody>
      </p:sp>
      <p:pic>
        <p:nvPicPr>
          <p:cNvPr id="7" name="Picture 6" descr="costpergenome_apr201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732" y="3289300"/>
            <a:ext cx="4758267" cy="3568700"/>
          </a:xfrm>
          <a:prstGeom prst="rect">
            <a:avLst/>
          </a:prstGeom>
        </p:spPr>
      </p:pic>
      <p:pic>
        <p:nvPicPr>
          <p:cNvPr id="11" name="Picture 10" descr="costpermegabase_apr201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656667" cy="3492500"/>
          </a:xfrm>
          <a:prstGeom prst="rect">
            <a:avLst/>
          </a:prstGeom>
        </p:spPr>
      </p:pic>
      <p:sp>
        <p:nvSpPr>
          <p:cNvPr id="14" name="Content Placeholder 1"/>
          <p:cNvSpPr>
            <a:spLocks noGrp="1"/>
          </p:cNvSpPr>
          <p:nvPr>
            <p:ph idx="1"/>
          </p:nvPr>
        </p:nvSpPr>
        <p:spPr>
          <a:xfrm>
            <a:off x="266699" y="4396196"/>
            <a:ext cx="4119033" cy="1472534"/>
          </a:xfrm>
        </p:spPr>
        <p:txBody>
          <a:bodyPr>
            <a:normAutofit/>
          </a:bodyPr>
          <a:lstStyle/>
          <a:p>
            <a:r>
              <a:rPr lang="en-US" dirty="0" smtClean="0"/>
              <a:t>April – 2015</a:t>
            </a:r>
          </a:p>
          <a:p>
            <a:pPr lvl="1"/>
            <a:r>
              <a:rPr lang="en-US" dirty="0" smtClean="0"/>
              <a:t>$0.05 per </a:t>
            </a:r>
            <a:r>
              <a:rPr lang="en-US" dirty="0" err="1" smtClean="0"/>
              <a:t>Megabase</a:t>
            </a:r>
            <a:endParaRPr lang="en-US" dirty="0" smtClean="0"/>
          </a:p>
          <a:p>
            <a:pPr lvl="1"/>
            <a:r>
              <a:rPr lang="en-US" dirty="0" smtClean="0"/>
              <a:t>$4,211 per Human Sized Genome (30x coverage) </a:t>
            </a:r>
            <a:endParaRPr lang="en-US" dirty="0"/>
          </a:p>
        </p:txBody>
      </p:sp>
      <p:sp>
        <p:nvSpPr>
          <p:cNvPr id="2" name="TextBox 1"/>
          <p:cNvSpPr txBox="1"/>
          <p:nvPr/>
        </p:nvSpPr>
        <p:spPr>
          <a:xfrm>
            <a:off x="5360738" y="1871575"/>
            <a:ext cx="2954421" cy="1200329"/>
          </a:xfrm>
          <a:prstGeom prst="rect">
            <a:avLst/>
          </a:prstGeom>
          <a:noFill/>
        </p:spPr>
        <p:txBody>
          <a:bodyPr wrap="square" rtlCol="0">
            <a:spAutoFit/>
          </a:bodyPr>
          <a:lstStyle/>
          <a:p>
            <a:pPr algn="ctr"/>
            <a:r>
              <a:rPr lang="en-US" sz="3600" dirty="0" smtClean="0"/>
              <a:t>GROWTH IN SEQUENCING</a:t>
            </a:r>
            <a:endParaRPr lang="en-US" sz="3600" dirty="0"/>
          </a:p>
        </p:txBody>
      </p:sp>
    </p:spTree>
    <p:extLst>
      <p:ext uri="{BB962C8B-B14F-4D97-AF65-F5344CB8AC3E}">
        <p14:creationId xmlns:p14="http://schemas.microsoft.com/office/powerpoint/2010/main" val="2311634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6270</TotalTime>
  <Words>2146</Words>
  <Application>Microsoft Macintosh PowerPoint</Application>
  <PresentationFormat>On-screen Show (4:3)</PresentationFormat>
  <Paragraphs>270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Grid</vt:lpstr>
      <vt:lpstr>RNA-seq data analysis  Matt Settles, PhD University of California, Davis settles@ucdavis.edu </vt:lpstr>
      <vt:lpstr>Outline</vt:lpstr>
      <vt:lpstr>outline</vt:lpstr>
      <vt:lpstr>Outline</vt:lpstr>
      <vt:lpstr>Introduction to sequencing</vt:lpstr>
      <vt:lpstr>History</vt:lpstr>
      <vt:lpstr>history</vt:lpstr>
      <vt:lpstr>PowerPoint Presentation</vt:lpstr>
      <vt:lpstr>Sequencing Costs</vt:lpstr>
      <vt:lpstr>Roche 454</vt:lpstr>
      <vt:lpstr>Illumina (SOLEXA)</vt:lpstr>
      <vt:lpstr>Life Technologies</vt:lpstr>
      <vt:lpstr>Pacific Biosystems</vt:lpstr>
      <vt:lpstr>Oxford nanopore</vt:lpstr>
      <vt:lpstr>Experimental design</vt:lpstr>
      <vt:lpstr>General rules for preparing samples</vt:lpstr>
      <vt:lpstr>Sequencing Depth</vt:lpstr>
      <vt:lpstr>Sequencing Coverage</vt:lpstr>
      <vt:lpstr>RNA-seq</vt:lpstr>
      <vt:lpstr>Generating RNA-seq libraries</vt:lpstr>
      <vt:lpstr>QA/QC of RNA samples</vt:lpstr>
      <vt:lpstr>RNA of interest</vt:lpstr>
      <vt:lpstr>Library Preparation</vt:lpstr>
      <vt:lpstr>Size Selection/Cleanup/qA</vt:lpstr>
      <vt:lpstr>BE CONSISTANT!</vt:lpstr>
      <vt:lpstr>WoRK Session 2</vt:lpstr>
      <vt:lpstr>RNA-seq pipeline overview</vt:lpstr>
      <vt:lpstr>Software</vt:lpstr>
      <vt:lpstr>Software</vt:lpstr>
      <vt:lpstr>Software</vt:lpstr>
      <vt:lpstr>Sequencing Read files</vt:lpstr>
      <vt:lpstr>Quality Scores</vt:lpstr>
      <vt:lpstr>Qscore Conversion</vt:lpstr>
      <vt:lpstr>Illumina Read naming conventions</vt:lpstr>
      <vt:lpstr> The Command line</vt:lpstr>
      <vt:lpstr>The command line</vt:lpstr>
      <vt:lpstr>The command line</vt:lpstr>
      <vt:lpstr>The command line</vt:lpstr>
      <vt:lpstr>WoRK Session 1</vt:lpstr>
    </vt:vector>
  </TitlesOfParts>
  <Company>University of 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Settles</dc:creator>
  <cp:lastModifiedBy>Matthew Settles</cp:lastModifiedBy>
  <cp:revision>39</cp:revision>
  <dcterms:created xsi:type="dcterms:W3CDTF">2015-07-10T12:57:18Z</dcterms:created>
  <dcterms:modified xsi:type="dcterms:W3CDTF">2015-07-17T08:49:24Z</dcterms:modified>
</cp:coreProperties>
</file>