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0" r:id="rId1"/>
  </p:sldMasterIdLst>
  <p:sldIdLst>
    <p:sldId id="256" r:id="rId2"/>
    <p:sldId id="260" r:id="rId3"/>
    <p:sldId id="261" r:id="rId4"/>
    <p:sldId id="262" r:id="rId5"/>
    <p:sldId id="264" r:id="rId6"/>
    <p:sldId id="257" r:id="rId7"/>
    <p:sldId id="258" r:id="rId8"/>
    <p:sldId id="259" r:id="rId9"/>
    <p:sldId id="263" r:id="rId10"/>
    <p:sldId id="265" r:id="rId11"/>
    <p:sldId id="266" r:id="rId12"/>
    <p:sldId id="268" r:id="rId13"/>
    <p:sldId id="269" r:id="rId14"/>
    <p:sldId id="270" r:id="rId15"/>
    <p:sldId id="271" r:id="rId16"/>
    <p:sldId id="272" r:id="rId17"/>
    <p:sldId id="274" r:id="rId18"/>
    <p:sldId id="275" r:id="rId19"/>
    <p:sldId id="276" r:id="rId20"/>
    <p:sldId id="299" r:id="rId21"/>
    <p:sldId id="277" r:id="rId22"/>
    <p:sldId id="278" r:id="rId23"/>
    <p:sldId id="279" r:id="rId24"/>
    <p:sldId id="280" r:id="rId25"/>
    <p:sldId id="281" r:id="rId26"/>
    <p:sldId id="282" r:id="rId27"/>
    <p:sldId id="286" r:id="rId28"/>
    <p:sldId id="287" r:id="rId29"/>
    <p:sldId id="289" r:id="rId30"/>
    <p:sldId id="288" r:id="rId31"/>
    <p:sldId id="292" r:id="rId32"/>
    <p:sldId id="267" r:id="rId33"/>
    <p:sldId id="310" r:id="rId34"/>
    <p:sldId id="304" r:id="rId35"/>
    <p:sldId id="303" r:id="rId36"/>
    <p:sldId id="305" r:id="rId37"/>
    <p:sldId id="311" r:id="rId38"/>
    <p:sldId id="290" r:id="rId39"/>
    <p:sldId id="291" r:id="rId40"/>
    <p:sldId id="293" r:id="rId41"/>
    <p:sldId id="295" r:id="rId42"/>
    <p:sldId id="296" r:id="rId43"/>
    <p:sldId id="298" r:id="rId44"/>
    <p:sldId id="297" r:id="rId45"/>
    <p:sldId id="300" r:id="rId46"/>
    <p:sldId id="302" r:id="rId47"/>
    <p:sldId id="301" r:id="rId48"/>
    <p:sldId id="306" r:id="rId49"/>
    <p:sldId id="312" r:id="rId50"/>
    <p:sldId id="285" r:id="rId51"/>
    <p:sldId id="284" r:id="rId52"/>
    <p:sldId id="283" r:id="rId53"/>
    <p:sldId id="273" r:id="rId54"/>
    <p:sldId id="307" r:id="rId55"/>
    <p:sldId id="308" r:id="rId56"/>
    <p:sldId id="309" r:id="rId57"/>
    <p:sldId id="313" r:id="rId58"/>
    <p:sldId id="315" r:id="rId59"/>
    <p:sldId id="316" r:id="rId60"/>
    <p:sldId id="317" r:id="rId61"/>
    <p:sldId id="314" r:id="rId62"/>
    <p:sldId id="318" r:id="rId63"/>
    <p:sldId id="319" r:id="rId64"/>
    <p:sldId id="320" r:id="rId65"/>
    <p:sldId id="321" r:id="rId66"/>
    <p:sldId id="323" r:id="rId67"/>
    <p:sldId id="335" r:id="rId68"/>
    <p:sldId id="336" r:id="rId69"/>
    <p:sldId id="337" r:id="rId70"/>
    <p:sldId id="338" r:id="rId71"/>
    <p:sldId id="339" r:id="rId72"/>
    <p:sldId id="340" r:id="rId73"/>
    <p:sldId id="341" r:id="rId74"/>
    <p:sldId id="322" r:id="rId75"/>
    <p:sldId id="324" r:id="rId76"/>
    <p:sldId id="345" r:id="rId77"/>
    <p:sldId id="346" r:id="rId78"/>
    <p:sldId id="347" r:id="rId79"/>
    <p:sldId id="348" r:id="rId80"/>
    <p:sldId id="349" r:id="rId81"/>
    <p:sldId id="350" r:id="rId82"/>
    <p:sldId id="351" r:id="rId83"/>
    <p:sldId id="352" r:id="rId84"/>
    <p:sldId id="344" r:id="rId85"/>
    <p:sldId id="342" r:id="rId86"/>
    <p:sldId id="325" r:id="rId87"/>
    <p:sldId id="326" r:id="rId88"/>
    <p:sldId id="353" r:id="rId89"/>
    <p:sldId id="334" r:id="rId90"/>
    <p:sldId id="332" r:id="rId91"/>
    <p:sldId id="333" r:id="rId92"/>
    <p:sldId id="343" r:id="rId93"/>
    <p:sldId id="327" r:id="rId94"/>
    <p:sldId id="328" r:id="rId95"/>
    <p:sldId id="356" r:id="rId96"/>
    <p:sldId id="357" r:id="rId97"/>
    <p:sldId id="354" r:id="rId98"/>
    <p:sldId id="358" r:id="rId99"/>
    <p:sldId id="329" r:id="rId100"/>
    <p:sldId id="330" r:id="rId101"/>
    <p:sldId id="359" r:id="rId102"/>
    <p:sldId id="360" r:id="rId103"/>
    <p:sldId id="331"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F436F51D-79D0-6744-B52D-55EE667A6A38}">
          <p14:sldIdLst>
            <p14:sldId id="256"/>
            <p14:sldId id="260"/>
            <p14:sldId id="261"/>
            <p14:sldId id="262"/>
          </p14:sldIdLst>
        </p14:section>
        <p14:section name="The Command Line" id="{89D2549A-B60D-C94F-9444-29BB47FC3724}">
          <p14:sldIdLst>
            <p14:sldId id="264"/>
            <p14:sldId id="257"/>
            <p14:sldId id="258"/>
            <p14:sldId id="259"/>
            <p14:sldId id="263"/>
          </p14:sldIdLst>
        </p14:section>
        <p14:section name="Introduction to Sequencing" id="{B6EB16D4-C2A9-4B40-81DE-6ABBDC7882A7}">
          <p14:sldIdLst>
            <p14:sldId id="265"/>
            <p14:sldId id="266"/>
            <p14:sldId id="268"/>
            <p14:sldId id="269"/>
            <p14:sldId id="270"/>
            <p14:sldId id="271"/>
            <p14:sldId id="272"/>
            <p14:sldId id="274"/>
            <p14:sldId id="275"/>
            <p14:sldId id="276"/>
            <p14:sldId id="299"/>
            <p14:sldId id="277"/>
            <p14:sldId id="278"/>
            <p14:sldId id="279"/>
            <p14:sldId id="280"/>
            <p14:sldId id="281"/>
            <p14:sldId id="282"/>
            <p14:sldId id="286"/>
            <p14:sldId id="287"/>
            <p14:sldId id="289"/>
            <p14:sldId id="288"/>
            <p14:sldId id="292"/>
            <p14:sldId id="267"/>
          </p14:sldIdLst>
        </p14:section>
        <p14:section name="Workshop Example Data" id="{CE436A62-B421-8247-8B8C-2C00CF9142F8}">
          <p14:sldIdLst>
            <p14:sldId id="310"/>
            <p14:sldId id="304"/>
            <p14:sldId id="303"/>
            <p14:sldId id="305"/>
          </p14:sldIdLst>
        </p14:section>
        <p14:section name="Overview of RNAseq Analysis" id="{96E16331-4B42-0A4A-A797-75E93B66CEB0}">
          <p14:sldIdLst>
            <p14:sldId id="311"/>
            <p14:sldId id="290"/>
            <p14:sldId id="291"/>
            <p14:sldId id="293"/>
            <p14:sldId id="295"/>
            <p14:sldId id="296"/>
            <p14:sldId id="298"/>
            <p14:sldId id="297"/>
            <p14:sldId id="300"/>
            <p14:sldId id="302"/>
            <p14:sldId id="301"/>
            <p14:sldId id="306"/>
          </p14:sldIdLst>
        </p14:section>
        <p14:section name="Files and File Types" id="{1685CBB6-ACF6-A345-A49A-7C5ED512A734}">
          <p14:sldIdLst>
            <p14:sldId id="312"/>
            <p14:sldId id="285"/>
            <p14:sldId id="284"/>
            <p14:sldId id="283"/>
            <p14:sldId id="273"/>
            <p14:sldId id="307"/>
            <p14:sldId id="308"/>
            <p14:sldId id="309"/>
            <p14:sldId id="313"/>
            <p14:sldId id="315"/>
            <p14:sldId id="316"/>
            <p14:sldId id="317"/>
            <p14:sldId id="314"/>
            <p14:sldId id="318"/>
            <p14:sldId id="319"/>
            <p14:sldId id="320"/>
            <p14:sldId id="321"/>
          </p14:sldIdLst>
        </p14:section>
        <p14:section name="Preprocessing" id="{B432012C-252E-C94A-B05A-0B2878E175AC}">
          <p14:sldIdLst>
            <p14:sldId id="323"/>
            <p14:sldId id="335"/>
            <p14:sldId id="336"/>
            <p14:sldId id="337"/>
            <p14:sldId id="338"/>
            <p14:sldId id="339"/>
            <p14:sldId id="340"/>
            <p14:sldId id="341"/>
            <p14:sldId id="322"/>
          </p14:sldIdLst>
        </p14:section>
        <p14:section name="Mapping" id="{8BE439C7-FE69-8545-9DD0-1CED0F3DC482}">
          <p14:sldIdLst>
            <p14:sldId id="324"/>
            <p14:sldId id="345"/>
            <p14:sldId id="346"/>
            <p14:sldId id="347"/>
            <p14:sldId id="348"/>
            <p14:sldId id="349"/>
            <p14:sldId id="350"/>
            <p14:sldId id="351"/>
            <p14:sldId id="352"/>
            <p14:sldId id="344"/>
            <p14:sldId id="342"/>
            <p14:sldId id="325"/>
          </p14:sldIdLst>
        </p14:section>
        <p14:section name="Counting" id="{4D02659E-D2A0-0C44-AE9C-A4475D99E1B6}">
          <p14:sldIdLst>
            <p14:sldId id="326"/>
            <p14:sldId id="353"/>
            <p14:sldId id="334"/>
            <p14:sldId id="332"/>
            <p14:sldId id="333"/>
            <p14:sldId id="343"/>
            <p14:sldId id="327"/>
          </p14:sldIdLst>
        </p14:section>
        <p14:section name="Differential Expression Analysis using edgeR " id="{30EFFB20-8E58-DE4F-AD04-B868D801F83F}">
          <p14:sldIdLst>
            <p14:sldId id="328"/>
            <p14:sldId id="356"/>
            <p14:sldId id="357"/>
            <p14:sldId id="354"/>
            <p14:sldId id="358"/>
            <p14:sldId id="329"/>
          </p14:sldIdLst>
        </p14:section>
        <p14:section name="Summarization and Visualization" id="{476E308E-7AF4-7049-BBA0-9216482EEA22}">
          <p14:sldIdLst>
            <p14:sldId id="330"/>
            <p14:sldId id="359"/>
            <p14:sldId id="360"/>
            <p14:sldId id="3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92" autoAdjust="0"/>
  </p:normalViewPr>
  <p:slideViewPr>
    <p:cSldViewPr snapToGrid="0" snapToObjects="1" showGuides="1">
      <p:cViewPr>
        <p:scale>
          <a:sx n="95" d="100"/>
          <a:sy n="95" d="100"/>
        </p:scale>
        <p:origin x="-32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8E80666-FB37-4B36-9149-507F3B0178E3}" type="datetimeFigureOut">
              <a:rPr lang="en-US" smtClean="0"/>
              <a:pPr/>
              <a:t>7/19/15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739C4FB-7D33-419B-8833-D1372BFD11C8}"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71803-6BD7-554E-8A98-DA69116549C9}" type="datetimeFigureOut">
              <a:rPr lang="en-US" smtClean="0"/>
              <a:t>7/19/15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2F685E9-F336-DA43-872C-F1B331008B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8E80666-FB37-4B36-9149-507F3B0178E3}" type="datetimeFigureOut">
              <a:rPr lang="en-US" smtClean="0"/>
              <a:pPr/>
              <a:t>7/19/15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E63A33-8271-4DD0-9C48-789913D7C115}"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71803-6BD7-554E-8A98-DA69116549C9}" type="datetimeFigureOut">
              <a:rPr lang="en-US" smtClean="0"/>
              <a:t>7/19/15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71803-6BD7-554E-8A98-DA69116549C9}" type="datetimeFigureOut">
              <a:rPr lang="en-US" smtClean="0"/>
              <a:t>7/19/15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F71803-6BD7-554E-8A98-DA69116549C9}" type="datetimeFigureOut">
              <a:rPr lang="en-US" smtClean="0"/>
              <a:t>7/19/15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85E9-F336-DA43-872C-F1B331008B3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F71803-6BD7-554E-8A98-DA69116549C9}" type="datetimeFigureOut">
              <a:rPr lang="en-US" smtClean="0"/>
              <a:t>7/19/15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F71803-6BD7-554E-8A98-DA69116549C9}" type="datetimeFigureOut">
              <a:rPr lang="en-US" smtClean="0"/>
              <a:t>7/19/15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2F685E9-F336-DA43-872C-F1B331008B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roadinstitute.org/igv/" TargetMode="External"/><Relationship Id="rId3" Type="http://schemas.openxmlformats.org/officeDocument/2006/relationships/hyperlink" Target="http://csbi.ltdk.helsinki.fi/moksiskaa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www.ncbi.nlm.nih.gov/pmc/articles/PMC40592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omKfikWlx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ncbi.nlm.nih.gov/pmc/articles/PMC4059230" TargetMode="External"/><Relationship Id="rId4" Type="http://schemas.openxmlformats.org/officeDocument/2006/relationships/hyperlink" Target="http://www.broadinstitute.org/annotation/genome/Black_Yeasts/MultiHome.html" TargetMode="External"/><Relationship Id="rId5" Type="http://schemas.openxmlformats.org/officeDocument/2006/relationships/hyperlink" Target="http://fungi.ensembl.org/Exophiala_dermatitidis_nih_ut8656/Info/Index" TargetMode="External"/><Relationship Id="rId1" Type="http://schemas.openxmlformats.org/officeDocument/2006/relationships/slideLayout" Target="../slideLayouts/slideLayout2.xml"/><Relationship Id="rId2" Type="http://schemas.openxmlformats.org/officeDocument/2006/relationships/hyperlink" Target="http://www.ncbi.nlm.nih.gov/Traces/sra/?study=SRP00629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roject.org/" TargetMode="External"/><Relationship Id="rId3" Type="http://schemas.openxmlformats.org/officeDocument/2006/relationships/hyperlink" Target="http://bioconductor.org/packages/release/bioc/html/edgeR.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settles/Workshop_RNAseq_Piracicaba201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US" dirty="0" smtClean="0"/>
              <a:t>Workshop</a:t>
            </a:r>
          </a:p>
          <a:p>
            <a:r>
              <a:rPr lang="en-US" dirty="0" smtClean="0"/>
              <a:t>ESALQ</a:t>
            </a:r>
            <a:r>
              <a:rPr lang="en-US" dirty="0"/>
              <a:t>-USP, Piracicaba, SP </a:t>
            </a:r>
          </a:p>
          <a:p>
            <a:r>
              <a:rPr lang="en-US" dirty="0"/>
              <a:t>July 17th to July 19th, 2015 </a:t>
            </a:r>
            <a:r>
              <a:rPr lang="en-US" sz="1600" dirty="0"/>
              <a:t>(8:</a:t>
            </a:r>
            <a:r>
              <a:rPr lang="en-US" sz="1600" dirty="0" smtClean="0"/>
              <a:t>30AM-6</a:t>
            </a:r>
            <a:r>
              <a:rPr lang="en-US" sz="1600" dirty="0"/>
              <a:t>:</a:t>
            </a:r>
            <a:r>
              <a:rPr lang="en-US" sz="1600" dirty="0" smtClean="0"/>
              <a:t>00PM</a:t>
            </a:r>
            <a:r>
              <a:rPr lang="en-US" sz="1600" dirty="0"/>
              <a:t>) </a:t>
            </a:r>
          </a:p>
        </p:txBody>
      </p:sp>
      <p:sp>
        <p:nvSpPr>
          <p:cNvPr id="2" name="Title 1"/>
          <p:cNvSpPr>
            <a:spLocks noGrp="1"/>
          </p:cNvSpPr>
          <p:nvPr>
            <p:ph type="title"/>
          </p:nvPr>
        </p:nvSpPr>
        <p:spPr>
          <a:xfrm>
            <a:off x="457200" y="2052960"/>
            <a:ext cx="6324600" cy="3192140"/>
          </a:xfrm>
        </p:spPr>
        <p:txBody>
          <a:bodyPr/>
          <a:lstStyle/>
          <a:p>
            <a:r>
              <a:rPr lang="en-US" sz="4100" dirty="0" smtClean="0"/>
              <a:t>RNA-</a:t>
            </a:r>
            <a:r>
              <a:rPr lang="en-US" sz="4100" dirty="0" err="1" smtClean="0"/>
              <a:t>seq</a:t>
            </a:r>
            <a:r>
              <a:rPr lang="en-US" sz="4100" dirty="0" smtClean="0"/>
              <a:t> data analysis</a:t>
            </a:r>
            <a:br>
              <a:rPr lang="en-US" sz="4100" dirty="0" smtClean="0"/>
            </a:br>
            <a:r>
              <a:rPr lang="en-US" sz="4100" dirty="0" smtClean="0"/>
              <a:t/>
            </a:r>
            <a:br>
              <a:rPr lang="en-US" sz="4100" dirty="0" smtClean="0"/>
            </a:br>
            <a:r>
              <a:rPr lang="en-US" sz="2800" dirty="0" smtClean="0"/>
              <a:t>Matt Settles, PhD</a:t>
            </a:r>
            <a:br>
              <a:rPr lang="en-US" sz="2800" dirty="0" smtClean="0"/>
            </a:br>
            <a:r>
              <a:rPr lang="en-US" sz="2800" dirty="0" smtClean="0"/>
              <a:t>University of California, Davis</a:t>
            </a:r>
            <a:br>
              <a:rPr lang="en-US" sz="2800" dirty="0" smtClean="0"/>
            </a:br>
            <a:r>
              <a:rPr lang="en-US" sz="2800" dirty="0" err="1" smtClean="0"/>
              <a:t>settles@ucdavis.edu</a:t>
            </a:r>
            <a:r>
              <a:rPr lang="en-US" dirty="0" smtClean="0"/>
              <a:t/>
            </a:r>
            <a:br>
              <a:rPr lang="en-US" dirty="0" smtClean="0"/>
            </a:br>
            <a:endParaRPr lang="en-US" dirty="0"/>
          </a:p>
        </p:txBody>
      </p:sp>
      <p:pic>
        <p:nvPicPr>
          <p:cNvPr id="4" name="Picture 3" descr="cropped-gcheader-narr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79400"/>
            <a:ext cx="2565400" cy="975437"/>
          </a:xfrm>
          <a:prstGeom prst="rect">
            <a:avLst/>
          </a:prstGeom>
        </p:spPr>
      </p:pic>
    </p:spTree>
    <p:extLst>
      <p:ext uri="{BB962C8B-B14F-4D97-AF65-F5344CB8AC3E}">
        <p14:creationId xmlns:p14="http://schemas.microsoft.com/office/powerpoint/2010/main" val="2211542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2</a:t>
            </a:r>
            <a:endParaRPr lang="en-US" dirty="0"/>
          </a:p>
        </p:txBody>
      </p:sp>
      <p:sp>
        <p:nvSpPr>
          <p:cNvPr id="3" name="Title 2"/>
          <p:cNvSpPr>
            <a:spLocks noGrp="1"/>
          </p:cNvSpPr>
          <p:nvPr>
            <p:ph type="title"/>
          </p:nvPr>
        </p:nvSpPr>
        <p:spPr/>
        <p:txBody>
          <a:bodyPr/>
          <a:lstStyle/>
          <a:p>
            <a:r>
              <a:rPr lang="en-US" dirty="0" smtClean="0"/>
              <a:t>Introduction to sequencing</a:t>
            </a:r>
            <a:endParaRPr lang="en-US" dirty="0"/>
          </a:p>
        </p:txBody>
      </p:sp>
    </p:spTree>
    <p:extLst>
      <p:ext uri="{BB962C8B-B14F-4D97-AF65-F5344CB8AC3E}">
        <p14:creationId xmlns:p14="http://schemas.microsoft.com/office/powerpoint/2010/main" val="1939101299"/>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10</a:t>
            </a:r>
            <a:endParaRPr lang="en-US" dirty="0"/>
          </a:p>
        </p:txBody>
      </p:sp>
      <p:sp>
        <p:nvSpPr>
          <p:cNvPr id="3" name="Title 2"/>
          <p:cNvSpPr>
            <a:spLocks noGrp="1"/>
          </p:cNvSpPr>
          <p:nvPr>
            <p:ph type="title"/>
          </p:nvPr>
        </p:nvSpPr>
        <p:spPr/>
        <p:txBody>
          <a:bodyPr/>
          <a:lstStyle/>
          <a:p>
            <a:pPr marL="502920" indent="-457200"/>
            <a:r>
              <a:rPr lang="en-US" sz="3600" dirty="0" smtClean="0"/>
              <a:t>Summarization and Visualization</a:t>
            </a:r>
            <a:endParaRPr lang="en-US" sz="3600" dirty="0"/>
          </a:p>
        </p:txBody>
      </p:sp>
    </p:spTree>
    <p:extLst>
      <p:ext uri="{BB962C8B-B14F-4D97-AF65-F5344CB8AC3E}">
        <p14:creationId xmlns:p14="http://schemas.microsoft.com/office/powerpoint/2010/main" val="4197611666"/>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38403"/>
          </a:xfrm>
        </p:spPr>
        <p:txBody>
          <a:bodyPr>
            <a:normAutofit fontScale="92500" lnSpcReduction="20000"/>
          </a:bodyPr>
          <a:lstStyle/>
          <a:p>
            <a:pPr marL="45720" indent="0">
              <a:buNone/>
            </a:pPr>
            <a:r>
              <a:rPr lang="en-US" dirty="0" smtClean="0">
                <a:solidFill>
                  <a:schemeClr val="tx1"/>
                </a:solidFill>
              </a:rPr>
              <a:t>Visualization</a:t>
            </a:r>
          </a:p>
          <a:p>
            <a:pPr marL="502920" indent="-457200">
              <a:buFont typeface="+mj-lt"/>
              <a:buAutoNum type="arabicPeriod"/>
            </a:pPr>
            <a:r>
              <a:rPr lang="en-US" dirty="0" smtClean="0">
                <a:solidFill>
                  <a:schemeClr val="tx1"/>
                </a:solidFill>
              </a:rPr>
              <a:t>Integrated </a:t>
            </a:r>
            <a:r>
              <a:rPr lang="en-US" dirty="0">
                <a:solidFill>
                  <a:schemeClr val="tx1"/>
                </a:solidFill>
              </a:rPr>
              <a:t>Genome Viewer </a:t>
            </a:r>
            <a:r>
              <a:rPr lang="en-US" dirty="0" smtClean="0">
                <a:solidFill>
                  <a:schemeClr val="tx1"/>
                </a:solidFill>
              </a:rPr>
              <a:t>(</a:t>
            </a:r>
            <a:r>
              <a:rPr lang="en-US" dirty="0">
                <a:solidFill>
                  <a:schemeClr val="tx1"/>
                </a:solidFill>
                <a:hlinkClick r:id="rId2"/>
              </a:rPr>
              <a:t>https://www.broadinstitute.org/igv</a:t>
            </a:r>
            <a:r>
              <a:rPr lang="en-US" dirty="0" smtClean="0">
                <a:solidFill>
                  <a:schemeClr val="tx1"/>
                </a:solidFill>
                <a:hlinkClick r:id="rId2"/>
              </a:rPr>
              <a:t>/</a:t>
            </a:r>
            <a:r>
              <a:rPr lang="en-US" dirty="0" smtClean="0">
                <a:solidFill>
                  <a:schemeClr val="tx1"/>
                </a:solidFill>
              </a:rPr>
              <a:t>)</a:t>
            </a:r>
          </a:p>
          <a:p>
            <a:pPr marL="45720" indent="0">
              <a:buNone/>
            </a:pPr>
            <a:r>
              <a:rPr lang="en-US" dirty="0" smtClean="0">
                <a:solidFill>
                  <a:schemeClr val="tx1"/>
                </a:solidFill>
              </a:rPr>
              <a:t>Further Annotation of Genes</a:t>
            </a:r>
            <a:endParaRPr lang="en-US" dirty="0">
              <a:solidFill>
                <a:schemeClr val="tx1"/>
              </a:solidFill>
            </a:endParaRPr>
          </a:p>
          <a:p>
            <a:pPr marL="502920" indent="-457200">
              <a:buFont typeface="+mj-lt"/>
              <a:buAutoNum type="arabicPeriod"/>
            </a:pPr>
            <a:r>
              <a:rPr lang="en-US" dirty="0" smtClean="0">
                <a:solidFill>
                  <a:schemeClr val="tx1"/>
                </a:solidFill>
              </a:rPr>
              <a:t>DAVID </a:t>
            </a:r>
            <a:r>
              <a:rPr lang="en-US" dirty="0">
                <a:solidFill>
                  <a:schemeClr val="tx1"/>
                </a:solidFill>
              </a:rPr>
              <a:t>(http://</a:t>
            </a:r>
            <a:r>
              <a:rPr lang="en-US" dirty="0" err="1">
                <a:solidFill>
                  <a:schemeClr val="tx1"/>
                </a:solidFill>
              </a:rPr>
              <a:t>david.abcc.ncifcrf.gov</a:t>
            </a:r>
            <a:r>
              <a:rPr lang="en-US" dirty="0">
                <a:solidFill>
                  <a:schemeClr val="tx1"/>
                </a:solidFill>
              </a:rPr>
              <a:t>/</a:t>
            </a:r>
            <a:r>
              <a:rPr lang="en-US" dirty="0" err="1" smtClean="0">
                <a:solidFill>
                  <a:schemeClr val="tx1"/>
                </a:solidFill>
              </a:rPr>
              <a:t>tools.jsp</a:t>
            </a:r>
            <a:r>
              <a:rPr lang="en-US" dirty="0" smtClean="0">
                <a:solidFill>
                  <a:schemeClr val="tx1"/>
                </a:solidFill>
              </a:rPr>
              <a:t>)</a:t>
            </a:r>
          </a:p>
          <a:p>
            <a:pPr marL="502920" indent="-457200">
              <a:buFont typeface="+mj-lt"/>
              <a:buAutoNum type="arabicPeriod"/>
            </a:pPr>
            <a:r>
              <a:rPr lang="en-US" dirty="0" err="1" smtClean="0">
                <a:solidFill>
                  <a:schemeClr val="tx1"/>
                </a:solidFill>
              </a:rPr>
              <a:t>ConsensusPathdb</a:t>
            </a:r>
            <a:r>
              <a:rPr lang="en-US" dirty="0">
                <a:solidFill>
                  <a:schemeClr val="tx1"/>
                </a:solidFill>
              </a:rPr>
              <a:t> (http://</a:t>
            </a:r>
            <a:r>
              <a:rPr lang="en-US" dirty="0" err="1">
                <a:solidFill>
                  <a:schemeClr val="tx1"/>
                </a:solidFill>
              </a:rPr>
              <a:t>cpdb.molgen.mpg.de</a:t>
            </a:r>
            <a:r>
              <a:rPr lang="en-US" dirty="0" smtClean="0">
                <a:solidFill>
                  <a:schemeClr val="tx1"/>
                </a:solidFill>
              </a:rPr>
              <a:t>/)</a:t>
            </a:r>
          </a:p>
          <a:p>
            <a:pPr marL="502920" indent="-457200">
              <a:buFont typeface="+mj-lt"/>
              <a:buAutoNum type="arabicPeriod"/>
            </a:pPr>
            <a:r>
              <a:rPr lang="en-US" dirty="0" err="1" smtClean="0">
                <a:solidFill>
                  <a:schemeClr val="tx1"/>
                </a:solidFill>
              </a:rPr>
              <a:t>NetGestalt</a:t>
            </a:r>
            <a:r>
              <a:rPr lang="en-US" dirty="0">
                <a:solidFill>
                  <a:schemeClr val="tx1"/>
                </a:solidFill>
              </a:rPr>
              <a:t> (http://</a:t>
            </a:r>
            <a:r>
              <a:rPr lang="en-US" dirty="0" err="1">
                <a:solidFill>
                  <a:schemeClr val="tx1"/>
                </a:solidFill>
              </a:rPr>
              <a:t>www.netgestalt.org</a:t>
            </a:r>
            <a:r>
              <a:rPr lang="en-US" dirty="0" smtClean="0">
                <a:solidFill>
                  <a:schemeClr val="tx1"/>
                </a:solidFill>
              </a:rPr>
              <a:t>/)</a:t>
            </a:r>
          </a:p>
          <a:p>
            <a:pPr marL="502920" indent="-457200">
              <a:buFont typeface="+mj-lt"/>
              <a:buAutoNum type="arabicPeriod"/>
            </a:pPr>
            <a:r>
              <a:rPr lang="en-US" dirty="0" smtClean="0">
                <a:solidFill>
                  <a:schemeClr val="tx1"/>
                </a:solidFill>
              </a:rPr>
              <a:t>Molecular Signatures </a:t>
            </a:r>
            <a:r>
              <a:rPr lang="en-US" dirty="0">
                <a:solidFill>
                  <a:schemeClr val="tx1"/>
                </a:solidFill>
              </a:rPr>
              <a:t>Database </a:t>
            </a:r>
            <a:r>
              <a:rPr lang="en-US" dirty="0" smtClean="0">
                <a:solidFill>
                  <a:schemeClr val="tx1"/>
                </a:solidFill>
              </a:rPr>
              <a:t>(</a:t>
            </a:r>
            <a:r>
              <a:rPr lang="en-US" dirty="0">
                <a:solidFill>
                  <a:schemeClr val="tx1"/>
                </a:solidFill>
              </a:rPr>
              <a:t>http://</a:t>
            </a:r>
            <a:r>
              <a:rPr lang="en-US" dirty="0" err="1">
                <a:solidFill>
                  <a:schemeClr val="tx1"/>
                </a:solidFill>
              </a:rPr>
              <a:t>www.netgestalt.org</a:t>
            </a:r>
            <a:r>
              <a:rPr lang="en-US" dirty="0" smtClean="0">
                <a:solidFill>
                  <a:schemeClr val="tx1"/>
                </a:solidFill>
              </a:rPr>
              <a:t>/)</a:t>
            </a:r>
          </a:p>
          <a:p>
            <a:pPr marL="502920" indent="-457200">
              <a:buFont typeface="+mj-lt"/>
              <a:buAutoNum type="arabicPeriod"/>
            </a:pPr>
            <a:r>
              <a:rPr lang="en-US" dirty="0">
                <a:solidFill>
                  <a:schemeClr val="tx1"/>
                </a:solidFill>
              </a:rPr>
              <a:t>PANTHER (http://</a:t>
            </a:r>
            <a:r>
              <a:rPr lang="en-US" dirty="0" err="1">
                <a:solidFill>
                  <a:schemeClr val="tx1"/>
                </a:solidFill>
              </a:rPr>
              <a:t>www.pantherdb.org</a:t>
            </a:r>
            <a:r>
              <a:rPr lang="en-US" dirty="0" smtClean="0">
                <a:solidFill>
                  <a:schemeClr val="tx1"/>
                </a:solidFill>
              </a:rPr>
              <a:t>/)</a:t>
            </a:r>
          </a:p>
          <a:p>
            <a:pPr marL="502920" indent="-457200">
              <a:buFont typeface="+mj-lt"/>
              <a:buAutoNum type="arabicPeriod"/>
            </a:pPr>
            <a:r>
              <a:rPr lang="en-US" dirty="0">
                <a:solidFill>
                  <a:schemeClr val="tx1"/>
                </a:solidFill>
              </a:rPr>
              <a:t>Cognoscente (http://</a:t>
            </a:r>
            <a:r>
              <a:rPr lang="en-US" dirty="0" err="1">
                <a:solidFill>
                  <a:schemeClr val="tx1"/>
                </a:solidFill>
              </a:rPr>
              <a:t>vanburenlab.medicine.tamhsc.edu</a:t>
            </a:r>
            <a:r>
              <a:rPr lang="en-US" dirty="0">
                <a:solidFill>
                  <a:schemeClr val="tx1"/>
                </a:solidFill>
              </a:rPr>
              <a:t>/</a:t>
            </a:r>
            <a:r>
              <a:rPr lang="en-US" dirty="0" err="1" smtClean="0">
                <a:solidFill>
                  <a:schemeClr val="tx1"/>
                </a:solidFill>
              </a:rPr>
              <a:t>cognoscente.shtml</a:t>
            </a:r>
            <a:r>
              <a:rPr lang="en-US" dirty="0" smtClean="0">
                <a:solidFill>
                  <a:schemeClr val="tx1"/>
                </a:solidFill>
              </a:rPr>
              <a:t>)</a:t>
            </a:r>
          </a:p>
          <a:p>
            <a:pPr marL="502920" indent="-457200">
              <a:buFont typeface="+mj-lt"/>
              <a:buAutoNum type="arabicPeriod"/>
            </a:pPr>
            <a:r>
              <a:rPr lang="en-US" dirty="0">
                <a:solidFill>
                  <a:schemeClr val="tx1"/>
                </a:solidFill>
              </a:rPr>
              <a:t>Pathway Commons (http://</a:t>
            </a:r>
            <a:r>
              <a:rPr lang="en-US" dirty="0" err="1">
                <a:solidFill>
                  <a:schemeClr val="tx1"/>
                </a:solidFill>
              </a:rPr>
              <a:t>www.pathwaycommons.org</a:t>
            </a:r>
            <a:r>
              <a:rPr lang="en-US" dirty="0" smtClean="0">
                <a:solidFill>
                  <a:schemeClr val="tx1"/>
                </a:solidFill>
              </a:rPr>
              <a:t>/)</a:t>
            </a:r>
          </a:p>
          <a:p>
            <a:pPr marL="502920" indent="-457200">
              <a:buFont typeface="+mj-lt"/>
              <a:buAutoNum type="arabicPeriod"/>
            </a:pPr>
            <a:r>
              <a:rPr lang="en-US" dirty="0" err="1" smtClean="0">
                <a:solidFill>
                  <a:schemeClr val="tx1"/>
                </a:solidFill>
              </a:rPr>
              <a:t>Readctome</a:t>
            </a:r>
            <a:r>
              <a:rPr lang="en-US" dirty="0">
                <a:solidFill>
                  <a:schemeClr val="tx1"/>
                </a:solidFill>
              </a:rPr>
              <a:t> </a:t>
            </a:r>
            <a:r>
              <a:rPr lang="en-US" dirty="0" smtClean="0">
                <a:solidFill>
                  <a:schemeClr val="tx1"/>
                </a:solidFill>
              </a:rPr>
              <a:t>(http</a:t>
            </a:r>
            <a:r>
              <a:rPr lang="en-US" dirty="0">
                <a:solidFill>
                  <a:schemeClr val="tx1"/>
                </a:solidFill>
              </a:rPr>
              <a:t>://</a:t>
            </a:r>
            <a:r>
              <a:rPr lang="en-US" dirty="0" err="1">
                <a:solidFill>
                  <a:schemeClr val="tx1"/>
                </a:solidFill>
              </a:rPr>
              <a:t>www.reactome.org</a:t>
            </a:r>
            <a:r>
              <a:rPr lang="en-US" dirty="0" smtClean="0">
                <a:solidFill>
                  <a:schemeClr val="tx1"/>
                </a:solidFill>
              </a:rPr>
              <a:t>/)</a:t>
            </a:r>
          </a:p>
          <a:p>
            <a:pPr marL="502920" indent="-457200">
              <a:buFont typeface="+mj-lt"/>
              <a:buAutoNum type="arabicPeriod"/>
            </a:pPr>
            <a:r>
              <a:rPr lang="en-US" dirty="0" err="1" smtClean="0">
                <a:solidFill>
                  <a:schemeClr val="tx1"/>
                </a:solidFill>
              </a:rPr>
              <a:t>PathVisio</a:t>
            </a:r>
            <a:r>
              <a:rPr lang="en-US" dirty="0">
                <a:solidFill>
                  <a:schemeClr val="tx1"/>
                </a:solidFill>
              </a:rPr>
              <a:t> (http://</a:t>
            </a:r>
            <a:r>
              <a:rPr lang="en-US" dirty="0" err="1">
                <a:solidFill>
                  <a:schemeClr val="tx1"/>
                </a:solidFill>
              </a:rPr>
              <a:t>www.pathvisio.org</a:t>
            </a:r>
            <a:r>
              <a:rPr lang="en-US" dirty="0" smtClean="0">
                <a:solidFill>
                  <a:schemeClr val="tx1"/>
                </a:solidFill>
              </a:rPr>
              <a:t>/)</a:t>
            </a:r>
          </a:p>
          <a:p>
            <a:pPr marL="502920" indent="-457200">
              <a:buFont typeface="+mj-lt"/>
              <a:buAutoNum type="arabicPeriod"/>
            </a:pPr>
            <a:r>
              <a:rPr lang="en-US" dirty="0" err="1" smtClean="0">
                <a:solidFill>
                  <a:schemeClr val="tx1"/>
                </a:solidFill>
              </a:rPr>
              <a:t>Moksiskaan</a:t>
            </a:r>
            <a:r>
              <a:rPr lang="en-US" dirty="0">
                <a:solidFill>
                  <a:schemeClr val="tx1"/>
                </a:solidFill>
              </a:rPr>
              <a:t> (</a:t>
            </a:r>
            <a:r>
              <a:rPr lang="en-US" dirty="0">
                <a:solidFill>
                  <a:schemeClr val="tx1"/>
                </a:solidFill>
                <a:hlinkClick r:id="rId3"/>
              </a:rPr>
              <a:t>http://csbi.ltdk.helsinki.fi/moksiskaan</a:t>
            </a:r>
            <a:r>
              <a:rPr lang="en-US" dirty="0" smtClean="0">
                <a:solidFill>
                  <a:schemeClr val="tx1"/>
                </a:solidFill>
                <a:hlinkClick r:id="rId3"/>
              </a:rPr>
              <a:t>/</a:t>
            </a:r>
            <a:r>
              <a:rPr lang="en-US" dirty="0" smtClean="0">
                <a:solidFill>
                  <a:schemeClr val="tx1"/>
                </a:solidFill>
              </a:rPr>
              <a:t>)</a:t>
            </a:r>
          </a:p>
          <a:p>
            <a:pPr marL="502920" indent="-457200">
              <a:buFont typeface="+mj-lt"/>
              <a:buAutoNum type="arabicPeriod"/>
            </a:pPr>
            <a:r>
              <a:rPr lang="en-US" dirty="0" smtClean="0">
                <a:solidFill>
                  <a:schemeClr val="tx1"/>
                </a:solidFill>
              </a:rPr>
              <a:t>More tools in R </a:t>
            </a:r>
            <a:r>
              <a:rPr lang="en-US" dirty="0" err="1" smtClean="0">
                <a:solidFill>
                  <a:schemeClr val="tx1"/>
                </a:solidFill>
              </a:rPr>
              <a:t>Bioconductor</a:t>
            </a:r>
            <a:endParaRPr lang="en-US" dirty="0">
              <a:solidFill>
                <a:schemeClr val="tx1"/>
              </a:solidFill>
            </a:endParaRPr>
          </a:p>
        </p:txBody>
      </p:sp>
      <p:sp>
        <p:nvSpPr>
          <p:cNvPr id="3" name="Title 2"/>
          <p:cNvSpPr>
            <a:spLocks noGrp="1"/>
          </p:cNvSpPr>
          <p:nvPr>
            <p:ph type="title"/>
          </p:nvPr>
        </p:nvSpPr>
        <p:spPr/>
        <p:txBody>
          <a:bodyPr/>
          <a:lstStyle/>
          <a:p>
            <a:r>
              <a:rPr lang="en-US" dirty="0" smtClean="0"/>
              <a:t>Visualization and Next step tools</a:t>
            </a:r>
            <a:endParaRPr lang="en-US" dirty="0"/>
          </a:p>
        </p:txBody>
      </p:sp>
    </p:spTree>
    <p:extLst>
      <p:ext uri="{BB962C8B-B14F-4D97-AF65-F5344CB8AC3E}">
        <p14:creationId xmlns:p14="http://schemas.microsoft.com/office/powerpoint/2010/main" val="30785514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Gene set enrichment analysis</a:t>
            </a:r>
          </a:p>
          <a:p>
            <a:r>
              <a:rPr lang="en-US" dirty="0" smtClean="0"/>
              <a:t>A computational method that determines whether an a priori set of genes (e.g. </a:t>
            </a:r>
            <a:r>
              <a:rPr lang="en-US" dirty="0"/>
              <a:t>g</a:t>
            </a:r>
            <a:r>
              <a:rPr lang="en-US" dirty="0" smtClean="0"/>
              <a:t>ene ontology group, or pathway) shows statistically significant, concordant differences between two biological states (e.g. phenotypes)</a:t>
            </a:r>
          </a:p>
          <a:p>
            <a:endParaRPr lang="en-US" dirty="0" smtClean="0"/>
          </a:p>
          <a:p>
            <a:pPr marL="45720" indent="0">
              <a:buNone/>
            </a:pPr>
            <a:r>
              <a:rPr lang="en-US" dirty="0" smtClean="0"/>
              <a:t>Gene Ontology/Pathways enrichment analysis</a:t>
            </a:r>
          </a:p>
          <a:p>
            <a:r>
              <a:rPr lang="en-US" dirty="0" smtClean="0"/>
              <a:t>Given a set of genes that are up-regulated, which gene ontologies or pathways are over-represented (or under-represented) using annotations for </a:t>
            </a:r>
            <a:r>
              <a:rPr lang="en-US" smtClean="0"/>
              <a:t>that gene set.</a:t>
            </a:r>
            <a:endParaRPr lang="en-US" dirty="0"/>
          </a:p>
        </p:txBody>
      </p:sp>
      <p:sp>
        <p:nvSpPr>
          <p:cNvPr id="3" name="Title 2"/>
          <p:cNvSpPr>
            <a:spLocks noGrp="1"/>
          </p:cNvSpPr>
          <p:nvPr>
            <p:ph type="title"/>
          </p:nvPr>
        </p:nvSpPr>
        <p:spPr/>
        <p:txBody>
          <a:bodyPr/>
          <a:lstStyle/>
          <a:p>
            <a:r>
              <a:rPr lang="en-US" dirty="0" smtClean="0"/>
              <a:t>Gene Set enrichment analysis (GSEA)</a:t>
            </a:r>
            <a:br>
              <a:rPr lang="en-US" dirty="0" smtClean="0"/>
            </a:br>
            <a:r>
              <a:rPr lang="en-US" dirty="0" smtClean="0"/>
              <a:t>And GO/Pathway Enrichment</a:t>
            </a:r>
            <a:endParaRPr lang="en-US" dirty="0"/>
          </a:p>
        </p:txBody>
      </p:sp>
    </p:spTree>
    <p:extLst>
      <p:ext uri="{BB962C8B-B14F-4D97-AF65-F5344CB8AC3E}">
        <p14:creationId xmlns:p14="http://schemas.microsoft.com/office/powerpoint/2010/main" val="2307930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p>
          <a:p>
            <a:r>
              <a:rPr lang="en-US" dirty="0" smtClean="0"/>
              <a:t>View the output table</a:t>
            </a:r>
          </a:p>
          <a:p>
            <a:pPr marL="274320" lvl="1" indent="-228600">
              <a:buClr>
                <a:schemeClr val="accent1"/>
              </a:buClr>
              <a:buFont typeface="Wingdings 2" pitchFamily="18" charset="2"/>
              <a:buChar char=""/>
            </a:pPr>
            <a:r>
              <a:rPr lang="en-US" dirty="0" smtClean="0"/>
              <a:t>VERY BRIEFLY compare our results to those of the paper (</a:t>
            </a:r>
            <a:r>
              <a:rPr lang="en-US" dirty="0" smtClean="0">
                <a:hlinkClick r:id="rId2"/>
              </a:rPr>
              <a:t>PMC4059230</a:t>
            </a:r>
            <a:r>
              <a:rPr lang="en-US" dirty="0"/>
              <a:t>)</a:t>
            </a:r>
            <a:endParaRPr lang="en-US" dirty="0"/>
          </a:p>
        </p:txBody>
      </p:sp>
      <p:sp>
        <p:nvSpPr>
          <p:cNvPr id="3" name="Text Placeholder 2"/>
          <p:cNvSpPr>
            <a:spLocks noGrp="1"/>
          </p:cNvSpPr>
          <p:nvPr>
            <p:ph type="body" sz="half" idx="2"/>
          </p:nvPr>
        </p:nvSpPr>
        <p:spPr/>
        <p:txBody>
          <a:bodyPr/>
          <a:lstStyle/>
          <a:p>
            <a:r>
              <a:rPr lang="en-US" dirty="0" smtClean="0"/>
              <a:t>Summarization</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12</a:t>
            </a:r>
            <a:endParaRPr lang="en-US" dirty="0"/>
          </a:p>
        </p:txBody>
      </p:sp>
    </p:spTree>
    <p:extLst>
      <p:ext uri="{BB962C8B-B14F-4D97-AF65-F5344CB8AC3E}">
        <p14:creationId xmlns:p14="http://schemas.microsoft.com/office/powerpoint/2010/main" val="146622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935729"/>
          </a:xfrm>
        </p:spPr>
        <p:txBody>
          <a:bodyPr>
            <a:normAutofit/>
          </a:bodyPr>
          <a:lstStyle/>
          <a:p>
            <a:r>
              <a:rPr lang="en-US" dirty="0" smtClean="0"/>
              <a:t>It </a:t>
            </a:r>
            <a:r>
              <a:rPr lang="en-US" dirty="0"/>
              <a:t>would take a few more decades after the discovery of the double helix in 1953 before we could readily analyze </a:t>
            </a:r>
            <a:r>
              <a:rPr lang="en-US" dirty="0" smtClean="0"/>
              <a:t>fragments </a:t>
            </a:r>
            <a:r>
              <a:rPr lang="en-US" dirty="0"/>
              <a:t>of </a:t>
            </a:r>
            <a:r>
              <a:rPr lang="en-US" dirty="0" smtClean="0"/>
              <a:t>DNA.</a:t>
            </a:r>
          </a:p>
          <a:p>
            <a:endParaRPr lang="en-US" dirty="0" smtClean="0"/>
          </a:p>
          <a:p>
            <a:r>
              <a:rPr lang="en-US" dirty="0" smtClean="0"/>
              <a:t>RNA </a:t>
            </a:r>
            <a:r>
              <a:rPr lang="en-US" dirty="0"/>
              <a:t>sequencing actually preceded DNA sequencing when Walter </a:t>
            </a:r>
            <a:r>
              <a:rPr lang="en-US" dirty="0" err="1"/>
              <a:t>Friers</a:t>
            </a:r>
            <a:r>
              <a:rPr lang="en-US" dirty="0"/>
              <a:t> from the University of Ghent published the first complete gene and genome of Bacteriophage MS2 in 1972 and 1976 respectively. </a:t>
            </a:r>
          </a:p>
          <a:p>
            <a:endParaRPr lang="en-US" dirty="0" smtClean="0"/>
          </a:p>
          <a:p>
            <a:r>
              <a:rPr lang="en-US" dirty="0" smtClean="0"/>
              <a:t>Location </a:t>
            </a:r>
            <a:r>
              <a:rPr lang="en-US" dirty="0"/>
              <a:t>specific primer extension: Raw Wu (1970), using DNA polymerase catalysis and specific </a:t>
            </a:r>
            <a:r>
              <a:rPr lang="en-US" dirty="0" smtClean="0"/>
              <a:t>nucleotide </a:t>
            </a:r>
            <a:r>
              <a:rPr lang="en-US" dirty="0"/>
              <a:t>labeling. </a:t>
            </a:r>
          </a:p>
          <a:p>
            <a:endParaRPr lang="en-US" dirty="0" smtClean="0"/>
          </a:p>
          <a:p>
            <a:r>
              <a:rPr lang="en-US" dirty="0" smtClean="0"/>
              <a:t>Chain</a:t>
            </a:r>
            <a:r>
              <a:rPr lang="en-US" dirty="0"/>
              <a:t>-terminating inhibitors: Frederick Sanger (1977), aided in speeding up the process </a:t>
            </a:r>
          </a:p>
          <a:p>
            <a:endParaRPr lang="en-US" dirty="0"/>
          </a:p>
        </p:txBody>
      </p:sp>
      <p:sp>
        <p:nvSpPr>
          <p:cNvPr id="4" name="Title 3"/>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30637323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Leroy </a:t>
            </a:r>
            <a:r>
              <a:rPr lang="en-US" dirty="0"/>
              <a:t>E. Hood’s laboratory at the California Institute of Technology announced the first semi-automated DNA sequencing machine in 1986. </a:t>
            </a:r>
          </a:p>
          <a:p>
            <a:endParaRPr lang="en-US" dirty="0" smtClean="0"/>
          </a:p>
          <a:p>
            <a:endParaRPr lang="en-US" dirty="0" smtClean="0"/>
          </a:p>
          <a:p>
            <a:r>
              <a:rPr lang="en-US" dirty="0" smtClean="0"/>
              <a:t>Applied </a:t>
            </a:r>
            <a:r>
              <a:rPr lang="en-US" dirty="0" err="1"/>
              <a:t>Biosystems</a:t>
            </a:r>
            <a:r>
              <a:rPr lang="en-US" dirty="0"/>
              <a:t>’ produced the first fully automated sequencing machine, the ABI 370, in 1987, followed by the ABI Prism 373, (1990), ABI Prism 377 (1995), ABI Prism 310 (also 1995) represented the first capillary sequencer, ABI Prism 3700 (1999, the workhorse of the human genome project), ABI 3730xl DNA analyzer (2002) @ </a:t>
            </a:r>
            <a:r>
              <a:rPr lang="en-US" dirty="0">
                <a:solidFill>
                  <a:srgbClr val="FF0000"/>
                </a:solidFill>
              </a:rPr>
              <a:t>2M bases per day</a:t>
            </a:r>
            <a:r>
              <a:rPr lang="en-US" dirty="0" smtClean="0"/>
              <a:t>.</a:t>
            </a:r>
            <a:endParaRPr lang="en-US" dirty="0"/>
          </a:p>
        </p:txBody>
      </p:sp>
      <p:sp>
        <p:nvSpPr>
          <p:cNvPr id="3" name="Title 2"/>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18060216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Primer </a:t>
            </a:r>
            <a:r>
              <a:rPr lang="en-US" dirty="0" smtClean="0"/>
              <a:t>Walking</a:t>
            </a:r>
            <a:endParaRPr lang="en-US" dirty="0"/>
          </a:p>
          <a:p>
            <a:pPr lvl="1"/>
            <a:r>
              <a:rPr lang="en-US" dirty="0"/>
              <a:t>Design a primer that matches the sequence neighboring the unknown sequence </a:t>
            </a:r>
          </a:p>
          <a:p>
            <a:pPr lvl="1"/>
            <a:r>
              <a:rPr lang="en-US" dirty="0"/>
              <a:t>Sequence the short DNA strand using the Sanger method </a:t>
            </a:r>
          </a:p>
          <a:p>
            <a:pPr lvl="1"/>
            <a:r>
              <a:rPr lang="en-US" dirty="0"/>
              <a:t>The new sequenced portion is used to design a new primer and repeated </a:t>
            </a:r>
          </a:p>
          <a:p>
            <a:r>
              <a:rPr lang="en-US" i="1" dirty="0"/>
              <a:t>de novo</a:t>
            </a:r>
            <a:r>
              <a:rPr lang="en-US" dirty="0"/>
              <a:t> sequencing or </a:t>
            </a:r>
            <a:r>
              <a:rPr lang="en-US" dirty="0" smtClean="0"/>
              <a:t>“shotgun sequencing”</a:t>
            </a:r>
            <a:endParaRPr lang="en-US" dirty="0"/>
          </a:p>
          <a:p>
            <a:pPr lvl="1"/>
            <a:r>
              <a:rPr lang="en-US" dirty="0"/>
              <a:t>High-molecular weight DNA is sheared into random </a:t>
            </a:r>
          </a:p>
          <a:p>
            <a:pPr lvl="1"/>
            <a:r>
              <a:rPr lang="en-US" dirty="0"/>
              <a:t>fragments </a:t>
            </a:r>
          </a:p>
          <a:p>
            <a:pPr lvl="1"/>
            <a:r>
              <a:rPr lang="en-US" dirty="0"/>
              <a:t>Shorter fragments are cloned into a vectors </a:t>
            </a:r>
          </a:p>
          <a:p>
            <a:pPr lvl="1"/>
            <a:r>
              <a:rPr lang="en-US" dirty="0"/>
              <a:t>clones are sequenced from both ends, creating two ”reads” </a:t>
            </a:r>
          </a:p>
          <a:p>
            <a:pPr lvl="1"/>
            <a:r>
              <a:rPr lang="en-US" dirty="0"/>
              <a:t>original sequence is reconstitutes by ”assembling” the reads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607684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smtClean="0"/>
              <a:t>Sequencing Costs</a:t>
            </a:r>
            <a:endParaRPr lang="en-US" dirty="0"/>
          </a:p>
        </p:txBody>
      </p:sp>
      <p:pic>
        <p:nvPicPr>
          <p:cNvPr id="7" name="Picture 6" descr="costpergenome_apr20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732" y="3289300"/>
            <a:ext cx="4758267" cy="3568700"/>
          </a:xfrm>
          <a:prstGeom prst="rect">
            <a:avLst/>
          </a:prstGeom>
        </p:spPr>
      </p:pic>
      <p:pic>
        <p:nvPicPr>
          <p:cNvPr id="11" name="Picture 10" descr="costpermegabase_apr20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56667" cy="3492500"/>
          </a:xfrm>
          <a:prstGeom prst="rect">
            <a:avLst/>
          </a:prstGeom>
        </p:spPr>
      </p:pic>
      <p:sp>
        <p:nvSpPr>
          <p:cNvPr id="14" name="Content Placeholder 1"/>
          <p:cNvSpPr>
            <a:spLocks noGrp="1"/>
          </p:cNvSpPr>
          <p:nvPr>
            <p:ph idx="1"/>
          </p:nvPr>
        </p:nvSpPr>
        <p:spPr>
          <a:xfrm>
            <a:off x="266699" y="4396196"/>
            <a:ext cx="4119033" cy="1472534"/>
          </a:xfrm>
        </p:spPr>
        <p:txBody>
          <a:bodyPr>
            <a:normAutofit/>
          </a:bodyPr>
          <a:lstStyle/>
          <a:p>
            <a:r>
              <a:rPr lang="en-US" dirty="0" smtClean="0"/>
              <a:t>April – 2015</a:t>
            </a:r>
          </a:p>
          <a:p>
            <a:pPr lvl="1"/>
            <a:r>
              <a:rPr lang="en-US" dirty="0" smtClean="0"/>
              <a:t>$0.05 per </a:t>
            </a:r>
            <a:r>
              <a:rPr lang="en-US" dirty="0" err="1" smtClean="0"/>
              <a:t>Megabase</a:t>
            </a:r>
            <a:endParaRPr lang="en-US" dirty="0" smtClean="0"/>
          </a:p>
          <a:p>
            <a:pPr lvl="1"/>
            <a:r>
              <a:rPr lang="en-US" dirty="0" smtClean="0"/>
              <a:t>$4,211 per Human Sized Genome (30x coverage) </a:t>
            </a:r>
            <a:endParaRPr lang="en-US" dirty="0"/>
          </a:p>
        </p:txBody>
      </p:sp>
      <p:sp>
        <p:nvSpPr>
          <p:cNvPr id="2" name="TextBox 1"/>
          <p:cNvSpPr txBox="1"/>
          <p:nvPr/>
        </p:nvSpPr>
        <p:spPr>
          <a:xfrm>
            <a:off x="5360738" y="1871575"/>
            <a:ext cx="2954421" cy="1200329"/>
          </a:xfrm>
          <a:prstGeom prst="rect">
            <a:avLst/>
          </a:prstGeom>
          <a:noFill/>
        </p:spPr>
        <p:txBody>
          <a:bodyPr wrap="square" rtlCol="0">
            <a:spAutoFit/>
          </a:bodyPr>
          <a:lstStyle/>
          <a:p>
            <a:pPr algn="ctr"/>
            <a:r>
              <a:rPr lang="en-US" sz="3600" dirty="0" smtClean="0"/>
              <a:t>GROWTH IN SEQUENCING</a:t>
            </a:r>
            <a:endParaRPr lang="en-US" sz="3600" dirty="0"/>
          </a:p>
        </p:txBody>
      </p:sp>
    </p:spTree>
    <p:extLst>
      <p:ext uri="{BB962C8B-B14F-4D97-AF65-F5344CB8AC3E}">
        <p14:creationId xmlns:p14="http://schemas.microsoft.com/office/powerpoint/2010/main" val="2311634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massively parallel method to become commercially available was developed by 454 Life Sciences in 2005 (acquired by Roche in 2007) and is based on the </a:t>
            </a:r>
            <a:r>
              <a:rPr lang="en-US" dirty="0" err="1"/>
              <a:t>pyrosequencing</a:t>
            </a:r>
            <a:r>
              <a:rPr lang="en-US" dirty="0"/>
              <a:t> technique. Similar to the Sanger method, sequencing is carried out using primed synthesis by DNA polymerase. However in the 454 </a:t>
            </a:r>
            <a:r>
              <a:rPr lang="en-US" dirty="0" err="1"/>
              <a:t>pyrosequencing</a:t>
            </a:r>
            <a:r>
              <a:rPr lang="en-US" dirty="0"/>
              <a:t> method, the DNA fragments are presented with each of the four </a:t>
            </a:r>
            <a:r>
              <a:rPr lang="en-US" dirty="0" err="1"/>
              <a:t>dNTPs</a:t>
            </a:r>
            <a:r>
              <a:rPr lang="en-US" dirty="0"/>
              <a:t> </a:t>
            </a:r>
            <a:r>
              <a:rPr lang="en-US" dirty="0" smtClean="0"/>
              <a:t>sequentially </a:t>
            </a:r>
            <a:r>
              <a:rPr lang="en-US" dirty="0"/>
              <a:t>and without a dye-terminator, as is done with Sanger sequencing, allowing for multiple </a:t>
            </a:r>
            <a:r>
              <a:rPr lang="en-US" dirty="0" smtClean="0"/>
              <a:t>incorporation </a:t>
            </a:r>
            <a:r>
              <a:rPr lang="en-US" dirty="0"/>
              <a:t>in the same flow. The amount of the incorporation is monitored by </a:t>
            </a:r>
            <a:r>
              <a:rPr lang="en-US" dirty="0" err="1"/>
              <a:t>luminometric</a:t>
            </a:r>
            <a:r>
              <a:rPr lang="en-US" dirty="0"/>
              <a:t> detection of the pyrophosphate released (hence the name ”</a:t>
            </a:r>
            <a:r>
              <a:rPr lang="en-US" dirty="0" err="1"/>
              <a:t>pyrosequencing</a:t>
            </a:r>
            <a:r>
              <a:rPr lang="en-US" dirty="0"/>
              <a:t>”). </a:t>
            </a:r>
          </a:p>
        </p:txBody>
      </p:sp>
      <p:sp>
        <p:nvSpPr>
          <p:cNvPr id="3" name="Title 2"/>
          <p:cNvSpPr>
            <a:spLocks noGrp="1"/>
          </p:cNvSpPr>
          <p:nvPr>
            <p:ph type="title"/>
          </p:nvPr>
        </p:nvSpPr>
        <p:spPr/>
        <p:txBody>
          <a:bodyPr/>
          <a:lstStyle/>
          <a:p>
            <a:r>
              <a:rPr lang="en-US" dirty="0" smtClean="0"/>
              <a:t>Roche 454</a:t>
            </a:r>
            <a:endParaRPr lang="en-US" dirty="0"/>
          </a:p>
        </p:txBody>
      </p:sp>
    </p:spTree>
    <p:extLst>
      <p:ext uri="{BB962C8B-B14F-4D97-AF65-F5344CB8AC3E}">
        <p14:creationId xmlns:p14="http://schemas.microsoft.com/office/powerpoint/2010/main" val="18424669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second next-generation sequencing technology to be released (in 2006) was </a:t>
            </a:r>
            <a:r>
              <a:rPr lang="en-US" sz="2400" dirty="0" err="1"/>
              <a:t>Illumina</a:t>
            </a:r>
            <a:r>
              <a:rPr lang="en-US" sz="2400" dirty="0"/>
              <a:t> </a:t>
            </a:r>
            <a:r>
              <a:rPr lang="en-US" sz="2400" dirty="0" err="1"/>
              <a:t>Solexa</a:t>
            </a:r>
            <a:r>
              <a:rPr lang="en-US" sz="2400" dirty="0"/>
              <a:t> sequencing. A key difference between Roche 454 and </a:t>
            </a:r>
            <a:r>
              <a:rPr lang="en-US" sz="2400" dirty="0" err="1"/>
              <a:t>Illumina</a:t>
            </a:r>
            <a:r>
              <a:rPr lang="en-US" sz="2400" dirty="0"/>
              <a:t> sequencing was the use of chain-terminating nucleotides. The fluorescent label on the terminating base can be removed to leave an unblocked 3’ terminus, mating the chain termination a reversible process. The method thus sequences one base at a time, rather than 0 or more bases as does Roche 454. </a:t>
            </a:r>
            <a:endParaRPr lang="en-US" sz="2400" dirty="0" smtClean="0"/>
          </a:p>
          <a:p>
            <a:r>
              <a:rPr lang="en-US" sz="2400" dirty="0" smtClean="0">
                <a:hlinkClick r:id="rId2"/>
              </a:rPr>
              <a:t>Illumina SBS</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err="1" smtClean="0"/>
              <a:t>Illumina</a:t>
            </a:r>
            <a:r>
              <a:rPr lang="en-US" dirty="0" smtClean="0"/>
              <a:t> (SOLEXA)</a:t>
            </a:r>
            <a:endParaRPr lang="en-US" dirty="0"/>
          </a:p>
        </p:txBody>
      </p:sp>
    </p:spTree>
    <p:extLst>
      <p:ext uri="{BB962C8B-B14F-4D97-AF65-F5344CB8AC3E}">
        <p14:creationId xmlns:p14="http://schemas.microsoft.com/office/powerpoint/2010/main" val="30315690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Ion Torrent PGM, first available in 2011, generates up to 400bp reads (reported) and up to 2Gb (5.5m reads) per run. Cheap fast runs. Ion Proton system can generate up to 10Gb per run. Generates </a:t>
            </a:r>
            <a:r>
              <a:rPr lang="en-US" dirty="0" err="1"/>
              <a:t>flowgrams</a:t>
            </a:r>
            <a:r>
              <a:rPr lang="en-US" dirty="0"/>
              <a:t> and SFF files similar to Roche 454 data as well as the standard </a:t>
            </a:r>
            <a:r>
              <a:rPr lang="en-US" dirty="0" err="1"/>
              <a:t>fastq</a:t>
            </a:r>
            <a:r>
              <a:rPr lang="en-US" dirty="0"/>
              <a:t> files. </a:t>
            </a:r>
          </a:p>
          <a:p>
            <a:pPr marL="45720" indent="0">
              <a:buNone/>
            </a:pPr>
            <a:endParaRPr lang="en-US" dirty="0"/>
          </a:p>
        </p:txBody>
      </p:sp>
      <p:sp>
        <p:nvSpPr>
          <p:cNvPr id="3" name="Title 2"/>
          <p:cNvSpPr>
            <a:spLocks noGrp="1"/>
          </p:cNvSpPr>
          <p:nvPr>
            <p:ph type="title"/>
          </p:nvPr>
        </p:nvSpPr>
        <p:spPr/>
        <p:txBody>
          <a:bodyPr/>
          <a:lstStyle/>
          <a:p>
            <a:r>
              <a:rPr lang="en-US" dirty="0" smtClean="0"/>
              <a:t>Life Technologies</a:t>
            </a:r>
            <a:endParaRPr lang="en-US" dirty="0"/>
          </a:p>
        </p:txBody>
      </p:sp>
    </p:spTree>
    <p:extLst>
      <p:ext uri="{BB962C8B-B14F-4D97-AF65-F5344CB8AC3E}">
        <p14:creationId xmlns:p14="http://schemas.microsoft.com/office/powerpoint/2010/main" val="3193031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3803317" cy="4407408"/>
          </a:xfrm>
        </p:spPr>
        <p:txBody>
          <a:bodyPr/>
          <a:lstStyle/>
          <a:p>
            <a:r>
              <a:rPr lang="en-US" dirty="0"/>
              <a:t>Pacific </a:t>
            </a:r>
            <a:r>
              <a:rPr lang="en-US" dirty="0" err="1"/>
              <a:t>Biosystems</a:t>
            </a:r>
            <a:r>
              <a:rPr lang="en-US" dirty="0"/>
              <a:t> is so far the most successful third generation DNA sequencing system. Key differences are that its a single molecule, real time (SMRT) technology and capable of producing sequences of multi-</a:t>
            </a:r>
            <a:r>
              <a:rPr lang="en-US" dirty="0" err="1"/>
              <a:t>kilobases</a:t>
            </a:r>
            <a:r>
              <a:rPr lang="en-US" dirty="0"/>
              <a:t>. </a:t>
            </a:r>
          </a:p>
          <a:p>
            <a:endParaRPr lang="en-US" dirty="0"/>
          </a:p>
        </p:txBody>
      </p:sp>
      <p:sp>
        <p:nvSpPr>
          <p:cNvPr id="3" name="Title 2"/>
          <p:cNvSpPr>
            <a:spLocks noGrp="1"/>
          </p:cNvSpPr>
          <p:nvPr>
            <p:ph type="title"/>
          </p:nvPr>
        </p:nvSpPr>
        <p:spPr/>
        <p:txBody>
          <a:bodyPr/>
          <a:lstStyle/>
          <a:p>
            <a:r>
              <a:rPr lang="en-US" dirty="0" smtClean="0"/>
              <a:t>Pacific </a:t>
            </a:r>
            <a:r>
              <a:rPr lang="en-US" dirty="0" err="1" smtClean="0"/>
              <a:t>Biosystems</a:t>
            </a:r>
            <a:endParaRPr lang="en-US" dirty="0"/>
          </a:p>
        </p:txBody>
      </p:sp>
      <p:pic>
        <p:nvPicPr>
          <p:cNvPr id="4" name="Picture 3" descr="PacBio-spe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260" y="2019826"/>
            <a:ext cx="4369843" cy="4009331"/>
          </a:xfrm>
          <a:prstGeom prst="rect">
            <a:avLst/>
          </a:prstGeom>
        </p:spPr>
      </p:pic>
    </p:spTree>
    <p:extLst>
      <p:ext uri="{BB962C8B-B14F-4D97-AF65-F5344CB8AC3E}">
        <p14:creationId xmlns:p14="http://schemas.microsoft.com/office/powerpoint/2010/main" val="9218185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204369" cy="4407408"/>
          </a:xfrm>
        </p:spPr>
        <p:txBody>
          <a:bodyPr/>
          <a:lstStyle/>
          <a:p>
            <a:r>
              <a:rPr lang="en-US" dirty="0"/>
              <a:t>Announced in 2012, Oxford </a:t>
            </a:r>
            <a:r>
              <a:rPr lang="en-US" dirty="0" err="1"/>
              <a:t>Nanopore</a:t>
            </a:r>
            <a:r>
              <a:rPr lang="en-US" dirty="0"/>
              <a:t> sent a ripple through the sequencing community but has yet to live up to expectations. Promises ”tens of </a:t>
            </a:r>
            <a:r>
              <a:rPr lang="en-US" dirty="0" err="1"/>
              <a:t>kbs</a:t>
            </a:r>
            <a:r>
              <a:rPr lang="en-US" dirty="0"/>
              <a:t>”. </a:t>
            </a:r>
          </a:p>
          <a:p>
            <a:endParaRPr lang="en-US" dirty="0"/>
          </a:p>
        </p:txBody>
      </p:sp>
      <p:sp>
        <p:nvSpPr>
          <p:cNvPr id="3" name="Title 2"/>
          <p:cNvSpPr>
            <a:spLocks noGrp="1"/>
          </p:cNvSpPr>
          <p:nvPr>
            <p:ph type="title"/>
          </p:nvPr>
        </p:nvSpPr>
        <p:spPr/>
        <p:txBody>
          <a:bodyPr/>
          <a:lstStyle/>
          <a:p>
            <a:r>
              <a:rPr lang="en-US" dirty="0" smtClean="0"/>
              <a:t>Oxford </a:t>
            </a:r>
            <a:r>
              <a:rPr lang="en-US" dirty="0" err="1" smtClean="0"/>
              <a:t>nanopore</a:t>
            </a:r>
            <a:endParaRPr lang="en-US" dirty="0"/>
          </a:p>
        </p:txBody>
      </p:sp>
      <p:pic>
        <p:nvPicPr>
          <p:cNvPr id="4" name="Picture 3" descr="mini_ion_300_open-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31268"/>
            <a:ext cx="4318000" cy="2857500"/>
          </a:xfrm>
          <a:prstGeom prst="rect">
            <a:avLst/>
          </a:prstGeom>
        </p:spPr>
      </p:pic>
    </p:spTree>
    <p:extLst>
      <p:ext uri="{BB962C8B-B14F-4D97-AF65-F5344CB8AC3E}">
        <p14:creationId xmlns:p14="http://schemas.microsoft.com/office/powerpoint/2010/main" val="5302539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02920" indent="-457200">
              <a:buFont typeface="+mj-lt"/>
              <a:buAutoNum type="arabicPeriod"/>
            </a:pPr>
            <a:endParaRPr lang="en-US" dirty="0" smtClean="0"/>
          </a:p>
          <a:p>
            <a:pPr marL="502920" indent="-457200">
              <a:buFont typeface="+mj-lt"/>
              <a:buAutoNum type="arabicPeriod"/>
            </a:pPr>
            <a:r>
              <a:rPr lang="en-US" dirty="0"/>
              <a:t>Introduction to the Command Line</a:t>
            </a:r>
          </a:p>
          <a:p>
            <a:pPr marL="502920" indent="-457200">
              <a:buFont typeface="+mj-lt"/>
              <a:buAutoNum type="arabicPeriod"/>
            </a:pPr>
            <a:r>
              <a:rPr lang="en-US" dirty="0" smtClean="0"/>
              <a:t>Introduction to High Throughput Sequencing and RNA-</a:t>
            </a:r>
            <a:r>
              <a:rPr lang="en-US" dirty="0" err="1" smtClean="0"/>
              <a:t>seq</a:t>
            </a:r>
            <a:endParaRPr lang="en-US" dirty="0" smtClean="0"/>
          </a:p>
          <a:p>
            <a:pPr lvl="1"/>
            <a:r>
              <a:rPr lang="en-US" dirty="0" smtClean="0"/>
              <a:t>High throughput sequencing</a:t>
            </a:r>
          </a:p>
          <a:p>
            <a:pPr lvl="1"/>
            <a:r>
              <a:rPr lang="en-US" dirty="0" smtClean="0"/>
              <a:t>RNA-</a:t>
            </a:r>
            <a:r>
              <a:rPr lang="en-US" dirty="0" err="1" smtClean="0"/>
              <a:t>seq</a:t>
            </a:r>
            <a:r>
              <a:rPr lang="en-US" dirty="0" smtClean="0"/>
              <a:t> Experimental Design</a:t>
            </a:r>
          </a:p>
          <a:p>
            <a:pPr lvl="1"/>
            <a:r>
              <a:rPr lang="en-US" dirty="0" smtClean="0"/>
              <a:t>RNA </a:t>
            </a:r>
            <a:r>
              <a:rPr lang="en-US" dirty="0"/>
              <a:t>Sequencing and Sample </a:t>
            </a:r>
            <a:r>
              <a:rPr lang="en-US" dirty="0" smtClean="0"/>
              <a:t>Preparation</a:t>
            </a:r>
          </a:p>
          <a:p>
            <a:pPr marL="502920" indent="-457200">
              <a:buFont typeface="+mj-lt"/>
              <a:buAutoNum type="arabicPeriod"/>
            </a:pPr>
            <a:r>
              <a:rPr lang="en-US" dirty="0"/>
              <a:t>Workshop Dataset</a:t>
            </a:r>
          </a:p>
          <a:p>
            <a:pPr marL="502920" indent="-457200">
              <a:buFont typeface="+mj-lt"/>
              <a:buAutoNum type="arabicPeriod"/>
            </a:pPr>
            <a:r>
              <a:rPr lang="en-US" dirty="0" smtClean="0"/>
              <a:t>Overview of RNA-</a:t>
            </a:r>
            <a:r>
              <a:rPr lang="en-US" dirty="0" err="1" smtClean="0"/>
              <a:t>seq</a:t>
            </a:r>
            <a:r>
              <a:rPr lang="en-US" dirty="0" smtClean="0"/>
              <a:t> Data Analysis</a:t>
            </a:r>
          </a:p>
          <a:p>
            <a:pPr lvl="1"/>
            <a:r>
              <a:rPr lang="en-US" dirty="0" smtClean="0"/>
              <a:t>Pipeline Workflow/Stages</a:t>
            </a:r>
          </a:p>
          <a:p>
            <a:pPr lvl="1"/>
            <a:r>
              <a:rPr lang="en-US" dirty="0" smtClean="0"/>
              <a:t>Software</a:t>
            </a:r>
          </a:p>
          <a:p>
            <a:pPr lvl="1"/>
            <a:r>
              <a:rPr lang="en-US" dirty="0"/>
              <a:t>Metadata input</a:t>
            </a:r>
          </a:p>
          <a:p>
            <a:pPr lvl="1"/>
            <a:r>
              <a:rPr lang="en-US" dirty="0" smtClean="0"/>
              <a:t>Files </a:t>
            </a:r>
            <a:r>
              <a:rPr lang="en-US" dirty="0"/>
              <a:t>and Directory </a:t>
            </a:r>
            <a:r>
              <a:rPr lang="en-US" dirty="0" smtClean="0"/>
              <a:t>Structure</a:t>
            </a:r>
          </a:p>
          <a:p>
            <a:endParaRPr lang="en-US" dirty="0" smtClean="0"/>
          </a:p>
          <a:p>
            <a:pPr lvl="1"/>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686543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70000" lnSpcReduction="20000"/>
          </a:bodyPr>
          <a:lstStyle/>
          <a:p>
            <a:pPr marL="45720" indent="0">
              <a:buNone/>
            </a:pPr>
            <a:r>
              <a:rPr lang="en-US" b="1" dirty="0" smtClean="0"/>
              <a:t>Perform</a:t>
            </a:r>
          </a:p>
          <a:p>
            <a:pPr marL="45720" indent="0">
              <a:buNone/>
            </a:pPr>
            <a:r>
              <a:rPr lang="en-US" dirty="0" smtClean="0"/>
              <a:t>Visit the </a:t>
            </a:r>
            <a:r>
              <a:rPr lang="en-US" dirty="0" err="1" smtClean="0"/>
              <a:t>Illumina</a:t>
            </a:r>
            <a:r>
              <a:rPr lang="en-US" dirty="0" smtClean="0"/>
              <a:t> website</a:t>
            </a:r>
          </a:p>
          <a:p>
            <a:r>
              <a:rPr lang="en-US" dirty="0" smtClean="0"/>
              <a:t>How many sequencing machines does </a:t>
            </a:r>
            <a:r>
              <a:rPr lang="en-US" dirty="0" err="1" smtClean="0"/>
              <a:t>Illumina</a:t>
            </a:r>
            <a:r>
              <a:rPr lang="en-US" dirty="0" smtClean="0"/>
              <a:t> Have?</a:t>
            </a:r>
          </a:p>
          <a:p>
            <a:r>
              <a:rPr lang="en-US" dirty="0" smtClean="0"/>
              <a:t>What are the differences between the </a:t>
            </a:r>
            <a:r>
              <a:rPr lang="en-US" dirty="0" err="1" smtClean="0"/>
              <a:t>HiSeq</a:t>
            </a:r>
            <a:r>
              <a:rPr lang="en-US" dirty="0" smtClean="0"/>
              <a:t> 2500 series and </a:t>
            </a:r>
            <a:r>
              <a:rPr lang="en-US" dirty="0" err="1" smtClean="0"/>
              <a:t>HiSeq</a:t>
            </a:r>
            <a:r>
              <a:rPr lang="en-US" dirty="0" smtClean="0"/>
              <a:t> 3000/4000 series machines?</a:t>
            </a:r>
          </a:p>
          <a:p>
            <a:r>
              <a:rPr lang="en-US" dirty="0" smtClean="0"/>
              <a:t>What are differences in read length between the </a:t>
            </a:r>
            <a:r>
              <a:rPr lang="en-US" dirty="0" err="1" smtClean="0"/>
              <a:t>MiSeq</a:t>
            </a:r>
            <a:r>
              <a:rPr lang="en-US" dirty="0" smtClean="0"/>
              <a:t> and </a:t>
            </a:r>
            <a:r>
              <a:rPr lang="en-US" dirty="0" err="1" smtClean="0"/>
              <a:t>HiSeq</a:t>
            </a:r>
            <a:r>
              <a:rPr lang="en-US" dirty="0" smtClean="0"/>
              <a:t>?</a:t>
            </a:r>
          </a:p>
          <a:p>
            <a:r>
              <a:rPr lang="en-US" dirty="0" smtClean="0"/>
              <a:t>What are the differences between the </a:t>
            </a:r>
            <a:r>
              <a:rPr lang="en-US" dirty="0" err="1" smtClean="0"/>
              <a:t>HiSeq’s</a:t>
            </a:r>
            <a:r>
              <a:rPr lang="en-US" dirty="0" smtClean="0"/>
              <a:t> High Output Run Mode and the Rapid Run Mode</a:t>
            </a:r>
          </a:p>
          <a:p>
            <a:r>
              <a:rPr lang="en-US" dirty="0" smtClean="0"/>
              <a:t>How many reads (and </a:t>
            </a:r>
            <a:r>
              <a:rPr lang="en-US" dirty="0" err="1" smtClean="0"/>
              <a:t>bp</a:t>
            </a:r>
            <a:r>
              <a:rPr lang="en-US" dirty="0" smtClean="0"/>
              <a:t>) do you get on one lane of a </a:t>
            </a:r>
            <a:r>
              <a:rPr lang="en-US" dirty="0" err="1" smtClean="0"/>
              <a:t>HiSeq</a:t>
            </a:r>
            <a:r>
              <a:rPr lang="en-US" dirty="0" smtClean="0"/>
              <a:t> 2500 in High Output Run Mode for 1x50 and 2x100, compare those to what you get on the </a:t>
            </a:r>
            <a:r>
              <a:rPr lang="en-US" dirty="0" err="1" smtClean="0"/>
              <a:t>HiSeq</a:t>
            </a:r>
            <a:r>
              <a:rPr lang="en-US" dirty="0" smtClean="0"/>
              <a:t> 3000 </a:t>
            </a:r>
          </a:p>
        </p:txBody>
      </p:sp>
      <p:sp>
        <p:nvSpPr>
          <p:cNvPr id="6" name="Text Placeholder 5"/>
          <p:cNvSpPr>
            <a:spLocks noGrp="1"/>
          </p:cNvSpPr>
          <p:nvPr>
            <p:ph type="body" sz="half" idx="2"/>
          </p:nvPr>
        </p:nvSpPr>
        <p:spPr/>
        <p:txBody>
          <a:bodyPr/>
          <a:lstStyle/>
          <a:p>
            <a:r>
              <a:rPr lang="en-US" dirty="0" smtClean="0"/>
              <a:t>Getting to know </a:t>
            </a:r>
            <a:r>
              <a:rPr lang="en-US" dirty="0" err="1" smtClean="0"/>
              <a:t>Illumina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095546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a:t>In high throughput biological work (Microarrays, Sequencing, HT Genotyping, etc.), what may seem like small technical artifacts introduced during sample extraction/preparation can lead to large changes, </a:t>
            </a:r>
            <a:r>
              <a:rPr lang="en-US" sz="2400" dirty="0" smtClean="0"/>
              <a:t>or technical </a:t>
            </a:r>
            <a:r>
              <a:rPr lang="en-US" sz="2400" dirty="0"/>
              <a:t>bias, in the data. </a:t>
            </a:r>
          </a:p>
          <a:p>
            <a:pPr lvl="1"/>
            <a:r>
              <a:rPr lang="en-US" sz="2000" dirty="0"/>
              <a:t>Not to say this doesn’t occur with smaller scale analysis such as Sanger sequencing or </a:t>
            </a:r>
            <a:r>
              <a:rPr lang="en-US" sz="2000" dirty="0" err="1"/>
              <a:t>qRT</a:t>
            </a:r>
            <a:r>
              <a:rPr lang="en-US" sz="2000" dirty="0"/>
              <a:t>-PCR, but they do become more apparent and may cause significant issues during analysis. </a:t>
            </a:r>
          </a:p>
          <a:p>
            <a:endParaRPr lang="en-US" dirty="0"/>
          </a:p>
        </p:txBody>
      </p:sp>
      <p:sp>
        <p:nvSpPr>
          <p:cNvPr id="5" name="Title 4"/>
          <p:cNvSpPr>
            <a:spLocks noGrp="1"/>
          </p:cNvSpPr>
          <p:nvPr>
            <p:ph type="title"/>
          </p:nvPr>
        </p:nvSpPr>
        <p:spPr/>
        <p:txBody>
          <a:bodyPr/>
          <a:lstStyle/>
          <a:p>
            <a:r>
              <a:rPr lang="en-US" dirty="0" smtClean="0"/>
              <a:t>Experimental design</a:t>
            </a:r>
            <a:endParaRPr lang="en-US" dirty="0"/>
          </a:p>
        </p:txBody>
      </p:sp>
    </p:spTree>
    <p:extLst>
      <p:ext uri="{BB962C8B-B14F-4D97-AF65-F5344CB8AC3E}">
        <p14:creationId xmlns:p14="http://schemas.microsoft.com/office/powerpoint/2010/main" val="21968422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142790"/>
          </a:xfrm>
        </p:spPr>
        <p:txBody>
          <a:bodyPr>
            <a:normAutofit fontScale="92500" lnSpcReduction="20000"/>
          </a:bodyPr>
          <a:lstStyle/>
          <a:p>
            <a:r>
              <a:rPr lang="en-US" sz="2400" dirty="0" smtClean="0"/>
              <a:t>Prepare </a:t>
            </a:r>
            <a:r>
              <a:rPr lang="en-US" sz="2400" dirty="0"/>
              <a:t>more samples then you are going to need, i.e. expect some will be of poor quality, or </a:t>
            </a:r>
            <a:r>
              <a:rPr lang="en-US" sz="2400" dirty="0" smtClean="0"/>
              <a:t>fail </a:t>
            </a:r>
          </a:p>
          <a:p>
            <a:r>
              <a:rPr lang="en-US" sz="2400" dirty="0" smtClean="0"/>
              <a:t>Preparation </a:t>
            </a:r>
            <a:r>
              <a:rPr lang="en-US" sz="2400" dirty="0"/>
              <a:t>stages should occur across all samples at the same time (or as close as possible) and by the same </a:t>
            </a:r>
            <a:r>
              <a:rPr lang="en-US" sz="2400" dirty="0" smtClean="0"/>
              <a:t>person</a:t>
            </a:r>
          </a:p>
          <a:p>
            <a:r>
              <a:rPr lang="en-US" sz="2400" dirty="0" smtClean="0"/>
              <a:t>Spend </a:t>
            </a:r>
            <a:r>
              <a:rPr lang="en-US" sz="2400" dirty="0"/>
              <a:t>time practicing a new technique to produce the highest quality product you </a:t>
            </a:r>
            <a:r>
              <a:rPr lang="en-US" sz="2400" dirty="0" smtClean="0"/>
              <a:t>can, reliably</a:t>
            </a:r>
          </a:p>
          <a:p>
            <a:r>
              <a:rPr lang="en-US" sz="2400" dirty="0" smtClean="0"/>
              <a:t>Quality </a:t>
            </a:r>
            <a:r>
              <a:rPr lang="en-US" sz="2400" dirty="0"/>
              <a:t>and quantity should be established using Fragment analysis traces (pseudo-gel images</a:t>
            </a:r>
            <a:r>
              <a:rPr lang="en-US" sz="2400" dirty="0" smtClean="0"/>
              <a:t>)</a:t>
            </a:r>
          </a:p>
          <a:p>
            <a:r>
              <a:rPr lang="en-US" sz="2400" dirty="0" smtClean="0"/>
              <a:t>DNA</a:t>
            </a:r>
            <a:r>
              <a:rPr lang="en-US" sz="2400" dirty="0"/>
              <a:t>/RNA should not be </a:t>
            </a:r>
            <a:r>
              <a:rPr lang="en-US" sz="2400" dirty="0" smtClean="0"/>
              <a:t>degraded</a:t>
            </a:r>
          </a:p>
          <a:p>
            <a:pPr lvl="1"/>
            <a:r>
              <a:rPr lang="en-US" sz="2200" dirty="0" smtClean="0"/>
              <a:t>260/280 ratios for RNA should be approximately 2.0 and 260/230 should be between 2.0 and 2.2. Values over 1.8 are acceptable</a:t>
            </a:r>
            <a:endParaRPr lang="en-US" sz="2200" dirty="0"/>
          </a:p>
          <a:p>
            <a:endParaRPr lang="en-US" sz="2400" dirty="0" smtClean="0"/>
          </a:p>
        </p:txBody>
      </p:sp>
      <p:sp>
        <p:nvSpPr>
          <p:cNvPr id="3" name="Title 2"/>
          <p:cNvSpPr>
            <a:spLocks noGrp="1"/>
          </p:cNvSpPr>
          <p:nvPr>
            <p:ph type="title"/>
          </p:nvPr>
        </p:nvSpPr>
        <p:spPr/>
        <p:txBody>
          <a:bodyPr/>
          <a:lstStyle/>
          <a:p>
            <a:r>
              <a:rPr lang="en-US" dirty="0" smtClean="0"/>
              <a:t>General rules for preparing samples</a:t>
            </a:r>
            <a:endParaRPr lang="en-US" dirty="0"/>
          </a:p>
        </p:txBody>
      </p:sp>
      <p:sp>
        <p:nvSpPr>
          <p:cNvPr id="4" name="Rectangle 3"/>
          <p:cNvSpPr/>
          <p:nvPr/>
        </p:nvSpPr>
        <p:spPr>
          <a:xfrm>
            <a:off x="637552" y="5861861"/>
            <a:ext cx="7910816"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BE CONSISTENT ACROSS ALL </a:t>
            </a:r>
            <a:r>
              <a:rPr lang="en-US" sz="3200" dirty="0" smtClean="0">
                <a:solidFill>
                  <a:srgbClr val="FF0000"/>
                </a:solidFill>
              </a:rPr>
              <a:t>SAMPLES!!! </a:t>
            </a:r>
            <a:endParaRPr lang="en-US" sz="3200" dirty="0">
              <a:solidFill>
                <a:srgbClr val="FF0000"/>
              </a:solidFill>
            </a:endParaRPr>
          </a:p>
        </p:txBody>
      </p:sp>
    </p:spTree>
    <p:extLst>
      <p:ext uri="{BB962C8B-B14F-4D97-AF65-F5344CB8AC3E}">
        <p14:creationId xmlns:p14="http://schemas.microsoft.com/office/powerpoint/2010/main" val="17528957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first and most basic question is how many base pairs of sequence data will I get</a:t>
            </a:r>
            <a:br>
              <a:rPr lang="en-US" dirty="0"/>
            </a:br>
            <a:r>
              <a:rPr lang="en-US" dirty="0"/>
              <a:t>Factors to consider are: </a:t>
            </a:r>
          </a:p>
          <a:p>
            <a:pPr lvl="1"/>
            <a:r>
              <a:rPr lang="en-US" dirty="0"/>
              <a:t>1. Number of reads being </a:t>
            </a:r>
            <a:r>
              <a:rPr lang="en-US" dirty="0" smtClean="0"/>
              <a:t>sequenced</a:t>
            </a:r>
          </a:p>
          <a:p>
            <a:pPr lvl="1"/>
            <a:r>
              <a:rPr lang="en-US" dirty="0" smtClean="0"/>
              <a:t>2</a:t>
            </a:r>
            <a:r>
              <a:rPr lang="en-US" dirty="0"/>
              <a:t>. Read length (if paired consider then as individuals</a:t>
            </a:r>
            <a:r>
              <a:rPr lang="en-US" dirty="0" smtClean="0"/>
              <a:t>)</a:t>
            </a:r>
          </a:p>
          <a:p>
            <a:pPr lvl="1"/>
            <a:r>
              <a:rPr lang="en-US" dirty="0" smtClean="0"/>
              <a:t>3</a:t>
            </a:r>
            <a:r>
              <a:rPr lang="en-US" dirty="0"/>
              <a:t>. Number of samples being </a:t>
            </a:r>
            <a:r>
              <a:rPr lang="en-US" dirty="0" smtClean="0"/>
              <a:t>sequenced</a:t>
            </a:r>
          </a:p>
          <a:p>
            <a:pPr lvl="1"/>
            <a:r>
              <a:rPr lang="en-US" dirty="0" smtClean="0"/>
              <a:t>4</a:t>
            </a:r>
            <a:r>
              <a:rPr lang="en-US" dirty="0"/>
              <a:t>. Expected percentage of usable data </a:t>
            </a:r>
          </a:p>
          <a:p>
            <a:endParaRPr lang="en-US" dirty="0"/>
          </a:p>
          <a:p>
            <a:endParaRPr lang="en-US" dirty="0"/>
          </a:p>
          <a:p>
            <a:endParaRPr lang="en-US" dirty="0" smtClean="0"/>
          </a:p>
          <a:p>
            <a:r>
              <a:rPr lang="en-US" dirty="0" smtClean="0"/>
              <a:t>The </a:t>
            </a:r>
            <a:r>
              <a:rPr lang="en-US" dirty="0"/>
              <a:t>number of reads and read length data are best obtained from the manufacturer’s website (search for specifications) and always use the lower end of the estimate. </a:t>
            </a:r>
          </a:p>
          <a:p>
            <a:endParaRPr lang="en-US" dirty="0"/>
          </a:p>
        </p:txBody>
      </p:sp>
      <p:sp>
        <p:nvSpPr>
          <p:cNvPr id="3" name="Title 2"/>
          <p:cNvSpPr>
            <a:spLocks noGrp="1"/>
          </p:cNvSpPr>
          <p:nvPr>
            <p:ph type="title"/>
          </p:nvPr>
        </p:nvSpPr>
        <p:spPr/>
        <p:txBody>
          <a:bodyPr/>
          <a:lstStyle/>
          <a:p>
            <a:r>
              <a:rPr lang="en-US" dirty="0" smtClean="0"/>
              <a:t>Sequencing Depth</a:t>
            </a:r>
            <a:endParaRPr lang="en-US" dirty="0"/>
          </a:p>
        </p:txBody>
      </p:sp>
      <p:pic>
        <p:nvPicPr>
          <p:cNvPr id="4" name="Picture 3" descr="sequencingdep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4183647"/>
            <a:ext cx="4318000" cy="723900"/>
          </a:xfrm>
          <a:prstGeom prst="rect">
            <a:avLst/>
          </a:prstGeom>
        </p:spPr>
      </p:pic>
    </p:spTree>
    <p:extLst>
      <p:ext uri="{BB962C8B-B14F-4D97-AF65-F5344CB8AC3E}">
        <p14:creationId xmlns:p14="http://schemas.microsoft.com/office/powerpoint/2010/main" val="18422413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you have the number of base pairs per sample you can then determine expected coverage</a:t>
            </a:r>
            <a:br>
              <a:rPr lang="en-US" dirty="0"/>
            </a:br>
            <a:r>
              <a:rPr lang="en-US" dirty="0"/>
              <a:t>Factors to consider are: </a:t>
            </a:r>
          </a:p>
          <a:p>
            <a:pPr lvl="1"/>
            <a:r>
              <a:rPr lang="en-US" dirty="0"/>
              <a:t>1. Length of the genome (in </a:t>
            </a:r>
            <a:r>
              <a:rPr lang="en-US" dirty="0" err="1"/>
              <a:t>bp</a:t>
            </a:r>
            <a:r>
              <a:rPr lang="en-US" dirty="0" smtClean="0"/>
              <a:t>)</a:t>
            </a:r>
          </a:p>
          <a:p>
            <a:pPr lvl="1"/>
            <a:r>
              <a:rPr lang="en-US" dirty="0" smtClean="0"/>
              <a:t>2</a:t>
            </a:r>
            <a:r>
              <a:rPr lang="en-US" dirty="0"/>
              <a:t>. Any extra-genomic sequence, or contamination </a:t>
            </a:r>
          </a:p>
          <a:p>
            <a:endParaRPr lang="en-US" dirty="0" smtClean="0"/>
          </a:p>
          <a:p>
            <a:endParaRPr lang="en-US" dirty="0"/>
          </a:p>
          <a:p>
            <a:endParaRPr lang="en-US" dirty="0" smtClean="0"/>
          </a:p>
          <a:p>
            <a:endParaRPr lang="en-US" dirty="0"/>
          </a:p>
          <a:p>
            <a:r>
              <a:rPr lang="en-US" dirty="0" smtClean="0"/>
              <a:t>Coverage </a:t>
            </a:r>
            <a:r>
              <a:rPr lang="en-US" dirty="0"/>
              <a:t>is counted differently for ”Counting” based experiments (</a:t>
            </a:r>
            <a:r>
              <a:rPr lang="en-US" dirty="0" err="1"/>
              <a:t>RNAseq</a:t>
            </a:r>
            <a:r>
              <a:rPr lang="en-US" dirty="0"/>
              <a:t>, </a:t>
            </a:r>
            <a:r>
              <a:rPr lang="en-US" dirty="0" err="1"/>
              <a:t>amplicons</a:t>
            </a:r>
            <a:r>
              <a:rPr lang="en-US" dirty="0"/>
              <a:t>) where an </a:t>
            </a:r>
            <a:r>
              <a:rPr lang="en-US" dirty="0" smtClean="0"/>
              <a:t>expected number of </a:t>
            </a:r>
            <a:r>
              <a:rPr lang="en-US" dirty="0"/>
              <a:t>reads per sample </a:t>
            </a:r>
            <a:r>
              <a:rPr lang="en-US" dirty="0" smtClean="0"/>
              <a:t>is sometimes </a:t>
            </a:r>
            <a:r>
              <a:rPr lang="en-US" dirty="0"/>
              <a:t>more suitable. </a:t>
            </a:r>
          </a:p>
          <a:p>
            <a:endParaRPr lang="en-US" dirty="0"/>
          </a:p>
        </p:txBody>
      </p:sp>
      <p:sp>
        <p:nvSpPr>
          <p:cNvPr id="3" name="Title 2"/>
          <p:cNvSpPr>
            <a:spLocks noGrp="1"/>
          </p:cNvSpPr>
          <p:nvPr>
            <p:ph type="title"/>
          </p:nvPr>
        </p:nvSpPr>
        <p:spPr/>
        <p:txBody>
          <a:bodyPr/>
          <a:lstStyle/>
          <a:p>
            <a:r>
              <a:rPr lang="en-US" dirty="0" smtClean="0"/>
              <a:t>Sequencing Coverage</a:t>
            </a:r>
            <a:endParaRPr lang="en-US" dirty="0"/>
          </a:p>
        </p:txBody>
      </p:sp>
      <p:pic>
        <p:nvPicPr>
          <p:cNvPr id="4" name="Picture 3" descr="sequencing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759200"/>
            <a:ext cx="4025900" cy="673100"/>
          </a:xfrm>
          <a:prstGeom prst="rect">
            <a:avLst/>
          </a:prstGeom>
        </p:spPr>
      </p:pic>
    </p:spTree>
    <p:extLst>
      <p:ext uri="{BB962C8B-B14F-4D97-AF65-F5344CB8AC3E}">
        <p14:creationId xmlns:p14="http://schemas.microsoft.com/office/powerpoint/2010/main" val="36546197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Characterization of transcripts or </a:t>
            </a:r>
            <a:r>
              <a:rPr lang="en-US" dirty="0" smtClean="0"/>
              <a:t>differential </a:t>
            </a:r>
            <a:r>
              <a:rPr lang="en-US" dirty="0"/>
              <a:t>g</a:t>
            </a:r>
            <a:r>
              <a:rPr lang="en-US" dirty="0" smtClean="0"/>
              <a:t>ene expression</a:t>
            </a:r>
          </a:p>
          <a:p>
            <a:pPr marL="45720" indent="0">
              <a:buNone/>
            </a:pPr>
            <a:r>
              <a:rPr lang="en-US" dirty="0" smtClean="0"/>
              <a:t>Factors to consider are: </a:t>
            </a:r>
            <a:endParaRPr lang="en-US" dirty="0"/>
          </a:p>
          <a:p>
            <a:r>
              <a:rPr lang="en-US" dirty="0"/>
              <a:t>Read length needed depends on likelihood of mapping uniqueness, but generally longer is better and paired-end is better than single-end</a:t>
            </a:r>
            <a:r>
              <a:rPr lang="en-US" dirty="0" smtClean="0"/>
              <a:t>. (2 x &gt;75bp is recommended)</a:t>
            </a:r>
            <a:endParaRPr lang="en-US" dirty="0"/>
          </a:p>
          <a:p>
            <a:r>
              <a:rPr lang="en-US" dirty="0"/>
              <a:t>Interest in measuring genes expressed at low </a:t>
            </a:r>
            <a:r>
              <a:rPr lang="en-US" dirty="0" smtClean="0"/>
              <a:t>levels ( &lt;&lt; level, the &gt;&gt; the depth and necessary complexity of library)</a:t>
            </a:r>
            <a:endParaRPr lang="en-US" dirty="0"/>
          </a:p>
          <a:p>
            <a:r>
              <a:rPr lang="en-US" dirty="0"/>
              <a:t>The fold change you want to be able to </a:t>
            </a:r>
            <a:r>
              <a:rPr lang="en-US" dirty="0" smtClean="0"/>
              <a:t>detect ( &lt; fold change more replicates, more depth)</a:t>
            </a:r>
          </a:p>
          <a:p>
            <a:r>
              <a:rPr lang="en-US" dirty="0" smtClean="0"/>
              <a:t>Detection of novel transcripts, or quantification of isoforms requires &gt;&gt; sequencing depth</a:t>
            </a:r>
          </a:p>
          <a:p>
            <a:endParaRPr lang="en-US" dirty="0"/>
          </a:p>
        </p:txBody>
      </p:sp>
      <p:sp>
        <p:nvSpPr>
          <p:cNvPr id="3" name="Title 2"/>
          <p:cNvSpPr>
            <a:spLocks noGrp="1"/>
          </p:cNvSpPr>
          <p:nvPr>
            <p:ph type="title"/>
          </p:nvPr>
        </p:nvSpPr>
        <p:spPr/>
        <p:txBody>
          <a:bodyPr/>
          <a:lstStyle/>
          <a:p>
            <a:r>
              <a:rPr lang="en-US" dirty="0" smtClean="0"/>
              <a:t>RNA-</a:t>
            </a:r>
            <a:r>
              <a:rPr lang="en-US" dirty="0" err="1" smtClean="0"/>
              <a:t>seq</a:t>
            </a:r>
            <a:endParaRPr lang="en-US" dirty="0"/>
          </a:p>
        </p:txBody>
      </p:sp>
      <p:sp>
        <p:nvSpPr>
          <p:cNvPr id="6" name="Rectangle 5"/>
          <p:cNvSpPr/>
          <p:nvPr/>
        </p:nvSpPr>
        <p:spPr>
          <a:xfrm>
            <a:off x="637552" y="5507798"/>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0000"/>
                </a:solidFill>
              </a:rPr>
              <a:t>The amount of sequencing needed for a given sample is determined by the goals of the experiment and the nature of the RNA sample.</a:t>
            </a:r>
            <a:endParaRPr lang="en-US" sz="2400" dirty="0">
              <a:solidFill>
                <a:srgbClr val="FF0000"/>
              </a:solidFill>
            </a:endParaRPr>
          </a:p>
        </p:txBody>
      </p:sp>
    </p:spTree>
    <p:extLst>
      <p:ext uri="{BB962C8B-B14F-4D97-AF65-F5344CB8AC3E}">
        <p14:creationId xmlns:p14="http://schemas.microsoft.com/office/powerpoint/2010/main" val="18946635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800" dirty="0" smtClean="0"/>
              <a:t>Considerations</a:t>
            </a:r>
          </a:p>
          <a:p>
            <a:r>
              <a:rPr lang="en-US" sz="2800" dirty="0" smtClean="0"/>
              <a:t>QA/QC of RNA samples</a:t>
            </a:r>
          </a:p>
          <a:p>
            <a:r>
              <a:rPr lang="en-US" sz="2800" dirty="0" smtClean="0"/>
              <a:t>RNA of interest</a:t>
            </a:r>
          </a:p>
          <a:p>
            <a:r>
              <a:rPr lang="en-US" sz="2800" dirty="0" smtClean="0"/>
              <a:t>Library Preparation</a:t>
            </a:r>
          </a:p>
          <a:p>
            <a:pPr lvl="1"/>
            <a:r>
              <a:rPr lang="en-US" sz="2400" dirty="0" smtClean="0"/>
              <a:t>Stranded </a:t>
            </a:r>
            <a:r>
              <a:rPr lang="en-US" sz="2400" dirty="0" err="1" smtClean="0"/>
              <a:t>vs</a:t>
            </a:r>
            <a:r>
              <a:rPr lang="en-US" sz="2400" dirty="0" smtClean="0"/>
              <a:t> </a:t>
            </a:r>
            <a:r>
              <a:rPr lang="en-US" sz="2400" dirty="0" err="1" smtClean="0"/>
              <a:t>Unstranded</a:t>
            </a:r>
            <a:endParaRPr lang="en-US" sz="2400" dirty="0" smtClean="0"/>
          </a:p>
          <a:p>
            <a:r>
              <a:rPr lang="en-US" sz="2800" dirty="0"/>
              <a:t>Size Selection/</a:t>
            </a:r>
            <a:r>
              <a:rPr lang="en-US" sz="2800" dirty="0" smtClean="0"/>
              <a:t>Cleanup</a:t>
            </a:r>
            <a:endParaRPr lang="en-US" sz="2800" dirty="0"/>
          </a:p>
          <a:p>
            <a:pPr lvl="1"/>
            <a:r>
              <a:rPr lang="en-US" sz="2400" dirty="0" smtClean="0"/>
              <a:t>Final QA</a:t>
            </a:r>
          </a:p>
        </p:txBody>
      </p:sp>
      <p:sp>
        <p:nvSpPr>
          <p:cNvPr id="3" name="Title 2"/>
          <p:cNvSpPr>
            <a:spLocks noGrp="1"/>
          </p:cNvSpPr>
          <p:nvPr>
            <p:ph type="title"/>
          </p:nvPr>
        </p:nvSpPr>
        <p:spPr/>
        <p:txBody>
          <a:bodyPr/>
          <a:lstStyle/>
          <a:p>
            <a:r>
              <a:rPr lang="en-US" dirty="0" smtClean="0"/>
              <a:t>Generating RNA-</a:t>
            </a:r>
            <a:r>
              <a:rPr lang="en-US" dirty="0" err="1" smtClean="0"/>
              <a:t>seq</a:t>
            </a:r>
            <a:r>
              <a:rPr lang="en-US" dirty="0" smtClean="0"/>
              <a:t> libraries</a:t>
            </a:r>
            <a:endParaRPr lang="en-US" dirty="0"/>
          </a:p>
        </p:txBody>
      </p:sp>
    </p:spTree>
    <p:extLst>
      <p:ext uri="{BB962C8B-B14F-4D97-AF65-F5344CB8AC3E}">
        <p14:creationId xmlns:p14="http://schemas.microsoft.com/office/powerpoint/2010/main" val="1697852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RNA Quality and RIN </a:t>
            </a:r>
            <a:r>
              <a:rPr lang="en-US" dirty="0" smtClean="0"/>
              <a:t>(RQN on AATI Fragment Analyzer)</a:t>
            </a:r>
            <a:endParaRPr lang="en-US" dirty="0"/>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a:t>
            </a:r>
            <a:r>
              <a:rPr lang="en-US" dirty="0" smtClean="0"/>
              <a:t>samples. RIN values between 7 and 10 are desirable.</a:t>
            </a:r>
            <a:endParaRPr lang="en-US" dirty="0"/>
          </a:p>
          <a:p>
            <a:endParaRPr lang="en-US" dirty="0"/>
          </a:p>
        </p:txBody>
      </p:sp>
      <p:sp>
        <p:nvSpPr>
          <p:cNvPr id="3" name="Title 2"/>
          <p:cNvSpPr>
            <a:spLocks noGrp="1"/>
          </p:cNvSpPr>
          <p:nvPr>
            <p:ph type="title"/>
          </p:nvPr>
        </p:nvSpPr>
        <p:spPr/>
        <p:txBody>
          <a:bodyPr/>
          <a:lstStyle/>
          <a:p>
            <a:r>
              <a:rPr lang="en-US" dirty="0" smtClean="0"/>
              <a:t>QA/QC of RNA samples</a:t>
            </a:r>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95" y="3385470"/>
            <a:ext cx="6817895" cy="3188344"/>
          </a:xfrm>
          <a:prstGeom prst="rect">
            <a:avLst/>
          </a:prstGeom>
        </p:spPr>
      </p:pic>
      <p:sp>
        <p:nvSpPr>
          <p:cNvPr id="4" name="Rectangle 3"/>
          <p:cNvSpPr/>
          <p:nvPr/>
        </p:nvSpPr>
        <p:spPr>
          <a:xfrm>
            <a:off x="154044" y="6066215"/>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BE CONSISTANT!!!</a:t>
            </a:r>
            <a:endParaRPr lang="en-US" sz="2000" dirty="0">
              <a:solidFill>
                <a:srgbClr val="3366FF"/>
              </a:solidFill>
            </a:endParaRPr>
          </a:p>
        </p:txBody>
      </p:sp>
    </p:spTree>
    <p:extLst>
      <p:ext uri="{BB962C8B-B14F-4D97-AF65-F5344CB8AC3E}">
        <p14:creationId xmlns:p14="http://schemas.microsoft.com/office/powerpoint/2010/main" val="29557994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a:t>
            </a:r>
            <a:r>
              <a:rPr lang="en-US" dirty="0" smtClean="0"/>
              <a:t>the typical </a:t>
            </a:r>
            <a:r>
              <a:rPr lang="en-US" dirty="0"/>
              <a:t>sample. there are two main strategies for enriching your ”RNA of interest”. </a:t>
            </a:r>
            <a:endParaRPr lang="en-US" dirty="0" smtClean="0"/>
          </a:p>
          <a:p>
            <a:pPr lvl="1"/>
            <a:r>
              <a:rPr lang="en-US" dirty="0" err="1"/>
              <a:t>polyA</a:t>
            </a:r>
            <a:r>
              <a:rPr lang="en-US" dirty="0"/>
              <a:t> </a:t>
            </a:r>
            <a:r>
              <a:rPr lang="en-US" dirty="0" smtClean="0"/>
              <a:t>selection. Enrich </a:t>
            </a:r>
            <a:r>
              <a:rPr lang="en-US" dirty="0"/>
              <a:t>mRNA </a:t>
            </a:r>
            <a:r>
              <a:rPr lang="en-US" dirty="0" smtClean="0"/>
              <a:t>(those with </a:t>
            </a:r>
            <a:r>
              <a:rPr lang="en-US" dirty="0" err="1" smtClean="0"/>
              <a:t>polyA</a:t>
            </a:r>
            <a:r>
              <a:rPr lang="en-US" dirty="0" smtClean="0"/>
              <a:t> </a:t>
            </a:r>
            <a:r>
              <a:rPr lang="en-US" dirty="0"/>
              <a:t>tails) from the sample </a:t>
            </a:r>
            <a:r>
              <a:rPr lang="en-US" dirty="0" smtClean="0"/>
              <a:t>by </a:t>
            </a:r>
            <a:r>
              <a:rPr lang="en-US" dirty="0" err="1" smtClean="0"/>
              <a:t>oligo</a:t>
            </a:r>
            <a:r>
              <a:rPr lang="en-US" dirty="0" smtClean="0"/>
              <a:t> </a:t>
            </a:r>
            <a:r>
              <a:rPr lang="en-US" dirty="0" err="1" smtClean="0"/>
              <a:t>dT</a:t>
            </a:r>
            <a:r>
              <a:rPr lang="en-US" dirty="0" smtClean="0"/>
              <a:t> affinity.</a:t>
            </a:r>
          </a:p>
          <a:p>
            <a:pPr lvl="1"/>
            <a:r>
              <a:rPr lang="en-US" dirty="0" err="1" smtClean="0"/>
              <a:t>rRNA</a:t>
            </a:r>
            <a:r>
              <a:rPr lang="en-US" dirty="0" smtClean="0"/>
              <a:t> depletion. </a:t>
            </a:r>
            <a:r>
              <a:rPr lang="en-US" dirty="0" err="1" smtClean="0"/>
              <a:t>rRNA</a:t>
            </a:r>
            <a:r>
              <a:rPr lang="en-US" dirty="0" smtClean="0"/>
              <a:t> </a:t>
            </a:r>
            <a:r>
              <a:rPr lang="en-US" dirty="0"/>
              <a:t>knockdown using </a:t>
            </a:r>
            <a:r>
              <a:rPr lang="en-US" dirty="0" err="1" smtClean="0"/>
              <a:t>RiboZero</a:t>
            </a:r>
            <a:r>
              <a:rPr lang="en-US" dirty="0" smtClean="0"/>
              <a:t> (</a:t>
            </a:r>
            <a:r>
              <a:rPr lang="en-US" dirty="0"/>
              <a:t>or </a:t>
            </a:r>
            <a:r>
              <a:rPr lang="en-US" dirty="0" err="1" smtClean="0"/>
              <a:t>Ribominus</a:t>
            </a:r>
            <a:r>
              <a:rPr lang="en-US" dirty="0" smtClean="0"/>
              <a:t>) is mainly used when your experiment calls for sequencing non-</a:t>
            </a:r>
            <a:r>
              <a:rPr lang="en-US" dirty="0" err="1" smtClean="0"/>
              <a:t>polyA</a:t>
            </a:r>
            <a:r>
              <a:rPr lang="en-US" dirty="0" smtClean="0"/>
              <a:t> RNA transcripts and non-coding RNA (</a:t>
            </a:r>
            <a:r>
              <a:rPr lang="en-US" dirty="0" err="1" smtClean="0"/>
              <a:t>ncRNA</a:t>
            </a:r>
            <a:r>
              <a:rPr lang="en-US" dirty="0" smtClean="0"/>
              <a:t>) populations. This method is also usually more costly.</a:t>
            </a:r>
            <a:endParaRPr lang="en-US" dirty="0"/>
          </a:p>
        </p:txBody>
      </p:sp>
      <p:sp>
        <p:nvSpPr>
          <p:cNvPr id="3" name="Title 2"/>
          <p:cNvSpPr>
            <a:spLocks noGrp="1"/>
          </p:cNvSpPr>
          <p:nvPr>
            <p:ph type="title"/>
          </p:nvPr>
        </p:nvSpPr>
        <p:spPr/>
        <p:txBody>
          <a:bodyPr/>
          <a:lstStyle/>
          <a:p>
            <a:r>
              <a:rPr lang="en-US" dirty="0" smtClean="0"/>
              <a:t>RNA of interest</a:t>
            </a:r>
            <a:endParaRPr lang="en-US" dirty="0"/>
          </a:p>
        </p:txBody>
      </p:sp>
      <p:sp>
        <p:nvSpPr>
          <p:cNvPr id="4" name="Rectangle 3"/>
          <p:cNvSpPr/>
          <p:nvPr/>
        </p:nvSpPr>
        <p:spPr>
          <a:xfrm>
            <a:off x="381000" y="5284274"/>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rRNA</a:t>
            </a:r>
            <a:r>
              <a:rPr lang="en-US" sz="2000" dirty="0" smtClean="0">
                <a:solidFill>
                  <a:srgbClr val="3366FF"/>
                </a:solidFill>
              </a:rPr>
              <a:t> depletion will result in a much larger proportion of reads align to </a:t>
            </a:r>
            <a:r>
              <a:rPr lang="en-US" sz="2000" dirty="0" err="1" smtClean="0">
                <a:solidFill>
                  <a:srgbClr val="3366FF"/>
                </a:solidFill>
              </a:rPr>
              <a:t>intergenic</a:t>
            </a:r>
            <a:r>
              <a:rPr lang="en-US" sz="2000" dirty="0" smtClean="0">
                <a:solidFill>
                  <a:srgbClr val="3366FF"/>
                </a:solidFill>
              </a:rPr>
              <a:t> and </a:t>
            </a:r>
            <a:r>
              <a:rPr lang="en-US" sz="2000" dirty="0" err="1" smtClean="0">
                <a:solidFill>
                  <a:srgbClr val="3366FF"/>
                </a:solidFill>
              </a:rPr>
              <a:t>intronic</a:t>
            </a:r>
            <a:r>
              <a:rPr lang="en-US" sz="2000" dirty="0" smtClean="0">
                <a:solidFill>
                  <a:srgbClr val="3366FF"/>
                </a:solidFill>
              </a:rPr>
              <a:t> regions of the genome.</a:t>
            </a:r>
            <a:endParaRPr lang="en-US" sz="2000" dirty="0">
              <a:solidFill>
                <a:srgbClr val="3366FF"/>
              </a:solidFill>
            </a:endParaRPr>
          </a:p>
        </p:txBody>
      </p:sp>
    </p:spTree>
    <p:extLst>
      <p:ext uri="{BB962C8B-B14F-4D97-AF65-F5344CB8AC3E}">
        <p14:creationId xmlns:p14="http://schemas.microsoft.com/office/powerpoint/2010/main" val="25115023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library prep methods first require you to generate </a:t>
            </a:r>
            <a:r>
              <a:rPr lang="en-US" dirty="0" err="1"/>
              <a:t>cDNA</a:t>
            </a:r>
            <a:r>
              <a:rPr lang="en-US" dirty="0"/>
              <a:t>, in order to ligate on the </a:t>
            </a:r>
            <a:r>
              <a:rPr lang="en-US" dirty="0" err="1"/>
              <a:t>Illumina</a:t>
            </a:r>
            <a:r>
              <a:rPr lang="en-US" dirty="0"/>
              <a:t> barcodes and adapters. </a:t>
            </a:r>
            <a:endParaRPr lang="en-US" dirty="0" smtClean="0"/>
          </a:p>
          <a:p>
            <a:pPr lvl="1"/>
            <a:r>
              <a:rPr lang="en-US" dirty="0" err="1" smtClean="0"/>
              <a:t>cDNA</a:t>
            </a:r>
            <a:r>
              <a:rPr lang="en-US" dirty="0" smtClean="0"/>
              <a:t> </a:t>
            </a:r>
            <a:r>
              <a:rPr lang="en-US" dirty="0"/>
              <a:t>generation using </a:t>
            </a:r>
            <a:r>
              <a:rPr lang="en-US" dirty="0" err="1"/>
              <a:t>oligo</a:t>
            </a:r>
            <a:r>
              <a:rPr lang="en-US" dirty="0"/>
              <a:t> </a:t>
            </a:r>
            <a:r>
              <a:rPr lang="en-US" dirty="0" err="1"/>
              <a:t>dT</a:t>
            </a:r>
            <a:r>
              <a:rPr lang="en-US" dirty="0"/>
              <a:t> (3’ biased </a:t>
            </a:r>
            <a:r>
              <a:rPr lang="en-US" dirty="0" smtClean="0"/>
              <a:t>transcripts)</a:t>
            </a:r>
          </a:p>
          <a:p>
            <a:pPr lvl="1"/>
            <a:r>
              <a:rPr lang="en-US" dirty="0" err="1" smtClean="0"/>
              <a:t>cDNA</a:t>
            </a:r>
            <a:r>
              <a:rPr lang="en-US" dirty="0" smtClean="0"/>
              <a:t> </a:t>
            </a:r>
            <a:r>
              <a:rPr lang="en-US" dirty="0"/>
              <a:t>generation using random </a:t>
            </a:r>
            <a:r>
              <a:rPr lang="en-US" dirty="0" err="1"/>
              <a:t>hexomers</a:t>
            </a:r>
            <a:r>
              <a:rPr lang="en-US" dirty="0"/>
              <a:t> (less </a:t>
            </a:r>
            <a:r>
              <a:rPr lang="en-US" dirty="0" smtClean="0"/>
              <a:t>biased)</a:t>
            </a:r>
          </a:p>
          <a:p>
            <a:pPr lvl="1"/>
            <a:r>
              <a:rPr lang="en-US" dirty="0" smtClean="0"/>
              <a:t>full</a:t>
            </a:r>
            <a:r>
              <a:rPr lang="en-US" dirty="0"/>
              <a:t>-length </a:t>
            </a:r>
            <a:r>
              <a:rPr lang="en-US" dirty="0" err="1"/>
              <a:t>cDNAs</a:t>
            </a:r>
            <a:r>
              <a:rPr lang="en-US" dirty="0"/>
              <a:t> using SMART </a:t>
            </a:r>
            <a:r>
              <a:rPr lang="en-US" dirty="0" err="1"/>
              <a:t>cDNA</a:t>
            </a:r>
            <a:r>
              <a:rPr lang="en-US" dirty="0"/>
              <a:t> </a:t>
            </a:r>
            <a:r>
              <a:rPr lang="en-US" dirty="0" smtClean="0"/>
              <a:t>synthesis </a:t>
            </a:r>
            <a:r>
              <a:rPr lang="en-US" dirty="0"/>
              <a:t>method </a:t>
            </a:r>
          </a:p>
          <a:p>
            <a:r>
              <a:rPr lang="en-US" dirty="0"/>
              <a:t>Also, can generate strand specific libraries, which means you only sequence the strand that was </a:t>
            </a:r>
            <a:r>
              <a:rPr lang="en-US" dirty="0" smtClean="0"/>
              <a:t>transcribed.</a:t>
            </a:r>
          </a:p>
          <a:p>
            <a:pPr lvl="1"/>
            <a:r>
              <a:rPr lang="en-US" dirty="0" smtClean="0"/>
              <a:t>This </a:t>
            </a:r>
            <a:r>
              <a:rPr lang="en-US" dirty="0"/>
              <a:t>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smtClean="0"/>
              <a:t>“</a:t>
            </a:r>
            <a:r>
              <a:rPr lang="en-US" dirty="0" err="1" smtClean="0"/>
              <a:t>rna</a:t>
            </a:r>
            <a:r>
              <a:rPr lang="en-US" dirty="0" smtClean="0"/>
              <a:t>” strand.</a:t>
            </a:r>
          </a:p>
          <a:p>
            <a:pPr lvl="1"/>
            <a:r>
              <a:rPr lang="en-US" dirty="0" smtClean="0"/>
              <a:t>Can also use a RNA ligase to attach adapters and then PCR the second strand and remainder of adapters.</a:t>
            </a:r>
            <a:endParaRPr lang="en-US" dirty="0"/>
          </a:p>
        </p:txBody>
      </p:sp>
      <p:sp>
        <p:nvSpPr>
          <p:cNvPr id="3" name="Title 2"/>
          <p:cNvSpPr>
            <a:spLocks noGrp="1"/>
          </p:cNvSpPr>
          <p:nvPr>
            <p:ph type="title"/>
          </p:nvPr>
        </p:nvSpPr>
        <p:spPr/>
        <p:txBody>
          <a:bodyPr/>
          <a:lstStyle/>
          <a:p>
            <a:r>
              <a:rPr lang="en-US" dirty="0" smtClean="0"/>
              <a:t>Library Preparation</a:t>
            </a:r>
            <a:endParaRPr lang="en-US" dirty="0"/>
          </a:p>
        </p:txBody>
      </p:sp>
    </p:spTree>
    <p:extLst>
      <p:ext uri="{BB962C8B-B14F-4D97-AF65-F5344CB8AC3E}">
        <p14:creationId xmlns:p14="http://schemas.microsoft.com/office/powerpoint/2010/main" val="28211541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84929"/>
          </a:xfrm>
        </p:spPr>
        <p:txBody>
          <a:bodyPr>
            <a:normAutofit fontScale="92500" lnSpcReduction="10000"/>
          </a:bodyPr>
          <a:lstStyle/>
          <a:p>
            <a:pPr marL="502920" indent="-457200">
              <a:buFont typeface="+mj-lt"/>
              <a:buAutoNum type="arabicPeriod" startAt="5"/>
            </a:pPr>
            <a:r>
              <a:rPr lang="en-US" dirty="0" smtClean="0"/>
              <a:t>Files and File Types</a:t>
            </a:r>
          </a:p>
          <a:p>
            <a:pPr marL="502920" indent="-457200">
              <a:buFont typeface="+mj-lt"/>
              <a:buAutoNum type="arabicPeriod" startAt="5"/>
            </a:pPr>
            <a:r>
              <a:rPr lang="en-US" dirty="0" smtClean="0"/>
              <a:t>Read Preprocessing</a:t>
            </a:r>
          </a:p>
          <a:p>
            <a:pPr lvl="1"/>
            <a:r>
              <a:rPr lang="en-US" dirty="0" smtClean="0"/>
              <a:t>Description of the </a:t>
            </a:r>
            <a:r>
              <a:rPr lang="en-US" dirty="0" err="1" smtClean="0"/>
              <a:t>expHTS</a:t>
            </a:r>
            <a:r>
              <a:rPr lang="en-US" dirty="0" smtClean="0"/>
              <a:t> preprocess pipeline</a:t>
            </a:r>
          </a:p>
          <a:p>
            <a:pPr lvl="1"/>
            <a:r>
              <a:rPr lang="en-US" dirty="0" smtClean="0"/>
              <a:t>Parameters and what they mean</a:t>
            </a:r>
          </a:p>
          <a:p>
            <a:pPr lvl="1"/>
            <a:r>
              <a:rPr lang="en-US" dirty="0" smtClean="0"/>
              <a:t>Preprocessing the Workshop Data</a:t>
            </a:r>
          </a:p>
          <a:p>
            <a:pPr lvl="1"/>
            <a:r>
              <a:rPr lang="en-US" dirty="0" smtClean="0"/>
              <a:t>QA/QC</a:t>
            </a:r>
          </a:p>
          <a:p>
            <a:pPr marL="502920" indent="-457200">
              <a:buFont typeface="+mj-lt"/>
              <a:buAutoNum type="arabicPeriod" startAt="5"/>
            </a:pPr>
            <a:r>
              <a:rPr lang="en-US" dirty="0" smtClean="0"/>
              <a:t>Read Mapping</a:t>
            </a:r>
          </a:p>
          <a:p>
            <a:pPr lvl="1"/>
            <a:r>
              <a:rPr lang="en-US" dirty="0" smtClean="0"/>
              <a:t>Description of the </a:t>
            </a:r>
            <a:r>
              <a:rPr lang="en-US" dirty="0" err="1" smtClean="0"/>
              <a:t>expHTS</a:t>
            </a:r>
            <a:r>
              <a:rPr lang="en-US" dirty="0" smtClean="0"/>
              <a:t> mapping pipeline</a:t>
            </a:r>
          </a:p>
          <a:p>
            <a:pPr lvl="1"/>
            <a:r>
              <a:rPr lang="en-US" dirty="0" smtClean="0"/>
              <a:t>Parameters and what they mean</a:t>
            </a:r>
          </a:p>
          <a:p>
            <a:pPr lvl="1"/>
            <a:r>
              <a:rPr lang="en-US" dirty="0" smtClean="0"/>
              <a:t>Mapping the Workshop Data</a:t>
            </a:r>
            <a:endParaRPr lang="en-US" dirty="0"/>
          </a:p>
          <a:p>
            <a:pPr lvl="1"/>
            <a:r>
              <a:rPr lang="en-US" dirty="0"/>
              <a:t>QA/</a:t>
            </a:r>
            <a:r>
              <a:rPr lang="en-US" dirty="0" smtClean="0"/>
              <a:t>QC</a:t>
            </a:r>
          </a:p>
          <a:p>
            <a:pPr marL="502920" indent="-457200">
              <a:buFont typeface="+mj-lt"/>
              <a:buAutoNum type="arabicPeriod" startAt="5"/>
            </a:pPr>
            <a:r>
              <a:rPr lang="en-US" dirty="0"/>
              <a:t>Estimate known genes and transcripts </a:t>
            </a:r>
            <a:r>
              <a:rPr lang="en-US" dirty="0" smtClean="0"/>
              <a:t>expression</a:t>
            </a:r>
            <a:r>
              <a:rPr lang="en-US" dirty="0"/>
              <a:t> </a:t>
            </a:r>
            <a:r>
              <a:rPr lang="en-US" dirty="0" smtClean="0"/>
              <a:t>– Counting</a:t>
            </a:r>
          </a:p>
          <a:p>
            <a:pPr lvl="1"/>
            <a:r>
              <a:rPr lang="en-US" dirty="0" smtClean="0"/>
              <a:t>Description of the </a:t>
            </a:r>
            <a:r>
              <a:rPr lang="en-US" dirty="0" err="1" smtClean="0"/>
              <a:t>expHTS</a:t>
            </a:r>
            <a:r>
              <a:rPr lang="en-US" dirty="0"/>
              <a:t> </a:t>
            </a:r>
            <a:r>
              <a:rPr lang="en-US" dirty="0" smtClean="0"/>
              <a:t>counting pipeline</a:t>
            </a:r>
          </a:p>
          <a:p>
            <a:pPr lvl="1"/>
            <a:r>
              <a:rPr lang="en-US" dirty="0" smtClean="0"/>
              <a:t>Parameters and what they mean</a:t>
            </a:r>
          </a:p>
          <a:p>
            <a:pPr lvl="1"/>
            <a:r>
              <a:rPr lang="en-US" dirty="0" smtClean="0"/>
              <a:t>Counting the Workshop Data</a:t>
            </a:r>
            <a:endParaRPr lang="en-US" dirty="0"/>
          </a:p>
          <a:p>
            <a:pPr lvl="1"/>
            <a:r>
              <a:rPr lang="en-US" dirty="0"/>
              <a:t>QA/</a:t>
            </a:r>
            <a:r>
              <a:rPr lang="en-US" dirty="0" smtClean="0"/>
              <a:t>QC</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023836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Very important to be </a:t>
            </a:r>
            <a:r>
              <a:rPr lang="en-US" dirty="0" smtClean="0"/>
              <a:t>consistent </a:t>
            </a:r>
            <a:r>
              <a:rPr lang="en-US" dirty="0"/>
              <a:t>across all samples in an experiment on how you size select your final libraries. You can size select </a:t>
            </a:r>
            <a:r>
              <a:rPr lang="en-US" dirty="0" smtClean="0"/>
              <a:t>by:</a:t>
            </a:r>
          </a:p>
          <a:p>
            <a:pPr lvl="1"/>
            <a:r>
              <a:rPr lang="en-US" dirty="0" smtClean="0"/>
              <a:t>Fragmenting </a:t>
            </a:r>
            <a:r>
              <a:rPr lang="en-US" dirty="0"/>
              <a:t>your RNA, </a:t>
            </a:r>
            <a:r>
              <a:rPr lang="en-US" dirty="0" smtClean="0"/>
              <a:t>prior to </a:t>
            </a:r>
            <a:r>
              <a:rPr lang="en-US" dirty="0" err="1"/>
              <a:t>cDNA</a:t>
            </a:r>
            <a:r>
              <a:rPr lang="en-US" dirty="0"/>
              <a:t> </a:t>
            </a:r>
            <a:r>
              <a:rPr lang="en-US" dirty="0" smtClean="0"/>
              <a:t>generation.</a:t>
            </a:r>
          </a:p>
          <a:p>
            <a:pPr lvl="2"/>
            <a:r>
              <a:rPr lang="en-US" dirty="0"/>
              <a:t>Chemically heat w/magnesium</a:t>
            </a:r>
          </a:p>
          <a:p>
            <a:pPr lvl="2"/>
            <a:r>
              <a:rPr lang="en-US" dirty="0" smtClean="0"/>
              <a:t>Mechanically </a:t>
            </a:r>
            <a:r>
              <a:rPr lang="en-US" dirty="0"/>
              <a:t>(</a:t>
            </a:r>
            <a:r>
              <a:rPr lang="en-US" dirty="0" smtClean="0"/>
              <a:t>ex. ultra-</a:t>
            </a:r>
            <a:r>
              <a:rPr lang="en-US" dirty="0" err="1" smtClean="0"/>
              <a:t>sonicator</a:t>
            </a:r>
            <a:r>
              <a:rPr lang="en-US" dirty="0"/>
              <a:t>) </a:t>
            </a:r>
            <a:endParaRPr lang="en-US" dirty="0" smtClean="0"/>
          </a:p>
          <a:p>
            <a:r>
              <a:rPr lang="en-US" dirty="0" smtClean="0"/>
              <a:t>Cleanup/Size </a:t>
            </a:r>
            <a:r>
              <a:rPr lang="en-US" dirty="0"/>
              <a:t>select after library </a:t>
            </a:r>
            <a:r>
              <a:rPr lang="en-US" dirty="0" smtClean="0"/>
              <a:t>generation using SPRI beads or </a:t>
            </a:r>
            <a:r>
              <a:rPr lang="en-US" dirty="0"/>
              <a:t>(gel cut</a:t>
            </a:r>
            <a:r>
              <a:rPr lang="en-US" dirty="0" smtClean="0"/>
              <a:t>)</a:t>
            </a:r>
          </a:p>
          <a:p>
            <a:r>
              <a:rPr lang="en-US" dirty="0" smtClean="0"/>
              <a:t>QA the samples using an electrophoretic method (</a:t>
            </a:r>
            <a:r>
              <a:rPr lang="en-US" dirty="0" err="1" smtClean="0"/>
              <a:t>Bioanalyzer</a:t>
            </a:r>
            <a:r>
              <a:rPr lang="en-US" dirty="0" smtClean="0"/>
              <a:t>) and quantify with </a:t>
            </a:r>
            <a:r>
              <a:rPr lang="en-US" dirty="0" err="1" smtClean="0"/>
              <a:t>qPCR</a:t>
            </a:r>
            <a:r>
              <a:rPr lang="en-US" dirty="0" smtClean="0"/>
              <a:t>.</a:t>
            </a:r>
            <a:endParaRPr lang="en-US" dirty="0"/>
          </a:p>
        </p:txBody>
      </p:sp>
      <p:sp>
        <p:nvSpPr>
          <p:cNvPr id="3" name="Title 2"/>
          <p:cNvSpPr>
            <a:spLocks noGrp="1"/>
          </p:cNvSpPr>
          <p:nvPr>
            <p:ph type="title"/>
          </p:nvPr>
        </p:nvSpPr>
        <p:spPr/>
        <p:txBody>
          <a:bodyPr/>
          <a:lstStyle/>
          <a:p>
            <a:r>
              <a:rPr lang="en-US" dirty="0" smtClean="0"/>
              <a:t>Size Selection/Cleanup/</a:t>
            </a:r>
            <a:r>
              <a:rPr lang="en-US" dirty="0" err="1" smtClean="0"/>
              <a:t>qA</a:t>
            </a:r>
            <a:endParaRPr lang="en-US" dirty="0"/>
          </a:p>
        </p:txBody>
      </p:sp>
      <p:sp>
        <p:nvSpPr>
          <p:cNvPr id="4" name="Rectangle 3"/>
          <p:cNvSpPr/>
          <p:nvPr/>
        </p:nvSpPr>
        <p:spPr>
          <a:xfrm>
            <a:off x="381000" y="539121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r>
              <a:rPr lang="en-US" sz="2800" dirty="0" smtClean="0">
                <a:solidFill>
                  <a:srgbClr val="3366FF"/>
                </a:solidFill>
              </a:rPr>
              <a:t>!!!</a:t>
            </a:r>
            <a:endParaRPr lang="en-US" sz="2800" dirty="0">
              <a:solidFill>
                <a:srgbClr val="3366FF"/>
              </a:solidFill>
            </a:endParaRPr>
          </a:p>
        </p:txBody>
      </p:sp>
    </p:spTree>
    <p:extLst>
      <p:ext uri="{BB962C8B-B14F-4D97-AF65-F5344CB8AC3E}">
        <p14:creationId xmlns:p14="http://schemas.microsoft.com/office/powerpoint/2010/main" val="23377896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high throughput biological work (Microarrays, Sequencing, HT Genotyping, etc.), what may seem like small technical artifacts introduced during sample extraction/preparation can lead to large changes, or bias, in the data. </a:t>
            </a:r>
          </a:p>
          <a:p>
            <a:r>
              <a:rPr lang="en-US" dirty="0"/>
              <a:t>Not to say this doesn’t occur with smaller scale analysis such as Sanger sequencing or </a:t>
            </a:r>
            <a:r>
              <a:rPr lang="en-US" dirty="0" err="1" smtClean="0"/>
              <a:t>qRT</a:t>
            </a:r>
            <a:r>
              <a:rPr lang="en-US" dirty="0" smtClean="0"/>
              <a:t>-PCR</a:t>
            </a:r>
            <a:r>
              <a:rPr lang="en-US" dirty="0"/>
              <a:t>, but they do become more </a:t>
            </a:r>
            <a:r>
              <a:rPr lang="en-US" dirty="0" smtClean="0"/>
              <a:t>apparent </a:t>
            </a:r>
            <a:r>
              <a:rPr lang="en-US" dirty="0"/>
              <a:t>and may cause significant issues during analysis. </a:t>
            </a:r>
          </a:p>
          <a:p>
            <a:endParaRPr lang="en-US" dirty="0"/>
          </a:p>
        </p:txBody>
      </p:sp>
      <p:sp>
        <p:nvSpPr>
          <p:cNvPr id="3" name="Title 2"/>
          <p:cNvSpPr>
            <a:spLocks noGrp="1"/>
          </p:cNvSpPr>
          <p:nvPr>
            <p:ph type="title"/>
          </p:nvPr>
        </p:nvSpPr>
        <p:spPr/>
        <p:txBody>
          <a:bodyPr/>
          <a:lstStyle/>
          <a:p>
            <a:r>
              <a:rPr lang="en-US" dirty="0" smtClean="0"/>
              <a:t>BE CONSISTANT!</a:t>
            </a:r>
            <a:endParaRPr lang="en-US" dirty="0"/>
          </a:p>
        </p:txBody>
      </p:sp>
    </p:spTree>
    <p:extLst>
      <p:ext uri="{BB962C8B-B14F-4D97-AF65-F5344CB8AC3E}">
        <p14:creationId xmlns:p14="http://schemas.microsoft.com/office/powerpoint/2010/main" val="28787273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Search the internet for RNA-SEQ coverage recommendations. Then we will talk about them</a:t>
            </a:r>
          </a:p>
        </p:txBody>
      </p:sp>
      <p:sp>
        <p:nvSpPr>
          <p:cNvPr id="6" name="Text Placeholder 5"/>
          <p:cNvSpPr>
            <a:spLocks noGrp="1"/>
          </p:cNvSpPr>
          <p:nvPr>
            <p:ph type="body" sz="half" idx="2"/>
          </p:nvPr>
        </p:nvSpPr>
        <p:spPr/>
        <p:txBody>
          <a:bodyPr/>
          <a:lstStyle/>
          <a:p>
            <a:r>
              <a:rPr lang="en-US" dirty="0" smtClean="0"/>
              <a:t>RNA-SEQ COVERAGE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3</a:t>
            </a:r>
          </a:p>
        </p:txBody>
      </p:sp>
    </p:spTree>
    <p:extLst>
      <p:ext uri="{BB962C8B-B14F-4D97-AF65-F5344CB8AC3E}">
        <p14:creationId xmlns:p14="http://schemas.microsoft.com/office/powerpoint/2010/main" val="7403408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a:t>
            </a:r>
            <a:endParaRPr lang="en-US" dirty="0"/>
          </a:p>
        </p:txBody>
      </p:sp>
      <p:sp>
        <p:nvSpPr>
          <p:cNvPr id="3" name="Title 2"/>
          <p:cNvSpPr>
            <a:spLocks noGrp="1"/>
          </p:cNvSpPr>
          <p:nvPr>
            <p:ph type="title"/>
          </p:nvPr>
        </p:nvSpPr>
        <p:spPr/>
        <p:txBody>
          <a:bodyPr/>
          <a:lstStyle/>
          <a:p>
            <a:r>
              <a:rPr lang="en-US" dirty="0" smtClean="0"/>
              <a:t>Workshop dataset</a:t>
            </a:r>
            <a:endParaRPr lang="en-US" dirty="0"/>
          </a:p>
        </p:txBody>
      </p:sp>
    </p:spTree>
    <p:extLst>
      <p:ext uri="{BB962C8B-B14F-4D97-AF65-F5344CB8AC3E}">
        <p14:creationId xmlns:p14="http://schemas.microsoft.com/office/powerpoint/2010/main" val="3635329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Exophiala</a:t>
            </a:r>
            <a:r>
              <a:rPr lang="en-US" dirty="0" smtClean="0"/>
              <a:t> </a:t>
            </a:r>
            <a:r>
              <a:rPr lang="en-US" dirty="0" err="1"/>
              <a:t>dermatitidis</a:t>
            </a:r>
            <a:r>
              <a:rPr lang="en-US" dirty="0"/>
              <a:t> NIH/UT8656</a:t>
            </a:r>
          </a:p>
          <a:p>
            <a:endParaRPr lang="en-US" dirty="0"/>
          </a:p>
          <a:p>
            <a:pPr marL="45720" indent="0" algn="just">
              <a:buNone/>
            </a:pPr>
            <a:r>
              <a:rPr lang="en-US" i="1" dirty="0" err="1" smtClean="0"/>
              <a:t>Exophiala</a:t>
            </a:r>
            <a:r>
              <a:rPr lang="en-US" i="1" dirty="0" smtClean="0"/>
              <a:t> </a:t>
            </a:r>
            <a:r>
              <a:rPr lang="en-US" i="1" dirty="0" err="1"/>
              <a:t>dermatitidis</a:t>
            </a:r>
            <a:r>
              <a:rPr lang="en-US" i="1" dirty="0"/>
              <a:t> is a </a:t>
            </a:r>
            <a:r>
              <a:rPr lang="en-US" i="1" dirty="0" err="1"/>
              <a:t>thermophilic</a:t>
            </a:r>
            <a:r>
              <a:rPr lang="en-US" i="1" dirty="0"/>
              <a:t> black yeast, and a member of the </a:t>
            </a:r>
            <a:r>
              <a:rPr lang="en-US" i="1" dirty="0" err="1"/>
              <a:t>Herpotrichiellaceae</a:t>
            </a:r>
            <a:r>
              <a:rPr lang="en-US" i="1" dirty="0"/>
              <a:t>. While the species is only found at low abundance in nature, metabolically active strains are commonly isolated in saunas, steam baths, and dish washers. </a:t>
            </a:r>
            <a:r>
              <a:rPr lang="en-US" i="1" dirty="0" err="1"/>
              <a:t>Exophiala</a:t>
            </a:r>
            <a:r>
              <a:rPr lang="en-US" i="1" dirty="0"/>
              <a:t> </a:t>
            </a:r>
            <a:r>
              <a:rPr lang="en-US" i="1" dirty="0" err="1"/>
              <a:t>dermatitidis</a:t>
            </a:r>
            <a:r>
              <a:rPr lang="en-US" i="1" dirty="0"/>
              <a:t> only rarely causes infection in humans, however cases have been reported around the world. In East Asia, the species has caused lethal brain infections in young and otherwise healthy individuals. The fungus has been known to cause cutaneous and subcutaneous </a:t>
            </a:r>
            <a:r>
              <a:rPr lang="en-US" i="1" dirty="0" err="1"/>
              <a:t>phaeohyphomycosis</a:t>
            </a:r>
            <a:r>
              <a:rPr lang="en-US" i="1" dirty="0"/>
              <a:t>, and as a lung colonist in people with cystic fibrosis in Europe. In 2002, an outbreak of systemic E. </a:t>
            </a:r>
            <a:r>
              <a:rPr lang="en-US" i="1" dirty="0" err="1"/>
              <a:t>dermatitidis</a:t>
            </a:r>
            <a:r>
              <a:rPr lang="en-US" i="1" dirty="0"/>
              <a:t> infection occurred in women who had received contaminated steroid injections at North Carolina hospitals</a:t>
            </a:r>
            <a:r>
              <a:rPr lang="en-US" i="1" dirty="0" smtClean="0"/>
              <a:t>.</a:t>
            </a:r>
            <a:endParaRPr lang="en-US" i="1" dirty="0"/>
          </a:p>
        </p:txBody>
      </p:sp>
      <p:sp>
        <p:nvSpPr>
          <p:cNvPr id="3" name="Title 2"/>
          <p:cNvSpPr>
            <a:spLocks noGrp="1"/>
          </p:cNvSpPr>
          <p:nvPr>
            <p:ph type="title"/>
          </p:nvPr>
        </p:nvSpPr>
        <p:spPr/>
        <p:txBody>
          <a:bodyPr/>
          <a:lstStyle/>
          <a:p>
            <a:r>
              <a:rPr lang="en-US" dirty="0" smtClean="0"/>
              <a:t>Workshop data</a:t>
            </a:r>
            <a:endParaRPr lang="en-US" dirty="0"/>
          </a:p>
        </p:txBody>
      </p:sp>
    </p:spTree>
    <p:extLst>
      <p:ext uri="{BB962C8B-B14F-4D97-AF65-F5344CB8AC3E}">
        <p14:creationId xmlns:p14="http://schemas.microsoft.com/office/powerpoint/2010/main" val="28842439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 Data</a:t>
            </a:r>
            <a:endParaRPr lang="en-US" dirty="0"/>
          </a:p>
        </p:txBody>
      </p:sp>
      <p:sp>
        <p:nvSpPr>
          <p:cNvPr id="2" name="Content Placeholder 1"/>
          <p:cNvSpPr>
            <a:spLocks noGrp="1"/>
          </p:cNvSpPr>
          <p:nvPr>
            <p:ph idx="1"/>
          </p:nvPr>
        </p:nvSpPr>
        <p:spPr/>
        <p:txBody>
          <a:bodyPr>
            <a:normAutofit/>
          </a:bodyPr>
          <a:lstStyle/>
          <a:p>
            <a:pPr marL="45720" indent="0">
              <a:buNone/>
            </a:pPr>
            <a:r>
              <a:rPr lang="en-US" dirty="0" err="1"/>
              <a:t>Illumina</a:t>
            </a:r>
            <a:r>
              <a:rPr lang="en-US" dirty="0"/>
              <a:t> sequencing of </a:t>
            </a:r>
            <a:r>
              <a:rPr lang="en-US" dirty="0" err="1"/>
              <a:t>Exophiala</a:t>
            </a:r>
            <a:r>
              <a:rPr lang="en-US" dirty="0"/>
              <a:t> </a:t>
            </a:r>
            <a:r>
              <a:rPr lang="en-US" dirty="0" err="1"/>
              <a:t>dermatitidis</a:t>
            </a:r>
            <a:r>
              <a:rPr lang="en-US" dirty="0"/>
              <a:t> NIH/</a:t>
            </a:r>
            <a:r>
              <a:rPr lang="en-US" dirty="0" smtClean="0"/>
              <a:t>UT8656</a:t>
            </a:r>
          </a:p>
          <a:p>
            <a:pPr lvl="1"/>
            <a:r>
              <a:rPr lang="en-US" dirty="0"/>
              <a:t>Reference transcriptome </a:t>
            </a:r>
            <a:r>
              <a:rPr lang="en-US" dirty="0" smtClean="0"/>
              <a:t>for the </a:t>
            </a:r>
            <a:r>
              <a:rPr lang="en-US" dirty="0"/>
              <a:t>Human </a:t>
            </a:r>
            <a:r>
              <a:rPr lang="en-US" dirty="0" err="1"/>
              <a:t>Microbiome</a:t>
            </a:r>
            <a:r>
              <a:rPr lang="en-US" dirty="0"/>
              <a:t> </a:t>
            </a:r>
            <a:r>
              <a:rPr lang="en-US" dirty="0" smtClean="0"/>
              <a:t>Project</a:t>
            </a:r>
          </a:p>
          <a:p>
            <a:r>
              <a:rPr lang="en-US" dirty="0" smtClean="0"/>
              <a:t>Data:</a:t>
            </a:r>
          </a:p>
          <a:p>
            <a:pPr lvl="1"/>
            <a:r>
              <a:rPr lang="en-US" dirty="0">
                <a:hlinkClick r:id="rId2"/>
              </a:rPr>
              <a:t>http://www.ncbi.nlm.nih.gov/Traces/sra/?study=</a:t>
            </a:r>
            <a:r>
              <a:rPr lang="en-US" dirty="0" smtClean="0">
                <a:hlinkClick r:id="rId2"/>
              </a:rPr>
              <a:t>SRP006291</a:t>
            </a:r>
            <a:endParaRPr lang="en-US" dirty="0" smtClean="0"/>
          </a:p>
          <a:p>
            <a:r>
              <a:rPr lang="en-US" dirty="0"/>
              <a:t>Article:</a:t>
            </a:r>
          </a:p>
          <a:p>
            <a:pPr lvl="1"/>
            <a:r>
              <a:rPr lang="en-US" dirty="0">
                <a:hlinkClick r:id="rId3"/>
              </a:rPr>
              <a:t>http://www.ncbi.nlm.nih.gov/pmc/articles/</a:t>
            </a:r>
            <a:r>
              <a:rPr lang="en-US" dirty="0" smtClean="0">
                <a:hlinkClick r:id="rId3"/>
              </a:rPr>
              <a:t>PMC4059230</a:t>
            </a:r>
            <a:endParaRPr lang="en-US" dirty="0"/>
          </a:p>
          <a:p>
            <a:r>
              <a:rPr lang="en-US" dirty="0" smtClean="0"/>
              <a:t>References:</a:t>
            </a:r>
          </a:p>
          <a:p>
            <a:pPr lvl="1"/>
            <a:r>
              <a:rPr lang="en-US" dirty="0"/>
              <a:t>Broad - </a:t>
            </a:r>
            <a:r>
              <a:rPr lang="en-US" dirty="0">
                <a:hlinkClick r:id="rId4"/>
              </a:rPr>
              <a:t>http://www.broadinstitute.org/annotation/genome/Black_Yeasts/</a:t>
            </a:r>
            <a:r>
              <a:rPr lang="en-US" dirty="0" smtClean="0">
                <a:hlinkClick r:id="rId4"/>
              </a:rPr>
              <a:t>MultiHome.html</a:t>
            </a:r>
            <a:endParaRPr lang="en-US" dirty="0" smtClean="0"/>
          </a:p>
          <a:p>
            <a:pPr lvl="1"/>
            <a:r>
              <a:rPr lang="en-US" dirty="0" err="1" smtClean="0"/>
              <a:t>Ensembl</a:t>
            </a:r>
            <a:r>
              <a:rPr lang="en-US" dirty="0" smtClean="0"/>
              <a:t> – </a:t>
            </a:r>
          </a:p>
          <a:p>
            <a:pPr lvl="1"/>
            <a:r>
              <a:rPr lang="en-US" dirty="0" smtClean="0">
                <a:hlinkClick r:id="rId5"/>
              </a:rPr>
              <a:t>http://fungi.ensembl.org/Exophiala_dermatitidis_nih_ut8656/Info/Index</a:t>
            </a:r>
            <a:endParaRPr lang="en-US" dirty="0" smtClean="0"/>
          </a:p>
        </p:txBody>
      </p:sp>
    </p:spTree>
    <p:extLst>
      <p:ext uri="{BB962C8B-B14F-4D97-AF65-F5344CB8AC3E}">
        <p14:creationId xmlns:p14="http://schemas.microsoft.com/office/powerpoint/2010/main" val="12033693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dirty="0" smtClean="0"/>
              <a:t>Briefly scan the data publication</a:t>
            </a:r>
          </a:p>
          <a:p>
            <a:pPr lvl="1"/>
            <a:r>
              <a:rPr lang="en-US" dirty="0" smtClean="0"/>
              <a:t>What is the experimental condition: what are we going to compare?</a:t>
            </a:r>
          </a:p>
          <a:p>
            <a:pPr lvl="1"/>
            <a:r>
              <a:rPr lang="en-US" dirty="0" smtClean="0"/>
              <a:t>Scanning the document, what was their workflow</a:t>
            </a:r>
          </a:p>
          <a:p>
            <a:pPr lvl="1"/>
            <a:r>
              <a:rPr lang="en-US" dirty="0" smtClean="0"/>
              <a:t>How many differentially expressed genes did they get (up regulated / down regulated)?</a:t>
            </a:r>
          </a:p>
          <a:p>
            <a:pPr lvl="1"/>
            <a:r>
              <a:rPr lang="en-US" dirty="0" smtClean="0"/>
              <a:t>What was the main result of their experiment?</a:t>
            </a:r>
          </a:p>
          <a:p>
            <a:pPr lvl="1"/>
            <a:endParaRPr lang="en-US" dirty="0" smtClean="0"/>
          </a:p>
          <a:p>
            <a:pPr lvl="1"/>
            <a:endParaRPr lang="en-US" dirty="0" smtClean="0"/>
          </a:p>
          <a:p>
            <a:endParaRPr lang="en-US" dirty="0" smtClean="0"/>
          </a:p>
        </p:txBody>
      </p:sp>
      <p:sp>
        <p:nvSpPr>
          <p:cNvPr id="6" name="Text Placeholder 5"/>
          <p:cNvSpPr>
            <a:spLocks noGrp="1"/>
          </p:cNvSpPr>
          <p:nvPr>
            <p:ph type="body" sz="half" idx="2"/>
          </p:nvPr>
        </p:nvSpPr>
        <p:spPr/>
        <p:txBody>
          <a:bodyPr/>
          <a:lstStyle/>
          <a:p>
            <a:r>
              <a:rPr lang="en-US" dirty="0" smtClean="0"/>
              <a:t>Workshop Data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4</a:t>
            </a:r>
          </a:p>
        </p:txBody>
      </p:sp>
    </p:spTree>
    <p:extLst>
      <p:ext uri="{BB962C8B-B14F-4D97-AF65-F5344CB8AC3E}">
        <p14:creationId xmlns:p14="http://schemas.microsoft.com/office/powerpoint/2010/main" val="130614993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4</a:t>
            </a:r>
          </a:p>
        </p:txBody>
      </p:sp>
      <p:sp>
        <p:nvSpPr>
          <p:cNvPr id="3" name="Title 2"/>
          <p:cNvSpPr>
            <a:spLocks noGrp="1"/>
          </p:cNvSpPr>
          <p:nvPr>
            <p:ph type="title"/>
          </p:nvPr>
        </p:nvSpPr>
        <p:spPr/>
        <p:txBody>
          <a:bodyPr/>
          <a:lstStyle/>
          <a:p>
            <a:r>
              <a:rPr lang="en-US" dirty="0" smtClean="0"/>
              <a:t>Overview of RNA-SEQ data analysis</a:t>
            </a:r>
            <a:endParaRPr lang="en-US" dirty="0"/>
          </a:p>
        </p:txBody>
      </p:sp>
    </p:spTree>
    <p:extLst>
      <p:ext uri="{BB962C8B-B14F-4D97-AF65-F5344CB8AC3E}">
        <p14:creationId xmlns:p14="http://schemas.microsoft.com/office/powerpoint/2010/main" val="306874438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6" name="Content Placeholder 5" descr="Slide1.png"/>
          <p:cNvPicPr>
            <a:picLocks noGrp="1" noChangeAspect="1"/>
          </p:cNvPicPr>
          <p:nvPr>
            <p:ph idx="1"/>
          </p:nvPr>
        </p:nvPicPr>
        <p:blipFill>
          <a:blip r:embed="rId2">
            <a:extLst>
              <a:ext uri="{28A0092B-C50C-407E-A947-70E740481C1C}">
                <a14:useLocalDpi xmlns:a14="http://schemas.microsoft.com/office/drawing/2010/main" val="0"/>
              </a:ext>
            </a:extLst>
          </a:blip>
          <a:srcRect l="-45384" r="-45384"/>
          <a:stretch>
            <a:fillRect/>
          </a:stretch>
        </p:blipFill>
        <p:spPr>
          <a:xfrm>
            <a:off x="-113617" y="1719071"/>
            <a:ext cx="9395354" cy="4925034"/>
          </a:xfrm>
        </p:spPr>
      </p:pic>
    </p:spTree>
    <p:extLst>
      <p:ext uri="{BB962C8B-B14F-4D97-AF65-F5344CB8AC3E}">
        <p14:creationId xmlns:p14="http://schemas.microsoft.com/office/powerpoint/2010/main" val="408185454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16755590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startAt="9"/>
            </a:pPr>
            <a:r>
              <a:rPr lang="en-US" dirty="0" smtClean="0"/>
              <a:t>Differential Expression Analysis using </a:t>
            </a:r>
            <a:r>
              <a:rPr lang="en-US" dirty="0" err="1" smtClean="0"/>
              <a:t>edgeR</a:t>
            </a:r>
            <a:endParaRPr lang="en-US" dirty="0" smtClean="0"/>
          </a:p>
          <a:p>
            <a:pPr lvl="1"/>
            <a:r>
              <a:rPr lang="en-US" dirty="0" smtClean="0"/>
              <a:t>Overview of Differential Expression Analysis</a:t>
            </a:r>
          </a:p>
          <a:p>
            <a:pPr lvl="1"/>
            <a:r>
              <a:rPr lang="en-US" dirty="0" smtClean="0"/>
              <a:t>Models and model formulation</a:t>
            </a:r>
            <a:endParaRPr lang="en-US" dirty="0"/>
          </a:p>
          <a:p>
            <a:pPr lvl="1"/>
            <a:r>
              <a:rPr lang="en-US" dirty="0"/>
              <a:t>QA/QC</a:t>
            </a:r>
          </a:p>
          <a:p>
            <a:pPr lvl="1"/>
            <a:r>
              <a:rPr lang="en-US" dirty="0" smtClean="0"/>
              <a:t>Perform Differential Expression </a:t>
            </a:r>
            <a:r>
              <a:rPr lang="en-US" dirty="0"/>
              <a:t>the Workshop Data</a:t>
            </a:r>
          </a:p>
          <a:p>
            <a:pPr marL="502920" indent="-457200">
              <a:buFont typeface="+mj-lt"/>
              <a:buAutoNum type="arabicPeriod" startAt="9"/>
            </a:pPr>
            <a:r>
              <a:rPr lang="en-US" dirty="0" smtClean="0"/>
              <a:t>Summarization and Visualization of Output</a:t>
            </a:r>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6041885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31456"/>
          </a:xfrm>
        </p:spPr>
        <p:txBody>
          <a:bodyPr>
            <a:normAutofit/>
          </a:bodyPr>
          <a:lstStyle/>
          <a:p>
            <a:pPr marL="45720" indent="0">
              <a:buNone/>
            </a:pPr>
            <a:r>
              <a:rPr lang="en-US" b="1" dirty="0"/>
              <a:t>Mapping</a:t>
            </a:r>
            <a:r>
              <a:rPr lang="en-US" dirty="0"/>
              <a:t>:</a:t>
            </a:r>
          </a:p>
          <a:p>
            <a:r>
              <a:rPr lang="en-US" dirty="0" smtClean="0"/>
              <a:t>Python </a:t>
            </a:r>
            <a:r>
              <a:rPr lang="en-US" dirty="0"/>
              <a:t>2.7</a:t>
            </a:r>
          </a:p>
          <a:p>
            <a:r>
              <a:rPr lang="en-US" dirty="0" err="1" smtClean="0"/>
              <a:t>Bwa</a:t>
            </a:r>
            <a:r>
              <a:rPr lang="en-US" dirty="0" smtClean="0"/>
              <a:t> </a:t>
            </a:r>
            <a:r>
              <a:rPr lang="en-US" dirty="0" err="1"/>
              <a:t>mem</a:t>
            </a:r>
            <a:r>
              <a:rPr lang="en-US" dirty="0"/>
              <a:t> – map reads to a reference</a:t>
            </a:r>
          </a:p>
          <a:p>
            <a:pPr lvl="1"/>
            <a:r>
              <a:rPr lang="en-US" dirty="0" smtClean="0">
                <a:hlinkClick r:id="rId2"/>
              </a:rPr>
              <a:t>http</a:t>
            </a:r>
            <a:r>
              <a:rPr lang="en-US" dirty="0">
                <a:hlinkClick r:id="rId2"/>
              </a:rPr>
              <a:t>://</a:t>
            </a:r>
            <a:r>
              <a:rPr lang="en-US" dirty="0" err="1">
                <a:hlinkClick r:id="rId2"/>
              </a:rPr>
              <a:t>sourceforge.net</a:t>
            </a:r>
            <a:r>
              <a:rPr lang="en-US" dirty="0">
                <a:hlinkClick r:id="rId2"/>
              </a:rPr>
              <a:t>/projects/bio-</a:t>
            </a:r>
            <a:r>
              <a:rPr lang="en-US" dirty="0" err="1">
                <a:hlinkClick r:id="rId2"/>
              </a:rPr>
              <a:t>bwa</a:t>
            </a:r>
            <a:r>
              <a:rPr lang="en-US" dirty="0">
                <a:hlinkClick r:id="rId2"/>
              </a:rPr>
              <a:t>/files/</a:t>
            </a:r>
            <a:endParaRPr lang="en-US" dirty="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a:t>Python 2.7</a:t>
            </a:r>
          </a:p>
          <a:p>
            <a:r>
              <a:rPr lang="en-US" dirty="0" err="1"/>
              <a:t>samtools</a:t>
            </a:r>
            <a:r>
              <a:rPr lang="en-US" dirty="0"/>
              <a:t> –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http://www-huber.embl.de/users/anders/HTSeq</a:t>
            </a:r>
            <a:r>
              <a:rPr lang="en-US" dirty="0" smtClean="0">
                <a:hlinkClick r:id="rId4"/>
              </a:rPr>
              <a:t>/</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210083891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3.2.0</a:t>
            </a:r>
          </a:p>
          <a:p>
            <a:pPr lvl="1"/>
            <a:r>
              <a:rPr lang="en-US" u="sng" dirty="0" smtClean="0">
                <a:hlinkClick r:id="rId2"/>
              </a:rPr>
              <a:t>http</a:t>
            </a:r>
            <a:r>
              <a:rPr lang="en-US" u="sng" dirty="0">
                <a:hlinkClick r:id="rId2"/>
              </a:rPr>
              <a:t>://www.r-project.org/</a:t>
            </a:r>
            <a:endParaRPr lang="en-US" dirty="0"/>
          </a:p>
          <a:p>
            <a:pPr lvl="1"/>
            <a:r>
              <a:rPr lang="en-US" dirty="0" smtClean="0"/>
              <a:t>R </a:t>
            </a:r>
            <a:r>
              <a:rPr lang="en-US" dirty="0"/>
              <a:t>Package: </a:t>
            </a:r>
            <a:r>
              <a:rPr lang="en-US" dirty="0" err="1"/>
              <a:t>optparse</a:t>
            </a:r>
            <a:r>
              <a:rPr lang="en-US" dirty="0"/>
              <a:t> from </a:t>
            </a:r>
            <a:r>
              <a:rPr lang="en-US" dirty="0" err="1"/>
              <a:t>cran</a:t>
            </a:r>
            <a:endParaRPr lang="en-US" dirty="0"/>
          </a:p>
          <a:p>
            <a:pPr lvl="1"/>
            <a:r>
              <a:rPr lang="en-US" dirty="0" smtClean="0"/>
              <a:t>R </a:t>
            </a:r>
            <a:r>
              <a:rPr lang="en-US" dirty="0"/>
              <a:t>Package: </a:t>
            </a:r>
            <a:r>
              <a:rPr lang="en-US" dirty="0" err="1"/>
              <a:t>EdgeR</a:t>
            </a:r>
            <a:r>
              <a:rPr lang="en-US" dirty="0"/>
              <a:t> from </a:t>
            </a:r>
            <a:r>
              <a:rPr lang="en-US" dirty="0" err="1"/>
              <a:t>bioconductor</a:t>
            </a:r>
            <a:r>
              <a:rPr lang="en-US" dirty="0"/>
              <a:t> – differential expression </a:t>
            </a:r>
            <a:r>
              <a:rPr lang="en-US" dirty="0" smtClean="0"/>
              <a:t>analysis</a:t>
            </a:r>
          </a:p>
          <a:p>
            <a:pPr lvl="2"/>
            <a:r>
              <a:rPr lang="en-US" dirty="0" smtClean="0">
                <a:hlinkClick r:id="rId3"/>
              </a:rPr>
              <a:t>http</a:t>
            </a:r>
            <a:r>
              <a:rPr lang="en-US" dirty="0">
                <a:hlinkClick r:id="rId3"/>
              </a:rPr>
              <a:t>://bioconductor.org/packages/release/bioc/html/</a:t>
            </a:r>
            <a:r>
              <a:rPr lang="en-US" dirty="0" smtClean="0">
                <a:hlinkClick r:id="rId3"/>
              </a:rPr>
              <a:t>edgeR.html</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4065211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8192"/>
          </a:xfrm>
        </p:spPr>
        <p:txBody>
          <a:bodyPr>
            <a:normAutofit/>
          </a:bodyPr>
          <a:lstStyle/>
          <a:p>
            <a:r>
              <a:rPr lang="en-US" dirty="0" err="1" smtClean="0"/>
              <a:t>Git</a:t>
            </a:r>
            <a:r>
              <a:rPr lang="en-US" dirty="0" smtClean="0"/>
              <a:t> is an open source program for tacking changes in text files. Its was written by the author of the Linux operating system, Linus Torvalds. Use </a:t>
            </a:r>
            <a:r>
              <a:rPr lang="en-US" dirty="0" err="1" smtClean="0"/>
              <a:t>git</a:t>
            </a:r>
            <a:r>
              <a:rPr lang="en-US" dirty="0" smtClean="0"/>
              <a:t> for:</a:t>
            </a:r>
          </a:p>
          <a:p>
            <a:pPr lvl="1"/>
            <a:r>
              <a:rPr lang="en-US" dirty="0" smtClean="0"/>
              <a:t>Tracking software changes</a:t>
            </a:r>
          </a:p>
          <a:p>
            <a:pPr lvl="1"/>
            <a:r>
              <a:rPr lang="en-US" dirty="0" smtClean="0"/>
              <a:t>Tracking notes changes</a:t>
            </a:r>
          </a:p>
          <a:p>
            <a:pPr lvl="1"/>
            <a:r>
              <a:rPr lang="en-US" dirty="0" smtClean="0"/>
              <a:t>Tracking document changes</a:t>
            </a:r>
          </a:p>
          <a:p>
            <a:r>
              <a:rPr lang="en-US" dirty="0" err="1" smtClean="0"/>
              <a:t>Github</a:t>
            </a:r>
            <a:r>
              <a:rPr lang="en-US" dirty="0" smtClean="0"/>
              <a:t> is a web-based </a:t>
            </a:r>
            <a:r>
              <a:rPr lang="en-US" dirty="0" err="1" smtClean="0"/>
              <a:t>Git</a:t>
            </a:r>
            <a:r>
              <a:rPr lang="en-US" dirty="0" smtClean="0"/>
              <a:t> repository hosting service, free to use for open repositories</a:t>
            </a:r>
          </a:p>
          <a:p>
            <a:pPr lvl="1"/>
            <a:r>
              <a:rPr lang="en-US" dirty="0" smtClean="0"/>
              <a:t>This workshop is available via </a:t>
            </a:r>
            <a:r>
              <a:rPr lang="en-US" dirty="0" err="1" smtClean="0"/>
              <a:t>git</a:t>
            </a:r>
            <a:r>
              <a:rPr lang="en-US" dirty="0" smtClean="0"/>
              <a:t> and </a:t>
            </a:r>
            <a:r>
              <a:rPr lang="en-US" dirty="0" err="1" smtClean="0"/>
              <a:t>github</a:t>
            </a:r>
            <a:endParaRPr lang="en-US" dirty="0" smtClean="0"/>
          </a:p>
          <a:p>
            <a:pPr lvl="1"/>
            <a:r>
              <a:rPr lang="en-US" dirty="0">
                <a:hlinkClick r:id="rId2"/>
              </a:rPr>
              <a:t>https://github.com/msettles/</a:t>
            </a:r>
            <a:r>
              <a:rPr lang="en-US" dirty="0" smtClean="0">
                <a:hlinkClick r:id="rId2"/>
              </a:rPr>
              <a:t>Workshop_RNAseq_Piracicaba2015</a:t>
            </a:r>
            <a:endParaRPr lang="en-US" dirty="0" smtClean="0"/>
          </a:p>
        </p:txBody>
      </p:sp>
      <p:sp>
        <p:nvSpPr>
          <p:cNvPr id="3" name="Title 2"/>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148382740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r>
              <a:rPr lang="en-US" dirty="0" smtClean="0"/>
              <a:t> </a:t>
            </a:r>
            <a:r>
              <a:rPr lang="en-US" dirty="0"/>
              <a:t>clone [repo] </a:t>
            </a:r>
            <a:r>
              <a:rPr lang="en-US" dirty="0" smtClean="0"/>
              <a:t>–to clone a copy of a repository from the remote server (</a:t>
            </a:r>
            <a:r>
              <a:rPr lang="en-US" dirty="0" err="1" smtClean="0"/>
              <a:t>github</a:t>
            </a:r>
            <a:r>
              <a:rPr lang="en-US" dirty="0" smtClean="0"/>
              <a:t>) onto your workstation. With your clone you can edit the documents as you please</a:t>
            </a:r>
            <a:endParaRPr lang="en-US" dirty="0"/>
          </a:p>
          <a:p>
            <a:r>
              <a:rPr lang="en-US" dirty="0" err="1"/>
              <a:t>git</a:t>
            </a:r>
            <a:r>
              <a:rPr lang="en-US" dirty="0"/>
              <a:t> status </a:t>
            </a:r>
            <a:r>
              <a:rPr lang="en-US" dirty="0" smtClean="0"/>
              <a:t>– displays the differences between your repositories and the current working head (changes you’ve made).</a:t>
            </a:r>
          </a:p>
          <a:p>
            <a:r>
              <a:rPr lang="en-US" dirty="0" err="1" smtClean="0"/>
              <a:t>git</a:t>
            </a:r>
            <a:r>
              <a:rPr lang="en-US" dirty="0" smtClean="0"/>
              <a:t> </a:t>
            </a:r>
            <a:r>
              <a:rPr lang="en-US" dirty="0"/>
              <a:t>pull – when you fetch in changes to the repository and merging them in. </a:t>
            </a:r>
            <a:r>
              <a:rPr lang="en-US" dirty="0" smtClean="0"/>
              <a:t>for example if I edited the workshop repository, you can then pull in those changes to your workstation</a:t>
            </a:r>
            <a:endParaRPr lang="en-US" dirty="0"/>
          </a:p>
          <a:p>
            <a:endParaRPr lang="en-US" dirty="0"/>
          </a:p>
        </p:txBody>
      </p:sp>
      <p:sp>
        <p:nvSpPr>
          <p:cNvPr id="3" name="Title 2"/>
          <p:cNvSpPr>
            <a:spLocks noGrp="1"/>
          </p:cNvSpPr>
          <p:nvPr>
            <p:ph type="title"/>
          </p:nvPr>
        </p:nvSpPr>
        <p:spPr/>
        <p:txBody>
          <a:bodyPr/>
          <a:lstStyle/>
          <a:p>
            <a:r>
              <a:rPr lang="en-US" dirty="0" smtClean="0"/>
              <a:t>GIT</a:t>
            </a:r>
            <a:endParaRPr lang="en-US" dirty="0"/>
          </a:p>
        </p:txBody>
      </p:sp>
    </p:spTree>
    <p:extLst>
      <p:ext uri="{BB962C8B-B14F-4D97-AF65-F5344CB8AC3E}">
        <p14:creationId xmlns:p14="http://schemas.microsoft.com/office/powerpoint/2010/main" val="234664333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Find the </a:t>
            </a:r>
            <a:r>
              <a:rPr lang="en-US" dirty="0" err="1" smtClean="0"/>
              <a:t>expHTS</a:t>
            </a:r>
            <a:r>
              <a:rPr lang="en-US" dirty="0" smtClean="0"/>
              <a:t> repository on </a:t>
            </a:r>
            <a:r>
              <a:rPr lang="en-US" dirty="0" err="1" smtClean="0"/>
              <a:t>github</a:t>
            </a:r>
            <a:endParaRPr lang="en-US" dirty="0" smtClean="0"/>
          </a:p>
          <a:p>
            <a:pPr lvl="1"/>
            <a:r>
              <a:rPr lang="en-US" dirty="0" smtClean="0"/>
              <a:t>Using </a:t>
            </a:r>
            <a:r>
              <a:rPr lang="en-US" dirty="0" err="1" smtClean="0"/>
              <a:t>git</a:t>
            </a:r>
            <a:r>
              <a:rPr lang="en-US" dirty="0" smtClean="0"/>
              <a:t> clone the repository to your desktop</a:t>
            </a:r>
          </a:p>
          <a:p>
            <a:pPr lvl="1"/>
            <a:r>
              <a:rPr lang="en-US" dirty="0" smtClean="0"/>
              <a:t>Go into the directory (cd)</a:t>
            </a:r>
          </a:p>
          <a:p>
            <a:pPr lvl="1"/>
            <a:r>
              <a:rPr lang="en-US" dirty="0" smtClean="0"/>
              <a:t>Install </a:t>
            </a:r>
            <a:r>
              <a:rPr lang="en-US" dirty="0" err="1" smtClean="0"/>
              <a:t>expHTS</a:t>
            </a:r>
            <a:r>
              <a:rPr lang="en-US" dirty="0" smtClean="0"/>
              <a:t> with</a:t>
            </a:r>
          </a:p>
          <a:p>
            <a:pPr lvl="2"/>
            <a:r>
              <a:rPr lang="en-US" dirty="0"/>
              <a:t>p</a:t>
            </a:r>
            <a:r>
              <a:rPr lang="en-US" dirty="0" smtClean="0"/>
              <a:t>ython </a:t>
            </a:r>
            <a:r>
              <a:rPr lang="en-US" dirty="0" err="1" smtClean="0"/>
              <a:t>setup.py</a:t>
            </a:r>
            <a:r>
              <a:rPr lang="en-US" dirty="0" smtClean="0"/>
              <a:t> install</a:t>
            </a:r>
          </a:p>
        </p:txBody>
      </p:sp>
      <p:sp>
        <p:nvSpPr>
          <p:cNvPr id="6" name="Text Placeholder 5"/>
          <p:cNvSpPr>
            <a:spLocks noGrp="1"/>
          </p:cNvSpPr>
          <p:nvPr>
            <p:ph type="body" sz="half" idx="2"/>
          </p:nvPr>
        </p:nvSpPr>
        <p:spPr/>
        <p:txBody>
          <a:bodyPr/>
          <a:lstStyle/>
          <a:p>
            <a:r>
              <a:rPr lang="en-US" dirty="0" smtClean="0"/>
              <a:t>Install </a:t>
            </a:r>
            <a:r>
              <a:rPr lang="en-US" dirty="0" err="1" smtClean="0"/>
              <a:t>expHTS</a:t>
            </a:r>
            <a:r>
              <a:rPr lang="en-US" dirty="0" smtClean="0"/>
              <a:t> using </a:t>
            </a:r>
            <a:r>
              <a:rPr lang="en-US" dirty="0" err="1" smtClean="0"/>
              <a:t>git</a:t>
            </a:r>
            <a:r>
              <a:rPr lang="en-US" dirty="0" smtClean="0"/>
              <a:t> and python</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5</a:t>
            </a:r>
          </a:p>
        </p:txBody>
      </p:sp>
    </p:spTree>
    <p:extLst>
      <p:ext uri="{BB962C8B-B14F-4D97-AF65-F5344CB8AC3E}">
        <p14:creationId xmlns:p14="http://schemas.microsoft.com/office/powerpoint/2010/main" val="8612866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Variables that describe each sample, including those that will be used to compare samples to each other (experimental factors). Also good to include all technical factors that may influence experimental results (ex. Day of RNA isolation) in order to test for effect later.</a:t>
            </a:r>
          </a:p>
          <a:p>
            <a:endParaRPr lang="en-US" dirty="0"/>
          </a:p>
          <a:p>
            <a:r>
              <a:rPr lang="en-US" dirty="0" err="1"/>
              <a:t>s</a:t>
            </a:r>
            <a:r>
              <a:rPr lang="en-US" dirty="0" err="1" smtClean="0"/>
              <a:t>amples.txt</a:t>
            </a:r>
            <a:r>
              <a:rPr lang="en-US" dirty="0" smtClean="0"/>
              <a:t> – is a plain text tab delimited metadata file that will be used within the workshop to run </a:t>
            </a:r>
            <a:r>
              <a:rPr lang="en-US" dirty="0" err="1" smtClean="0"/>
              <a:t>expHTS</a:t>
            </a:r>
            <a:r>
              <a:rPr lang="en-US" dirty="0" smtClean="0"/>
              <a:t> and the R differential expression analysis. Rows are samples, columns are metadata</a:t>
            </a:r>
          </a:p>
          <a:p>
            <a:r>
              <a:rPr lang="en-US" dirty="0" smtClean="0"/>
              <a:t>Two </a:t>
            </a:r>
            <a:r>
              <a:rPr lang="en-US" dirty="0"/>
              <a:t>REQUIRED </a:t>
            </a:r>
            <a:r>
              <a:rPr lang="en-US" dirty="0" smtClean="0"/>
              <a:t>columns, add more columns as you need</a:t>
            </a:r>
          </a:p>
          <a:p>
            <a:pPr lvl="1"/>
            <a:r>
              <a:rPr lang="en-US" dirty="0" smtClean="0"/>
              <a:t>“SEQUENCE_ID” – folder name containing the sequences</a:t>
            </a:r>
          </a:p>
          <a:p>
            <a:pPr lvl="1"/>
            <a:r>
              <a:rPr lang="en-US" dirty="0" smtClean="0"/>
              <a:t>“SAMPLE_ID” – Name in which to assign the sample</a:t>
            </a:r>
            <a:endParaRPr lang="en-US" dirty="0"/>
          </a:p>
        </p:txBody>
      </p:sp>
      <p:sp>
        <p:nvSpPr>
          <p:cNvPr id="3" name="Title 2"/>
          <p:cNvSpPr>
            <a:spLocks noGrp="1"/>
          </p:cNvSpPr>
          <p:nvPr>
            <p:ph type="title"/>
          </p:nvPr>
        </p:nvSpPr>
        <p:spPr/>
        <p:txBody>
          <a:bodyPr/>
          <a:lstStyle/>
          <a:p>
            <a:r>
              <a:rPr lang="en-US" dirty="0" smtClean="0"/>
              <a:t>Metadata File</a:t>
            </a:r>
            <a:endParaRPr lang="en-US" dirty="0"/>
          </a:p>
        </p:txBody>
      </p:sp>
    </p:spTree>
    <p:extLst>
      <p:ext uri="{BB962C8B-B14F-4D97-AF65-F5344CB8AC3E}">
        <p14:creationId xmlns:p14="http://schemas.microsoft.com/office/powerpoint/2010/main" val="10192415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lstStyle/>
          <a:p>
            <a:pPr marL="45720" indent="0">
              <a:buNone/>
            </a:pPr>
            <a:r>
              <a:rPr lang="en-US" dirty="0" smtClean="0"/>
              <a:t>We use a strict directory structure to show the relationship between results and input, </a:t>
            </a:r>
            <a:r>
              <a:rPr lang="en-US" dirty="0" err="1" smtClean="0"/>
              <a:t>expHTS</a:t>
            </a:r>
            <a:r>
              <a:rPr lang="en-US" dirty="0" smtClean="0"/>
              <a:t> assumes this directory structure though it can be changed.</a:t>
            </a:r>
          </a:p>
          <a:p>
            <a:r>
              <a:rPr lang="en-US" dirty="0" smtClean="0"/>
              <a:t>PARENT folder, name of the experiment</a:t>
            </a:r>
          </a:p>
          <a:p>
            <a:pPr lvl="1"/>
            <a:r>
              <a:rPr lang="en-US" dirty="0" smtClean="0"/>
              <a:t>00-RawData</a:t>
            </a:r>
          </a:p>
          <a:p>
            <a:pPr lvl="2"/>
            <a:r>
              <a:rPr lang="en-US" dirty="0" smtClean="0"/>
              <a:t>SEQUENCE_ID_1</a:t>
            </a:r>
          </a:p>
          <a:p>
            <a:pPr lvl="3"/>
            <a:r>
              <a:rPr lang="en-US" dirty="0" err="1" smtClean="0">
                <a:solidFill>
                  <a:srgbClr val="660066"/>
                </a:solidFill>
              </a:rPr>
              <a:t>Fastq</a:t>
            </a:r>
            <a:r>
              <a:rPr lang="en-US" dirty="0" smtClean="0">
                <a:solidFill>
                  <a:srgbClr val="660066"/>
                </a:solidFill>
              </a:rPr>
              <a:t> Files</a:t>
            </a:r>
          </a:p>
          <a:p>
            <a:pPr lvl="2"/>
            <a:r>
              <a:rPr lang="en-US" dirty="0" smtClean="0"/>
              <a:t>SEQUENCE_ID_2</a:t>
            </a:r>
          </a:p>
          <a:p>
            <a:pPr lvl="3"/>
            <a:r>
              <a:rPr lang="en-US" dirty="0" err="1" smtClean="0">
                <a:solidFill>
                  <a:srgbClr val="660066"/>
                </a:solidFill>
              </a:rPr>
              <a:t>Fastq</a:t>
            </a:r>
            <a:r>
              <a:rPr lang="en-US" dirty="0" smtClean="0">
                <a:solidFill>
                  <a:srgbClr val="660066"/>
                </a:solidFill>
              </a:rPr>
              <a:t> Files</a:t>
            </a:r>
          </a:p>
          <a:p>
            <a:pPr lvl="1"/>
            <a:r>
              <a:rPr lang="en-US" dirty="0" smtClean="0"/>
              <a:t>02-Cleaned</a:t>
            </a:r>
          </a:p>
          <a:p>
            <a:pPr lvl="2"/>
            <a:r>
              <a:rPr lang="en-US" dirty="0" smtClean="0"/>
              <a:t>SAMPLE_ID_1</a:t>
            </a:r>
          </a:p>
          <a:p>
            <a:pPr lvl="3"/>
            <a:r>
              <a:rPr lang="en-US" dirty="0" err="1" smtClean="0">
                <a:solidFill>
                  <a:srgbClr val="660066"/>
                </a:solidFill>
              </a:rPr>
              <a:t>Fastq</a:t>
            </a:r>
            <a:r>
              <a:rPr lang="en-US" dirty="0" smtClean="0">
                <a:solidFill>
                  <a:srgbClr val="660066"/>
                </a:solidFill>
              </a:rPr>
              <a:t> Files</a:t>
            </a:r>
          </a:p>
          <a:p>
            <a:pPr lvl="2"/>
            <a:r>
              <a:rPr lang="en-US" dirty="0" smtClean="0"/>
              <a:t>SAMPLE_ID_2</a:t>
            </a:r>
          </a:p>
          <a:p>
            <a:pPr lvl="3"/>
            <a:r>
              <a:rPr lang="en-US" dirty="0" err="1" smtClean="0">
                <a:solidFill>
                  <a:srgbClr val="660066"/>
                </a:solidFill>
              </a:rPr>
              <a:t>Fastq</a:t>
            </a:r>
            <a:r>
              <a:rPr lang="en-US" dirty="0" smtClean="0">
                <a:solidFill>
                  <a:srgbClr val="660066"/>
                </a:solidFill>
              </a:rPr>
              <a:t> Files</a:t>
            </a:r>
          </a:p>
          <a:p>
            <a:pPr lvl="2"/>
            <a:r>
              <a:rPr lang="en-US" dirty="0" err="1" smtClean="0">
                <a:solidFill>
                  <a:srgbClr val="660066"/>
                </a:solidFill>
              </a:rPr>
              <a:t>Preprocessing_Summary.log</a:t>
            </a:r>
            <a:endParaRPr lang="en-US" dirty="0" smtClean="0">
              <a:solidFill>
                <a:srgbClr val="660066"/>
              </a:solidFill>
            </a:endParaRPr>
          </a:p>
          <a:p>
            <a:pPr lvl="2"/>
            <a:endParaRPr lang="en-US" dirty="0"/>
          </a:p>
        </p:txBody>
      </p:sp>
      <p:sp>
        <p:nvSpPr>
          <p:cNvPr id="3" name="Title 2"/>
          <p:cNvSpPr>
            <a:spLocks noGrp="1"/>
          </p:cNvSpPr>
          <p:nvPr>
            <p:ph type="title"/>
          </p:nvPr>
        </p:nvSpPr>
        <p:spPr/>
        <p:txBody>
          <a:bodyPr/>
          <a:lstStyle/>
          <a:p>
            <a:r>
              <a:rPr lang="en-US" dirty="0" smtClean="0"/>
              <a:t>Files and Directory Structure</a:t>
            </a:r>
            <a:endParaRPr lang="en-US" dirty="0"/>
          </a:p>
        </p:txBody>
      </p:sp>
    </p:spTree>
    <p:extLst>
      <p:ext uri="{BB962C8B-B14F-4D97-AF65-F5344CB8AC3E}">
        <p14:creationId xmlns:p14="http://schemas.microsoft.com/office/powerpoint/2010/main" val="33960598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1"/>
            <a:r>
              <a:rPr lang="en-US" dirty="0" smtClean="0"/>
              <a:t>03-BWA</a:t>
            </a:r>
          </a:p>
          <a:p>
            <a:pPr lvl="2"/>
            <a:r>
              <a:rPr lang="en-US" dirty="0"/>
              <a:t>SAMPLE_ID_1</a:t>
            </a:r>
          </a:p>
          <a:p>
            <a:pPr lvl="3"/>
            <a:r>
              <a:rPr lang="en-US" dirty="0" smtClean="0">
                <a:solidFill>
                  <a:srgbClr val="660066"/>
                </a:solidFill>
              </a:rPr>
              <a:t>BAM </a:t>
            </a:r>
            <a:r>
              <a:rPr lang="en-US" dirty="0">
                <a:solidFill>
                  <a:srgbClr val="660066"/>
                </a:solidFill>
              </a:rPr>
              <a:t>Files</a:t>
            </a:r>
          </a:p>
          <a:p>
            <a:pPr lvl="2"/>
            <a:r>
              <a:rPr lang="en-US" dirty="0"/>
              <a:t>SAMPLE_ID_2</a:t>
            </a:r>
          </a:p>
          <a:p>
            <a:pPr lvl="3"/>
            <a:r>
              <a:rPr lang="en-US" dirty="0" smtClean="0">
                <a:solidFill>
                  <a:srgbClr val="660066"/>
                </a:solidFill>
              </a:rPr>
              <a:t>BAM </a:t>
            </a:r>
            <a:r>
              <a:rPr lang="en-US" dirty="0">
                <a:solidFill>
                  <a:srgbClr val="660066"/>
                </a:solidFill>
              </a:rPr>
              <a:t>Files</a:t>
            </a:r>
          </a:p>
          <a:p>
            <a:pPr lvl="2"/>
            <a:r>
              <a:rPr lang="en-US" dirty="0" err="1">
                <a:solidFill>
                  <a:srgbClr val="660066"/>
                </a:solidFill>
              </a:rPr>
              <a:t>Mapping_Summary.log</a:t>
            </a:r>
            <a:endParaRPr lang="en-US" dirty="0">
              <a:solidFill>
                <a:srgbClr val="660066"/>
              </a:solidFill>
            </a:endParaRPr>
          </a:p>
          <a:p>
            <a:pPr lvl="1"/>
            <a:r>
              <a:rPr lang="en-US" dirty="0" smtClean="0"/>
              <a:t>04-HTseqCounts</a:t>
            </a:r>
          </a:p>
          <a:p>
            <a:pPr lvl="2"/>
            <a:r>
              <a:rPr lang="en-US" dirty="0"/>
              <a:t>SAMPLE_ID_1</a:t>
            </a:r>
          </a:p>
          <a:p>
            <a:pPr lvl="3"/>
            <a:r>
              <a:rPr lang="en-US" dirty="0" smtClean="0">
                <a:solidFill>
                  <a:srgbClr val="660066"/>
                </a:solidFill>
              </a:rPr>
              <a:t>Counts </a:t>
            </a:r>
            <a:r>
              <a:rPr lang="en-US" dirty="0">
                <a:solidFill>
                  <a:srgbClr val="660066"/>
                </a:solidFill>
              </a:rPr>
              <a:t>Files</a:t>
            </a:r>
          </a:p>
          <a:p>
            <a:pPr lvl="2"/>
            <a:r>
              <a:rPr lang="en-US" dirty="0"/>
              <a:t>SAMPLE_ID_2</a:t>
            </a:r>
          </a:p>
          <a:p>
            <a:pPr lvl="3"/>
            <a:r>
              <a:rPr lang="en-US" dirty="0" smtClean="0">
                <a:solidFill>
                  <a:srgbClr val="660066"/>
                </a:solidFill>
              </a:rPr>
              <a:t>Counts </a:t>
            </a:r>
            <a:r>
              <a:rPr lang="en-US" dirty="0">
                <a:solidFill>
                  <a:srgbClr val="660066"/>
                </a:solidFill>
              </a:rPr>
              <a:t>Files</a:t>
            </a:r>
          </a:p>
          <a:p>
            <a:pPr lvl="2"/>
            <a:r>
              <a:rPr lang="en-US" dirty="0" err="1">
                <a:solidFill>
                  <a:srgbClr val="660066"/>
                </a:solidFill>
              </a:rPr>
              <a:t>Counts_Summary.log</a:t>
            </a:r>
            <a:endParaRPr lang="en-US" dirty="0">
              <a:solidFill>
                <a:srgbClr val="660066"/>
              </a:solidFill>
            </a:endParaRPr>
          </a:p>
          <a:p>
            <a:pPr lvl="1"/>
            <a:r>
              <a:rPr lang="en-US" dirty="0" smtClean="0"/>
              <a:t>Reference</a:t>
            </a:r>
          </a:p>
          <a:p>
            <a:pPr lvl="2"/>
            <a:r>
              <a:rPr lang="en-US" dirty="0" smtClean="0">
                <a:solidFill>
                  <a:srgbClr val="660066"/>
                </a:solidFill>
              </a:rPr>
              <a:t>Reference </a:t>
            </a:r>
            <a:r>
              <a:rPr lang="en-US" dirty="0" err="1" smtClean="0">
                <a:solidFill>
                  <a:srgbClr val="660066"/>
                </a:solidFill>
              </a:rPr>
              <a:t>fasta</a:t>
            </a:r>
            <a:endParaRPr lang="en-US" dirty="0" smtClean="0">
              <a:solidFill>
                <a:srgbClr val="660066"/>
              </a:solidFill>
            </a:endParaRPr>
          </a:p>
          <a:p>
            <a:pPr lvl="2"/>
            <a:r>
              <a:rPr lang="en-US" dirty="0" smtClean="0">
                <a:solidFill>
                  <a:srgbClr val="660066"/>
                </a:solidFill>
              </a:rPr>
              <a:t>Reference </a:t>
            </a:r>
            <a:r>
              <a:rPr lang="en-US" dirty="0" err="1" smtClean="0">
                <a:solidFill>
                  <a:srgbClr val="660066"/>
                </a:solidFill>
              </a:rPr>
              <a:t>gtf</a:t>
            </a:r>
            <a:r>
              <a:rPr lang="en-US" dirty="0" smtClean="0">
                <a:solidFill>
                  <a:srgbClr val="660066"/>
                </a:solidFill>
              </a:rPr>
              <a:t> file</a:t>
            </a:r>
          </a:p>
          <a:p>
            <a:pPr lvl="1"/>
            <a:r>
              <a:rPr lang="en-US" dirty="0" err="1">
                <a:solidFill>
                  <a:srgbClr val="660066"/>
                </a:solidFill>
              </a:rPr>
              <a:t>s</a:t>
            </a:r>
            <a:r>
              <a:rPr lang="en-US" dirty="0" err="1" smtClean="0">
                <a:solidFill>
                  <a:srgbClr val="660066"/>
                </a:solidFill>
              </a:rPr>
              <a:t>amples.txt</a:t>
            </a:r>
            <a:endParaRPr lang="en-US" dirty="0">
              <a:solidFill>
                <a:srgbClr val="660066"/>
              </a:solidFill>
            </a:endParaRPr>
          </a:p>
        </p:txBody>
      </p:sp>
      <p:sp>
        <p:nvSpPr>
          <p:cNvPr id="3" name="Title 2"/>
          <p:cNvSpPr>
            <a:spLocks noGrp="1"/>
          </p:cNvSpPr>
          <p:nvPr>
            <p:ph type="title"/>
          </p:nvPr>
        </p:nvSpPr>
        <p:spPr/>
        <p:txBody>
          <a:bodyPr/>
          <a:lstStyle/>
          <a:p>
            <a:r>
              <a:rPr lang="en-US" dirty="0"/>
              <a:t>Files and Directory Structure</a:t>
            </a:r>
          </a:p>
        </p:txBody>
      </p:sp>
    </p:spTree>
    <p:extLst>
      <p:ext uri="{BB962C8B-B14F-4D97-AF65-F5344CB8AC3E}">
        <p14:creationId xmlns:p14="http://schemas.microsoft.com/office/powerpoint/2010/main" val="176436439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b="1" dirty="0" smtClean="0"/>
              <a:t>Create the main experiment folder and 00-RawData folder</a:t>
            </a:r>
          </a:p>
          <a:p>
            <a:r>
              <a:rPr lang="en-US" b="1" dirty="0" smtClean="0"/>
              <a:t>Move the supplied </a:t>
            </a:r>
            <a:r>
              <a:rPr lang="en-US" b="1" dirty="0" err="1" smtClean="0"/>
              <a:t>fastq</a:t>
            </a:r>
            <a:r>
              <a:rPr lang="en-US" b="1" dirty="0" smtClean="0"/>
              <a:t> files to the 00-RawData folder</a:t>
            </a:r>
          </a:p>
          <a:p>
            <a:r>
              <a:rPr lang="en-US" b="1" dirty="0"/>
              <a:t>Create the </a:t>
            </a:r>
            <a:r>
              <a:rPr lang="en-US" b="1" dirty="0" err="1"/>
              <a:t>sample.txt</a:t>
            </a:r>
            <a:r>
              <a:rPr lang="en-US" b="1" dirty="0"/>
              <a:t> text file for the experiment.</a:t>
            </a:r>
          </a:p>
          <a:p>
            <a:r>
              <a:rPr lang="en-US" b="1" dirty="0" smtClean="0"/>
              <a:t>Download the reference genome </a:t>
            </a:r>
            <a:r>
              <a:rPr lang="en-US" b="1" dirty="0" err="1" smtClean="0"/>
              <a:t>fasta</a:t>
            </a:r>
            <a:r>
              <a:rPr lang="en-US" b="1" dirty="0" smtClean="0"/>
              <a:t> file and corresponding gene annotation </a:t>
            </a:r>
            <a:r>
              <a:rPr lang="en-US" b="1" dirty="0" err="1" smtClean="0"/>
              <a:t>gtf</a:t>
            </a:r>
            <a:r>
              <a:rPr lang="en-US" b="1" dirty="0" smtClean="0"/>
              <a:t>/</a:t>
            </a:r>
            <a:r>
              <a:rPr lang="en-US" b="1" dirty="0" err="1" smtClean="0"/>
              <a:t>gff</a:t>
            </a:r>
            <a:r>
              <a:rPr lang="en-US" b="1" dirty="0" smtClean="0"/>
              <a:t> file</a:t>
            </a:r>
          </a:p>
        </p:txBody>
      </p:sp>
      <p:sp>
        <p:nvSpPr>
          <p:cNvPr id="6" name="Text Placeholder 5"/>
          <p:cNvSpPr>
            <a:spLocks noGrp="1"/>
          </p:cNvSpPr>
          <p:nvPr>
            <p:ph type="body" sz="half" idx="2"/>
          </p:nvPr>
        </p:nvSpPr>
        <p:spPr/>
        <p:txBody>
          <a:bodyPr/>
          <a:lstStyle/>
          <a:p>
            <a:r>
              <a:rPr lang="en-US" dirty="0" smtClean="0"/>
              <a:t>Lets Set up the Experiment</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6</a:t>
            </a:r>
          </a:p>
        </p:txBody>
      </p:sp>
    </p:spTree>
    <p:extLst>
      <p:ext uri="{BB962C8B-B14F-4D97-AF65-F5344CB8AC3E}">
        <p14:creationId xmlns:p14="http://schemas.microsoft.com/office/powerpoint/2010/main" val="15167849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5</a:t>
            </a:r>
            <a:endParaRPr lang="en-US" dirty="0"/>
          </a:p>
        </p:txBody>
      </p:sp>
      <p:sp>
        <p:nvSpPr>
          <p:cNvPr id="3" name="Title 2"/>
          <p:cNvSpPr>
            <a:spLocks noGrp="1"/>
          </p:cNvSpPr>
          <p:nvPr>
            <p:ph type="title"/>
          </p:nvPr>
        </p:nvSpPr>
        <p:spPr/>
        <p:txBody>
          <a:bodyPr/>
          <a:lstStyle/>
          <a:p>
            <a:r>
              <a:rPr lang="en-US" dirty="0" smtClean="0"/>
              <a:t>Files and file types</a:t>
            </a:r>
            <a:endParaRPr lang="en-US" dirty="0"/>
          </a:p>
        </p:txBody>
      </p:sp>
    </p:spTree>
    <p:extLst>
      <p:ext uri="{BB962C8B-B14F-4D97-AF65-F5344CB8AC3E}">
        <p14:creationId xmlns:p14="http://schemas.microsoft.com/office/powerpoint/2010/main" val="40177350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SECTION 1</a:t>
            </a:r>
            <a:endParaRPr lang="en-US" dirty="0"/>
          </a:p>
        </p:txBody>
      </p:sp>
      <p:sp>
        <p:nvSpPr>
          <p:cNvPr id="3" name="Title 2"/>
          <p:cNvSpPr>
            <a:spLocks noGrp="1"/>
          </p:cNvSpPr>
          <p:nvPr>
            <p:ph type="title"/>
          </p:nvPr>
        </p:nvSpPr>
        <p:spPr/>
        <p:txBody>
          <a:bodyPr/>
          <a:lstStyle/>
          <a:p>
            <a:r>
              <a:rPr lang="en-US" dirty="0" smtClean="0"/>
              <a:t> The Command line</a:t>
            </a:r>
            <a:endParaRPr lang="en-US" dirty="0"/>
          </a:p>
        </p:txBody>
      </p:sp>
    </p:spTree>
    <p:extLst>
      <p:ext uri="{BB962C8B-B14F-4D97-AF65-F5344CB8AC3E}">
        <p14:creationId xmlns:p14="http://schemas.microsoft.com/office/powerpoint/2010/main" val="270160140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asta-fatstqFiles.png"/>
          <p:cNvPicPr>
            <a:picLocks noGrp="1" noChangeAspect="1"/>
          </p:cNvPicPr>
          <p:nvPr>
            <p:ph idx="1"/>
          </p:nvPr>
        </p:nvPicPr>
        <p:blipFill>
          <a:blip r:embed="rId2">
            <a:extLst>
              <a:ext uri="{28A0092B-C50C-407E-A947-70E740481C1C}">
                <a14:useLocalDpi xmlns:a14="http://schemas.microsoft.com/office/drawing/2010/main" val="0"/>
              </a:ext>
            </a:extLst>
          </a:blip>
          <a:srcRect l="-19321" r="-19321"/>
          <a:stretch>
            <a:fillRect/>
          </a:stretch>
        </p:blipFill>
        <p:spPr/>
      </p:pic>
      <p:sp>
        <p:nvSpPr>
          <p:cNvPr id="3" name="Title 2"/>
          <p:cNvSpPr>
            <a:spLocks noGrp="1"/>
          </p:cNvSpPr>
          <p:nvPr>
            <p:ph type="title"/>
          </p:nvPr>
        </p:nvSpPr>
        <p:spPr/>
        <p:txBody>
          <a:bodyPr/>
          <a:lstStyle/>
          <a:p>
            <a:r>
              <a:rPr lang="en-US" dirty="0" smtClean="0"/>
              <a:t>Sequencing Read files</a:t>
            </a:r>
            <a:endParaRPr lang="en-US" dirty="0"/>
          </a:p>
        </p:txBody>
      </p:sp>
    </p:spTree>
    <p:extLst>
      <p:ext uri="{BB962C8B-B14F-4D97-AF65-F5344CB8AC3E}">
        <p14:creationId xmlns:p14="http://schemas.microsoft.com/office/powerpoint/2010/main" val="8858477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alityscores.png"/>
          <p:cNvPicPr>
            <a:picLocks noGrp="1" noChangeAspect="1"/>
          </p:cNvPicPr>
          <p:nvPr>
            <p:ph idx="1"/>
          </p:nvPr>
        </p:nvPicPr>
        <p:blipFill>
          <a:blip r:embed="rId2">
            <a:extLst>
              <a:ext uri="{28A0092B-C50C-407E-A947-70E740481C1C}">
                <a14:useLocalDpi xmlns:a14="http://schemas.microsoft.com/office/drawing/2010/main" val="0"/>
              </a:ext>
            </a:extLst>
          </a:blip>
          <a:srcRect t="-3507" b="-3507"/>
          <a:stretch>
            <a:fillRect/>
          </a:stretch>
        </p:blipFill>
        <p:spPr/>
      </p:pic>
      <p:sp>
        <p:nvSpPr>
          <p:cNvPr id="3" name="Title 2"/>
          <p:cNvSpPr>
            <a:spLocks noGrp="1"/>
          </p:cNvSpPr>
          <p:nvPr>
            <p:ph type="title"/>
          </p:nvPr>
        </p:nvSpPr>
        <p:spPr/>
        <p:txBody>
          <a:bodyPr/>
          <a:lstStyle/>
          <a:p>
            <a:r>
              <a:rPr lang="en-US" dirty="0" smtClean="0"/>
              <a:t>Quality Scores</a:t>
            </a:r>
            <a:endParaRPr lang="en-US" dirty="0"/>
          </a:p>
        </p:txBody>
      </p:sp>
    </p:spTree>
    <p:extLst>
      <p:ext uri="{BB962C8B-B14F-4D97-AF65-F5344CB8AC3E}">
        <p14:creationId xmlns:p14="http://schemas.microsoft.com/office/powerpoint/2010/main" val="27667935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scoreconversion.png"/>
          <p:cNvPicPr>
            <a:picLocks noGrp="1" noChangeAspect="1"/>
          </p:cNvPicPr>
          <p:nvPr>
            <p:ph idx="1"/>
          </p:nvPr>
        </p:nvPicPr>
        <p:blipFill>
          <a:blip r:embed="rId2">
            <a:extLst>
              <a:ext uri="{28A0092B-C50C-407E-A947-70E740481C1C}">
                <a14:useLocalDpi xmlns:a14="http://schemas.microsoft.com/office/drawing/2010/main" val="0"/>
              </a:ext>
            </a:extLst>
          </a:blip>
          <a:srcRect t="-12228" b="-12228"/>
          <a:stretch>
            <a:fillRect/>
          </a:stretch>
        </p:blipFill>
        <p:spPr>
          <a:xfrm>
            <a:off x="381000" y="1719263"/>
            <a:ext cx="8407400" cy="4406900"/>
          </a:xfrm>
        </p:spPr>
      </p:pic>
      <p:sp>
        <p:nvSpPr>
          <p:cNvPr id="3" name="Title 2"/>
          <p:cNvSpPr>
            <a:spLocks noGrp="1"/>
          </p:cNvSpPr>
          <p:nvPr>
            <p:ph type="title"/>
          </p:nvPr>
        </p:nvSpPr>
        <p:spPr/>
        <p:txBody>
          <a:bodyPr/>
          <a:lstStyle/>
          <a:p>
            <a:r>
              <a:rPr lang="en-US" dirty="0" err="1" smtClean="0"/>
              <a:t>Qscore</a:t>
            </a:r>
            <a:r>
              <a:rPr lang="en-US" dirty="0" smtClean="0"/>
              <a:t> Conversion</a:t>
            </a:r>
            <a:endParaRPr lang="en-US" dirty="0"/>
          </a:p>
        </p:txBody>
      </p:sp>
    </p:spTree>
    <p:extLst>
      <p:ext uri="{BB962C8B-B14F-4D97-AF65-F5344CB8AC3E}">
        <p14:creationId xmlns:p14="http://schemas.microsoft.com/office/powerpoint/2010/main" val="23618630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normAutofit lnSpcReduction="10000"/>
          </a:bodyPr>
          <a:lstStyle/>
          <a:p>
            <a:pPr marL="45720" indent="0">
              <a:buNone/>
            </a:pPr>
            <a:r>
              <a:rPr lang="en-US" dirty="0" smtClean="0"/>
              <a:t>CASAVA 1.8 Read IDs</a:t>
            </a:r>
          </a:p>
          <a:p>
            <a:pPr marL="45720" indent="0">
              <a:buNone/>
            </a:pPr>
            <a:endParaRPr lang="en-US" dirty="0" smtClean="0"/>
          </a:p>
          <a:p>
            <a:r>
              <a:rPr lang="en-US" dirty="0" smtClean="0"/>
              <a:t>@</a:t>
            </a:r>
            <a:r>
              <a:rPr lang="en-US" dirty="0"/>
              <a:t>EAS139:136:FC706VJ:2:2104:15343:197393 1:Y:18:ATCACG </a:t>
            </a:r>
          </a:p>
          <a:p>
            <a:pPr lvl="1"/>
            <a:r>
              <a:rPr lang="en-US" dirty="0"/>
              <a:t>EAS139 the unique instrument </a:t>
            </a:r>
            <a:r>
              <a:rPr lang="en-US" dirty="0" smtClean="0"/>
              <a:t>name</a:t>
            </a:r>
          </a:p>
          <a:p>
            <a:pPr lvl="1"/>
            <a:r>
              <a:rPr lang="en-US" dirty="0" smtClean="0"/>
              <a:t>136 </a:t>
            </a:r>
            <a:r>
              <a:rPr lang="en-US" dirty="0"/>
              <a:t>the run id </a:t>
            </a:r>
          </a:p>
          <a:p>
            <a:pPr lvl="1"/>
            <a:r>
              <a:rPr lang="en-US" dirty="0"/>
              <a:t>FC706VJ the </a:t>
            </a:r>
            <a:r>
              <a:rPr lang="en-US" dirty="0" err="1"/>
              <a:t>flowcell</a:t>
            </a:r>
            <a:r>
              <a:rPr lang="en-US" dirty="0"/>
              <a:t> </a:t>
            </a:r>
            <a:r>
              <a:rPr lang="en-US" dirty="0" smtClean="0"/>
              <a:t>id</a:t>
            </a:r>
          </a:p>
          <a:p>
            <a:pPr lvl="1"/>
            <a:r>
              <a:rPr lang="en-US" dirty="0" smtClean="0"/>
              <a:t>2 </a:t>
            </a:r>
            <a:r>
              <a:rPr lang="en-US" dirty="0" err="1"/>
              <a:t>flowcell</a:t>
            </a:r>
            <a:r>
              <a:rPr lang="en-US" dirty="0"/>
              <a:t> lane </a:t>
            </a:r>
          </a:p>
          <a:p>
            <a:pPr lvl="1"/>
            <a:r>
              <a:rPr lang="en-US" dirty="0"/>
              <a:t>2104 tile number within the </a:t>
            </a:r>
            <a:r>
              <a:rPr lang="en-US" dirty="0" err="1"/>
              <a:t>flowcell</a:t>
            </a:r>
            <a:r>
              <a:rPr lang="en-US" dirty="0"/>
              <a:t> </a:t>
            </a:r>
            <a:r>
              <a:rPr lang="en-US" dirty="0" smtClean="0"/>
              <a:t>lane</a:t>
            </a:r>
          </a:p>
          <a:p>
            <a:pPr lvl="1"/>
            <a:r>
              <a:rPr lang="en-US" dirty="0" smtClean="0"/>
              <a:t>15343 </a:t>
            </a:r>
            <a:r>
              <a:rPr lang="en-US" dirty="0"/>
              <a:t>’x’-coordinate of the cluster within the </a:t>
            </a:r>
            <a:r>
              <a:rPr lang="en-US" dirty="0" smtClean="0"/>
              <a:t>tile</a:t>
            </a:r>
          </a:p>
          <a:p>
            <a:pPr lvl="1"/>
            <a:r>
              <a:rPr lang="en-US" dirty="0" smtClean="0"/>
              <a:t>197393 </a:t>
            </a:r>
            <a:r>
              <a:rPr lang="en-US" dirty="0"/>
              <a:t>’y’-coordinate of the cluster within the tile </a:t>
            </a:r>
          </a:p>
          <a:p>
            <a:pPr lvl="1"/>
            <a:r>
              <a:rPr lang="en-US" dirty="0"/>
              <a:t>1 </a:t>
            </a:r>
            <a:r>
              <a:rPr lang="en-US" dirty="0" smtClean="0"/>
              <a:t>the </a:t>
            </a:r>
            <a:r>
              <a:rPr lang="en-US" dirty="0"/>
              <a:t>member of a pair, 1 or 2 (paired-end or mate-pair reads only) </a:t>
            </a:r>
          </a:p>
          <a:p>
            <a:pPr lvl="1"/>
            <a:r>
              <a:rPr lang="en-US" dirty="0"/>
              <a:t>Y Y if the read fails filter (read is bad), N otherwise </a:t>
            </a:r>
          </a:p>
          <a:p>
            <a:pPr lvl="1"/>
            <a:r>
              <a:rPr lang="en-US" dirty="0"/>
              <a:t>18 0 when none of the control bits are on, otherwise it is an even </a:t>
            </a:r>
            <a:r>
              <a:rPr lang="en-US" dirty="0" smtClean="0"/>
              <a:t>number</a:t>
            </a:r>
            <a:endParaRPr lang="en-US" dirty="0"/>
          </a:p>
          <a:p>
            <a:pPr lvl="1"/>
            <a:r>
              <a:rPr lang="en-US" dirty="0"/>
              <a:t>ATCACG index sequence </a:t>
            </a:r>
          </a:p>
          <a:p>
            <a:endParaRPr lang="en-US" dirty="0"/>
          </a:p>
        </p:txBody>
      </p:sp>
      <p:sp>
        <p:nvSpPr>
          <p:cNvPr id="3" name="Title 2"/>
          <p:cNvSpPr>
            <a:spLocks noGrp="1"/>
          </p:cNvSpPr>
          <p:nvPr>
            <p:ph type="title"/>
          </p:nvPr>
        </p:nvSpPr>
        <p:spPr/>
        <p:txBody>
          <a:bodyPr/>
          <a:lstStyle/>
          <a:p>
            <a:r>
              <a:rPr lang="en-US" dirty="0" err="1" smtClean="0"/>
              <a:t>Illumina</a:t>
            </a:r>
            <a:r>
              <a:rPr lang="en-US" dirty="0" smtClean="0"/>
              <a:t> Read </a:t>
            </a:r>
            <a:r>
              <a:rPr lang="en-US" smtClean="0"/>
              <a:t>naming conventions</a:t>
            </a:r>
            <a:endParaRPr lang="en-US" dirty="0"/>
          </a:p>
        </p:txBody>
      </p:sp>
    </p:spTree>
    <p:extLst>
      <p:ext uri="{BB962C8B-B14F-4D97-AF65-F5344CB8AC3E}">
        <p14:creationId xmlns:p14="http://schemas.microsoft.com/office/powerpoint/2010/main" val="70865764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SAM (Sequence Alignment/Map) format = unified format for storing read alignments to a reference </a:t>
            </a:r>
            <a:r>
              <a:rPr lang="en-US" sz="2400" dirty="0" smtClean="0"/>
              <a:t>sequence(Consistent </a:t>
            </a:r>
            <a:r>
              <a:rPr lang="en-US" sz="2400" dirty="0"/>
              <a:t>since Sept. 2011).</a:t>
            </a:r>
            <a:br>
              <a:rPr lang="en-US" sz="2400" dirty="0"/>
            </a:br>
            <a:r>
              <a:rPr lang="en-US" sz="2400" dirty="0"/>
              <a:t>See http://</a:t>
            </a:r>
            <a:r>
              <a:rPr lang="en-US" sz="2400" dirty="0" err="1"/>
              <a:t>samtools.sourceforge.net</a:t>
            </a:r>
            <a:r>
              <a:rPr lang="en-US" sz="2400" dirty="0"/>
              <a:t>/SAM1.pdf </a:t>
            </a:r>
          </a:p>
          <a:p>
            <a:r>
              <a:rPr lang="en-US" sz="2400" dirty="0"/>
              <a:t>BAM = binary version of </a:t>
            </a:r>
            <a:r>
              <a:rPr lang="en-US" sz="2800" dirty="0"/>
              <a:t>SAM for fast querying </a:t>
            </a:r>
          </a:p>
        </p:txBody>
      </p:sp>
      <p:sp>
        <p:nvSpPr>
          <p:cNvPr id="3" name="Title 2"/>
          <p:cNvSpPr>
            <a:spLocks noGrp="1"/>
          </p:cNvSpPr>
          <p:nvPr>
            <p:ph type="title"/>
          </p:nvPr>
        </p:nvSpPr>
        <p:spPr/>
        <p:txBody>
          <a:bodyPr/>
          <a:lstStyle/>
          <a:p>
            <a:r>
              <a:rPr lang="en-US" dirty="0" err="1" smtClean="0"/>
              <a:t>sAM</a:t>
            </a:r>
            <a:r>
              <a:rPr lang="en-US" dirty="0" smtClean="0"/>
              <a:t>/BAM Files</a:t>
            </a:r>
            <a:endParaRPr lang="en-US" dirty="0"/>
          </a:p>
        </p:txBody>
      </p:sp>
    </p:spTree>
    <p:extLst>
      <p:ext uri="{BB962C8B-B14F-4D97-AF65-F5344CB8AC3E}">
        <p14:creationId xmlns:p14="http://schemas.microsoft.com/office/powerpoint/2010/main" val="303692801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SAM files contain two regions</a:t>
            </a:r>
          </a:p>
          <a:p>
            <a:r>
              <a:rPr lang="en-US" dirty="0"/>
              <a:t>The header section </a:t>
            </a:r>
          </a:p>
          <a:p>
            <a:pPr lvl="1"/>
            <a:r>
              <a:rPr lang="en-US" dirty="0"/>
              <a:t>Each header line begins with character ’@’ followed by a two-letter record type code </a:t>
            </a:r>
          </a:p>
          <a:p>
            <a:r>
              <a:rPr lang="en-US" dirty="0"/>
              <a:t>The alignment section </a:t>
            </a:r>
          </a:p>
          <a:p>
            <a:pPr lvl="1"/>
            <a:r>
              <a:rPr lang="en-US" dirty="0"/>
              <a:t>Each alignment line has 11 mandatory fields. These fields always appear in the same order and must be present, but their values can be ’0’ or ’*’, if the </a:t>
            </a:r>
            <a:r>
              <a:rPr lang="en-US" dirty="0" smtClean="0"/>
              <a:t>corresponding </a:t>
            </a:r>
            <a:r>
              <a:rPr lang="en-US" dirty="0"/>
              <a:t>information if unavailable, or not applicable. </a:t>
            </a:r>
          </a:p>
          <a:p>
            <a:endParaRPr lang="en-US" dirty="0"/>
          </a:p>
          <a:p>
            <a:endParaRPr lang="en-US" dirty="0"/>
          </a:p>
        </p:txBody>
      </p:sp>
      <p:sp>
        <p:nvSpPr>
          <p:cNvPr id="3" name="Title 2"/>
          <p:cNvSpPr>
            <a:spLocks noGrp="1"/>
          </p:cNvSpPr>
          <p:nvPr>
            <p:ph type="title"/>
          </p:nvPr>
        </p:nvSpPr>
        <p:spPr/>
        <p:txBody>
          <a:bodyPr/>
          <a:lstStyle/>
          <a:p>
            <a:r>
              <a:rPr lang="en-US" dirty="0" smtClean="0"/>
              <a:t>SAM/BAM files</a:t>
            </a:r>
            <a:endParaRPr lang="en-US" dirty="0"/>
          </a:p>
        </p:txBody>
      </p:sp>
    </p:spTree>
    <p:extLst>
      <p:ext uri="{BB962C8B-B14F-4D97-AF65-F5344CB8AC3E}">
        <p14:creationId xmlns:p14="http://schemas.microsoft.com/office/powerpoint/2010/main" val="143191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ng"/>
          <p:cNvPicPr>
            <a:picLocks noGrp="1" noChangeAspect="1"/>
          </p:cNvPicPr>
          <p:nvPr>
            <p:ph idx="1"/>
          </p:nvPr>
        </p:nvPicPr>
        <p:blipFill>
          <a:blip r:embed="rId2">
            <a:extLst>
              <a:ext uri="{28A0092B-C50C-407E-A947-70E740481C1C}">
                <a14:useLocalDpi xmlns:a14="http://schemas.microsoft.com/office/drawing/2010/main" val="0"/>
              </a:ext>
            </a:extLst>
          </a:blip>
          <a:srcRect t="-1291" b="-1291"/>
          <a:stretch>
            <a:fillRect/>
          </a:stretch>
        </p:blipFill>
        <p:spPr/>
      </p:pic>
      <p:sp>
        <p:nvSpPr>
          <p:cNvPr id="3" name="Title 2"/>
          <p:cNvSpPr>
            <a:spLocks noGrp="1"/>
          </p:cNvSpPr>
          <p:nvPr>
            <p:ph type="title"/>
          </p:nvPr>
        </p:nvSpPr>
        <p:spPr/>
        <p:txBody>
          <a:bodyPr/>
          <a:lstStyle/>
          <a:p>
            <a:r>
              <a:rPr lang="en-US" dirty="0" smtClean="0"/>
              <a:t>Sam columns</a:t>
            </a:r>
            <a:endParaRPr lang="en-US" dirty="0"/>
          </a:p>
        </p:txBody>
      </p:sp>
    </p:spTree>
    <p:extLst>
      <p:ext uri="{BB962C8B-B14F-4D97-AF65-F5344CB8AC3E}">
        <p14:creationId xmlns:p14="http://schemas.microsoft.com/office/powerpoint/2010/main" val="131761594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flag.png"/>
          <p:cNvPicPr>
            <a:picLocks noGrp="1" noChangeAspect="1"/>
          </p:cNvPicPr>
          <p:nvPr>
            <p:ph idx="1"/>
          </p:nvPr>
        </p:nvPicPr>
        <p:blipFill>
          <a:blip r:embed="rId2">
            <a:extLst>
              <a:ext uri="{28A0092B-C50C-407E-A947-70E740481C1C}">
                <a14:useLocalDpi xmlns:a14="http://schemas.microsoft.com/office/drawing/2010/main" val="0"/>
              </a:ext>
            </a:extLst>
          </a:blip>
          <a:srcRect l="-519" r="-519"/>
          <a:stretch>
            <a:fillRect/>
          </a:stretch>
        </p:blipFill>
        <p:spPr/>
      </p:pic>
      <p:sp>
        <p:nvSpPr>
          <p:cNvPr id="3" name="Title 2"/>
          <p:cNvSpPr>
            <a:spLocks noGrp="1"/>
          </p:cNvSpPr>
          <p:nvPr>
            <p:ph type="title"/>
          </p:nvPr>
        </p:nvSpPr>
        <p:spPr/>
        <p:txBody>
          <a:bodyPr/>
          <a:lstStyle/>
          <a:p>
            <a:r>
              <a:rPr lang="en-US" dirty="0" smtClean="0"/>
              <a:t>Sam flags</a:t>
            </a:r>
            <a:endParaRPr lang="en-US" dirty="0"/>
          </a:p>
        </p:txBody>
      </p:sp>
    </p:spTree>
    <p:extLst>
      <p:ext uri="{BB962C8B-B14F-4D97-AF65-F5344CB8AC3E}">
        <p14:creationId xmlns:p14="http://schemas.microsoft.com/office/powerpoint/2010/main" val="250238455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MAPQ</a:t>
            </a:r>
            <a:r>
              <a:rPr lang="en-US" dirty="0"/>
              <a:t>, contains the "</a:t>
            </a:r>
            <a:r>
              <a:rPr lang="en-US" dirty="0" err="1"/>
              <a:t>phred</a:t>
            </a:r>
            <a:r>
              <a:rPr lang="en-US" dirty="0"/>
              <a:t>-scaled posterior probability that the mapping position" is wrong. </a:t>
            </a:r>
          </a:p>
          <a:p>
            <a:endParaRPr lang="en-US" dirty="0" smtClean="0"/>
          </a:p>
          <a:p>
            <a:r>
              <a:rPr lang="en-US" dirty="0" smtClean="0"/>
              <a:t>In </a:t>
            </a:r>
            <a:r>
              <a:rPr lang="en-US" dirty="0"/>
              <a:t>a probabilistic view, each read alignment is an estimate of the true alignment and is therefore also a random variable. It can be wrong. The error probability is scaled in the </a:t>
            </a:r>
            <a:r>
              <a:rPr lang="en-US" dirty="0" err="1"/>
              <a:t>Phred</a:t>
            </a:r>
            <a:r>
              <a:rPr lang="en-US" dirty="0"/>
              <a:t>. For example, given 1000 read alignments with mapping quality being 30, one of them will be </a:t>
            </a:r>
            <a:r>
              <a:rPr lang="en-US" dirty="0" smtClean="0"/>
              <a:t>incorrectly mapped to the wrong location </a:t>
            </a:r>
            <a:r>
              <a:rPr lang="en-US" dirty="0"/>
              <a:t>o</a:t>
            </a:r>
            <a:r>
              <a:rPr lang="en-US" dirty="0" smtClean="0"/>
              <a:t>n </a:t>
            </a:r>
            <a:r>
              <a:rPr lang="en-US" dirty="0"/>
              <a:t>average</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234555146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calculation of mapping qualities is simple, but this simple calculation considers </a:t>
            </a:r>
            <a:r>
              <a:rPr lang="en-US" dirty="0" smtClean="0"/>
              <a:t>many of the factors </a:t>
            </a:r>
            <a:r>
              <a:rPr lang="en-US" dirty="0"/>
              <a:t>below: </a:t>
            </a:r>
          </a:p>
          <a:p>
            <a:pPr lvl="1"/>
            <a:r>
              <a:rPr lang="en-US" dirty="0"/>
              <a:t>The repeat structure of the reference. Reads falling in repetitive regions usually get very low mapping quality. </a:t>
            </a:r>
          </a:p>
          <a:p>
            <a:pPr lvl="1"/>
            <a:r>
              <a:rPr lang="en-US" dirty="0" smtClean="0"/>
              <a:t>The </a:t>
            </a:r>
            <a:r>
              <a:rPr lang="en-US" dirty="0"/>
              <a:t>base quality of the read. Low quality means the observed read sequence is possibly wrong, and wrong sequence may lead to a wrong alignment. </a:t>
            </a:r>
          </a:p>
          <a:p>
            <a:pPr lvl="1"/>
            <a:r>
              <a:rPr lang="en-US" dirty="0"/>
              <a:t>The sensitivity of the alignment algorithm. The true hit is more likely to be missed by an algorithm with low sensitivity, which also causes mapping errors. </a:t>
            </a:r>
          </a:p>
          <a:p>
            <a:pPr lvl="1"/>
            <a:r>
              <a:rPr lang="en-US" dirty="0"/>
              <a:t>Paired end or not. Reads mapped in pairs are more likely to be correct. </a:t>
            </a:r>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5379078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The command line is powerful and the preferred way to run bioinformatics tools</a:t>
            </a:r>
          </a:p>
          <a:p>
            <a:pPr marL="0" indent="0">
              <a:buNone/>
            </a:pPr>
            <a:r>
              <a:rPr lang="en-US" sz="2400" b="1" dirty="0" smtClean="0"/>
              <a:t>BASICS:</a:t>
            </a:r>
          </a:p>
          <a:p>
            <a:pPr marL="0" indent="0">
              <a:buNone/>
            </a:pPr>
            <a:r>
              <a:rPr lang="en-US" sz="2400" dirty="0" smtClean="0"/>
              <a:t>Prompt	</a:t>
            </a:r>
            <a:r>
              <a:rPr lang="en-US" sz="2400" dirty="0" err="1" smtClean="0"/>
              <a:t>msettles@MacBook-Pro</a:t>
            </a:r>
            <a:r>
              <a:rPr lang="en-US" sz="2400" dirty="0" smtClean="0"/>
              <a:t>:~$</a:t>
            </a:r>
          </a:p>
          <a:p>
            <a:pPr marL="0" indent="0">
              <a:buNone/>
            </a:pPr>
            <a:r>
              <a:rPr lang="en-US" sz="2400" dirty="0" smtClean="0"/>
              <a:t>		~ is your home director</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a:t>
            </a:r>
            <a:r>
              <a:rPr lang="en-US" sz="2400" dirty="0" smtClean="0">
                <a:solidFill>
                  <a:srgbClr val="FF0000"/>
                </a:solidFill>
              </a:rPr>
              <a:t>[parameters] [files] </a:t>
            </a:r>
            <a:r>
              <a:rPr lang="en-US" sz="2400" dirty="0" smtClean="0">
                <a:solidFill>
                  <a:srgbClr val="3366FF"/>
                </a:solidFill>
              </a:rPr>
              <a:t>ENTER</a:t>
            </a:r>
          </a:p>
          <a:p>
            <a:pPr marL="0" indent="0">
              <a:buNone/>
            </a:pPr>
            <a:r>
              <a:rPr lang="en-US" sz="2400" dirty="0" smtClean="0"/>
              <a:t>	parameters begin with a - short parameter or			</a:t>
            </a:r>
            <a:r>
              <a:rPr lang="en-US" sz="2400" dirty="0"/>
              <a:t> </a:t>
            </a:r>
            <a:r>
              <a:rPr lang="en-US" sz="2400" dirty="0" smtClean="0"/>
              <a:t>                   -- long parameter</a:t>
            </a:r>
          </a:p>
          <a:p>
            <a:pPr marL="0" indent="0">
              <a:buNone/>
            </a:pPr>
            <a:r>
              <a:rPr lang="en-US" sz="2400" dirty="0" smtClean="0"/>
              <a:t>Help</a:t>
            </a:r>
            <a:r>
              <a:rPr lang="en-US" sz="2400" dirty="0"/>
              <a:t>	</a:t>
            </a:r>
            <a:r>
              <a:rPr lang="en-US" sz="2400" dirty="0" smtClean="0"/>
              <a:t>	.</a:t>
            </a:r>
            <a:r>
              <a:rPr lang="en-US" sz="2400" dirty="0"/>
              <a:t>.. $ </a:t>
            </a:r>
            <a:r>
              <a:rPr lang="en-US" sz="2400" dirty="0" smtClean="0"/>
              <a:t>man </a:t>
            </a:r>
            <a:r>
              <a:rPr lang="en-US" sz="2400" dirty="0" smtClean="0">
                <a:solidFill>
                  <a:srgbClr val="FF0000"/>
                </a:solidFill>
              </a:rPr>
              <a:t>command</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–help</a:t>
            </a:r>
          </a:p>
          <a:p>
            <a:pPr marL="0" indent="0">
              <a:buNone/>
            </a:pPr>
            <a:endParaRPr lang="en-US" sz="2400" dirty="0"/>
          </a:p>
        </p:txBody>
      </p:sp>
      <p:sp>
        <p:nvSpPr>
          <p:cNvPr id="2" name="Title 1"/>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5750555" y="6147781"/>
            <a:ext cx="3069314"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Tab complete!!</a:t>
            </a:r>
            <a:endParaRPr lang="en-US" sz="3200" dirty="0">
              <a:solidFill>
                <a:srgbClr val="FF0000"/>
              </a:solidFill>
            </a:endParaRPr>
          </a:p>
        </p:txBody>
      </p:sp>
    </p:spTree>
    <p:extLst>
      <p:ext uri="{BB962C8B-B14F-4D97-AF65-F5344CB8AC3E}">
        <p14:creationId xmlns:p14="http://schemas.microsoft.com/office/powerpoint/2010/main" val="8097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see a read alignment </a:t>
            </a:r>
            <a:r>
              <a:rPr lang="en-US" dirty="0" smtClean="0"/>
              <a:t>with </a:t>
            </a:r>
            <a:r>
              <a:rPr lang="en-US" dirty="0"/>
              <a:t>a mapping </a:t>
            </a:r>
            <a:r>
              <a:rPr lang="en-US" dirty="0" smtClean="0"/>
              <a:t>quality of 30 or greater, </a:t>
            </a:r>
            <a:r>
              <a:rPr lang="en-US" dirty="0"/>
              <a:t>it usually implies: </a:t>
            </a:r>
          </a:p>
          <a:p>
            <a:pPr lvl="1"/>
            <a:r>
              <a:rPr lang="en-US" dirty="0"/>
              <a:t>The overall base quality of the read is good. </a:t>
            </a:r>
            <a:endParaRPr lang="en-US" dirty="0" smtClean="0"/>
          </a:p>
          <a:p>
            <a:pPr lvl="1"/>
            <a:r>
              <a:rPr lang="en-US" dirty="0" smtClean="0"/>
              <a:t>The </a:t>
            </a:r>
            <a:r>
              <a:rPr lang="en-US" dirty="0"/>
              <a:t>best alignment has few mismatches. </a:t>
            </a:r>
          </a:p>
          <a:p>
            <a:pPr lvl="1"/>
            <a:r>
              <a:rPr lang="en-US" dirty="0"/>
              <a:t>The read has few or just one ‘good’ hit on the reference, which means the current alignment is still the best even if one or two bases are actually </a:t>
            </a:r>
            <a:r>
              <a:rPr lang="en-US" dirty="0" smtClean="0"/>
              <a:t>mutations, </a:t>
            </a:r>
            <a:r>
              <a:rPr lang="en-US" dirty="0"/>
              <a:t>or sequencing errors. </a:t>
            </a:r>
          </a:p>
          <a:p>
            <a:pPr marL="45720" indent="0">
              <a:buNone/>
            </a:pPr>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
        <p:nvSpPr>
          <p:cNvPr id="4" name="Rectangle 3"/>
          <p:cNvSpPr/>
          <p:nvPr/>
        </p:nvSpPr>
        <p:spPr>
          <a:xfrm>
            <a:off x="608256" y="4852757"/>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In practice however, each mapper seems to compute the MAPQ in their own way. </a:t>
            </a:r>
          </a:p>
        </p:txBody>
      </p:sp>
    </p:spTree>
    <p:extLst>
      <p:ext uri="{BB962C8B-B14F-4D97-AF65-F5344CB8AC3E}">
        <p14:creationId xmlns:p14="http://schemas.microsoft.com/office/powerpoint/2010/main" val="10318032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 cigar</a:t>
            </a:r>
            <a:endParaRPr lang="en-US" dirty="0"/>
          </a:p>
        </p:txBody>
      </p:sp>
      <p:sp>
        <p:nvSpPr>
          <p:cNvPr id="6" name="Content Placeholder 5"/>
          <p:cNvSpPr>
            <a:spLocks noGrp="1"/>
          </p:cNvSpPr>
          <p:nvPr>
            <p:ph idx="1"/>
          </p:nvPr>
        </p:nvSpPr>
        <p:spPr/>
        <p:txBody>
          <a:bodyPr/>
          <a:lstStyle/>
          <a:p>
            <a:r>
              <a:rPr lang="en-US" dirty="0"/>
              <a:t>Compact Idiosyncratic Gapped Alignment Report (CIGAR) SAM flag field: </a:t>
            </a:r>
          </a:p>
          <a:p>
            <a:pPr marL="45720" indent="0">
              <a:buNone/>
            </a:pPr>
            <a:endParaRPr lang="en-US" dirty="0"/>
          </a:p>
        </p:txBody>
      </p:sp>
      <p:pic>
        <p:nvPicPr>
          <p:cNvPr id="7" name="Picture 6" descr="Sam-Cig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73" y="3148895"/>
            <a:ext cx="8408737" cy="3225547"/>
          </a:xfrm>
          <a:prstGeom prst="rect">
            <a:avLst/>
          </a:prstGeom>
        </p:spPr>
      </p:pic>
    </p:spTree>
    <p:extLst>
      <p:ext uri="{BB962C8B-B14F-4D97-AF65-F5344CB8AC3E}">
        <p14:creationId xmlns:p14="http://schemas.microsoft.com/office/powerpoint/2010/main" val="204177960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CIGAR Example</a:t>
            </a:r>
            <a:endParaRPr lang="en-US" dirty="0"/>
          </a:p>
        </p:txBody>
      </p:sp>
      <p:sp>
        <p:nvSpPr>
          <p:cNvPr id="7" name="TextBox 6"/>
          <p:cNvSpPr txBox="1"/>
          <p:nvPr/>
        </p:nvSpPr>
        <p:spPr>
          <a:xfrm>
            <a:off x="2740526" y="2646947"/>
            <a:ext cx="184666" cy="369332"/>
          </a:xfrm>
          <a:prstGeom prst="rect">
            <a:avLst/>
          </a:prstGeom>
          <a:noFill/>
        </p:spPr>
        <p:txBody>
          <a:bodyPr wrap="none" rtlCol="0">
            <a:spAutoFit/>
          </a:bodyPr>
          <a:lstStyle/>
          <a:p>
            <a:endParaRPr lang="en-US" dirty="0"/>
          </a:p>
        </p:txBody>
      </p:sp>
      <p:sp>
        <p:nvSpPr>
          <p:cNvPr id="8" name="Content Placeholder 5"/>
          <p:cNvSpPr txBox="1">
            <a:spLocks/>
          </p:cNvSpPr>
          <p:nvPr/>
        </p:nvSpPr>
        <p:spPr>
          <a:xfrm>
            <a:off x="187158" y="1719071"/>
            <a:ext cx="878305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Font typeface="Wingdings 2" pitchFamily="18" charset="2"/>
              <a:buNone/>
            </a:pPr>
            <a:endParaRPr lang="en-US" dirty="0" smtClean="0"/>
          </a:p>
          <a:p>
            <a:pPr marL="45720" indent="0">
              <a:buFont typeface="Wingdings 2" pitchFamily="18" charset="2"/>
              <a:buNone/>
            </a:pPr>
            <a:r>
              <a:rPr lang="en-US" dirty="0" smtClean="0"/>
              <a:t>		</a:t>
            </a:r>
            <a:r>
              <a:rPr lang="en-US" dirty="0" smtClean="0">
                <a:latin typeface="Courier New"/>
                <a:cs typeface="Courier New"/>
              </a:rPr>
              <a:t>0 0 0 0 0 0 0 0 0 1 1 1 1 1 1 1 1 1 1 2</a:t>
            </a:r>
            <a:endParaRPr lang="en-US" dirty="0">
              <a:latin typeface="Courier New"/>
              <a:cs typeface="Courier New"/>
            </a:endParaRPr>
          </a:p>
          <a:p>
            <a:pPr marL="45720" indent="0">
              <a:buFont typeface="Wingdings 2" pitchFamily="18" charset="2"/>
              <a:buNone/>
            </a:pPr>
            <a:r>
              <a:rPr lang="en-US" dirty="0" smtClean="0"/>
              <a:t>Ref </a:t>
            </a:r>
            <a:r>
              <a:rPr lang="en-US" dirty="0" err="1" smtClean="0"/>
              <a:t>Pos</a:t>
            </a:r>
            <a:r>
              <a:rPr lang="en-US" dirty="0" smtClean="0"/>
              <a:t>:	</a:t>
            </a:r>
            <a:r>
              <a:rPr lang="en-US" dirty="0" smtClean="0">
                <a:latin typeface="Courier New"/>
                <a:cs typeface="Courier New"/>
              </a:rPr>
              <a:t>1 2 3 4 5 6 7 8 9 0 1 2 3 4 5 6 7 8 9 0</a:t>
            </a:r>
          </a:p>
          <a:p>
            <a:pPr marL="45720" indent="0">
              <a:buFont typeface="Wingdings 2" pitchFamily="18" charset="2"/>
              <a:buNone/>
            </a:pPr>
            <a:r>
              <a:rPr lang="en-US" dirty="0" smtClean="0"/>
              <a:t>Reference:	</a:t>
            </a:r>
            <a:r>
              <a:rPr lang="en-US" dirty="0" smtClean="0">
                <a:latin typeface="Courier New"/>
                <a:cs typeface="Courier New"/>
              </a:rPr>
              <a:t>C C A T A C T   G A A </a:t>
            </a:r>
            <a:r>
              <a:rPr lang="en-US" b="1" dirty="0" smtClean="0">
                <a:latin typeface="Courier New"/>
                <a:cs typeface="Courier New"/>
              </a:rPr>
              <a:t>C</a:t>
            </a:r>
            <a:r>
              <a:rPr lang="en-US" dirty="0" smtClean="0">
                <a:latin typeface="Courier New"/>
                <a:cs typeface="Courier New"/>
              </a:rPr>
              <a:t> </a:t>
            </a:r>
            <a:r>
              <a:rPr lang="en-US" b="1" dirty="0" smtClean="0">
                <a:latin typeface="Courier New"/>
                <a:cs typeface="Courier New"/>
              </a:rPr>
              <a:t>T</a:t>
            </a:r>
            <a:r>
              <a:rPr lang="en-US" dirty="0" smtClean="0">
                <a:latin typeface="Courier New"/>
                <a:cs typeface="Courier New"/>
              </a:rPr>
              <a:t> G A C T A A C</a:t>
            </a:r>
          </a:p>
          <a:p>
            <a:pPr marL="45720" indent="0">
              <a:buFont typeface="Wingdings 2" pitchFamily="18" charset="2"/>
              <a:buNone/>
            </a:pPr>
            <a:r>
              <a:rPr lang="en-US" dirty="0" smtClean="0"/>
              <a:t>Read:	</a:t>
            </a:r>
            <a:r>
              <a:rPr lang="en-US" dirty="0"/>
              <a:t>	</a:t>
            </a:r>
            <a:r>
              <a:rPr lang="en-US" dirty="0" smtClean="0">
                <a:latin typeface="Courier New"/>
                <a:cs typeface="Courier New"/>
              </a:rPr>
              <a:t>        A C T A G A A </a:t>
            </a:r>
            <a:r>
              <a:rPr lang="en-US" b="1" dirty="0" smtClean="0">
                <a:latin typeface="Courier New"/>
                <a:cs typeface="Courier New"/>
              </a:rPr>
              <a:t>T</a:t>
            </a:r>
            <a:r>
              <a:rPr lang="en-US" dirty="0" smtClean="0">
                <a:latin typeface="Courier New"/>
                <a:cs typeface="Courier New"/>
              </a:rPr>
              <a:t> </a:t>
            </a:r>
            <a:r>
              <a:rPr lang="en-US" b="1" dirty="0" smtClean="0">
                <a:latin typeface="Courier New"/>
                <a:cs typeface="Courier New"/>
              </a:rPr>
              <a:t>G</a:t>
            </a:r>
            <a:r>
              <a:rPr lang="en-US" dirty="0" smtClean="0">
                <a:latin typeface="Courier New"/>
                <a:cs typeface="Courier New"/>
              </a:rPr>
              <a:t> G   C T         </a:t>
            </a:r>
          </a:p>
          <a:p>
            <a:pPr marL="45720" indent="0">
              <a:buFont typeface="Wingdings 2" pitchFamily="18" charset="2"/>
              <a:buNone/>
            </a:pPr>
            <a:endParaRPr lang="en-US" dirty="0"/>
          </a:p>
          <a:p>
            <a:pPr marL="45720" indent="0">
              <a:buFont typeface="Wingdings 2" pitchFamily="18" charset="2"/>
              <a:buNone/>
            </a:pPr>
            <a:r>
              <a:rPr lang="en-US" dirty="0" smtClean="0"/>
              <a:t>POS: 5</a:t>
            </a:r>
          </a:p>
          <a:p>
            <a:pPr marL="45720" indent="0">
              <a:buFont typeface="Wingdings 2" pitchFamily="18" charset="2"/>
              <a:buNone/>
            </a:pPr>
            <a:r>
              <a:rPr lang="en-US" dirty="0" smtClean="0"/>
              <a:t>CIGAR: </a:t>
            </a:r>
            <a:r>
              <a:rPr lang="en-US" dirty="0" smtClean="0"/>
              <a:t>3M1I6M1D2M </a:t>
            </a:r>
          </a:p>
          <a:p>
            <a:pPr marL="45720" indent="0">
              <a:buFont typeface="Wingdings 2" pitchFamily="18" charset="2"/>
              <a:buNone/>
            </a:pPr>
            <a:endParaRPr lang="en-US" dirty="0"/>
          </a:p>
          <a:p>
            <a:pPr marL="45720" indent="0">
              <a:buFont typeface="Wingdings 2" pitchFamily="18" charset="2"/>
              <a:buNone/>
            </a:pPr>
            <a:r>
              <a:rPr lang="en-US" dirty="0" smtClean="0"/>
              <a:t>** mismatches are not considered in standard CIGAR</a:t>
            </a:r>
            <a:endParaRPr lang="en-US" dirty="0"/>
          </a:p>
        </p:txBody>
      </p:sp>
    </p:spTree>
    <p:extLst>
      <p:ext uri="{BB962C8B-B14F-4D97-AF65-F5344CB8AC3E}">
        <p14:creationId xmlns:p14="http://schemas.microsoft.com/office/powerpoint/2010/main" val="52854298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lnSpcReduction="10000"/>
          </a:bodyPr>
          <a:lstStyle/>
          <a:p>
            <a:r>
              <a:rPr lang="en-US" dirty="0" smtClean="0"/>
              <a:t>The GFF (General Feature Format) format consists of one line per feature, each containing 9 columns of data (fields). The GTF (General Transfer Format) is identical to GFF version 2.</a:t>
            </a:r>
          </a:p>
          <a:p>
            <a:r>
              <a:rPr lang="en-US" dirty="0" smtClean="0"/>
              <a:t>Fields must be tab-separated and all fields must contain a value; “empty” fields should be denoted with a ‘.’.</a:t>
            </a:r>
          </a:p>
          <a:p>
            <a:r>
              <a:rPr lang="en-US" dirty="0" smtClean="0"/>
              <a:t>Columns:</a:t>
            </a:r>
          </a:p>
          <a:p>
            <a:pPr lvl="1"/>
            <a:r>
              <a:rPr lang="en-US" dirty="0" err="1" smtClean="0"/>
              <a:t>Seqname</a:t>
            </a:r>
            <a:r>
              <a:rPr lang="en-US" dirty="0" smtClean="0"/>
              <a:t>: Name of the sequence chromosome</a:t>
            </a:r>
          </a:p>
          <a:p>
            <a:pPr lvl="1"/>
            <a:r>
              <a:rPr lang="en-US" dirty="0" smtClean="0"/>
              <a:t>Source: the program, or database, that generated the feature</a:t>
            </a:r>
          </a:p>
          <a:p>
            <a:pPr lvl="1"/>
            <a:r>
              <a:rPr lang="en-US" dirty="0" smtClean="0"/>
              <a:t>Feature: feature type name, (e.g. gene, exon, </a:t>
            </a:r>
            <a:r>
              <a:rPr lang="en-US" dirty="0" err="1" smtClean="0"/>
              <a:t>cds</a:t>
            </a:r>
            <a:r>
              <a:rPr lang="en-US" dirty="0" smtClean="0"/>
              <a:t>, etc.)</a:t>
            </a:r>
          </a:p>
          <a:p>
            <a:pPr lvl="1"/>
            <a:r>
              <a:rPr lang="en-US" dirty="0" smtClean="0"/>
              <a:t>Start: start position of the feature, sequences begin at 1</a:t>
            </a:r>
          </a:p>
          <a:p>
            <a:pPr lvl="1"/>
            <a:r>
              <a:rPr lang="en-US" dirty="0"/>
              <a:t>E</a:t>
            </a:r>
            <a:r>
              <a:rPr lang="en-US" dirty="0" smtClean="0"/>
              <a:t>nd: stop position of the feature, sequences begin at 1</a:t>
            </a:r>
          </a:p>
          <a:p>
            <a:pPr lvl="1"/>
            <a:r>
              <a:rPr lang="en-US" dirty="0" smtClean="0"/>
              <a:t>Score: a floating point value (e.g. 0.01)</a:t>
            </a:r>
          </a:p>
          <a:p>
            <a:pPr lvl="1"/>
            <a:r>
              <a:rPr lang="en-US" dirty="0" smtClean="0"/>
              <a:t>Strand: Defined as ‘+’ (forward),or ‘-’ (reverse)</a:t>
            </a:r>
          </a:p>
          <a:p>
            <a:pPr lvl="1"/>
            <a:r>
              <a:rPr lang="en-US" dirty="0" smtClean="0"/>
              <a:t>Frame: One of ‘0’, ‘1’, ‘2’, ‘0’ represents the first base of a codon.</a:t>
            </a:r>
          </a:p>
          <a:p>
            <a:pPr lvl="1"/>
            <a:r>
              <a:rPr lang="en-US" dirty="0" smtClean="0"/>
              <a:t>Attribute: A semicolon-separated list of tag-value pairs, providing additional information about each feature.</a:t>
            </a:r>
          </a:p>
        </p:txBody>
      </p:sp>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291380075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tf-example.png"/>
          <p:cNvPicPr>
            <a:picLocks noGrp="1" noChangeAspect="1"/>
          </p:cNvPicPr>
          <p:nvPr>
            <p:ph idx="1"/>
          </p:nvPr>
        </p:nvPicPr>
        <p:blipFill>
          <a:blip r:embed="rId2">
            <a:extLst>
              <a:ext uri="{28A0092B-C50C-407E-A947-70E740481C1C}">
                <a14:useLocalDpi xmlns:a14="http://schemas.microsoft.com/office/drawing/2010/main" val="0"/>
              </a:ext>
            </a:extLst>
          </a:blip>
          <a:srcRect t="-43987" b="-43987"/>
          <a:stretch>
            <a:fillRect/>
          </a:stretch>
        </p:blipFill>
        <p:spPr>
          <a:xfrm>
            <a:off x="160421" y="1719071"/>
            <a:ext cx="8809790" cy="4407408"/>
          </a:xfrm>
        </p:spPr>
      </p:pic>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341138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b="1" dirty="0" smtClean="0"/>
              <a:t>Explore the </a:t>
            </a:r>
            <a:r>
              <a:rPr lang="en-US" b="1" dirty="0" err="1" smtClean="0"/>
              <a:t>fastq</a:t>
            </a:r>
            <a:r>
              <a:rPr lang="en-US" b="1" dirty="0"/>
              <a:t> </a:t>
            </a:r>
            <a:r>
              <a:rPr lang="en-US" b="1" dirty="0" smtClean="0"/>
              <a:t>files in the experiment</a:t>
            </a:r>
          </a:p>
          <a:p>
            <a:pPr lvl="1"/>
            <a:r>
              <a:rPr lang="en-US" b="1" dirty="0" smtClean="0"/>
              <a:t>Use less to view </a:t>
            </a:r>
            <a:r>
              <a:rPr lang="en-US" b="1" dirty="0" err="1" smtClean="0"/>
              <a:t>gz</a:t>
            </a:r>
            <a:r>
              <a:rPr lang="en-US" b="1" dirty="0" smtClean="0"/>
              <a:t> files</a:t>
            </a:r>
          </a:p>
          <a:p>
            <a:pPr lvl="1"/>
            <a:r>
              <a:rPr lang="en-US" b="1" dirty="0" smtClean="0"/>
              <a:t>What are the read lengths?</a:t>
            </a:r>
            <a:endParaRPr lang="en-US" b="1" dirty="0"/>
          </a:p>
          <a:p>
            <a:pPr lvl="1"/>
            <a:r>
              <a:rPr lang="en-US" b="1" dirty="0" smtClean="0"/>
              <a:t>Barcode?</a:t>
            </a:r>
          </a:p>
          <a:p>
            <a:pPr lvl="1"/>
            <a:r>
              <a:rPr lang="en-US" b="1" dirty="0" smtClean="0"/>
              <a:t>Sequencer ID?</a:t>
            </a:r>
          </a:p>
          <a:p>
            <a:r>
              <a:rPr lang="en-US" b="1" dirty="0" smtClean="0"/>
              <a:t>Explore the reference </a:t>
            </a:r>
            <a:r>
              <a:rPr lang="en-US" b="1" dirty="0" err="1" smtClean="0"/>
              <a:t>fasta</a:t>
            </a:r>
            <a:r>
              <a:rPr lang="en-US" b="1" dirty="0" smtClean="0"/>
              <a:t> and annotation file, do the two appear concordant?</a:t>
            </a:r>
          </a:p>
        </p:txBody>
      </p:sp>
      <p:sp>
        <p:nvSpPr>
          <p:cNvPr id="6" name="Text Placeholder 5"/>
          <p:cNvSpPr>
            <a:spLocks noGrp="1"/>
          </p:cNvSpPr>
          <p:nvPr>
            <p:ph type="body" sz="half" idx="2"/>
          </p:nvPr>
        </p:nvSpPr>
        <p:spPr/>
        <p:txBody>
          <a:bodyPr/>
          <a:lstStyle/>
          <a:p>
            <a:r>
              <a:rPr lang="en-US" dirty="0" smtClean="0"/>
              <a:t>Files types</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7</a:t>
            </a:r>
          </a:p>
        </p:txBody>
      </p:sp>
    </p:spTree>
    <p:extLst>
      <p:ext uri="{BB962C8B-B14F-4D97-AF65-F5344CB8AC3E}">
        <p14:creationId xmlns:p14="http://schemas.microsoft.com/office/powerpoint/2010/main" val="2476453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6</a:t>
            </a:r>
            <a:endParaRPr lang="en-US" dirty="0"/>
          </a:p>
        </p:txBody>
      </p:sp>
      <p:sp>
        <p:nvSpPr>
          <p:cNvPr id="3" name="Title 2"/>
          <p:cNvSpPr>
            <a:spLocks noGrp="1"/>
          </p:cNvSpPr>
          <p:nvPr>
            <p:ph type="title"/>
          </p:nvPr>
        </p:nvSpPr>
        <p:spPr/>
        <p:txBody>
          <a:bodyPr/>
          <a:lstStyle/>
          <a:p>
            <a:pPr marL="502920" indent="-457200"/>
            <a:r>
              <a:rPr lang="en-US" dirty="0"/>
              <a:t>Read Preprocessing</a:t>
            </a:r>
          </a:p>
        </p:txBody>
      </p:sp>
    </p:spTree>
    <p:extLst>
      <p:ext uri="{BB962C8B-B14F-4D97-AF65-F5344CB8AC3E}">
        <p14:creationId xmlns:p14="http://schemas.microsoft.com/office/powerpoint/2010/main" val="79459848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have found that aggressively ”cleaning” and processing reads </a:t>
            </a:r>
            <a:r>
              <a:rPr lang="en-US" dirty="0" smtClean="0"/>
              <a:t>can make </a:t>
            </a:r>
            <a:r>
              <a:rPr lang="en-US" dirty="0"/>
              <a:t>a large difference to speed and quality of assembly and mapping results. Cleaning your reads means, removing reads/bases </a:t>
            </a:r>
            <a:endParaRPr lang="en-US" dirty="0" smtClean="0"/>
          </a:p>
          <a:p>
            <a:pPr marL="365760" lvl="1" indent="0">
              <a:buNone/>
            </a:pPr>
            <a:r>
              <a:rPr lang="en-US" dirty="0" smtClean="0"/>
              <a:t>that </a:t>
            </a:r>
            <a:r>
              <a:rPr lang="en-US" dirty="0"/>
              <a:t>are: </a:t>
            </a:r>
          </a:p>
          <a:p>
            <a:pPr lvl="1"/>
            <a:r>
              <a:rPr lang="en-US" dirty="0"/>
              <a:t>not of primary interest (contamination) </a:t>
            </a:r>
          </a:p>
          <a:p>
            <a:pPr lvl="1"/>
            <a:r>
              <a:rPr lang="en-US" dirty="0"/>
              <a:t>originate from PCR duplication </a:t>
            </a:r>
          </a:p>
          <a:p>
            <a:pPr lvl="1"/>
            <a:r>
              <a:rPr lang="en-US" dirty="0"/>
              <a:t>artificially added onto sequence of primary interest (vectors, adapters, primers) </a:t>
            </a:r>
          </a:p>
          <a:p>
            <a:pPr lvl="1"/>
            <a:r>
              <a:rPr lang="en-US" dirty="0"/>
              <a:t>low quality </a:t>
            </a:r>
            <a:r>
              <a:rPr lang="en-US" dirty="0" smtClean="0"/>
              <a:t>bases</a:t>
            </a:r>
          </a:p>
          <a:p>
            <a:pPr lvl="1"/>
            <a:r>
              <a:rPr lang="en-US" dirty="0" smtClean="0"/>
              <a:t>other </a:t>
            </a:r>
            <a:r>
              <a:rPr lang="en-US" dirty="0"/>
              <a:t>unwanted sequence (</a:t>
            </a:r>
            <a:r>
              <a:rPr lang="en-US" dirty="0" err="1"/>
              <a:t>polyA</a:t>
            </a:r>
            <a:r>
              <a:rPr lang="en-US" dirty="0"/>
              <a:t> tails in RNA-</a:t>
            </a:r>
            <a:r>
              <a:rPr lang="en-US" dirty="0" err="1"/>
              <a:t>seq</a:t>
            </a:r>
            <a:r>
              <a:rPr lang="en-US" dirty="0"/>
              <a:t> data</a:t>
            </a:r>
            <a:r>
              <a:rPr lang="en-US" dirty="0" smtClean="0"/>
              <a:t>)</a:t>
            </a:r>
          </a:p>
          <a:p>
            <a:pPr lvl="1"/>
            <a:r>
              <a:rPr lang="en-US" dirty="0" smtClean="0"/>
              <a:t>join </a:t>
            </a:r>
            <a:r>
              <a:rPr lang="en-US" dirty="0"/>
              <a:t>short overlapping paired-end reads </a:t>
            </a:r>
          </a:p>
          <a:p>
            <a:endParaRPr lang="en-US" dirty="0"/>
          </a:p>
        </p:txBody>
      </p:sp>
      <p:sp>
        <p:nvSpPr>
          <p:cNvPr id="3" name="Title 2"/>
          <p:cNvSpPr>
            <a:spLocks noGrp="1"/>
          </p:cNvSpPr>
          <p:nvPr>
            <p:ph type="title"/>
          </p:nvPr>
        </p:nvSpPr>
        <p:spPr/>
        <p:txBody>
          <a:bodyPr/>
          <a:lstStyle/>
          <a:p>
            <a:r>
              <a:rPr lang="en-US" dirty="0" smtClean="0"/>
              <a:t>Why Preprocess reads</a:t>
            </a:r>
            <a:endParaRPr lang="en-US" dirty="0"/>
          </a:p>
        </p:txBody>
      </p:sp>
    </p:spTree>
    <p:extLst>
      <p:ext uri="{BB962C8B-B14F-4D97-AF65-F5344CB8AC3E}">
        <p14:creationId xmlns:p14="http://schemas.microsoft.com/office/powerpoint/2010/main" val="184018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normAutofit fontScale="92500" lnSpcReduction="20000"/>
          </a:bodyPr>
          <a:lstStyle/>
          <a:p>
            <a:r>
              <a:rPr lang="en-US" dirty="0"/>
              <a:t>Identity and remove contaminant and vector reads </a:t>
            </a:r>
          </a:p>
          <a:p>
            <a:pPr lvl="1"/>
            <a:r>
              <a:rPr lang="en-US" dirty="0"/>
              <a:t>Reads which appear to fully come from extraneous sequence should be removed. </a:t>
            </a:r>
          </a:p>
          <a:p>
            <a:r>
              <a:rPr lang="en-US" dirty="0" smtClean="0"/>
              <a:t>Quality </a:t>
            </a:r>
            <a:r>
              <a:rPr lang="en-US" dirty="0"/>
              <a:t>trim/cut </a:t>
            </a:r>
          </a:p>
          <a:p>
            <a:pPr lvl="1"/>
            <a:r>
              <a:rPr lang="en-US" dirty="0" smtClean="0"/>
              <a:t>“end” trim a read until the average quality &gt; Q (Lucy) </a:t>
            </a:r>
          </a:p>
          <a:p>
            <a:pPr lvl="1"/>
            <a:r>
              <a:rPr lang="en-US" dirty="0" smtClean="0"/>
              <a:t>remove any read with average quality &lt; Q </a:t>
            </a:r>
          </a:p>
          <a:p>
            <a:r>
              <a:rPr lang="en-US" dirty="0" smtClean="0"/>
              <a:t>eliminate singletons/duplicates</a:t>
            </a:r>
            <a:endParaRPr lang="en-US" dirty="0"/>
          </a:p>
          <a:p>
            <a:pPr lvl="1"/>
            <a:r>
              <a:rPr lang="en-US" dirty="0"/>
              <a:t>If you have excess depth of coverage, and particularly if you have at least x-fold coverage where x is the read length, then eliminating singletons is a nice way of dramatically reducing the number of error-prone reads. </a:t>
            </a:r>
            <a:endParaRPr lang="en-US" dirty="0" smtClean="0"/>
          </a:p>
          <a:p>
            <a:pPr lvl="1"/>
            <a:r>
              <a:rPr lang="en-US" dirty="0" smtClean="0"/>
              <a:t>Read which appear the same (particularly paired-end) are often more likely PCR duplicates and therefor redundant reads.</a:t>
            </a:r>
            <a:endParaRPr lang="en-US" dirty="0"/>
          </a:p>
          <a:p>
            <a:r>
              <a:rPr lang="en-US" dirty="0"/>
              <a:t>eliminate all reads (pairs) containing an </a:t>
            </a:r>
            <a:r>
              <a:rPr lang="en-US" dirty="0" smtClean="0"/>
              <a:t>“N” character</a:t>
            </a:r>
            <a:endParaRPr lang="en-US" dirty="0"/>
          </a:p>
          <a:p>
            <a:pPr lvl="1"/>
            <a:r>
              <a:rPr lang="en-US" dirty="0"/>
              <a:t>If you can afford the loss of coverage, you might throw away all reads containing Ns. </a:t>
            </a:r>
          </a:p>
          <a:p>
            <a:r>
              <a:rPr lang="en-US" dirty="0"/>
              <a:t>Identity and trim off adapter and barcodes if present </a:t>
            </a:r>
          </a:p>
          <a:p>
            <a:pPr lvl="1"/>
            <a:r>
              <a:rPr lang="en-US" dirty="0"/>
              <a:t>Believe it or not, the software provided by Roche or </a:t>
            </a:r>
            <a:r>
              <a:rPr lang="en-US" dirty="0" err="1"/>
              <a:t>Illumina</a:t>
            </a:r>
            <a:r>
              <a:rPr lang="en-US" dirty="0"/>
              <a:t>, either does not look for, or does a mediocre job of, identifying </a:t>
            </a:r>
            <a:r>
              <a:rPr lang="en-US" dirty="0" smtClean="0"/>
              <a:t>adapters and removing them.</a:t>
            </a:r>
            <a:endParaRPr lang="en-US" dirty="0"/>
          </a:p>
        </p:txBody>
      </p:sp>
      <p:sp>
        <p:nvSpPr>
          <p:cNvPr id="3" name="Title 2"/>
          <p:cNvSpPr>
            <a:spLocks noGrp="1"/>
          </p:cNvSpPr>
          <p:nvPr>
            <p:ph type="title"/>
          </p:nvPr>
        </p:nvSpPr>
        <p:spPr/>
        <p:txBody>
          <a:bodyPr/>
          <a:lstStyle/>
          <a:p>
            <a:r>
              <a:rPr lang="en-US" dirty="0" smtClean="0"/>
              <a:t>Read Preprocessing strategies</a:t>
            </a:r>
            <a:endParaRPr lang="en-US" dirty="0"/>
          </a:p>
        </p:txBody>
      </p:sp>
    </p:spTree>
    <p:extLst>
      <p:ext uri="{BB962C8B-B14F-4D97-AF65-F5344CB8AC3E}">
        <p14:creationId xmlns:p14="http://schemas.microsoft.com/office/powerpoint/2010/main" val="2544957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pipeline we’ve developed for read preprocessing employs the following steps for each read:</a:t>
            </a:r>
          </a:p>
          <a:p>
            <a:pPr marL="365760" lvl="1" indent="0">
              <a:buNone/>
            </a:pPr>
            <a:r>
              <a:rPr lang="en-US" dirty="0" smtClean="0"/>
              <a:t>Contaminant screening (</a:t>
            </a:r>
            <a:r>
              <a:rPr lang="en-US" dirty="0" err="1" smtClean="0"/>
              <a:t>phiX</a:t>
            </a:r>
            <a:r>
              <a:rPr lang="en-US" dirty="0" smtClean="0"/>
              <a:t> minimum) </a:t>
            </a:r>
            <a:r>
              <a:rPr lang="en-US" dirty="0" smtClean="0">
                <a:sym typeface="Wingdings"/>
              </a:rPr>
              <a:t> PCR duplicate detection/removal  5’ and 3’ end quality trimming, </a:t>
            </a:r>
            <a:r>
              <a:rPr lang="en-US" dirty="0" err="1" smtClean="0">
                <a:sym typeface="Wingdings"/>
              </a:rPr>
              <a:t>polyA</a:t>
            </a:r>
            <a:r>
              <a:rPr lang="en-US" dirty="0" smtClean="0">
                <a:sym typeface="Wingdings"/>
              </a:rPr>
              <a:t>/T removal  Join (when possible) and remove adapters from paired end reads  Final cleanup, remove too short sequence, second </a:t>
            </a:r>
            <a:r>
              <a:rPr lang="en-US" dirty="0" err="1" smtClean="0">
                <a:sym typeface="Wingdings"/>
              </a:rPr>
              <a:t>polyA</a:t>
            </a:r>
            <a:r>
              <a:rPr lang="en-US" dirty="0" smtClean="0">
                <a:sym typeface="Wingdings"/>
              </a:rPr>
              <a:t>/T removal. Finally generate statistic for each sample</a:t>
            </a:r>
          </a:p>
          <a:p>
            <a:r>
              <a:rPr lang="en-US" dirty="0" smtClean="0">
                <a:sym typeface="Wingdings"/>
              </a:rPr>
              <a:t>This pipeline is realized using the following applications</a:t>
            </a:r>
          </a:p>
          <a:p>
            <a:pPr marL="365760" lvl="1" indent="0">
              <a:buNone/>
            </a:pPr>
            <a:r>
              <a:rPr lang="en-US" dirty="0" err="1">
                <a:sym typeface="Wingdings"/>
              </a:rPr>
              <a:t>s</a:t>
            </a:r>
            <a:r>
              <a:rPr lang="en-US" dirty="0" err="1" smtClean="0">
                <a:sym typeface="Wingdings"/>
              </a:rPr>
              <a:t>creen.py</a:t>
            </a:r>
            <a:r>
              <a:rPr lang="en-US" dirty="0" smtClean="0">
                <a:sym typeface="Wingdings"/>
              </a:rPr>
              <a:t> (part of </a:t>
            </a:r>
            <a:r>
              <a:rPr lang="en-US" dirty="0" err="1" smtClean="0">
                <a:sym typeface="Wingdings"/>
              </a:rPr>
              <a:t>expHTS</a:t>
            </a:r>
            <a:r>
              <a:rPr lang="en-US" dirty="0" smtClean="0">
                <a:sym typeface="Wingdings"/>
              </a:rPr>
              <a:t>), </a:t>
            </a:r>
            <a:r>
              <a:rPr lang="en-US" dirty="0" err="1" smtClean="0">
                <a:sym typeface="Wingdings"/>
              </a:rPr>
              <a:t>extract_unmapped_reads.py</a:t>
            </a:r>
            <a:r>
              <a:rPr lang="en-US" dirty="0" smtClean="0">
                <a:sym typeface="Wingdings"/>
              </a:rPr>
              <a:t> (part of </a:t>
            </a:r>
            <a:r>
              <a:rPr lang="en-US" dirty="0" err="1" smtClean="0">
                <a:sym typeface="Wingdings"/>
              </a:rPr>
              <a:t>expHTS</a:t>
            </a:r>
            <a:r>
              <a:rPr lang="en-US" dirty="0" smtClean="0">
                <a:sym typeface="Wingdings"/>
              </a:rPr>
              <a:t>), Super </a:t>
            </a:r>
            <a:r>
              <a:rPr lang="en-US" dirty="0" err="1" smtClean="0">
                <a:sym typeface="Wingdings"/>
              </a:rPr>
              <a:t>Deduper</a:t>
            </a:r>
            <a:r>
              <a:rPr lang="en-US" dirty="0" smtClean="0">
                <a:sym typeface="Wingdings"/>
              </a:rPr>
              <a:t>, Sickle, Flash, </a:t>
            </a:r>
            <a:r>
              <a:rPr lang="en-US" dirty="0" err="1" smtClean="0">
                <a:sym typeface="Wingdings"/>
              </a:rPr>
              <a:t>cleanupWrapper.py</a:t>
            </a:r>
            <a:r>
              <a:rPr lang="en-US" dirty="0" smtClean="0">
                <a:sym typeface="Wingdings"/>
              </a:rPr>
              <a:t> (part of </a:t>
            </a:r>
            <a:r>
              <a:rPr lang="en-US" dirty="0" err="1" smtClean="0">
                <a:sym typeface="Wingdings"/>
              </a:rPr>
              <a:t>expHTS</a:t>
            </a:r>
            <a:r>
              <a:rPr lang="en-US" dirty="0" smtClean="0">
                <a:sym typeface="Wingdings"/>
              </a:rPr>
              <a:t>)</a:t>
            </a:r>
            <a:endParaRPr lang="en-US" dirty="0" smtClean="0"/>
          </a:p>
        </p:txBody>
      </p:sp>
      <p:sp>
        <p:nvSpPr>
          <p:cNvPr id="3" name="Title 2"/>
          <p:cNvSpPr>
            <a:spLocks noGrp="1"/>
          </p:cNvSpPr>
          <p:nvPr>
            <p:ph type="title"/>
          </p:nvPr>
        </p:nvSpPr>
        <p:spPr/>
        <p:txBody>
          <a:bodyPr/>
          <a:lstStyle/>
          <a:p>
            <a:r>
              <a:rPr lang="en-US" dirty="0" smtClean="0"/>
              <a:t>Read preprocessing Pipeline</a:t>
            </a:r>
            <a:endParaRPr lang="en-US" dirty="0"/>
          </a:p>
        </p:txBody>
      </p:sp>
    </p:spTree>
    <p:extLst>
      <p:ext uri="{BB962C8B-B14F-4D97-AF65-F5344CB8AC3E}">
        <p14:creationId xmlns:p14="http://schemas.microsoft.com/office/powerpoint/2010/main" val="307645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83329"/>
          </a:xfrm>
        </p:spPr>
        <p:txBody>
          <a:bodyPr>
            <a:normAutofit fontScale="85000" lnSpcReduction="20000"/>
          </a:bodyPr>
          <a:lstStyle/>
          <a:p>
            <a:pPr marL="0" indent="0">
              <a:buNone/>
            </a:pPr>
            <a:r>
              <a:rPr lang="en-US" dirty="0" smtClean="0"/>
              <a:t>Command input/output:</a:t>
            </a:r>
          </a:p>
          <a:p>
            <a:pPr marL="914400" indent="-914400">
              <a:buNone/>
            </a:pPr>
            <a:r>
              <a:rPr lang="en-US" dirty="0"/>
              <a:t>	</a:t>
            </a:r>
            <a:r>
              <a:rPr lang="en-US" dirty="0" smtClean="0"/>
              <a:t>file/folder on the command line, either as a positional argument or a parameter, or defaults</a:t>
            </a:r>
          </a:p>
          <a:p>
            <a:pPr marL="914400" indent="-914400">
              <a:buNone/>
            </a:pPr>
            <a:r>
              <a:rPr lang="en-US" dirty="0"/>
              <a:t>	</a:t>
            </a:r>
            <a:r>
              <a:rPr lang="en-US" dirty="0" err="1" smtClean="0"/>
              <a:t>stdin</a:t>
            </a:r>
            <a:r>
              <a:rPr lang="en-US" dirty="0" smtClean="0"/>
              <a:t> aka ‘standard in’, input pipe</a:t>
            </a:r>
          </a:p>
          <a:p>
            <a:pPr marL="914400" indent="-914400">
              <a:buNone/>
            </a:pPr>
            <a:r>
              <a:rPr lang="en-US" dirty="0"/>
              <a:t>	</a:t>
            </a:r>
            <a:r>
              <a:rPr lang="en-US" dirty="0" err="1" smtClean="0"/>
              <a:t>stdout</a:t>
            </a:r>
            <a:r>
              <a:rPr lang="en-US" dirty="0" smtClean="0"/>
              <a:t> aka ‘standard out’, output pipe</a:t>
            </a:r>
          </a:p>
          <a:p>
            <a:pPr marL="914400" indent="-914400">
              <a:buNone/>
            </a:pPr>
            <a:r>
              <a:rPr lang="en-US" dirty="0"/>
              <a:t>	</a:t>
            </a:r>
            <a:r>
              <a:rPr lang="en-US" dirty="0" err="1" smtClean="0"/>
              <a:t>stderr</a:t>
            </a:r>
            <a:r>
              <a:rPr lang="en-US" dirty="0" smtClean="0"/>
              <a:t> aka ‘standard error’, pipe for error messages</a:t>
            </a:r>
          </a:p>
          <a:p>
            <a:pPr marL="0" indent="0">
              <a:buNone/>
            </a:pPr>
            <a:endParaRPr lang="en-US" dirty="0" smtClean="0"/>
          </a:p>
          <a:p>
            <a:pPr marL="0" indent="0">
              <a:buNone/>
            </a:pPr>
            <a:r>
              <a:rPr lang="en-US" dirty="0" smtClean="0"/>
              <a:t>Special characters:</a:t>
            </a:r>
          </a:p>
          <a:p>
            <a:pPr marL="914400" indent="-914400">
              <a:buNone/>
            </a:pPr>
            <a:r>
              <a:rPr lang="en-US" dirty="0" smtClean="0"/>
              <a:t>|	vertical bar is the pipe, it pipes the </a:t>
            </a:r>
            <a:r>
              <a:rPr lang="en-US" dirty="0" err="1" smtClean="0"/>
              <a:t>stdout</a:t>
            </a:r>
            <a:r>
              <a:rPr lang="en-US" dirty="0" smtClean="0"/>
              <a:t> of one command</a:t>
            </a:r>
          </a:p>
          <a:p>
            <a:pPr marL="914400" indent="-914400">
              <a:buNone/>
            </a:pPr>
            <a:r>
              <a:rPr lang="en-US" dirty="0"/>
              <a:t>	</a:t>
            </a:r>
            <a:r>
              <a:rPr lang="en-US" dirty="0" smtClean="0"/>
              <a:t>to the </a:t>
            </a:r>
            <a:r>
              <a:rPr lang="en-US" dirty="0" err="1" smtClean="0"/>
              <a:t>stdin</a:t>
            </a:r>
            <a:r>
              <a:rPr lang="en-US" dirty="0" smtClean="0"/>
              <a:t> of another </a:t>
            </a:r>
            <a:r>
              <a:rPr lang="en-US" dirty="0" err="1" smtClean="0"/>
              <a:t>cmd</a:t>
            </a:r>
            <a:endParaRPr lang="en-US" dirty="0" smtClean="0"/>
          </a:p>
          <a:p>
            <a:pPr marL="914400" indent="-914400">
              <a:buNone/>
            </a:pPr>
            <a:r>
              <a:rPr lang="en-US" dirty="0" smtClean="0"/>
              <a:t>&lt; &gt; 2&gt;	feeds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 to the command</a:t>
            </a:r>
          </a:p>
          <a:p>
            <a:pPr marL="914400" indent="-914400">
              <a:buNone/>
            </a:pPr>
            <a:r>
              <a:rPr lang="en-US" dirty="0" smtClean="0"/>
              <a:t>&gt;&gt;	append</a:t>
            </a:r>
            <a:endParaRPr lang="en-US" dirty="0"/>
          </a:p>
          <a:p>
            <a:pPr marL="914400" indent="-914400">
              <a:buNone/>
            </a:pPr>
            <a:r>
              <a:rPr lang="en-US" dirty="0" smtClean="0"/>
              <a:t>&amp;	at the end of a command will run the command in the background</a:t>
            </a:r>
          </a:p>
          <a:p>
            <a:pPr marL="914400" indent="-914400">
              <a:buNone/>
            </a:pPr>
            <a:r>
              <a:rPr lang="en-US" dirty="0" smtClean="0"/>
              <a:t>.	Current directory</a:t>
            </a:r>
          </a:p>
          <a:p>
            <a:pPr marL="914400" indent="-914400">
              <a:buNone/>
            </a:pPr>
            <a:r>
              <a:rPr lang="en-US" dirty="0" smtClean="0"/>
              <a:t>..	Up one folder</a:t>
            </a:r>
          </a:p>
          <a:p>
            <a:pPr marL="914400" indent="-914400">
              <a:buNone/>
            </a:pPr>
            <a:r>
              <a:rPr lang="en-US" dirty="0" smtClean="0"/>
              <a:t>/	folder delimiter</a:t>
            </a:r>
          </a:p>
          <a:p>
            <a:pPr marL="914400" indent="-914400">
              <a:buNone/>
            </a:pPr>
            <a:r>
              <a:rPr lang="en-US" dirty="0" smtClean="0"/>
              <a:t>*	wild character, match anything</a:t>
            </a:r>
          </a:p>
          <a:p>
            <a:pPr marL="914400" indent="-914400">
              <a:buNone/>
            </a:pPr>
            <a:endParaRPr lang="en-US" dirty="0"/>
          </a:p>
        </p:txBody>
      </p:sp>
      <p:sp>
        <p:nvSpPr>
          <p:cNvPr id="3" name="Title 2"/>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139700" y="6225081"/>
            <a:ext cx="8883369"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When naming files/folders avoid special characters and spaces ( use . and _ )!!</a:t>
            </a:r>
            <a:endParaRPr lang="en-US" sz="2000" dirty="0">
              <a:solidFill>
                <a:srgbClr val="3366FF"/>
              </a:solidFill>
            </a:endParaRPr>
          </a:p>
        </p:txBody>
      </p:sp>
    </p:spTree>
    <p:extLst>
      <p:ext uri="{BB962C8B-B14F-4D97-AF65-F5344CB8AC3E}">
        <p14:creationId xmlns:p14="http://schemas.microsoft.com/office/powerpoint/2010/main" val="386404332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91876"/>
          </a:xfrm>
        </p:spPr>
        <p:txBody>
          <a:bodyPr>
            <a:normAutofit fontScale="92500" lnSpcReduction="10000"/>
          </a:bodyPr>
          <a:lstStyle/>
          <a:p>
            <a:r>
              <a:rPr lang="en-US" dirty="0" err="1" smtClean="0"/>
              <a:t>screen.py</a:t>
            </a:r>
            <a:r>
              <a:rPr lang="en-US" dirty="0" smtClean="0"/>
              <a:t> and </a:t>
            </a:r>
            <a:r>
              <a:rPr lang="en-US" dirty="0" err="1" smtClean="0"/>
              <a:t>extract_unmapped_reads.py</a:t>
            </a:r>
            <a:endParaRPr lang="en-US" dirty="0" smtClean="0"/>
          </a:p>
          <a:p>
            <a:pPr lvl="1"/>
            <a:r>
              <a:rPr lang="en-US" dirty="0" smtClean="0"/>
              <a:t>Remove </a:t>
            </a:r>
            <a:r>
              <a:rPr lang="en-US" dirty="0"/>
              <a:t>c</a:t>
            </a:r>
            <a:r>
              <a:rPr lang="en-US" dirty="0" smtClean="0"/>
              <a:t>ontaminants </a:t>
            </a:r>
            <a:r>
              <a:rPr lang="en-US" dirty="0"/>
              <a:t>(at least </a:t>
            </a:r>
            <a:r>
              <a:rPr lang="en-US" dirty="0" err="1"/>
              <a:t>PhiX</a:t>
            </a:r>
            <a:r>
              <a:rPr lang="en-US" dirty="0" smtClean="0"/>
              <a:t>), uses bowtie2 then extracts all reads (pairs) that are marked as unmapped.</a:t>
            </a:r>
            <a:endParaRPr lang="en-US" dirty="0"/>
          </a:p>
          <a:p>
            <a:r>
              <a:rPr lang="en-US" dirty="0" smtClean="0"/>
              <a:t>Super-</a:t>
            </a:r>
            <a:r>
              <a:rPr lang="en-US" dirty="0" err="1" smtClean="0"/>
              <a:t>Deduper</a:t>
            </a:r>
            <a:endParaRPr lang="en-US" dirty="0" smtClean="0"/>
          </a:p>
          <a:p>
            <a:pPr lvl="1"/>
            <a:r>
              <a:rPr lang="en-US" dirty="0" smtClean="0"/>
              <a:t>Remove </a:t>
            </a:r>
            <a:r>
              <a:rPr lang="en-US" dirty="0"/>
              <a:t>PCR duplicates (we use bases 10-35 of </a:t>
            </a:r>
            <a:r>
              <a:rPr lang="en-US" dirty="0" smtClean="0"/>
              <a:t>each paired </a:t>
            </a:r>
            <a:r>
              <a:rPr lang="en-US" dirty="0"/>
              <a:t>read) </a:t>
            </a:r>
          </a:p>
          <a:p>
            <a:r>
              <a:rPr lang="en-US" dirty="0" smtClean="0"/>
              <a:t>Sickle</a:t>
            </a:r>
          </a:p>
          <a:p>
            <a:pPr lvl="1"/>
            <a:r>
              <a:rPr lang="en-US" dirty="0" smtClean="0"/>
              <a:t>Trim </a:t>
            </a:r>
            <a:r>
              <a:rPr lang="en-US" dirty="0"/>
              <a:t>sequences (Left and Right) by quality score (I like </a:t>
            </a:r>
            <a:r>
              <a:rPr lang="en-US" dirty="0" smtClean="0"/>
              <a:t>Q20) </a:t>
            </a:r>
          </a:p>
          <a:p>
            <a:pPr lvl="1"/>
            <a:r>
              <a:rPr lang="en-US" dirty="0" smtClean="0"/>
              <a:t>Remove any </a:t>
            </a:r>
            <a:r>
              <a:rPr lang="en-US" dirty="0" err="1" smtClean="0"/>
              <a:t>polyA</a:t>
            </a:r>
            <a:r>
              <a:rPr lang="en-US" dirty="0" smtClean="0"/>
              <a:t>/T tails (if RNA)</a:t>
            </a:r>
            <a:endParaRPr lang="en-US" dirty="0"/>
          </a:p>
          <a:p>
            <a:r>
              <a:rPr lang="en-US" dirty="0" smtClean="0"/>
              <a:t>FLASH2</a:t>
            </a:r>
          </a:p>
          <a:p>
            <a:pPr lvl="1"/>
            <a:r>
              <a:rPr lang="en-US" dirty="0" smtClean="0"/>
              <a:t>Join </a:t>
            </a:r>
            <a:r>
              <a:rPr lang="en-US" dirty="0"/>
              <a:t>and extend, overlapping paired end </a:t>
            </a:r>
            <a:r>
              <a:rPr lang="en-US" dirty="0" smtClean="0"/>
              <a:t>reads</a:t>
            </a:r>
          </a:p>
          <a:p>
            <a:pPr lvl="1"/>
            <a:r>
              <a:rPr lang="en-US" dirty="0" smtClean="0"/>
              <a:t>If reads completely overlap they will contain adapter, remove adapters</a:t>
            </a:r>
          </a:p>
          <a:p>
            <a:pPr lvl="1"/>
            <a:r>
              <a:rPr lang="en-US" dirty="0" smtClean="0"/>
              <a:t>Identify and remove any primer dimers present</a:t>
            </a:r>
          </a:p>
          <a:p>
            <a:r>
              <a:rPr lang="en-US" dirty="0" err="1" smtClean="0">
                <a:sym typeface="Wingdings"/>
              </a:rPr>
              <a:t>cleanupWrapper.py</a:t>
            </a:r>
            <a:endParaRPr lang="en-US" dirty="0" smtClean="0">
              <a:sym typeface="Wingdings"/>
            </a:endParaRPr>
          </a:p>
          <a:p>
            <a:pPr lvl="1"/>
            <a:r>
              <a:rPr lang="en-US" dirty="0" smtClean="0">
                <a:sym typeface="Wingdings"/>
              </a:rPr>
              <a:t>Remove any reads that are less then the minimum length parameter</a:t>
            </a:r>
          </a:p>
          <a:p>
            <a:pPr lvl="1"/>
            <a:r>
              <a:rPr lang="en-US" dirty="0" smtClean="0">
                <a:sym typeface="Wingdings"/>
              </a:rPr>
              <a:t>Run a second </a:t>
            </a:r>
            <a:r>
              <a:rPr lang="en-US" dirty="0" err="1" smtClean="0">
                <a:sym typeface="Wingdings"/>
              </a:rPr>
              <a:t>polyA</a:t>
            </a:r>
            <a:r>
              <a:rPr lang="en-US" dirty="0" smtClean="0">
                <a:sym typeface="Wingdings"/>
              </a:rPr>
              <a:t>/T screen (if RNA)</a:t>
            </a:r>
          </a:p>
          <a:p>
            <a:pPr lvl="1"/>
            <a:r>
              <a:rPr lang="en-US" dirty="0" smtClean="0">
                <a:sym typeface="Wingdings"/>
              </a:rPr>
              <a:t>Produce run statistics</a:t>
            </a: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664787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Beyond generating better data for downstream analysis, cleaning statistics also give you an idea as to the quality of the sample, library generation, and sequencing technique used to generate the data. </a:t>
            </a:r>
            <a:endParaRPr lang="en-US" dirty="0" smtClean="0"/>
          </a:p>
          <a:p>
            <a:r>
              <a:rPr lang="en-US" dirty="0" smtClean="0"/>
              <a:t>This can </a:t>
            </a:r>
            <a:r>
              <a:rPr lang="en-US" dirty="0"/>
              <a:t>help inform you of what you might do in the future. </a:t>
            </a:r>
          </a:p>
          <a:p>
            <a:r>
              <a:rPr lang="en-US" dirty="0" smtClean="0"/>
              <a:t>I’ve found it best </a:t>
            </a:r>
            <a:r>
              <a:rPr lang="en-US" dirty="0"/>
              <a:t>to perform </a:t>
            </a:r>
            <a:r>
              <a:rPr lang="en-US" dirty="0" smtClean="0"/>
              <a:t>QA/QC </a:t>
            </a:r>
            <a:r>
              <a:rPr lang="en-US" dirty="0"/>
              <a:t>on both the run as a whole (poor samples can affect other samples) and on the samples </a:t>
            </a:r>
            <a:r>
              <a:rPr lang="en-US" dirty="0" smtClean="0"/>
              <a:t>themselves as they compare to other samples </a:t>
            </a:r>
            <a:r>
              <a:rPr lang="en-US" dirty="0" smtClean="0"/>
              <a:t>	</a:t>
            </a:r>
            <a:r>
              <a:rPr lang="en-US" dirty="0" smtClean="0">
                <a:solidFill>
                  <a:srgbClr val="FF0000"/>
                </a:solidFill>
              </a:rPr>
              <a:t>	(</a:t>
            </a:r>
            <a:r>
              <a:rPr lang="en-US" dirty="0" smtClean="0">
                <a:solidFill>
                  <a:srgbClr val="FF0000"/>
                </a:solidFill>
              </a:rPr>
              <a:t>REMEMBER, BE CONSISTANT)</a:t>
            </a:r>
            <a:r>
              <a:rPr lang="en-US" dirty="0" smtClean="0"/>
              <a:t>. </a:t>
            </a:r>
          </a:p>
          <a:p>
            <a:pPr lvl="1"/>
            <a:r>
              <a:rPr lang="en-US" dirty="0" smtClean="0"/>
              <a:t>Reports </a:t>
            </a:r>
            <a:r>
              <a:rPr lang="en-US" dirty="0"/>
              <a:t>such as </a:t>
            </a:r>
            <a:r>
              <a:rPr lang="en-US" dirty="0" err="1"/>
              <a:t>Basespace</a:t>
            </a:r>
            <a:r>
              <a:rPr lang="en-US" dirty="0"/>
              <a:t> for </a:t>
            </a:r>
            <a:r>
              <a:rPr lang="en-US" dirty="0" err="1"/>
              <a:t>Illumina</a:t>
            </a:r>
            <a:r>
              <a:rPr lang="en-US" dirty="0"/>
              <a:t>, are great ways to evaluate the runs as a whole</a:t>
            </a:r>
            <a:r>
              <a:rPr lang="en-US" dirty="0" smtClean="0"/>
              <a:t>.</a:t>
            </a:r>
          </a:p>
          <a:p>
            <a:pPr lvl="1"/>
            <a:r>
              <a:rPr lang="en-US" dirty="0" smtClean="0"/>
              <a:t>PCA/MDS plots of the preprocessing summary are a great way to look for technical bias across your experiment</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2768931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preprocess</a:t>
            </a:r>
            <a:endParaRPr lang="en-US" dirty="0"/>
          </a:p>
        </p:txBody>
      </p:sp>
      <p:sp>
        <p:nvSpPr>
          <p:cNvPr id="5" name="Content Placeholder 4"/>
          <p:cNvSpPr>
            <a:spLocks noGrp="1"/>
          </p:cNvSpPr>
          <p:nvPr>
            <p:ph idx="1"/>
          </p:nvPr>
        </p:nvSpPr>
        <p:spPr/>
        <p:txBody>
          <a:bodyPr>
            <a:normAutofit/>
          </a:bodyPr>
          <a:lstStyle/>
          <a:p>
            <a:r>
              <a:rPr lang="en-US" dirty="0" smtClean="0"/>
              <a:t>To run preprocessing across all your samples using the raw </a:t>
            </a:r>
            <a:r>
              <a:rPr lang="en-US" dirty="0" err="1" smtClean="0"/>
              <a:t>fastq</a:t>
            </a:r>
            <a:r>
              <a:rPr lang="en-US" dirty="0" smtClean="0"/>
              <a:t> files stored in 00-RawData folder, use </a:t>
            </a:r>
            <a:r>
              <a:rPr lang="en-US" dirty="0" err="1" smtClean="0">
                <a:solidFill>
                  <a:srgbClr val="FF0000"/>
                </a:solidFill>
              </a:rPr>
              <a:t>expHTS</a:t>
            </a:r>
            <a:r>
              <a:rPr lang="en-US" dirty="0" smtClean="0">
                <a:solidFill>
                  <a:srgbClr val="FF0000"/>
                </a:solidFill>
              </a:rPr>
              <a:t> preprocess</a:t>
            </a:r>
            <a:r>
              <a:rPr lang="en-US" dirty="0" smtClean="0"/>
              <a:t>.</a:t>
            </a:r>
          </a:p>
          <a:p>
            <a:r>
              <a:rPr lang="en-US" dirty="0" smtClean="0"/>
              <a:t>Parameter considerations (for RNA-</a:t>
            </a:r>
            <a:r>
              <a:rPr lang="en-US" dirty="0" err="1" smtClean="0"/>
              <a:t>seq</a:t>
            </a:r>
            <a:r>
              <a:rPr lang="en-US" dirty="0" smtClean="0"/>
              <a:t>):</a:t>
            </a:r>
          </a:p>
          <a:p>
            <a:pPr lvl="1"/>
            <a:r>
              <a:rPr lang="en-US" dirty="0" smtClean="0"/>
              <a:t>Remove </a:t>
            </a:r>
            <a:r>
              <a:rPr lang="en-US" dirty="0" err="1" smtClean="0"/>
              <a:t>polyA</a:t>
            </a:r>
            <a:r>
              <a:rPr lang="en-US" dirty="0" smtClean="0"/>
              <a:t>/T (-a, --</a:t>
            </a:r>
            <a:r>
              <a:rPr lang="en-US" dirty="0" err="1" smtClean="0"/>
              <a:t>polyA</a:t>
            </a:r>
            <a:r>
              <a:rPr lang="en-US" dirty="0" smtClean="0"/>
              <a:t>): turn on detection and removal of </a:t>
            </a:r>
            <a:r>
              <a:rPr lang="en-US" dirty="0" err="1" smtClean="0"/>
              <a:t>polyA</a:t>
            </a:r>
            <a:r>
              <a:rPr lang="en-US" dirty="0" smtClean="0"/>
              <a:t>/T tails.</a:t>
            </a:r>
          </a:p>
          <a:p>
            <a:pPr lvl="1"/>
            <a:r>
              <a:rPr lang="en-US" dirty="0" smtClean="0"/>
              <a:t>Skip overlapping of PE reads (-O, </a:t>
            </a:r>
            <a:r>
              <a:rPr lang="en-US" dirty="0"/>
              <a:t>----skip-overlap)</a:t>
            </a:r>
            <a:r>
              <a:rPr lang="en-US" dirty="0" smtClean="0"/>
              <a:t>: Currently </a:t>
            </a:r>
            <a:r>
              <a:rPr lang="en-US" dirty="0" err="1" smtClean="0"/>
              <a:t>htseq</a:t>
            </a:r>
            <a:r>
              <a:rPr lang="en-US" dirty="0" smtClean="0"/>
              <a:t>-count cannot handle a </a:t>
            </a:r>
            <a:r>
              <a:rPr lang="en-US" dirty="0" err="1" smtClean="0"/>
              <a:t>sam</a:t>
            </a:r>
            <a:r>
              <a:rPr lang="en-US" dirty="0" smtClean="0"/>
              <a:t>/bam file with both single and paired-end reads, so for now we skip overlapping of reads (this also turns ‘off’ detection of adapters in </a:t>
            </a:r>
            <a:r>
              <a:rPr lang="en-US" dirty="0" err="1" smtClean="0"/>
              <a:t>Illumina</a:t>
            </a:r>
            <a:r>
              <a:rPr lang="en-US" dirty="0" smtClean="0"/>
              <a:t> data)</a:t>
            </a:r>
          </a:p>
          <a:p>
            <a:pPr lvl="1"/>
            <a:r>
              <a:rPr lang="en-US" dirty="0" smtClean="0"/>
              <a:t>Force split of </a:t>
            </a:r>
            <a:r>
              <a:rPr lang="en-US" dirty="0"/>
              <a:t>PE reads (-S, --</a:t>
            </a:r>
            <a:r>
              <a:rPr lang="en-US" dirty="0" err="1" smtClean="0"/>
              <a:t>forceSplit</a:t>
            </a:r>
            <a:r>
              <a:rPr lang="en-US" dirty="0" smtClean="0"/>
              <a:t>): EXPERIMENTAL, to handle the situation of </a:t>
            </a:r>
            <a:r>
              <a:rPr lang="en-US" dirty="0" err="1" smtClean="0"/>
              <a:t>htseq</a:t>
            </a:r>
            <a:r>
              <a:rPr lang="en-US" dirty="0" smtClean="0"/>
              <a:t> not handling both PE and SE we are playing with the idea of splitting resulting SE reads (in half) to generate pairs.</a:t>
            </a:r>
          </a:p>
        </p:txBody>
      </p:sp>
      <p:sp>
        <p:nvSpPr>
          <p:cNvPr id="4" name="Rectangle 3"/>
          <p:cNvSpPr/>
          <p:nvPr/>
        </p:nvSpPr>
        <p:spPr>
          <a:xfrm>
            <a:off x="381000" y="5899202"/>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expHTS</a:t>
            </a:r>
            <a:r>
              <a:rPr lang="en-US" sz="2000" dirty="0" smtClean="0">
                <a:solidFill>
                  <a:srgbClr val="3366FF"/>
                </a:solidFill>
              </a:rPr>
              <a:t> is defaulted for 2x100bp paired-end DNA samples</a:t>
            </a:r>
            <a:endParaRPr lang="en-US" sz="2000" dirty="0">
              <a:solidFill>
                <a:srgbClr val="3366FF"/>
              </a:solidFill>
            </a:endParaRPr>
          </a:p>
        </p:txBody>
      </p:sp>
    </p:spTree>
    <p:extLst>
      <p:ext uri="{BB962C8B-B14F-4D97-AF65-F5344CB8AC3E}">
        <p14:creationId xmlns:p14="http://schemas.microsoft.com/office/powerpoint/2010/main" val="3525123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41117977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Perform</a:t>
            </a:r>
          </a:p>
          <a:p>
            <a:pPr lvl="1"/>
            <a:r>
              <a:rPr lang="en-US" dirty="0"/>
              <a:t>Launch read mapping via</a:t>
            </a:r>
          </a:p>
          <a:p>
            <a:pPr lvl="2"/>
            <a:r>
              <a:rPr lang="en-US" dirty="0" err="1"/>
              <a:t>expHTS</a:t>
            </a:r>
            <a:r>
              <a:rPr lang="en-US" dirty="0"/>
              <a:t> </a:t>
            </a:r>
            <a:r>
              <a:rPr lang="en-US" dirty="0" smtClean="0"/>
              <a:t>preprocess</a:t>
            </a:r>
            <a:endParaRPr lang="en-US" dirty="0"/>
          </a:p>
          <a:p>
            <a:pPr lvl="1"/>
            <a:r>
              <a:rPr lang="en-US" dirty="0"/>
              <a:t>When complete perform QA/QC</a:t>
            </a:r>
          </a:p>
        </p:txBody>
      </p:sp>
      <p:sp>
        <p:nvSpPr>
          <p:cNvPr id="3" name="Text Placeholder 2"/>
          <p:cNvSpPr>
            <a:spLocks noGrp="1"/>
          </p:cNvSpPr>
          <p:nvPr>
            <p:ph type="body" sz="half" idx="2"/>
          </p:nvPr>
        </p:nvSpPr>
        <p:spPr/>
        <p:txBody>
          <a:bodyPr/>
          <a:lstStyle/>
          <a:p>
            <a:r>
              <a:rPr lang="en-US" dirty="0" smtClean="0"/>
              <a:t>Running preprocessing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8</a:t>
            </a:r>
            <a:endParaRPr lang="en-US" dirty="0"/>
          </a:p>
        </p:txBody>
      </p:sp>
    </p:spTree>
    <p:extLst>
      <p:ext uri="{BB962C8B-B14F-4D97-AF65-F5344CB8AC3E}">
        <p14:creationId xmlns:p14="http://schemas.microsoft.com/office/powerpoint/2010/main" val="14426229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7</a:t>
            </a:r>
          </a:p>
        </p:txBody>
      </p:sp>
      <p:sp>
        <p:nvSpPr>
          <p:cNvPr id="3" name="Title 2"/>
          <p:cNvSpPr>
            <a:spLocks noGrp="1"/>
          </p:cNvSpPr>
          <p:nvPr>
            <p:ph type="title"/>
          </p:nvPr>
        </p:nvSpPr>
        <p:spPr/>
        <p:txBody>
          <a:bodyPr/>
          <a:lstStyle/>
          <a:p>
            <a:pPr marL="502920" indent="-457200"/>
            <a:r>
              <a:rPr lang="en-US" dirty="0"/>
              <a:t>Read Mapping</a:t>
            </a:r>
          </a:p>
        </p:txBody>
      </p:sp>
    </p:spTree>
    <p:extLst>
      <p:ext uri="{BB962C8B-B14F-4D97-AF65-F5344CB8AC3E}">
        <p14:creationId xmlns:p14="http://schemas.microsoft.com/office/powerpoint/2010/main" val="195999557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5031982"/>
          </a:xfrm>
        </p:spPr>
        <p:txBody>
          <a:bodyPr>
            <a:normAutofit/>
          </a:bodyPr>
          <a:lstStyle/>
          <a:p>
            <a:r>
              <a:rPr lang="en-US" dirty="0"/>
              <a:t>Given sequence data, </a:t>
            </a:r>
            <a:endParaRPr lang="en-US" dirty="0" smtClean="0"/>
          </a:p>
          <a:p>
            <a:pPr lvl="1"/>
            <a:r>
              <a:rPr lang="en-US" dirty="0" smtClean="0"/>
              <a:t>Assembly </a:t>
            </a:r>
            <a:r>
              <a:rPr lang="en-US" dirty="0"/>
              <a:t>seeks to put together the puzzle without knowing what the picture is </a:t>
            </a:r>
          </a:p>
          <a:p>
            <a:pPr lvl="1"/>
            <a:r>
              <a:rPr lang="en-US" dirty="0"/>
              <a:t>Mapping tries to put together the puzzle pieces directly onto an image of the picture </a:t>
            </a:r>
          </a:p>
          <a:p>
            <a:r>
              <a:rPr lang="en-US" dirty="0"/>
              <a:t>In mapping the question is more, given a small chunk of sequence, where in the genome did this piece most likely come from. </a:t>
            </a:r>
          </a:p>
          <a:p>
            <a:r>
              <a:rPr lang="en-US" dirty="0"/>
              <a:t>The goal then is to find the match(</a:t>
            </a:r>
            <a:r>
              <a:rPr lang="en-US" dirty="0" err="1"/>
              <a:t>es</a:t>
            </a:r>
            <a:r>
              <a:rPr lang="en-US" dirty="0"/>
              <a:t>) with either the </a:t>
            </a:r>
            <a:r>
              <a:rPr lang="en-US" dirty="0" smtClean="0"/>
              <a:t>“best” edit </a:t>
            </a:r>
            <a:r>
              <a:rPr lang="en-US" dirty="0"/>
              <a:t>distance (smallest), or all </a:t>
            </a:r>
            <a:r>
              <a:rPr lang="en-US" dirty="0" smtClean="0"/>
              <a:t>matches </a:t>
            </a:r>
            <a:r>
              <a:rPr lang="en-US" dirty="0"/>
              <a:t>with edit distance less than </a:t>
            </a:r>
            <a:r>
              <a:rPr lang="en-US" dirty="0" smtClean="0"/>
              <a:t>max edit dist</a:t>
            </a:r>
            <a:r>
              <a:rPr lang="en-US" dirty="0"/>
              <a:t>. Main issues are: </a:t>
            </a:r>
          </a:p>
          <a:p>
            <a:pPr lvl="1"/>
            <a:r>
              <a:rPr lang="en-US" dirty="0"/>
              <a:t>Large search </a:t>
            </a:r>
            <a:r>
              <a:rPr lang="en-US" dirty="0" smtClean="0"/>
              <a:t>space</a:t>
            </a:r>
          </a:p>
          <a:p>
            <a:pPr lvl="1"/>
            <a:r>
              <a:rPr lang="en-US" dirty="0" smtClean="0"/>
              <a:t>Regions </a:t>
            </a:r>
            <a:r>
              <a:rPr lang="en-US" dirty="0"/>
              <a:t>of similarity (aka repeats</a:t>
            </a:r>
            <a:r>
              <a:rPr lang="en-US" dirty="0" smtClean="0"/>
              <a:t>)</a:t>
            </a:r>
          </a:p>
          <a:p>
            <a:pPr lvl="1"/>
            <a:r>
              <a:rPr lang="en-US" dirty="0" smtClean="0"/>
              <a:t>Gaps (INDELS)</a:t>
            </a:r>
          </a:p>
          <a:p>
            <a:pPr lvl="1"/>
            <a:r>
              <a:rPr lang="en-US" dirty="0" smtClean="0"/>
              <a:t>Complexity </a:t>
            </a:r>
            <a:r>
              <a:rPr lang="en-US" dirty="0"/>
              <a:t>(RNA, transcripts) </a:t>
            </a:r>
          </a:p>
        </p:txBody>
      </p:sp>
      <p:sp>
        <p:nvSpPr>
          <p:cNvPr id="3" name="Title 2"/>
          <p:cNvSpPr>
            <a:spLocks noGrp="1"/>
          </p:cNvSpPr>
          <p:nvPr>
            <p:ph type="title"/>
          </p:nvPr>
        </p:nvSpPr>
        <p:spPr/>
        <p:txBody>
          <a:bodyPr/>
          <a:lstStyle/>
          <a:p>
            <a:r>
              <a:rPr lang="en-US" dirty="0" smtClean="0"/>
              <a:t>Mapping </a:t>
            </a:r>
            <a:r>
              <a:rPr lang="en-US" dirty="0" err="1" smtClean="0"/>
              <a:t>vs</a:t>
            </a:r>
            <a:r>
              <a:rPr lang="en-US" dirty="0" smtClean="0"/>
              <a:t> ASSEMLY</a:t>
            </a:r>
            <a:endParaRPr lang="en-US" dirty="0"/>
          </a:p>
        </p:txBody>
      </p:sp>
    </p:spTree>
    <p:extLst>
      <p:ext uri="{BB962C8B-B14F-4D97-AF65-F5344CB8AC3E}">
        <p14:creationId xmlns:p14="http://schemas.microsoft.com/office/powerpoint/2010/main" val="3603157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fferences.png"/>
          <p:cNvPicPr>
            <a:picLocks noGrp="1" noChangeAspect="1"/>
          </p:cNvPicPr>
          <p:nvPr>
            <p:ph idx="1"/>
          </p:nvPr>
        </p:nvPicPr>
        <p:blipFill>
          <a:blip r:embed="rId2">
            <a:extLst>
              <a:ext uri="{28A0092B-C50C-407E-A947-70E740481C1C}">
                <a14:useLocalDpi xmlns:a14="http://schemas.microsoft.com/office/drawing/2010/main" val="0"/>
              </a:ext>
            </a:extLst>
          </a:blip>
          <a:srcRect l="-3340" r="-3340"/>
          <a:stretch>
            <a:fillRect/>
          </a:stretch>
        </p:blipFill>
        <p:spPr/>
      </p:pic>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885129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Some say the first bioinformatics tool, developed at NIH and published in 1990.</a:t>
            </a:r>
            <a:br>
              <a:rPr lang="en-US" dirty="0"/>
            </a:br>
            <a:r>
              <a:rPr lang="en-US" dirty="0"/>
              <a:t>Problem: </a:t>
            </a:r>
          </a:p>
          <a:p>
            <a:r>
              <a:rPr lang="en-US" dirty="0"/>
              <a:t>-  Exact algorithms like Smith-Waterman and Needleman-</a:t>
            </a:r>
            <a:r>
              <a:rPr lang="en-US" dirty="0" err="1"/>
              <a:t>Wunsch</a:t>
            </a:r>
            <a:r>
              <a:rPr lang="en-US" dirty="0"/>
              <a:t> (dynamic programming) are slow, when the search space becomes large. </a:t>
            </a:r>
          </a:p>
          <a:p>
            <a:r>
              <a:rPr lang="en-US" dirty="0"/>
              <a:t>-  With the advent of automated DNA sequencing technology, the database of possible matches was becoming increasingly larger. </a:t>
            </a:r>
          </a:p>
          <a:p>
            <a:r>
              <a:rPr lang="en-US" dirty="0"/>
              <a:t>the BLAST algorithm emphasizes speed over sensitivity, and does not guarantee an optimal alignment.</a:t>
            </a:r>
            <a:br>
              <a:rPr lang="en-US" dirty="0"/>
            </a:br>
            <a:endParaRPr lang="en-US" dirty="0" smtClean="0"/>
          </a:p>
          <a:p>
            <a:pPr marL="45720" indent="0" algn="ctr">
              <a:buNone/>
            </a:pPr>
            <a:r>
              <a:rPr lang="en-US" dirty="0" smtClean="0">
                <a:solidFill>
                  <a:srgbClr val="FF0000"/>
                </a:solidFill>
              </a:rPr>
              <a:t>BLAST </a:t>
            </a:r>
            <a:r>
              <a:rPr lang="en-US" dirty="0">
                <a:solidFill>
                  <a:srgbClr val="FF0000"/>
                </a:solidFill>
              </a:rPr>
              <a:t>is a few-to-many - performs gapped alignment </a:t>
            </a:r>
          </a:p>
        </p:txBody>
      </p:sp>
      <p:sp>
        <p:nvSpPr>
          <p:cNvPr id="3" name="Title 2"/>
          <p:cNvSpPr>
            <a:spLocks noGrp="1"/>
          </p:cNvSpPr>
          <p:nvPr>
            <p:ph type="title"/>
          </p:nvPr>
        </p:nvSpPr>
        <p:spPr/>
        <p:txBody>
          <a:bodyPr/>
          <a:lstStyle/>
          <a:p>
            <a:r>
              <a:rPr lang="en-US" dirty="0" smtClean="0"/>
              <a:t>BLAST</a:t>
            </a:r>
            <a:endParaRPr lang="en-US" dirty="0"/>
          </a:p>
        </p:txBody>
      </p:sp>
    </p:spTree>
    <p:extLst>
      <p:ext uri="{BB962C8B-B14F-4D97-AF65-F5344CB8AC3E}">
        <p14:creationId xmlns:p14="http://schemas.microsoft.com/office/powerpoint/2010/main" val="354657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Blat (Jim Kent, UCSC, 2002) was designed to solve the problem of performing comparisons between large genomes and was one of the first algorithms to efficiently search many query sequences against a large database (a genome). Blat also performs a gapped-alignment for searching RNA sequences against a genome and handling splice junctions. </a:t>
            </a:r>
          </a:p>
          <a:p>
            <a:r>
              <a:rPr lang="en-US" dirty="0"/>
              <a:t>gapped-alignment alignment allowing for insertions and deletions greater than a few base pairs. Gapped alignment are </a:t>
            </a:r>
          </a:p>
          <a:p>
            <a:r>
              <a:rPr lang="en-US" dirty="0"/>
              <a:t>less efficient, but more accurate. </a:t>
            </a:r>
          </a:p>
          <a:p>
            <a:pPr marL="45720" indent="0">
              <a:buNone/>
            </a:pPr>
            <a:endParaRPr lang="en-US" dirty="0" smtClean="0"/>
          </a:p>
          <a:p>
            <a:pPr marL="45720" indent="0" algn="ctr">
              <a:buNone/>
            </a:pPr>
            <a:r>
              <a:rPr lang="en-US" dirty="0" smtClean="0">
                <a:solidFill>
                  <a:srgbClr val="FF0000"/>
                </a:solidFill>
              </a:rPr>
              <a:t>BLAT </a:t>
            </a:r>
            <a:r>
              <a:rPr lang="en-US" dirty="0">
                <a:solidFill>
                  <a:srgbClr val="FF0000"/>
                </a:solidFill>
              </a:rPr>
              <a:t>is a many-to-many algorithm - performs gapped alignments </a:t>
            </a:r>
          </a:p>
          <a:p>
            <a:endParaRPr lang="en-US" dirty="0"/>
          </a:p>
        </p:txBody>
      </p:sp>
      <p:sp>
        <p:nvSpPr>
          <p:cNvPr id="3" name="Title 2"/>
          <p:cNvSpPr>
            <a:spLocks noGrp="1"/>
          </p:cNvSpPr>
          <p:nvPr>
            <p:ph type="title"/>
          </p:nvPr>
        </p:nvSpPr>
        <p:spPr/>
        <p:txBody>
          <a:bodyPr/>
          <a:lstStyle/>
          <a:p>
            <a:r>
              <a:rPr lang="en-US" dirty="0" smtClean="0"/>
              <a:t>Blast like alignment tool (Blat)</a:t>
            </a:r>
            <a:endParaRPr lang="en-US" dirty="0"/>
          </a:p>
        </p:txBody>
      </p:sp>
    </p:spTree>
    <p:extLst>
      <p:ext uri="{BB962C8B-B14F-4D97-AF65-F5344CB8AC3E}">
        <p14:creationId xmlns:p14="http://schemas.microsoft.com/office/powerpoint/2010/main" val="5868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3029"/>
          </a:xfrm>
        </p:spPr>
        <p:txBody>
          <a:bodyPr>
            <a:normAutofit fontScale="85000" lnSpcReduction="10000"/>
          </a:bodyPr>
          <a:lstStyle/>
          <a:p>
            <a:pPr marL="0" indent="0">
              <a:buNone/>
            </a:pPr>
            <a:r>
              <a:rPr lang="en-US" dirty="0" smtClean="0"/>
              <a:t>Basics Commands:</a:t>
            </a:r>
          </a:p>
          <a:p>
            <a:pPr marL="0" indent="0">
              <a:buNone/>
            </a:pPr>
            <a:r>
              <a:rPr lang="en-US" dirty="0" err="1" smtClean="0"/>
              <a:t>pwd</a:t>
            </a:r>
            <a:r>
              <a:rPr lang="en-US" dirty="0" smtClean="0"/>
              <a:t>		print the working directory (current </a:t>
            </a:r>
            <a:r>
              <a:rPr lang="en-US" dirty="0" err="1" smtClean="0"/>
              <a:t>dir</a:t>
            </a:r>
            <a:r>
              <a:rPr lang="en-US" dirty="0" smtClean="0"/>
              <a:t>)</a:t>
            </a:r>
            <a:endParaRPr lang="en-US" dirty="0"/>
          </a:p>
          <a:p>
            <a:pPr marL="45720" indent="0">
              <a:buNone/>
            </a:pPr>
            <a:r>
              <a:rPr lang="en-US" dirty="0" err="1" smtClean="0"/>
              <a:t>ls</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list the current contents of the directory</a:t>
            </a:r>
          </a:p>
          <a:p>
            <a:pPr marL="1828800" indent="-1784350">
              <a:buNone/>
            </a:pPr>
            <a:r>
              <a:rPr lang="en-US" dirty="0" err="1" smtClean="0"/>
              <a:t>ls</a:t>
            </a:r>
            <a:r>
              <a:rPr lang="en-US" dirty="0" smtClean="0"/>
              <a:t> –</a:t>
            </a:r>
            <a:r>
              <a:rPr lang="en-US" dirty="0" err="1" smtClean="0"/>
              <a:t>lah</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long list, human readable, show hidden of the directory</a:t>
            </a:r>
          </a:p>
          <a:p>
            <a:pPr marL="1828800" indent="-1784350">
              <a:buNone/>
            </a:pPr>
            <a:r>
              <a:rPr lang="en-US" dirty="0" smtClean="0"/>
              <a:t>cd </a:t>
            </a:r>
            <a:r>
              <a:rPr lang="en-US" dirty="0" smtClean="0">
                <a:solidFill>
                  <a:srgbClr val="FF0000"/>
                </a:solidFill>
              </a:rPr>
              <a:t>to</a:t>
            </a:r>
            <a:r>
              <a:rPr lang="en-US" dirty="0" smtClean="0"/>
              <a:t>	change directory</a:t>
            </a:r>
          </a:p>
          <a:p>
            <a:pPr marL="1828800" indent="-1784350">
              <a:buNone/>
            </a:pPr>
            <a:r>
              <a:rPr lang="en-US" dirty="0" err="1" smtClean="0"/>
              <a:t>cp</a:t>
            </a:r>
            <a:r>
              <a:rPr lang="en-US" dirty="0" smtClean="0"/>
              <a:t> </a:t>
            </a:r>
            <a:r>
              <a:rPr lang="en-US" dirty="0" smtClean="0">
                <a:solidFill>
                  <a:srgbClr val="FF0000"/>
                </a:solidFill>
              </a:rPr>
              <a:t>f1 f2</a:t>
            </a:r>
            <a:r>
              <a:rPr lang="en-US" dirty="0" smtClean="0"/>
              <a:t>	copy file f1 to file f2</a:t>
            </a:r>
          </a:p>
          <a:p>
            <a:pPr marL="1828800" indent="-1784350">
              <a:buNone/>
            </a:pPr>
            <a:r>
              <a:rPr lang="en-US" dirty="0" smtClean="0"/>
              <a:t>mv </a:t>
            </a:r>
            <a:r>
              <a:rPr lang="en-US" dirty="0" smtClean="0">
                <a:solidFill>
                  <a:srgbClr val="FF0000"/>
                </a:solidFill>
              </a:rPr>
              <a:t>from to</a:t>
            </a:r>
            <a:r>
              <a:rPr lang="en-US" dirty="0" smtClean="0"/>
              <a:t>	mv directory (also way to rename)</a:t>
            </a:r>
          </a:p>
          <a:p>
            <a:pPr marL="1828800" indent="-1784350">
              <a:buNone/>
            </a:pPr>
            <a:r>
              <a:rPr lang="en-US" dirty="0" err="1" smtClean="0"/>
              <a:t>mkdir</a:t>
            </a:r>
            <a:r>
              <a:rPr lang="en-US" dirty="0" smtClean="0"/>
              <a:t> </a:t>
            </a:r>
            <a:r>
              <a:rPr lang="en-US" dirty="0" err="1" smtClean="0">
                <a:solidFill>
                  <a:srgbClr val="FF0000"/>
                </a:solidFill>
              </a:rPr>
              <a:t>dir</a:t>
            </a:r>
            <a:r>
              <a:rPr lang="en-US" dirty="0" smtClean="0"/>
              <a:t>	make directory</a:t>
            </a:r>
          </a:p>
          <a:p>
            <a:pPr marL="1828800" indent="-1784350">
              <a:buNone/>
            </a:pPr>
            <a:r>
              <a:rPr lang="en-US" dirty="0" err="1" smtClean="0"/>
              <a:t>rm</a:t>
            </a:r>
            <a:r>
              <a:rPr lang="en-US" dirty="0" smtClean="0"/>
              <a:t> </a:t>
            </a:r>
            <a:r>
              <a:rPr lang="en-US" dirty="0" smtClean="0">
                <a:solidFill>
                  <a:srgbClr val="FF0000"/>
                </a:solidFill>
              </a:rPr>
              <a:t>file</a:t>
            </a:r>
            <a:r>
              <a:rPr lang="en-US" dirty="0" smtClean="0"/>
              <a:t>	remove file</a:t>
            </a:r>
          </a:p>
          <a:p>
            <a:pPr marL="1828800" indent="-1784350">
              <a:buNone/>
            </a:pPr>
            <a:r>
              <a:rPr lang="en-US" dirty="0" err="1"/>
              <a:t>r</a:t>
            </a:r>
            <a:r>
              <a:rPr lang="en-US" dirty="0" err="1" smtClean="0"/>
              <a:t>mdir</a:t>
            </a:r>
            <a:r>
              <a:rPr lang="en-US" dirty="0" smtClean="0"/>
              <a:t> </a:t>
            </a:r>
            <a:r>
              <a:rPr lang="en-US" dirty="0" err="1" smtClean="0">
                <a:solidFill>
                  <a:srgbClr val="FF0000"/>
                </a:solidFill>
              </a:rPr>
              <a:t>dir</a:t>
            </a:r>
            <a:r>
              <a:rPr lang="en-US" dirty="0" smtClean="0"/>
              <a:t>	remove an empty directory</a:t>
            </a:r>
          </a:p>
          <a:p>
            <a:pPr marL="1828800" indent="-1784350">
              <a:buNone/>
            </a:pPr>
            <a:r>
              <a:rPr lang="en-US" dirty="0" err="1" smtClean="0"/>
              <a:t>rm</a:t>
            </a:r>
            <a:r>
              <a:rPr lang="en-US" dirty="0" smtClean="0"/>
              <a:t> –r </a:t>
            </a:r>
            <a:r>
              <a:rPr lang="en-US" dirty="0" err="1" smtClean="0"/>
              <a:t>dir</a:t>
            </a:r>
            <a:r>
              <a:rPr lang="en-US" dirty="0" smtClean="0"/>
              <a:t>	recursively remove a non-empty directory</a:t>
            </a:r>
          </a:p>
          <a:p>
            <a:pPr marL="1828800" indent="-1784350">
              <a:buNone/>
            </a:pPr>
            <a:r>
              <a:rPr lang="en-US" dirty="0" err="1" smtClean="0"/>
              <a:t>nano</a:t>
            </a:r>
            <a:r>
              <a:rPr lang="en-US" dirty="0" smtClean="0"/>
              <a:t> </a:t>
            </a:r>
            <a:r>
              <a:rPr lang="en-US" dirty="0" smtClean="0">
                <a:solidFill>
                  <a:srgbClr val="FF0000"/>
                </a:solidFill>
              </a:rPr>
              <a:t>file	</a:t>
            </a:r>
            <a:r>
              <a:rPr lang="en-US" dirty="0" smtClean="0">
                <a:solidFill>
                  <a:schemeClr val="tx1"/>
                </a:solidFill>
              </a:rPr>
              <a:t>edit a document</a:t>
            </a:r>
          </a:p>
          <a:p>
            <a:pPr marL="1828800" indent="-1784350">
              <a:buNone/>
            </a:pPr>
            <a:r>
              <a:rPr lang="en-US" dirty="0">
                <a:solidFill>
                  <a:schemeClr val="tx1"/>
                </a:solidFill>
              </a:rPr>
              <a:t>c</a:t>
            </a:r>
            <a:r>
              <a:rPr lang="en-US" dirty="0" smtClean="0">
                <a:solidFill>
                  <a:schemeClr val="tx1"/>
                </a:solidFill>
              </a:rPr>
              <a:t>at </a:t>
            </a:r>
            <a:r>
              <a:rPr lang="en-US" dirty="0" smtClean="0">
                <a:solidFill>
                  <a:srgbClr val="FF0000"/>
                </a:solidFill>
              </a:rPr>
              <a:t>f1 [f2]</a:t>
            </a:r>
            <a:r>
              <a:rPr lang="en-US" dirty="0" smtClean="0">
                <a:solidFill>
                  <a:schemeClr val="tx1"/>
                </a:solidFill>
              </a:rPr>
              <a:t>	print to </a:t>
            </a:r>
            <a:r>
              <a:rPr lang="en-US" dirty="0" err="1" smtClean="0">
                <a:solidFill>
                  <a:schemeClr val="tx1"/>
                </a:solidFill>
              </a:rPr>
              <a:t>stdout</a:t>
            </a:r>
            <a:r>
              <a:rPr lang="en-US" dirty="0" smtClean="0">
                <a:solidFill>
                  <a:schemeClr val="tx1"/>
                </a:solidFill>
              </a:rPr>
              <a:t> file f1 then if provided file f2 (concatenate)</a:t>
            </a:r>
          </a:p>
          <a:p>
            <a:pPr marL="1828800" indent="-1784350">
              <a:buNone/>
            </a:pPr>
            <a:r>
              <a:rPr lang="en-US" dirty="0" smtClean="0">
                <a:solidFill>
                  <a:schemeClr val="tx1"/>
                </a:solidFill>
              </a:rPr>
              <a:t>less </a:t>
            </a:r>
            <a:r>
              <a:rPr lang="en-US" dirty="0" smtClean="0">
                <a:solidFill>
                  <a:srgbClr val="FF0000"/>
                </a:solidFill>
              </a:rPr>
              <a:t>file</a:t>
            </a:r>
            <a:r>
              <a:rPr lang="en-US" dirty="0" smtClean="0">
                <a:solidFill>
                  <a:schemeClr val="tx1"/>
                </a:solidFill>
              </a:rPr>
              <a:t>	view file, one page at a time</a:t>
            </a:r>
          </a:p>
          <a:p>
            <a:pPr marL="1828800" indent="-1784350">
              <a:buNone/>
            </a:pPr>
            <a:r>
              <a:rPr lang="en-US" dirty="0" smtClean="0">
                <a:solidFill>
                  <a:schemeClr val="tx1"/>
                </a:solidFill>
              </a:rPr>
              <a:t>head </a:t>
            </a:r>
            <a:r>
              <a:rPr lang="en-US" dirty="0" smtClean="0">
                <a:solidFill>
                  <a:srgbClr val="FF0000"/>
                </a:solidFill>
              </a:rPr>
              <a:t>file</a:t>
            </a:r>
            <a:r>
              <a:rPr lang="en-US" dirty="0" smtClean="0">
                <a:solidFill>
                  <a:schemeClr val="tx1"/>
                </a:solidFill>
              </a:rPr>
              <a:t>	view the first 10 lines of a file</a:t>
            </a:r>
          </a:p>
          <a:p>
            <a:pPr marL="1828800" indent="-1784350">
              <a:buNone/>
            </a:pPr>
            <a:r>
              <a:rPr lang="en-US" dirty="0">
                <a:solidFill>
                  <a:schemeClr val="tx1"/>
                </a:solidFill>
              </a:rPr>
              <a:t>t</a:t>
            </a:r>
            <a:r>
              <a:rPr lang="en-US" dirty="0" smtClean="0">
                <a:solidFill>
                  <a:schemeClr val="tx1"/>
                </a:solidFill>
              </a:rPr>
              <a:t>ail </a:t>
            </a:r>
            <a:r>
              <a:rPr lang="en-US" dirty="0" smtClean="0">
                <a:solidFill>
                  <a:srgbClr val="FF0000"/>
                </a:solidFill>
              </a:rPr>
              <a:t>file</a:t>
            </a:r>
            <a:r>
              <a:rPr lang="en-US" dirty="0" smtClean="0">
                <a:solidFill>
                  <a:schemeClr val="tx1"/>
                </a:solidFill>
              </a:rPr>
              <a:t>	view the last 10 lines of a file</a:t>
            </a:r>
          </a:p>
        </p:txBody>
      </p:sp>
      <p:sp>
        <p:nvSpPr>
          <p:cNvPr id="3" name="Title 2"/>
          <p:cNvSpPr>
            <a:spLocks noGrp="1"/>
          </p:cNvSpPr>
          <p:nvPr>
            <p:ph type="title"/>
          </p:nvPr>
        </p:nvSpPr>
        <p:spPr/>
        <p:txBody>
          <a:bodyPr/>
          <a:lstStyle/>
          <a:p>
            <a:r>
              <a:rPr lang="en-US" dirty="0" smtClean="0"/>
              <a:t>The command line</a:t>
            </a:r>
            <a:endParaRPr lang="en-US" dirty="0"/>
          </a:p>
        </p:txBody>
      </p:sp>
    </p:spTree>
    <p:extLst>
      <p:ext uri="{BB962C8B-B14F-4D97-AF65-F5344CB8AC3E}">
        <p14:creationId xmlns:p14="http://schemas.microsoft.com/office/powerpoint/2010/main" val="134369597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additional algorithms have been developed since BLAST and BLAT, mainly improving on either speed or accuracy, or both. </a:t>
            </a:r>
          </a:p>
          <a:p>
            <a:pPr marL="45720" indent="0">
              <a:buNone/>
            </a:pPr>
            <a:endParaRPr lang="en-US" dirty="0" smtClean="0"/>
          </a:p>
          <a:p>
            <a:pPr marL="45720" indent="0">
              <a:buNone/>
            </a:pPr>
            <a:r>
              <a:rPr lang="en-US" dirty="0" smtClean="0"/>
              <a:t>and </a:t>
            </a:r>
            <a:r>
              <a:rPr lang="en-US" dirty="0"/>
              <a:t>then came </a:t>
            </a:r>
            <a:r>
              <a:rPr lang="en-US" dirty="0" err="1"/>
              <a:t>Illumina</a:t>
            </a:r>
            <a:r>
              <a:rPr lang="en-US" dirty="0"/>
              <a:t> </a:t>
            </a:r>
            <a:r>
              <a:rPr lang="en-US" dirty="0" smtClean="0"/>
              <a:t>data</a:t>
            </a:r>
          </a:p>
          <a:p>
            <a:endParaRPr lang="en-US" dirty="0" smtClean="0"/>
          </a:p>
          <a:p>
            <a:r>
              <a:rPr lang="en-US" dirty="0" smtClean="0"/>
              <a:t>New </a:t>
            </a:r>
            <a:r>
              <a:rPr lang="en-US" dirty="0"/>
              <a:t>Problem: </a:t>
            </a:r>
          </a:p>
          <a:p>
            <a:pPr lvl="1"/>
            <a:r>
              <a:rPr lang="en-US" dirty="0"/>
              <a:t>We still have a large search space (aka genome</a:t>
            </a:r>
            <a:r>
              <a:rPr lang="en-US" dirty="0" smtClean="0"/>
              <a:t>)</a:t>
            </a:r>
          </a:p>
          <a:p>
            <a:pPr lvl="1"/>
            <a:r>
              <a:rPr lang="en-US" dirty="0" smtClean="0"/>
              <a:t>Small fragments with with to map with possibly many </a:t>
            </a:r>
            <a:r>
              <a:rPr lang="en-US" dirty="0"/>
              <a:t>possible close </a:t>
            </a:r>
            <a:r>
              <a:rPr lang="en-US" dirty="0" smtClean="0"/>
              <a:t>matches</a:t>
            </a:r>
          </a:p>
          <a:p>
            <a:pPr lvl="1"/>
            <a:r>
              <a:rPr lang="en-US" dirty="0" smtClean="0"/>
              <a:t>Millions </a:t>
            </a:r>
            <a:r>
              <a:rPr lang="en-US" dirty="0"/>
              <a:t>or Billions of query sequences </a:t>
            </a:r>
          </a:p>
          <a:p>
            <a:endParaRPr lang="en-US" dirty="0"/>
          </a:p>
        </p:txBody>
      </p:sp>
      <p:sp>
        <p:nvSpPr>
          <p:cNvPr id="3" name="Title 2"/>
          <p:cNvSpPr>
            <a:spLocks noGrp="1"/>
          </p:cNvSpPr>
          <p:nvPr>
            <p:ph type="title"/>
          </p:nvPr>
        </p:nvSpPr>
        <p:spPr/>
        <p:txBody>
          <a:bodyPr/>
          <a:lstStyle/>
          <a:p>
            <a:r>
              <a:rPr lang="en-US" dirty="0" smtClean="0"/>
              <a:t>High throughput mapping</a:t>
            </a:r>
            <a:endParaRPr lang="en-US" dirty="0"/>
          </a:p>
        </p:txBody>
      </p:sp>
    </p:spTree>
    <p:extLst>
      <p:ext uri="{BB962C8B-B14F-4D97-AF65-F5344CB8AC3E}">
        <p14:creationId xmlns:p14="http://schemas.microsoft.com/office/powerpoint/2010/main" val="6298124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Placing reads in regions that do not exist in the reference genome (reads extend off the end) [ mitochondrial, plasmids</a:t>
            </a:r>
            <a:r>
              <a:rPr lang="en-US" dirty="0" smtClean="0"/>
              <a:t>, structural variants, </a:t>
            </a:r>
            <a:r>
              <a:rPr lang="en-US" dirty="0"/>
              <a:t>etc.]. </a:t>
            </a:r>
          </a:p>
          <a:p>
            <a:r>
              <a:rPr lang="en-US" dirty="0"/>
              <a:t>Sequencing errors and variations: alignment between read and true source in genome may have more differences than alignment with some other copy of repeat. </a:t>
            </a:r>
          </a:p>
          <a:p>
            <a:r>
              <a:rPr lang="en-US" dirty="0"/>
              <a:t>What if the closest fully sequenced genome is too divergent? (3% is a common alignment capability) </a:t>
            </a:r>
          </a:p>
          <a:p>
            <a:r>
              <a:rPr lang="en-US" dirty="0"/>
              <a:t>Placing reads in repetitive regions: Some algorithms only return 1 mapping; If multiple: map quality = 0 </a:t>
            </a:r>
          </a:p>
          <a:p>
            <a:r>
              <a:rPr lang="en-US" dirty="0"/>
              <a:t>Algorithms that use paired-end information =&gt; might prefer correct distance over correct alignment. </a:t>
            </a:r>
          </a:p>
          <a:p>
            <a:endParaRPr lang="en-US" dirty="0"/>
          </a:p>
        </p:txBody>
      </p:sp>
      <p:sp>
        <p:nvSpPr>
          <p:cNvPr id="3" name="Title 2"/>
          <p:cNvSpPr>
            <a:spLocks noGrp="1"/>
          </p:cNvSpPr>
          <p:nvPr>
            <p:ph type="title"/>
          </p:nvPr>
        </p:nvSpPr>
        <p:spPr/>
        <p:txBody>
          <a:bodyPr/>
          <a:lstStyle/>
          <a:p>
            <a:r>
              <a:rPr lang="en-US" dirty="0" smtClean="0"/>
              <a:t>Consideration</a:t>
            </a:r>
            <a:endParaRPr lang="en-US" dirty="0"/>
          </a:p>
        </p:txBody>
      </p:sp>
    </p:spTree>
    <p:extLst>
      <p:ext uri="{BB962C8B-B14F-4D97-AF65-F5344CB8AC3E}">
        <p14:creationId xmlns:p14="http://schemas.microsoft.com/office/powerpoint/2010/main" val="7792577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RNA-</a:t>
            </a:r>
            <a:r>
              <a:rPr lang="en-US" dirty="0" err="1"/>
              <a:t>seq</a:t>
            </a:r>
            <a:r>
              <a:rPr lang="en-US" dirty="0"/>
              <a:t> data, you must also </a:t>
            </a:r>
            <a:r>
              <a:rPr lang="en-US" dirty="0" smtClean="0"/>
              <a:t>consider splice </a:t>
            </a:r>
            <a:r>
              <a:rPr lang="en-US" dirty="0"/>
              <a:t>junctions, reads may span an intron </a:t>
            </a:r>
          </a:p>
        </p:txBody>
      </p:sp>
      <p:sp>
        <p:nvSpPr>
          <p:cNvPr id="3" name="Title 2"/>
          <p:cNvSpPr>
            <a:spLocks noGrp="1"/>
          </p:cNvSpPr>
          <p:nvPr>
            <p:ph type="title"/>
          </p:nvPr>
        </p:nvSpPr>
        <p:spPr/>
        <p:txBody>
          <a:bodyPr/>
          <a:lstStyle/>
          <a:p>
            <a:r>
              <a:rPr lang="en-US" dirty="0" smtClean="0"/>
              <a:t>Intron/exon junctions</a:t>
            </a:r>
            <a:endParaRPr lang="en-US" dirty="0"/>
          </a:p>
        </p:txBody>
      </p:sp>
      <p:pic>
        <p:nvPicPr>
          <p:cNvPr id="4" name="Picture 3" descr="junc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7" y="3238531"/>
            <a:ext cx="8780617" cy="2887942"/>
          </a:xfrm>
          <a:prstGeom prst="rect">
            <a:avLst/>
          </a:prstGeom>
        </p:spPr>
      </p:pic>
    </p:spTree>
    <p:extLst>
      <p:ext uri="{BB962C8B-B14F-4D97-AF65-F5344CB8AC3E}">
        <p14:creationId xmlns:p14="http://schemas.microsoft.com/office/powerpoint/2010/main" val="15752822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Spliced Aligners </a:t>
            </a:r>
            <a:endParaRPr lang="en-US" dirty="0" smtClean="0"/>
          </a:p>
          <a:p>
            <a:pPr lvl="1"/>
            <a:r>
              <a:rPr lang="en-US" dirty="0" err="1" smtClean="0"/>
              <a:t>Tophat</a:t>
            </a:r>
            <a:r>
              <a:rPr lang="en-US" dirty="0" smtClean="0"/>
              <a:t> </a:t>
            </a:r>
            <a:r>
              <a:rPr lang="en-US" dirty="0"/>
              <a:t>(Bowtie2) </a:t>
            </a:r>
          </a:p>
          <a:p>
            <a:pPr lvl="1"/>
            <a:r>
              <a:rPr lang="en-US" dirty="0"/>
              <a:t>GSNAP </a:t>
            </a:r>
            <a:endParaRPr lang="en-US" dirty="0" smtClean="0"/>
          </a:p>
          <a:p>
            <a:pPr lvl="1"/>
            <a:r>
              <a:rPr lang="en-US" dirty="0" err="1" smtClean="0"/>
              <a:t>SOAPsplice</a:t>
            </a:r>
            <a:endParaRPr lang="en-US" dirty="0"/>
          </a:p>
          <a:p>
            <a:pPr lvl="1"/>
            <a:r>
              <a:rPr lang="en-US" dirty="0" err="1" smtClean="0"/>
              <a:t>MapSplice</a:t>
            </a:r>
            <a:endParaRPr lang="en-US" dirty="0"/>
          </a:p>
          <a:p>
            <a:pPr lvl="1"/>
            <a:r>
              <a:rPr lang="en-US" dirty="0" err="1" smtClean="0"/>
              <a:t>TrueSite</a:t>
            </a:r>
            <a:endParaRPr lang="en-US" dirty="0"/>
          </a:p>
          <a:p>
            <a:pPr lvl="1"/>
            <a:r>
              <a:rPr lang="en-US" dirty="0" err="1" smtClean="0"/>
              <a:t>rna</a:t>
            </a:r>
            <a:r>
              <a:rPr lang="en-US" dirty="0"/>
              <a:t>-star </a:t>
            </a:r>
          </a:p>
          <a:p>
            <a:r>
              <a:rPr lang="en-US" dirty="0"/>
              <a:t>Aligners that can ’clip’ </a:t>
            </a:r>
            <a:endParaRPr lang="en-US" dirty="0" smtClean="0"/>
          </a:p>
          <a:p>
            <a:pPr lvl="1"/>
            <a:r>
              <a:rPr lang="en-US" dirty="0" smtClean="0"/>
              <a:t>bowtie2</a:t>
            </a:r>
            <a:r>
              <a:rPr lang="en-US" dirty="0"/>
              <a:t>-local </a:t>
            </a:r>
          </a:p>
          <a:p>
            <a:pPr lvl="1"/>
            <a:r>
              <a:rPr lang="en-US" dirty="0" err="1"/>
              <a:t>bwa-mem</a:t>
            </a:r>
            <a:r>
              <a:rPr lang="en-US" dirty="0"/>
              <a:t> </a:t>
            </a:r>
          </a:p>
          <a:p>
            <a:pPr lvl="1"/>
            <a:endParaRPr lang="en-US" dirty="0" smtClean="0"/>
          </a:p>
          <a:p>
            <a:r>
              <a:rPr lang="en-US" dirty="0" smtClean="0"/>
              <a:t>http</a:t>
            </a:r>
            <a:r>
              <a:rPr lang="en-US" dirty="0"/>
              <a:t>://</a:t>
            </a:r>
            <a:r>
              <a:rPr lang="en-US" dirty="0" err="1"/>
              <a:t>en.wikipedia.org</a:t>
            </a:r>
            <a:r>
              <a:rPr lang="en-US" dirty="0"/>
              <a:t>/wiki/</a:t>
            </a:r>
            <a:r>
              <a:rPr lang="en-US" dirty="0" err="1"/>
              <a:t>List_of_sequence</a:t>
            </a:r>
            <a:r>
              <a:rPr lang="en-US" dirty="0"/>
              <a:t>_ </a:t>
            </a:r>
            <a:r>
              <a:rPr lang="en-US" dirty="0" err="1"/>
              <a:t>alignment_software</a:t>
            </a:r>
            <a:r>
              <a:rPr lang="en-US" dirty="0"/>
              <a:t> </a:t>
            </a:r>
          </a:p>
          <a:p>
            <a:endParaRPr lang="en-US" dirty="0"/>
          </a:p>
        </p:txBody>
      </p:sp>
      <p:sp>
        <p:nvSpPr>
          <p:cNvPr id="3" name="Title 2"/>
          <p:cNvSpPr>
            <a:spLocks noGrp="1"/>
          </p:cNvSpPr>
          <p:nvPr>
            <p:ph type="title"/>
          </p:nvPr>
        </p:nvSpPr>
        <p:spPr/>
        <p:txBody>
          <a:bodyPr/>
          <a:lstStyle/>
          <a:p>
            <a:r>
              <a:rPr lang="en-US" dirty="0" smtClean="0"/>
              <a:t>Some Aligners</a:t>
            </a:r>
            <a:endParaRPr lang="en-US" dirty="0"/>
          </a:p>
        </p:txBody>
      </p:sp>
    </p:spTree>
    <p:extLst>
      <p:ext uri="{BB962C8B-B14F-4D97-AF65-F5344CB8AC3E}">
        <p14:creationId xmlns:p14="http://schemas.microsoft.com/office/powerpoint/2010/main" val="24345648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Mapping</a:t>
            </a:r>
            <a:endParaRPr lang="en-US" dirty="0"/>
          </a:p>
        </p:txBody>
      </p:sp>
      <p:sp>
        <p:nvSpPr>
          <p:cNvPr id="5" name="Content Placeholder 4"/>
          <p:cNvSpPr>
            <a:spLocks noGrp="1"/>
          </p:cNvSpPr>
          <p:nvPr>
            <p:ph idx="1"/>
          </p:nvPr>
        </p:nvSpPr>
        <p:spPr/>
        <p:txBody>
          <a:bodyPr>
            <a:normAutofit/>
          </a:bodyPr>
          <a:lstStyle/>
          <a:p>
            <a:r>
              <a:rPr lang="en-US" dirty="0" smtClean="0"/>
              <a:t>To run mapping across all your samples using the cleaned </a:t>
            </a:r>
            <a:r>
              <a:rPr lang="en-US" dirty="0" err="1" smtClean="0"/>
              <a:t>fastq</a:t>
            </a:r>
            <a:r>
              <a:rPr lang="en-US" dirty="0" smtClean="0"/>
              <a:t> files created with </a:t>
            </a:r>
            <a:r>
              <a:rPr lang="en-US" dirty="0" err="1" smtClean="0"/>
              <a:t>expHTS</a:t>
            </a:r>
            <a:r>
              <a:rPr lang="en-US" dirty="0" smtClean="0"/>
              <a:t> preprocess, use </a:t>
            </a:r>
            <a:r>
              <a:rPr lang="en-US" dirty="0" err="1" smtClean="0">
                <a:solidFill>
                  <a:srgbClr val="FF0000"/>
                </a:solidFill>
              </a:rPr>
              <a:t>expHTS</a:t>
            </a:r>
            <a:r>
              <a:rPr lang="en-US" dirty="0" smtClean="0">
                <a:solidFill>
                  <a:srgbClr val="FF0000"/>
                </a:solidFill>
              </a:rPr>
              <a:t> mapping</a:t>
            </a:r>
            <a:r>
              <a:rPr lang="en-US" dirty="0" smtClean="0"/>
              <a:t>.</a:t>
            </a:r>
          </a:p>
          <a:p>
            <a:r>
              <a:rPr lang="en-US" dirty="0" smtClean="0"/>
              <a:t>Parameter considerations (for RNA-</a:t>
            </a:r>
            <a:r>
              <a:rPr lang="en-US" dirty="0" err="1" smtClean="0"/>
              <a:t>seq</a:t>
            </a:r>
            <a:r>
              <a:rPr lang="en-US" dirty="0" smtClean="0"/>
              <a:t>):</a:t>
            </a:r>
          </a:p>
          <a:p>
            <a:pPr lvl="1"/>
            <a:r>
              <a:rPr lang="en-US" dirty="0" smtClean="0"/>
              <a:t>Sort by Read ID (</a:t>
            </a:r>
            <a:r>
              <a:rPr lang="en-US" dirty="0"/>
              <a:t>-n, --</a:t>
            </a:r>
            <a:r>
              <a:rPr lang="en-US" dirty="0" err="1"/>
              <a:t>sortByReadID</a:t>
            </a:r>
            <a:r>
              <a:rPr lang="en-US" dirty="0" smtClean="0"/>
              <a:t>): turns on bam resorting by read id instead of position, for compatibility with </a:t>
            </a:r>
            <a:r>
              <a:rPr lang="en-US" dirty="0" err="1" smtClean="0"/>
              <a:t>htseq</a:t>
            </a:r>
            <a:r>
              <a:rPr lang="en-US" dirty="0" smtClean="0"/>
              <a:t>-count (NOW PERFORMED IN HTSEQ, no longer needed) </a:t>
            </a:r>
          </a:p>
          <a:p>
            <a:pPr lvl="1"/>
            <a:r>
              <a:rPr lang="en-US" dirty="0" smtClean="0"/>
              <a:t>Ignore singles (-</a:t>
            </a:r>
            <a:r>
              <a:rPr lang="en-US" dirty="0"/>
              <a:t>s, --</a:t>
            </a:r>
            <a:r>
              <a:rPr lang="en-US" dirty="0" err="1" smtClean="0"/>
              <a:t>ignoreSingles</a:t>
            </a:r>
            <a:r>
              <a:rPr lang="en-US" dirty="0" smtClean="0"/>
              <a:t>): Ignore all SE read files present in the cleaned folder, for comparability with </a:t>
            </a:r>
            <a:r>
              <a:rPr lang="en-US" dirty="0" err="1" smtClean="0"/>
              <a:t>htseq</a:t>
            </a:r>
            <a:r>
              <a:rPr lang="en-US" dirty="0" smtClean="0"/>
              <a:t>-count. While there shouldn’t be any, since we turned off overlapping of reads, this parameters makes ‘sure’ they aren’t included.</a:t>
            </a:r>
            <a:endParaRPr lang="en-US" dirty="0"/>
          </a:p>
        </p:txBody>
      </p:sp>
    </p:spTree>
    <p:extLst>
      <p:ext uri="{BB962C8B-B14F-4D97-AF65-F5344CB8AC3E}">
        <p14:creationId xmlns:p14="http://schemas.microsoft.com/office/powerpoint/2010/main" val="2164109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17624900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p>
          <a:p>
            <a:pPr lvl="1"/>
            <a:r>
              <a:rPr lang="en-US" dirty="0" smtClean="0"/>
              <a:t>Launch read mapping via</a:t>
            </a:r>
          </a:p>
          <a:p>
            <a:pPr lvl="2"/>
            <a:r>
              <a:rPr lang="en-US" dirty="0" err="1" smtClean="0"/>
              <a:t>expHTS</a:t>
            </a:r>
            <a:r>
              <a:rPr lang="en-US" dirty="0" smtClean="0"/>
              <a:t> mapping</a:t>
            </a:r>
          </a:p>
          <a:p>
            <a:pPr lvl="1"/>
            <a:r>
              <a:rPr lang="en-US" dirty="0" smtClean="0"/>
              <a:t>When complete perform QA/QC</a:t>
            </a:r>
            <a:endParaRPr lang="en-US" dirty="0"/>
          </a:p>
        </p:txBody>
      </p:sp>
      <p:sp>
        <p:nvSpPr>
          <p:cNvPr id="3" name="Text Placeholder 2"/>
          <p:cNvSpPr>
            <a:spLocks noGrp="1"/>
          </p:cNvSpPr>
          <p:nvPr>
            <p:ph type="body" sz="half" idx="2"/>
          </p:nvPr>
        </p:nvSpPr>
        <p:spPr/>
        <p:txBody>
          <a:bodyPr/>
          <a:lstStyle/>
          <a:p>
            <a:r>
              <a:rPr lang="en-US" dirty="0" smtClean="0"/>
              <a:t>Mapping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a:t>9</a:t>
            </a:r>
          </a:p>
        </p:txBody>
      </p:sp>
    </p:spTree>
    <p:extLst>
      <p:ext uri="{BB962C8B-B14F-4D97-AF65-F5344CB8AC3E}">
        <p14:creationId xmlns:p14="http://schemas.microsoft.com/office/powerpoint/2010/main" val="12202382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8</a:t>
            </a:r>
          </a:p>
        </p:txBody>
      </p:sp>
      <p:sp>
        <p:nvSpPr>
          <p:cNvPr id="3" name="Title 2"/>
          <p:cNvSpPr>
            <a:spLocks noGrp="1"/>
          </p:cNvSpPr>
          <p:nvPr>
            <p:ph type="title"/>
          </p:nvPr>
        </p:nvSpPr>
        <p:spPr/>
        <p:txBody>
          <a:bodyPr/>
          <a:lstStyle/>
          <a:p>
            <a:pPr marL="502920" indent="-457200"/>
            <a:r>
              <a:rPr lang="en-US" sz="3600" dirty="0"/>
              <a:t>Estimate known genes and transcripts expression – Counting</a:t>
            </a:r>
          </a:p>
        </p:txBody>
      </p:sp>
    </p:spTree>
    <p:extLst>
      <p:ext uri="{BB962C8B-B14F-4D97-AF65-F5344CB8AC3E}">
        <p14:creationId xmlns:p14="http://schemas.microsoft.com/office/powerpoint/2010/main" val="1959995577"/>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more you can count (and </a:t>
            </a:r>
            <a:r>
              <a:rPr lang="en-US" dirty="0" smtClean="0"/>
              <a:t>HTS sequencing systems </a:t>
            </a:r>
            <a:r>
              <a:rPr lang="en-US" dirty="0"/>
              <a:t>can count a lot) the better the measure of copy number for even </a:t>
            </a:r>
            <a:r>
              <a:rPr lang="en-US" dirty="0" smtClean="0"/>
              <a:t>rare </a:t>
            </a:r>
            <a:r>
              <a:rPr lang="en-US" dirty="0"/>
              <a:t>transcripts in a population. </a:t>
            </a:r>
            <a:endParaRPr lang="en-US" dirty="0" smtClean="0"/>
          </a:p>
          <a:p>
            <a:pPr lvl="1"/>
            <a:r>
              <a:rPr lang="en-US" dirty="0" smtClean="0"/>
              <a:t>Most RNA-</a:t>
            </a:r>
            <a:r>
              <a:rPr lang="en-US" dirty="0" err="1" smtClean="0"/>
              <a:t>seq</a:t>
            </a:r>
            <a:r>
              <a:rPr lang="en-US" dirty="0" smtClean="0"/>
              <a:t> </a:t>
            </a:r>
            <a:r>
              <a:rPr lang="en-US" dirty="0"/>
              <a:t>techniques deal with </a:t>
            </a:r>
            <a:r>
              <a:rPr lang="en-US" dirty="0" smtClean="0"/>
              <a:t>count </a:t>
            </a:r>
            <a:r>
              <a:rPr lang="en-US" dirty="0"/>
              <a:t>data. Reads are mapped to a reference genome, transcripts are detected, and the number of reads that map to a transcript (or gene) </a:t>
            </a:r>
            <a:r>
              <a:rPr lang="en-US" dirty="0" smtClean="0"/>
              <a:t>are counted</a:t>
            </a:r>
            <a:r>
              <a:rPr lang="en-US" dirty="0"/>
              <a:t>. </a:t>
            </a:r>
            <a:endParaRPr lang="en-US" dirty="0" smtClean="0"/>
          </a:p>
          <a:p>
            <a:pPr lvl="1"/>
            <a:r>
              <a:rPr lang="en-US" dirty="0" smtClean="0"/>
              <a:t>Read </a:t>
            </a:r>
            <a:r>
              <a:rPr lang="en-US" dirty="0"/>
              <a:t>counts for a transcript are roughly proportional to the gene’s length and transcript abundance. </a:t>
            </a:r>
            <a:endParaRPr lang="en-US" dirty="0" smtClean="0"/>
          </a:p>
          <a:p>
            <a:r>
              <a:rPr lang="en-US" dirty="0" smtClean="0"/>
              <a:t>technical </a:t>
            </a:r>
            <a:r>
              <a:rPr lang="en-US" dirty="0"/>
              <a:t>artifacts </a:t>
            </a:r>
            <a:r>
              <a:rPr lang="en-US" dirty="0" smtClean="0"/>
              <a:t>should be considered during counting</a:t>
            </a:r>
            <a:endParaRPr lang="en-US" dirty="0"/>
          </a:p>
          <a:p>
            <a:pPr lvl="1"/>
            <a:r>
              <a:rPr lang="en-US" dirty="0"/>
              <a:t>mapping </a:t>
            </a:r>
            <a:r>
              <a:rPr lang="en-US" dirty="0" smtClean="0"/>
              <a:t>quality</a:t>
            </a:r>
          </a:p>
          <a:p>
            <a:pPr lvl="1"/>
            <a:r>
              <a:rPr lang="en-US" dirty="0" err="1" smtClean="0"/>
              <a:t>mappability</a:t>
            </a:r>
            <a:r>
              <a:rPr lang="en-US" dirty="0" smtClean="0"/>
              <a:t> </a:t>
            </a:r>
            <a:r>
              <a:rPr lang="en-US" dirty="0"/>
              <a:t>(</a:t>
            </a:r>
            <a:r>
              <a:rPr lang="en-US" dirty="0" smtClean="0"/>
              <a:t>uniqueness), the read is not ambiguous</a:t>
            </a:r>
            <a:endParaRPr lang="en-US" dirty="0"/>
          </a:p>
          <a:p>
            <a:endParaRPr lang="en-US" dirty="0"/>
          </a:p>
        </p:txBody>
      </p:sp>
      <p:sp>
        <p:nvSpPr>
          <p:cNvPr id="3" name="Title 2"/>
          <p:cNvSpPr>
            <a:spLocks noGrp="1"/>
          </p:cNvSpPr>
          <p:nvPr>
            <p:ph type="title"/>
          </p:nvPr>
        </p:nvSpPr>
        <p:spPr/>
        <p:txBody>
          <a:bodyPr/>
          <a:lstStyle/>
          <a:p>
            <a:r>
              <a:rPr lang="en-US" dirty="0" smtClean="0"/>
              <a:t>Counting as a measure of expression</a:t>
            </a:r>
            <a:endParaRPr lang="en-US" dirty="0"/>
          </a:p>
        </p:txBody>
      </p:sp>
    </p:spTree>
    <p:extLst>
      <p:ext uri="{BB962C8B-B14F-4D97-AF65-F5344CB8AC3E}">
        <p14:creationId xmlns:p14="http://schemas.microsoft.com/office/powerpoint/2010/main" val="1728725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 Counting with HTSEQ</a:t>
            </a:r>
            <a:endParaRPr lang="en-US" dirty="0"/>
          </a:p>
        </p:txBody>
      </p:sp>
      <p:sp>
        <p:nvSpPr>
          <p:cNvPr id="2" name="Content Placeholder 1"/>
          <p:cNvSpPr>
            <a:spLocks noGrp="1"/>
          </p:cNvSpPr>
          <p:nvPr>
            <p:ph idx="1"/>
          </p:nvPr>
        </p:nvSpPr>
        <p:spPr/>
        <p:txBody>
          <a:bodyPr/>
          <a:lstStyle/>
          <a:p>
            <a:pPr marL="45720" indent="0">
              <a:buNone/>
            </a:pPr>
            <a:r>
              <a:rPr lang="en-US" dirty="0" smtClean="0"/>
              <a:t>Problem:</a:t>
            </a:r>
          </a:p>
          <a:p>
            <a:r>
              <a:rPr lang="en-US" dirty="0" smtClean="0"/>
              <a:t>Given a </a:t>
            </a:r>
            <a:r>
              <a:rPr lang="en-US" dirty="0" err="1" smtClean="0"/>
              <a:t>sam</a:t>
            </a:r>
            <a:r>
              <a:rPr lang="en-US" dirty="0" smtClean="0"/>
              <a:t>/bam file with aligned sequence reads and a list of genomic feature (genes locations), we wish to count the number of reads (fragments) than overlap each feature.</a:t>
            </a:r>
          </a:p>
          <a:p>
            <a:pPr lvl="1"/>
            <a:r>
              <a:rPr lang="en-US" dirty="0" smtClean="0"/>
              <a:t>Features are defined by intervals, they have a start and stop position on a chromosome.</a:t>
            </a:r>
          </a:p>
          <a:p>
            <a:pPr lvl="1"/>
            <a:r>
              <a:rPr lang="en-US" dirty="0" smtClean="0"/>
              <a:t>For this workshop and analysis, features are genes which are the union of all its exons. You could consider each exon as a feature, for alternative splicing.</a:t>
            </a:r>
          </a:p>
          <a:p>
            <a:r>
              <a:rPr lang="en-US" dirty="0" err="1" smtClean="0"/>
              <a:t>Htseq</a:t>
            </a:r>
            <a:r>
              <a:rPr lang="en-US" dirty="0" smtClean="0"/>
              <a:t>-count has three overlapping modes</a:t>
            </a:r>
          </a:p>
          <a:p>
            <a:pPr lvl="1"/>
            <a:r>
              <a:rPr lang="en-US" dirty="0" smtClean="0"/>
              <a:t>union:</a:t>
            </a:r>
          </a:p>
          <a:p>
            <a:pPr lvl="1"/>
            <a:r>
              <a:rPr lang="en-US" dirty="0"/>
              <a:t>i</a:t>
            </a:r>
            <a:r>
              <a:rPr lang="en-US" dirty="0" smtClean="0"/>
              <a:t>ntersection-strict</a:t>
            </a:r>
          </a:p>
          <a:p>
            <a:pPr lvl="1"/>
            <a:r>
              <a:rPr lang="en-US" dirty="0"/>
              <a:t>i</a:t>
            </a:r>
            <a:r>
              <a:rPr lang="en-US" dirty="0" smtClean="0"/>
              <a:t>ntersection-nonempty</a:t>
            </a:r>
          </a:p>
        </p:txBody>
      </p:sp>
    </p:spTree>
    <p:extLst>
      <p:ext uri="{BB962C8B-B14F-4D97-AF65-F5344CB8AC3E}">
        <p14:creationId xmlns:p14="http://schemas.microsoft.com/office/powerpoint/2010/main" val="23268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45720" indent="0">
              <a:buNone/>
            </a:pPr>
            <a:r>
              <a:rPr lang="en-US" b="1" dirty="0" smtClean="0"/>
              <a:t>Perform</a:t>
            </a:r>
          </a:p>
          <a:p>
            <a:r>
              <a:rPr lang="en-US" dirty="0" smtClean="0"/>
              <a:t>Look at your home directory, what files are already there, what files are hidden</a:t>
            </a:r>
          </a:p>
          <a:p>
            <a:r>
              <a:rPr lang="en-US" dirty="0" smtClean="0"/>
              <a:t>Create a new folder</a:t>
            </a:r>
          </a:p>
          <a:p>
            <a:r>
              <a:rPr lang="en-US" dirty="0" smtClean="0"/>
              <a:t>Move into that folder and create a file (write anything)</a:t>
            </a:r>
          </a:p>
          <a:p>
            <a:r>
              <a:rPr lang="en-US" dirty="0" smtClean="0"/>
              <a:t>Show that file, using less and cat</a:t>
            </a:r>
          </a:p>
          <a:p>
            <a:r>
              <a:rPr lang="en-US" dirty="0" smtClean="0"/>
              <a:t>Go back to your home directory</a:t>
            </a:r>
          </a:p>
          <a:p>
            <a:r>
              <a:rPr lang="en-US" dirty="0" smtClean="0"/>
              <a:t>Create a second folder</a:t>
            </a:r>
          </a:p>
          <a:p>
            <a:r>
              <a:rPr lang="en-US" dirty="0" smtClean="0"/>
              <a:t>Copy the file from the first directory to the new directory</a:t>
            </a:r>
          </a:p>
          <a:p>
            <a:r>
              <a:rPr lang="en-US" dirty="0" smtClean="0"/>
              <a:t>Move to your home directory</a:t>
            </a:r>
          </a:p>
          <a:p>
            <a:r>
              <a:rPr lang="en-US" dirty="0" smtClean="0"/>
              <a:t>Remove both folders</a:t>
            </a:r>
          </a:p>
          <a:p>
            <a:r>
              <a:rPr lang="en-US" dirty="0" smtClean="0"/>
              <a:t>Play with the new commands</a:t>
            </a:r>
          </a:p>
          <a:p>
            <a:endParaRPr lang="en-US" dirty="0"/>
          </a:p>
        </p:txBody>
      </p:sp>
      <p:sp>
        <p:nvSpPr>
          <p:cNvPr id="6" name="Text Placeholder 5"/>
          <p:cNvSpPr>
            <a:spLocks noGrp="1"/>
          </p:cNvSpPr>
          <p:nvPr>
            <p:ph type="body" sz="half" idx="2"/>
          </p:nvPr>
        </p:nvSpPr>
        <p:spPr/>
        <p:txBody>
          <a:bodyPr/>
          <a:lstStyle/>
          <a:p>
            <a:r>
              <a:rPr lang="en-US" dirty="0" smtClean="0"/>
              <a:t>Playing with the command line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23016239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unt_modes.png"/>
          <p:cNvPicPr>
            <a:picLocks noGrp="1" noChangeAspect="1"/>
          </p:cNvPicPr>
          <p:nvPr>
            <p:ph idx="1"/>
          </p:nvPr>
        </p:nvPicPr>
        <p:blipFill>
          <a:blip r:embed="rId2">
            <a:extLst>
              <a:ext uri="{28A0092B-C50C-407E-A947-70E740481C1C}">
                <a14:useLocalDpi xmlns:a14="http://schemas.microsoft.com/office/drawing/2010/main" val="0"/>
              </a:ext>
            </a:extLst>
          </a:blip>
          <a:srcRect l="-35676" r="-35676"/>
          <a:stretch>
            <a:fillRect/>
          </a:stretch>
        </p:blipFill>
        <p:spPr>
          <a:xfrm>
            <a:off x="-93405" y="1719070"/>
            <a:ext cx="9344349" cy="4898297"/>
          </a:xfrm>
        </p:spPr>
      </p:pic>
      <p:sp>
        <p:nvSpPr>
          <p:cNvPr id="3" name="Title 2"/>
          <p:cNvSpPr>
            <a:spLocks noGrp="1"/>
          </p:cNvSpPr>
          <p:nvPr>
            <p:ph type="title"/>
          </p:nvPr>
        </p:nvSpPr>
        <p:spPr/>
        <p:txBody>
          <a:bodyPr/>
          <a:lstStyle/>
          <a:p>
            <a:r>
              <a:rPr lang="en-US" dirty="0" err="1" smtClean="0"/>
              <a:t>Htseq</a:t>
            </a:r>
            <a:r>
              <a:rPr lang="en-US" dirty="0" smtClean="0"/>
              <a:t>-count</a:t>
            </a:r>
            <a:endParaRPr lang="en-US" dirty="0"/>
          </a:p>
        </p:txBody>
      </p:sp>
    </p:spTree>
    <p:extLst>
      <p:ext uri="{BB962C8B-B14F-4D97-AF65-F5344CB8AC3E}">
        <p14:creationId xmlns:p14="http://schemas.microsoft.com/office/powerpoint/2010/main" val="3947821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a:t>
            </a:r>
            <a:r>
              <a:rPr lang="en-US" dirty="0" err="1" smtClean="0"/>
              <a:t>htseq</a:t>
            </a:r>
            <a:endParaRPr lang="en-US" dirty="0"/>
          </a:p>
        </p:txBody>
      </p:sp>
      <p:sp>
        <p:nvSpPr>
          <p:cNvPr id="5" name="Content Placeholder 4"/>
          <p:cNvSpPr>
            <a:spLocks noGrp="1"/>
          </p:cNvSpPr>
          <p:nvPr>
            <p:ph idx="1"/>
          </p:nvPr>
        </p:nvSpPr>
        <p:spPr/>
        <p:txBody>
          <a:bodyPr>
            <a:normAutofit lnSpcReduction="10000"/>
          </a:bodyPr>
          <a:lstStyle/>
          <a:p>
            <a:r>
              <a:rPr lang="en-US" dirty="0" smtClean="0"/>
              <a:t>To run </a:t>
            </a:r>
            <a:r>
              <a:rPr lang="en-US" dirty="0" err="1" smtClean="0"/>
              <a:t>htseq</a:t>
            </a:r>
            <a:r>
              <a:rPr lang="en-US" dirty="0" smtClean="0"/>
              <a:t>-count across all your samples using bam files created with </a:t>
            </a:r>
            <a:r>
              <a:rPr lang="en-US" dirty="0" err="1" smtClean="0"/>
              <a:t>expHTS</a:t>
            </a:r>
            <a:r>
              <a:rPr lang="en-US" dirty="0" smtClean="0"/>
              <a:t> mapping, use </a:t>
            </a:r>
            <a:r>
              <a:rPr lang="en-US" dirty="0" err="1" smtClean="0">
                <a:solidFill>
                  <a:srgbClr val="FF0000"/>
                </a:solidFill>
              </a:rPr>
              <a:t>expHTS</a:t>
            </a:r>
            <a:r>
              <a:rPr lang="en-US" dirty="0" smtClean="0">
                <a:solidFill>
                  <a:srgbClr val="FF0000"/>
                </a:solidFill>
              </a:rPr>
              <a:t> </a:t>
            </a:r>
            <a:r>
              <a:rPr lang="en-US" dirty="0" err="1" smtClean="0">
                <a:solidFill>
                  <a:srgbClr val="FF0000"/>
                </a:solidFill>
              </a:rPr>
              <a:t>htseq</a:t>
            </a:r>
            <a:r>
              <a:rPr lang="en-US" dirty="0" smtClean="0"/>
              <a:t>.</a:t>
            </a:r>
          </a:p>
          <a:p>
            <a:r>
              <a:rPr lang="en-US" dirty="0" smtClean="0"/>
              <a:t>Parameter considerations:</a:t>
            </a:r>
          </a:p>
          <a:p>
            <a:pPr lvl="1"/>
            <a:r>
              <a:rPr lang="en-US" dirty="0" smtClean="0"/>
              <a:t>Stranded/</a:t>
            </a:r>
            <a:r>
              <a:rPr lang="en-US" dirty="0" err="1" smtClean="0"/>
              <a:t>unstranded</a:t>
            </a:r>
            <a:r>
              <a:rPr lang="en-US" dirty="0"/>
              <a:t> </a:t>
            </a:r>
            <a:r>
              <a:rPr lang="en-US" dirty="0" smtClean="0"/>
              <a:t>(-s, --stranded): ‘yes’ (stranded, same strand as reference), ‘reverse’ (stranded, reverse strand as reference), ‘no’ (</a:t>
            </a:r>
            <a:r>
              <a:rPr lang="en-US" dirty="0" err="1" smtClean="0"/>
              <a:t>unstranded</a:t>
            </a:r>
            <a:r>
              <a:rPr lang="en-US" dirty="0" smtClean="0"/>
              <a:t> libraries).</a:t>
            </a:r>
          </a:p>
          <a:p>
            <a:pPr lvl="1"/>
            <a:r>
              <a:rPr lang="en-US" dirty="0" smtClean="0"/>
              <a:t>Minimum alignment quality (-a, --</a:t>
            </a:r>
            <a:r>
              <a:rPr lang="en-US" dirty="0" err="1" smtClean="0"/>
              <a:t>minaqual</a:t>
            </a:r>
            <a:r>
              <a:rPr lang="en-US" dirty="0" smtClean="0"/>
              <a:t>): skip all reads with lower than this minimum mapping quality value, default is 10.</a:t>
            </a:r>
          </a:p>
          <a:p>
            <a:pPr lvl="1"/>
            <a:r>
              <a:rPr lang="en-US" dirty="0" smtClean="0"/>
              <a:t>Feature type (-y, --type): The feature type to use as reference (3</a:t>
            </a:r>
            <a:r>
              <a:rPr lang="en-US" baseline="30000" dirty="0" smtClean="0"/>
              <a:t>rd</a:t>
            </a:r>
            <a:r>
              <a:rPr lang="en-US" dirty="0" smtClean="0"/>
              <a:t> column of the </a:t>
            </a:r>
            <a:r>
              <a:rPr lang="en-US" dirty="0" err="1" smtClean="0"/>
              <a:t>gtf</a:t>
            </a:r>
            <a:r>
              <a:rPr lang="en-US" dirty="0"/>
              <a:t>/</a:t>
            </a:r>
            <a:r>
              <a:rPr lang="en-US" dirty="0" err="1" smtClean="0"/>
              <a:t>gff</a:t>
            </a:r>
            <a:r>
              <a:rPr lang="en-US" dirty="0" smtClean="0"/>
              <a:t> file, defines the interval to use, default is ‘exon’</a:t>
            </a:r>
          </a:p>
          <a:p>
            <a:pPr lvl="1"/>
            <a:r>
              <a:rPr lang="en-US" dirty="0" smtClean="0"/>
              <a:t>Feature id (-</a:t>
            </a:r>
            <a:r>
              <a:rPr lang="en-US" dirty="0" err="1" smtClean="0"/>
              <a:t>i</a:t>
            </a:r>
            <a:r>
              <a:rPr lang="en-US" dirty="0" smtClean="0"/>
              <a:t>, --</a:t>
            </a:r>
            <a:r>
              <a:rPr lang="en-US" dirty="0" err="1" smtClean="0"/>
              <a:t>idattr</a:t>
            </a:r>
            <a:r>
              <a:rPr lang="en-US" dirty="0" smtClean="0"/>
              <a:t>): The feature id to use (union of feature type), defines the final count ‘groups’, default is ‘</a:t>
            </a:r>
            <a:r>
              <a:rPr lang="en-US" dirty="0" err="1" smtClean="0"/>
              <a:t>gene_id</a:t>
            </a:r>
            <a:r>
              <a:rPr lang="en-US" dirty="0" smtClean="0"/>
              <a:t>’.</a:t>
            </a:r>
          </a:p>
          <a:p>
            <a:pPr lvl="1"/>
            <a:r>
              <a:rPr lang="en-US" dirty="0" smtClean="0"/>
              <a:t>Overlapping mode (-m, --mode): The mode to use to define overlaps, ‘union’, ‘intersection-strict’, ‘intersection-nonempty’, default is ‘union’.</a:t>
            </a:r>
          </a:p>
          <a:p>
            <a:pPr lvl="1"/>
            <a:endParaRPr lang="en-US" dirty="0"/>
          </a:p>
        </p:txBody>
      </p:sp>
    </p:spTree>
    <p:extLst>
      <p:ext uri="{BB962C8B-B14F-4D97-AF65-F5344CB8AC3E}">
        <p14:creationId xmlns:p14="http://schemas.microsoft.com/office/powerpoint/2010/main" val="5438800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17747009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Perform</a:t>
            </a:r>
          </a:p>
          <a:p>
            <a:pPr lvl="1"/>
            <a:r>
              <a:rPr lang="en-US" dirty="0"/>
              <a:t>Launch read mapping via</a:t>
            </a:r>
          </a:p>
          <a:p>
            <a:pPr lvl="2"/>
            <a:r>
              <a:rPr lang="en-US" dirty="0" err="1"/>
              <a:t>expHTS</a:t>
            </a:r>
            <a:r>
              <a:rPr lang="en-US" dirty="0"/>
              <a:t> </a:t>
            </a:r>
            <a:r>
              <a:rPr lang="en-US" dirty="0" err="1" smtClean="0"/>
              <a:t>htseq</a:t>
            </a:r>
            <a:r>
              <a:rPr lang="en-US" dirty="0" smtClean="0"/>
              <a:t> –s reverse</a:t>
            </a:r>
            <a:endParaRPr lang="en-US" dirty="0"/>
          </a:p>
          <a:p>
            <a:pPr lvl="1"/>
            <a:r>
              <a:rPr lang="en-US" dirty="0"/>
              <a:t>When complete perform QA/</a:t>
            </a:r>
            <a:r>
              <a:rPr lang="en-US" dirty="0" smtClean="0"/>
              <a:t>QC</a:t>
            </a:r>
          </a:p>
          <a:p>
            <a:pPr lvl="1"/>
            <a:endParaRPr lang="en-US" dirty="0"/>
          </a:p>
          <a:p>
            <a:pPr lvl="1"/>
            <a:r>
              <a:rPr lang="en-US" dirty="0" smtClean="0"/>
              <a:t>View the top (head) and bottom (tail) portion of the counts file, see what the the data </a:t>
            </a:r>
            <a:r>
              <a:rPr lang="en-US" smtClean="0"/>
              <a:t>looks like.</a:t>
            </a:r>
            <a:endParaRPr lang="en-US" dirty="0"/>
          </a:p>
        </p:txBody>
      </p:sp>
      <p:sp>
        <p:nvSpPr>
          <p:cNvPr id="3" name="Text Placeholder 2"/>
          <p:cNvSpPr>
            <a:spLocks noGrp="1"/>
          </p:cNvSpPr>
          <p:nvPr>
            <p:ph type="body" sz="half" idx="2"/>
          </p:nvPr>
        </p:nvSpPr>
        <p:spPr/>
        <p:txBody>
          <a:bodyPr/>
          <a:lstStyle/>
          <a:p>
            <a:r>
              <a:rPr lang="en-US" dirty="0" smtClean="0"/>
              <a:t>Read Counting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10</a:t>
            </a:r>
            <a:endParaRPr lang="en-US" dirty="0"/>
          </a:p>
        </p:txBody>
      </p:sp>
    </p:spTree>
    <p:extLst>
      <p:ext uri="{BB962C8B-B14F-4D97-AF65-F5344CB8AC3E}">
        <p14:creationId xmlns:p14="http://schemas.microsoft.com/office/powerpoint/2010/main" val="12202382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9</a:t>
            </a:r>
            <a:endParaRPr lang="en-US" dirty="0"/>
          </a:p>
        </p:txBody>
      </p:sp>
      <p:sp>
        <p:nvSpPr>
          <p:cNvPr id="3" name="Title 2"/>
          <p:cNvSpPr>
            <a:spLocks noGrp="1"/>
          </p:cNvSpPr>
          <p:nvPr>
            <p:ph type="title"/>
          </p:nvPr>
        </p:nvSpPr>
        <p:spPr/>
        <p:txBody>
          <a:bodyPr/>
          <a:lstStyle/>
          <a:p>
            <a:pPr marL="502920" indent="-457200"/>
            <a:r>
              <a:rPr lang="en-US" sz="3600" dirty="0"/>
              <a:t>Differential Expression Analysis using </a:t>
            </a:r>
            <a:r>
              <a:rPr lang="en-US" sz="3600" dirty="0" err="1"/>
              <a:t>edgeR</a:t>
            </a:r>
            <a:endParaRPr lang="en-US" sz="3600" dirty="0"/>
          </a:p>
        </p:txBody>
      </p:sp>
    </p:spTree>
    <p:extLst>
      <p:ext uri="{BB962C8B-B14F-4D97-AF65-F5344CB8AC3E}">
        <p14:creationId xmlns:p14="http://schemas.microsoft.com/office/powerpoint/2010/main" val="419761166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751245"/>
          </a:xfrm>
        </p:spPr>
        <p:txBody>
          <a:bodyPr>
            <a:normAutofit/>
          </a:bodyPr>
          <a:lstStyle/>
          <a:p>
            <a:r>
              <a:rPr lang="en-US" dirty="0"/>
              <a:t>Differential Expression between </a:t>
            </a:r>
            <a:r>
              <a:rPr lang="en-US" dirty="0" smtClean="0"/>
              <a:t>conditions is determined from count data, which is modeled </a:t>
            </a:r>
            <a:r>
              <a:rPr lang="en-US" dirty="0"/>
              <a:t>by a distribution (</a:t>
            </a:r>
            <a:r>
              <a:rPr lang="en-US" dirty="0" err="1"/>
              <a:t>ie</a:t>
            </a:r>
            <a:r>
              <a:rPr lang="en-US" dirty="0"/>
              <a:t>. Negative Binomial Distribution, Poisson, etc.) </a:t>
            </a:r>
          </a:p>
          <a:p>
            <a:r>
              <a:rPr lang="en-US" dirty="0" smtClean="0"/>
              <a:t>Generally </a:t>
            </a:r>
            <a:r>
              <a:rPr lang="en-US" dirty="0"/>
              <a:t>speaking differential expression analysis is performed in a very similar manner to DNA microarrays, once bias and normalization have been performed. </a:t>
            </a:r>
            <a:endParaRPr lang="en-US" dirty="0" smtClean="0"/>
          </a:p>
          <a:p>
            <a:r>
              <a:rPr lang="en-US" dirty="0" smtClean="0"/>
              <a:t>A </a:t>
            </a:r>
            <a:r>
              <a:rPr lang="en-US" dirty="0"/>
              <a:t>lot of RNA-</a:t>
            </a:r>
            <a:r>
              <a:rPr lang="en-US" dirty="0" err="1"/>
              <a:t>seq</a:t>
            </a:r>
            <a:r>
              <a:rPr lang="en-US" dirty="0"/>
              <a:t> analysis has been done in R and so there are many packages available to analyze and view this data. Two of the best are: </a:t>
            </a:r>
            <a:endParaRPr lang="en-US" dirty="0"/>
          </a:p>
          <a:p>
            <a:pPr lvl="1"/>
            <a:r>
              <a:rPr lang="en-US" dirty="0" err="1" smtClean="0"/>
              <a:t>DESeq</a:t>
            </a:r>
            <a:r>
              <a:rPr lang="en-US" dirty="0" smtClean="0"/>
              <a:t>, developed by Simon Anders (also created </a:t>
            </a:r>
            <a:r>
              <a:rPr lang="en-US" dirty="0" err="1" smtClean="0"/>
              <a:t>htseq</a:t>
            </a:r>
            <a:r>
              <a:rPr lang="en-US" dirty="0" smtClean="0"/>
              <a:t>) in Wolfgang Huber’s group at EMBL</a:t>
            </a:r>
          </a:p>
          <a:p>
            <a:pPr lvl="1"/>
            <a:r>
              <a:rPr lang="en-US" dirty="0" err="1" smtClean="0"/>
              <a:t>edgeR</a:t>
            </a:r>
            <a:r>
              <a:rPr lang="en-US" dirty="0" smtClean="0"/>
              <a:t> </a:t>
            </a:r>
            <a:r>
              <a:rPr lang="en-US" dirty="0"/>
              <a:t>(extension to </a:t>
            </a:r>
            <a:r>
              <a:rPr lang="en-US" dirty="0" err="1"/>
              <a:t>Limma</a:t>
            </a:r>
            <a:r>
              <a:rPr lang="en-US" dirty="0"/>
              <a:t> [microarrays] for RNA-</a:t>
            </a:r>
            <a:r>
              <a:rPr lang="en-US" dirty="0" err="1"/>
              <a:t>seq</a:t>
            </a:r>
            <a:r>
              <a:rPr lang="en-US" dirty="0" smtClean="0"/>
              <a:t>), developed out of </a:t>
            </a:r>
            <a:r>
              <a:rPr lang="en-US" dirty="0"/>
              <a:t>Gordon </a:t>
            </a:r>
            <a:r>
              <a:rPr lang="en-US" dirty="0" smtClean="0"/>
              <a:t>Smyth’s group from the </a:t>
            </a:r>
            <a:r>
              <a:rPr lang="en-US" dirty="0"/>
              <a:t>Walter and Eliza Hall Institute of Medical </a:t>
            </a:r>
            <a:r>
              <a:rPr lang="en-US" dirty="0" smtClean="0"/>
              <a:t>Research in Australia</a:t>
            </a:r>
          </a:p>
          <a:p>
            <a:pPr lvl="1"/>
            <a:r>
              <a:rPr lang="en-US" sz="1600" dirty="0" smtClean="0"/>
              <a:t>http</a:t>
            </a:r>
            <a:r>
              <a:rPr lang="en-US" sz="1600" dirty="0"/>
              <a:t>://</a:t>
            </a:r>
            <a:r>
              <a:rPr lang="en-US" sz="1600" dirty="0" err="1"/>
              <a:t>bioconductor.org</a:t>
            </a:r>
            <a:r>
              <a:rPr lang="en-US" sz="1600" dirty="0"/>
              <a:t>/packages/release/BiocViews.html#___</a:t>
            </a:r>
            <a:r>
              <a:rPr lang="en-US" sz="1600" dirty="0" err="1"/>
              <a:t>RNASeq</a:t>
            </a:r>
            <a:endParaRPr lang="en-US" sz="1600" dirty="0"/>
          </a:p>
        </p:txBody>
      </p:sp>
      <p:sp>
        <p:nvSpPr>
          <p:cNvPr id="3" name="Title 2"/>
          <p:cNvSpPr>
            <a:spLocks noGrp="1"/>
          </p:cNvSpPr>
          <p:nvPr>
            <p:ph type="title"/>
          </p:nvPr>
        </p:nvSpPr>
        <p:spPr/>
        <p:txBody>
          <a:bodyPr/>
          <a:lstStyle/>
          <a:p>
            <a:r>
              <a:rPr lang="en-US" dirty="0" smtClean="0"/>
              <a:t>Differential Expression Analysis</a:t>
            </a:r>
            <a:endParaRPr lang="en-US" dirty="0"/>
          </a:p>
        </p:txBody>
      </p:sp>
    </p:spTree>
    <p:extLst>
      <p:ext uri="{BB962C8B-B14F-4D97-AF65-F5344CB8AC3E}">
        <p14:creationId xmlns:p14="http://schemas.microsoft.com/office/powerpoint/2010/main" val="21587951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differential expression analysis, only sample-specific effects need to be normalized, concerned with comparisons and quantification of absolute expression.</a:t>
            </a:r>
          </a:p>
          <a:p>
            <a:pPr lvl="1"/>
            <a:r>
              <a:rPr lang="en-US" dirty="0" smtClean="0"/>
              <a:t>Sequence depth – is a sample specific effect and needs to be adjusted for.</a:t>
            </a:r>
          </a:p>
          <a:p>
            <a:pPr lvl="1"/>
            <a:r>
              <a:rPr lang="en-US" dirty="0" smtClean="0"/>
              <a:t>RNA composition - </a:t>
            </a:r>
            <a:r>
              <a:rPr lang="en-US" dirty="0"/>
              <a:t>finding a set of scaling factors for the library sizes that minimize the log-fold changes between the samples for most </a:t>
            </a:r>
            <a:r>
              <a:rPr lang="en-US" dirty="0" smtClean="0"/>
              <a:t>genes (uses a trimmed mean of M-values between each pair of sample)</a:t>
            </a:r>
          </a:p>
          <a:p>
            <a:pPr lvl="1"/>
            <a:r>
              <a:rPr lang="en-US" dirty="0" smtClean="0"/>
              <a:t>GC content – is NOT sample-specific (except when it is)</a:t>
            </a:r>
          </a:p>
          <a:p>
            <a:pPr lvl="1"/>
            <a:r>
              <a:rPr lang="en-US" dirty="0" smtClean="0"/>
              <a:t>Gene Length – is NOT sample-specific (except when it is)</a:t>
            </a:r>
          </a:p>
          <a:p>
            <a:pPr lvl="1"/>
            <a:endParaRPr lang="en-US" dirty="0" smtClean="0"/>
          </a:p>
          <a:p>
            <a:r>
              <a:rPr lang="en-US" dirty="0" smtClean="0"/>
              <a:t>Normalization in </a:t>
            </a:r>
            <a:r>
              <a:rPr lang="en-US" dirty="0" err="1" smtClean="0"/>
              <a:t>edgeR</a:t>
            </a:r>
            <a:r>
              <a:rPr lang="en-US" dirty="0" smtClean="0"/>
              <a:t> is model-based</a:t>
            </a:r>
            <a:endParaRPr lang="en-US" dirty="0"/>
          </a:p>
          <a:p>
            <a:pPr lvl="1"/>
            <a:endParaRPr lang="en-US" dirty="0" smtClean="0"/>
          </a:p>
        </p:txBody>
      </p:sp>
      <p:sp>
        <p:nvSpPr>
          <p:cNvPr id="3" name="Title 2"/>
          <p:cNvSpPr>
            <a:spLocks noGrp="1"/>
          </p:cNvSpPr>
          <p:nvPr>
            <p:ph type="title"/>
          </p:nvPr>
        </p:nvSpPr>
        <p:spPr/>
        <p:txBody>
          <a:bodyPr/>
          <a:lstStyle/>
          <a:p>
            <a:r>
              <a:rPr lang="en-US" dirty="0" smtClean="0"/>
              <a:t>NORMALIZATION</a:t>
            </a:r>
            <a:endParaRPr lang="en-US" dirty="0"/>
          </a:p>
        </p:txBody>
      </p:sp>
    </p:spTree>
    <p:extLst>
      <p:ext uri="{BB962C8B-B14F-4D97-AF65-F5344CB8AC3E}">
        <p14:creationId xmlns:p14="http://schemas.microsoft.com/office/powerpoint/2010/main" val="42236714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RPKM </a:t>
            </a:r>
            <a:r>
              <a:rPr lang="en-US" sz="2800" dirty="0"/>
              <a:t>- Reads per </a:t>
            </a:r>
            <a:r>
              <a:rPr lang="en-US" sz="2800" dirty="0" err="1"/>
              <a:t>kilobase</a:t>
            </a:r>
            <a:r>
              <a:rPr lang="en-US" sz="2800" dirty="0"/>
              <a:t> per million mapped reads </a:t>
            </a:r>
            <a:endParaRPr lang="en-US" sz="2800" dirty="0"/>
          </a:p>
          <a:p>
            <a:endParaRPr lang="en-US" sz="2800" dirty="0" smtClean="0"/>
          </a:p>
          <a:p>
            <a:r>
              <a:rPr lang="en-US" sz="2800" dirty="0" smtClean="0"/>
              <a:t>FPKM </a:t>
            </a:r>
            <a:r>
              <a:rPr lang="en-US" sz="2800" dirty="0"/>
              <a:t>- Fragments per </a:t>
            </a:r>
            <a:r>
              <a:rPr lang="en-US" sz="2800" dirty="0" err="1"/>
              <a:t>kilobase</a:t>
            </a:r>
            <a:r>
              <a:rPr lang="en-US" sz="2800" dirty="0"/>
              <a:t> per million mapped reads </a:t>
            </a:r>
            <a:endParaRPr lang="en-US" sz="2800" dirty="0" smtClean="0"/>
          </a:p>
          <a:p>
            <a:endParaRPr lang="en-US" sz="2800" dirty="0" smtClean="0"/>
          </a:p>
          <a:p>
            <a:r>
              <a:rPr lang="en-US" sz="2800" dirty="0" smtClean="0"/>
              <a:t>Model based - original </a:t>
            </a:r>
            <a:r>
              <a:rPr lang="en-US" sz="2800" dirty="0"/>
              <a:t>read counts are not themselves </a:t>
            </a:r>
            <a:r>
              <a:rPr lang="en-US" sz="2800" dirty="0" smtClean="0"/>
              <a:t>transformed, but rather correction factors are used in the DE model itself.</a:t>
            </a:r>
            <a:endParaRPr lang="en-US" sz="2800" dirty="0"/>
          </a:p>
          <a:p>
            <a:endParaRPr lang="en-US" sz="2800" dirty="0"/>
          </a:p>
          <a:p>
            <a:endParaRPr lang="en-US" dirty="0"/>
          </a:p>
        </p:txBody>
      </p:sp>
      <p:sp>
        <p:nvSpPr>
          <p:cNvPr id="3" name="Title 2"/>
          <p:cNvSpPr>
            <a:spLocks noGrp="1"/>
          </p:cNvSpPr>
          <p:nvPr>
            <p:ph type="title"/>
          </p:nvPr>
        </p:nvSpPr>
        <p:spPr/>
        <p:txBody>
          <a:bodyPr/>
          <a:lstStyle/>
          <a:p>
            <a:r>
              <a:rPr lang="en-US" dirty="0" smtClean="0"/>
              <a:t>RPKM </a:t>
            </a:r>
            <a:r>
              <a:rPr lang="en-US" dirty="0" err="1" smtClean="0"/>
              <a:t>vs</a:t>
            </a:r>
            <a:r>
              <a:rPr lang="en-US" dirty="0" smtClean="0"/>
              <a:t> FPKM </a:t>
            </a:r>
            <a:r>
              <a:rPr lang="en-US" dirty="0" err="1" smtClean="0"/>
              <a:t>vs</a:t>
            </a:r>
            <a:r>
              <a:rPr lang="en-US" dirty="0" smtClean="0"/>
              <a:t> model based</a:t>
            </a:r>
            <a:endParaRPr lang="en-US" dirty="0"/>
          </a:p>
        </p:txBody>
      </p:sp>
    </p:spTree>
    <p:extLst>
      <p:ext uri="{BB962C8B-B14F-4D97-AF65-F5344CB8AC3E}">
        <p14:creationId xmlns:p14="http://schemas.microsoft.com/office/powerpoint/2010/main" val="2274696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a:pPr>
            <a:r>
              <a:rPr lang="en-US" dirty="0" smtClean="0"/>
              <a:t>Read the count </a:t>
            </a:r>
            <a:r>
              <a:rPr lang="en-US" dirty="0"/>
              <a:t>d</a:t>
            </a:r>
            <a:r>
              <a:rPr lang="en-US" dirty="0" smtClean="0"/>
              <a:t>ata in</a:t>
            </a:r>
          </a:p>
          <a:p>
            <a:pPr marL="502920" indent="-457200">
              <a:buFont typeface="+mj-lt"/>
              <a:buAutoNum type="arabicPeriod"/>
            </a:pPr>
            <a:r>
              <a:rPr lang="en-US" dirty="0" smtClean="0"/>
              <a:t>Remove (uninteresting genes, e.g. unexpressed)</a:t>
            </a:r>
          </a:p>
          <a:p>
            <a:pPr marL="502920" indent="-457200">
              <a:buFont typeface="+mj-lt"/>
              <a:buAutoNum type="arabicPeriod"/>
            </a:pPr>
            <a:r>
              <a:rPr lang="en-US" dirty="0" smtClean="0"/>
              <a:t>Calculate normalizing factors (sample-specific adjustment)</a:t>
            </a:r>
          </a:p>
          <a:p>
            <a:pPr marL="502920" indent="-457200">
              <a:buFont typeface="+mj-lt"/>
              <a:buAutoNum type="arabicPeriod"/>
            </a:pPr>
            <a:r>
              <a:rPr lang="en-US" dirty="0" smtClean="0"/>
              <a:t>Calculate dispersion (gene-gene </a:t>
            </a:r>
            <a:r>
              <a:rPr lang="en-US" dirty="0"/>
              <a:t>variance-stabilizing </a:t>
            </a:r>
            <a:r>
              <a:rPr lang="en-US" dirty="0" smtClean="0"/>
              <a:t>transformation.)</a:t>
            </a:r>
            <a:endParaRPr lang="en-US" dirty="0"/>
          </a:p>
          <a:p>
            <a:pPr marL="502920" indent="-457200">
              <a:buFont typeface="+mj-lt"/>
              <a:buAutoNum type="arabicPeriod"/>
            </a:pPr>
            <a:r>
              <a:rPr lang="en-US" dirty="0" smtClean="0"/>
              <a:t>Fit a model of your experiment</a:t>
            </a:r>
          </a:p>
          <a:p>
            <a:pPr marL="502920" indent="-457200">
              <a:buFont typeface="+mj-lt"/>
              <a:buAutoNum type="arabicPeriod"/>
            </a:pPr>
            <a:r>
              <a:rPr lang="en-US" dirty="0" smtClean="0"/>
              <a:t>Perform likelihood ratio tests on comparisons of interest (using contrasts)</a:t>
            </a:r>
          </a:p>
          <a:p>
            <a:pPr marL="502920" indent="-457200">
              <a:buFont typeface="+mj-lt"/>
              <a:buAutoNum type="arabicPeriod"/>
            </a:pPr>
            <a:r>
              <a:rPr lang="en-US" dirty="0" smtClean="0"/>
              <a:t>Adjust for multiple testing, </a:t>
            </a:r>
            <a:r>
              <a:rPr lang="en-US" dirty="0" err="1" smtClean="0"/>
              <a:t>Benjamini</a:t>
            </a:r>
            <a:r>
              <a:rPr lang="en-US" dirty="0" smtClean="0"/>
              <a:t>-Hochberg (BH) is the defaults.</a:t>
            </a:r>
          </a:p>
          <a:p>
            <a:pPr marL="502920" indent="-457200">
              <a:buFont typeface="+mj-lt"/>
              <a:buAutoNum type="arabicPeriod"/>
            </a:pPr>
            <a:r>
              <a:rPr lang="en-US" dirty="0" smtClean="0"/>
              <a:t>Check results for confidence</a:t>
            </a:r>
          </a:p>
          <a:p>
            <a:pPr marL="502920" indent="-457200">
              <a:buFont typeface="+mj-lt"/>
              <a:buAutoNum type="arabicPeriod"/>
            </a:pPr>
            <a:r>
              <a:rPr lang="en-US" dirty="0" smtClean="0"/>
              <a:t>Attach annotation if available and write tables</a:t>
            </a:r>
            <a:endParaRPr lang="en-US" dirty="0"/>
          </a:p>
        </p:txBody>
      </p:sp>
      <p:sp>
        <p:nvSpPr>
          <p:cNvPr id="3" name="Title 2"/>
          <p:cNvSpPr>
            <a:spLocks noGrp="1"/>
          </p:cNvSpPr>
          <p:nvPr>
            <p:ph type="title"/>
          </p:nvPr>
        </p:nvSpPr>
        <p:spPr/>
        <p:txBody>
          <a:bodyPr/>
          <a:lstStyle/>
          <a:p>
            <a:r>
              <a:rPr lang="en-US" dirty="0" smtClean="0"/>
              <a:t>Basic steps procedure - edger</a:t>
            </a:r>
            <a:endParaRPr lang="en-US" dirty="0"/>
          </a:p>
        </p:txBody>
      </p:sp>
    </p:spTree>
    <p:extLst>
      <p:ext uri="{BB962C8B-B14F-4D97-AF65-F5344CB8AC3E}">
        <p14:creationId xmlns:p14="http://schemas.microsoft.com/office/powerpoint/2010/main" val="7385168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p>
          <a:p>
            <a:r>
              <a:rPr lang="en-US" sz="2800" dirty="0" smtClean="0"/>
              <a:t>Using the R-script, </a:t>
            </a:r>
            <a:r>
              <a:rPr lang="en-US" sz="2800" dirty="0" err="1" smtClean="0"/>
              <a:t>Analysis_EdgeR_RNAseq.R</a:t>
            </a:r>
            <a:r>
              <a:rPr lang="en-US" sz="2800" dirty="0" smtClean="0"/>
              <a:t> on th</a:t>
            </a:r>
            <a:r>
              <a:rPr lang="en-US" sz="2800" dirty="0" smtClean="0"/>
              <a:t>e workshop repository, perform Differential expression analysis on the dataset.</a:t>
            </a:r>
            <a:endParaRPr lang="en-US" sz="2800" dirty="0"/>
          </a:p>
        </p:txBody>
      </p:sp>
      <p:sp>
        <p:nvSpPr>
          <p:cNvPr id="3" name="Text Placeholder 2"/>
          <p:cNvSpPr>
            <a:spLocks noGrp="1"/>
          </p:cNvSpPr>
          <p:nvPr>
            <p:ph type="body" sz="half" idx="2"/>
          </p:nvPr>
        </p:nvSpPr>
        <p:spPr/>
        <p:txBody>
          <a:bodyPr/>
          <a:lstStyle/>
          <a:p>
            <a:r>
              <a:rPr lang="en-US" dirty="0" smtClean="0"/>
              <a:t>Differential Expression Analysis</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11</a:t>
            </a:r>
            <a:endParaRPr lang="en-US" dirty="0"/>
          </a:p>
        </p:txBody>
      </p:sp>
    </p:spTree>
    <p:extLst>
      <p:ext uri="{BB962C8B-B14F-4D97-AF65-F5344CB8AC3E}">
        <p14:creationId xmlns:p14="http://schemas.microsoft.com/office/powerpoint/2010/main" val="1466227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8065</TotalTime>
  <Words>6472</Words>
  <Application>Microsoft Macintosh PowerPoint</Application>
  <PresentationFormat>On-screen Show (4:3)</PresentationFormat>
  <Paragraphs>704</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Grid</vt:lpstr>
      <vt:lpstr>RNA-seq data analysis  Matt Settles, PhD University of California, Davis settles@ucdavis.edu </vt:lpstr>
      <vt:lpstr>Outline</vt:lpstr>
      <vt:lpstr>outline</vt:lpstr>
      <vt:lpstr>Outline</vt:lpstr>
      <vt:lpstr> The Command line</vt:lpstr>
      <vt:lpstr>The command line</vt:lpstr>
      <vt:lpstr>The command line</vt:lpstr>
      <vt:lpstr>The command line</vt:lpstr>
      <vt:lpstr>WoRK Session 1</vt:lpstr>
      <vt:lpstr>Introduction to sequencing</vt:lpstr>
      <vt:lpstr>History</vt:lpstr>
      <vt:lpstr>history</vt:lpstr>
      <vt:lpstr>PowerPoint Presentation</vt:lpstr>
      <vt:lpstr>Sequencing Costs</vt:lpstr>
      <vt:lpstr>Roche 454</vt:lpstr>
      <vt:lpstr>Illumina (SOLEXA)</vt:lpstr>
      <vt:lpstr>Life Technologies</vt:lpstr>
      <vt:lpstr>Pacific Biosystems</vt:lpstr>
      <vt:lpstr>Oxford nanopore</vt:lpstr>
      <vt:lpstr>WoRK Session 1</vt:lpstr>
      <vt:lpstr>Experimental design</vt:lpstr>
      <vt:lpstr>General rules for preparing samples</vt:lpstr>
      <vt:lpstr>Sequencing Depth</vt:lpstr>
      <vt:lpstr>Sequencing Coverage</vt:lpstr>
      <vt:lpstr>RNA-seq</vt:lpstr>
      <vt:lpstr>Generating RNA-seq libraries</vt:lpstr>
      <vt:lpstr>QA/QC of RNA samples</vt:lpstr>
      <vt:lpstr>RNA of interest</vt:lpstr>
      <vt:lpstr>Library Preparation</vt:lpstr>
      <vt:lpstr>Size Selection/Cleanup/qA</vt:lpstr>
      <vt:lpstr>BE CONSISTANT!</vt:lpstr>
      <vt:lpstr>WoRK Session 3</vt:lpstr>
      <vt:lpstr>Workshop dataset</vt:lpstr>
      <vt:lpstr>Workshop data</vt:lpstr>
      <vt:lpstr>Workshop Data</vt:lpstr>
      <vt:lpstr>WoRK Session 4</vt:lpstr>
      <vt:lpstr>Overview of RNA-SEQ data analysis</vt:lpstr>
      <vt:lpstr>RNA-seq pipeline overview</vt:lpstr>
      <vt:lpstr>Software</vt:lpstr>
      <vt:lpstr>Software</vt:lpstr>
      <vt:lpstr>Software</vt:lpstr>
      <vt:lpstr>gIT</vt:lpstr>
      <vt:lpstr>GIT</vt:lpstr>
      <vt:lpstr>WoRK Session 5</vt:lpstr>
      <vt:lpstr>Metadata File</vt:lpstr>
      <vt:lpstr>Files and Directory Structure</vt:lpstr>
      <vt:lpstr>Files and Directory Structure</vt:lpstr>
      <vt:lpstr>WoRK Session 6</vt:lpstr>
      <vt:lpstr>Files and file types</vt:lpstr>
      <vt:lpstr>Sequencing Read files</vt:lpstr>
      <vt:lpstr>Quality Scores</vt:lpstr>
      <vt:lpstr>Qscore Conversion</vt:lpstr>
      <vt:lpstr>Illumina Read naming conventions</vt:lpstr>
      <vt:lpstr>sAM/BAM Files</vt:lpstr>
      <vt:lpstr>SAM/BAM files</vt:lpstr>
      <vt:lpstr>Sam columns</vt:lpstr>
      <vt:lpstr>Sam flags</vt:lpstr>
      <vt:lpstr>Mapq explained</vt:lpstr>
      <vt:lpstr>Mapq explained</vt:lpstr>
      <vt:lpstr>Mapq explained</vt:lpstr>
      <vt:lpstr>Sam cigar</vt:lpstr>
      <vt:lpstr>CIGAR Example</vt:lpstr>
      <vt:lpstr>GFF/GTF files</vt:lpstr>
      <vt:lpstr>GFF/GTF files</vt:lpstr>
      <vt:lpstr>WoRK Session 7</vt:lpstr>
      <vt:lpstr>Read Preprocessing</vt:lpstr>
      <vt:lpstr>Why Preprocess reads</vt:lpstr>
      <vt:lpstr>Read Preprocessing strategies</vt:lpstr>
      <vt:lpstr>Read preprocessing Pipeline</vt:lpstr>
      <vt:lpstr>PowerPoint Presentation</vt:lpstr>
      <vt:lpstr>QA/QC</vt:lpstr>
      <vt:lpstr>expHts preprocess</vt:lpstr>
      <vt:lpstr>QA/QC</vt:lpstr>
      <vt:lpstr>WoRK Session 8</vt:lpstr>
      <vt:lpstr>Read Mapping</vt:lpstr>
      <vt:lpstr>Mapping vs ASSEMLY</vt:lpstr>
      <vt:lpstr>Example</vt:lpstr>
      <vt:lpstr>BLAST</vt:lpstr>
      <vt:lpstr>Blast like alignment tool (Blat)</vt:lpstr>
      <vt:lpstr>High throughput mapping</vt:lpstr>
      <vt:lpstr>Consideration</vt:lpstr>
      <vt:lpstr>Intron/exon junctions</vt:lpstr>
      <vt:lpstr>Some Aligners</vt:lpstr>
      <vt:lpstr>expHts Mapping</vt:lpstr>
      <vt:lpstr>QA/QC</vt:lpstr>
      <vt:lpstr>WoRK Session 9</vt:lpstr>
      <vt:lpstr>Estimate known genes and transcripts expression – Counting</vt:lpstr>
      <vt:lpstr>Counting as a measure of expression</vt:lpstr>
      <vt:lpstr>Read Counting with HTSEQ</vt:lpstr>
      <vt:lpstr>Htseq-count</vt:lpstr>
      <vt:lpstr>expHts htseq</vt:lpstr>
      <vt:lpstr>QA/QC</vt:lpstr>
      <vt:lpstr>WoRK Session 10</vt:lpstr>
      <vt:lpstr>Differential Expression Analysis using edgeR</vt:lpstr>
      <vt:lpstr>Differential Expression Analysis</vt:lpstr>
      <vt:lpstr>NORMALIZATION</vt:lpstr>
      <vt:lpstr>RPKM vs FPKM vs model based</vt:lpstr>
      <vt:lpstr>Basic steps procedure - edger</vt:lpstr>
      <vt:lpstr>WoRK Session 11</vt:lpstr>
      <vt:lpstr>Summarization and Visualization</vt:lpstr>
      <vt:lpstr>Visualization and Next step tools</vt:lpstr>
      <vt:lpstr>Gene Set enrichment analysis (GSEA) And GO/Pathway Enrichment</vt:lpstr>
      <vt:lpstr>WoRK Session 12</vt:lpstr>
    </vt:vector>
  </TitlesOfParts>
  <Company>University of 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Settles</dc:creator>
  <cp:lastModifiedBy>Matthew Settles</cp:lastModifiedBy>
  <cp:revision>83</cp:revision>
  <dcterms:created xsi:type="dcterms:W3CDTF">2015-07-10T12:57:18Z</dcterms:created>
  <dcterms:modified xsi:type="dcterms:W3CDTF">2015-07-19T11:02:02Z</dcterms:modified>
</cp:coreProperties>
</file>