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0" r:id="rId3"/>
    <p:sldId id="267" r:id="rId4"/>
    <p:sldId id="257" r:id="rId5"/>
    <p:sldId id="272" r:id="rId6"/>
    <p:sldId id="275" r:id="rId7"/>
    <p:sldId id="266" r:id="rId8"/>
    <p:sldId id="277" r:id="rId9"/>
    <p:sldId id="278" r:id="rId10"/>
    <p:sldId id="273" r:id="rId11"/>
    <p:sldId id="260" r:id="rId12"/>
    <p:sldId id="261" r:id="rId13"/>
    <p:sldId id="269" r:id="rId14"/>
    <p:sldId id="264" r:id="rId15"/>
    <p:sldId id="262" r:id="rId16"/>
    <p:sldId id="279" r:id="rId17"/>
    <p:sldId id="263" r:id="rId18"/>
    <p:sldId id="280" r:id="rId19"/>
    <p:sldId id="281" r:id="rId20"/>
    <p:sldId id="259" r:id="rId21"/>
    <p:sldId id="274" r:id="rId22"/>
    <p:sldId id="265" r:id="rId23"/>
    <p:sldId id="26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361" autoAdjust="0"/>
  </p:normalViewPr>
  <p:slideViewPr>
    <p:cSldViewPr snapToGrid="0" snapToObjects="1">
      <p:cViewPr varScale="1">
        <p:scale>
          <a:sx n="90" d="100"/>
          <a:sy n="90" d="100"/>
        </p:scale>
        <p:origin x="216" y="200"/>
      </p:cViewPr>
      <p:guideLst>
        <p:guide orient="horz"/>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73980E-9C96-8545-8BFE-100351D0F405}" type="datetimeFigureOut">
              <a:rPr lang="en-US" smtClean="0"/>
              <a:t>11/12/15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94A74-B3AC-BB40-8250-2859685A4B05}" type="slidenum">
              <a:rPr lang="en-US" smtClean="0"/>
              <a:t>‹#›</a:t>
            </a:fld>
            <a:endParaRPr lang="en-US"/>
          </a:p>
        </p:txBody>
      </p:sp>
    </p:spTree>
    <p:extLst>
      <p:ext uri="{BB962C8B-B14F-4D97-AF65-F5344CB8AC3E}">
        <p14:creationId xmlns:p14="http://schemas.microsoft.com/office/powerpoint/2010/main" val="1186002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73980E-9C96-8545-8BFE-100351D0F405}" type="datetimeFigureOut">
              <a:rPr lang="en-US" smtClean="0"/>
              <a:t>11/12/15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94A74-B3AC-BB40-8250-2859685A4B05}" type="slidenum">
              <a:rPr lang="en-US" smtClean="0"/>
              <a:t>‹#›</a:t>
            </a:fld>
            <a:endParaRPr lang="en-US"/>
          </a:p>
        </p:txBody>
      </p:sp>
    </p:spTree>
    <p:extLst>
      <p:ext uri="{BB962C8B-B14F-4D97-AF65-F5344CB8AC3E}">
        <p14:creationId xmlns:p14="http://schemas.microsoft.com/office/powerpoint/2010/main" val="110797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73980E-9C96-8545-8BFE-100351D0F405}" type="datetimeFigureOut">
              <a:rPr lang="en-US" smtClean="0"/>
              <a:t>11/12/15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94A74-B3AC-BB40-8250-2859685A4B05}" type="slidenum">
              <a:rPr lang="en-US" smtClean="0"/>
              <a:t>‹#›</a:t>
            </a:fld>
            <a:endParaRPr lang="en-US"/>
          </a:p>
        </p:txBody>
      </p:sp>
    </p:spTree>
    <p:extLst>
      <p:ext uri="{BB962C8B-B14F-4D97-AF65-F5344CB8AC3E}">
        <p14:creationId xmlns:p14="http://schemas.microsoft.com/office/powerpoint/2010/main" val="1174284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297600" y="273629"/>
            <a:ext cx="5353920" cy="1143480"/>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CA"/>
          </a:p>
        </p:txBody>
      </p:sp>
      <p:sp>
        <p:nvSpPr>
          <p:cNvPr id="4" name="Rectangle 4"/>
          <p:cNvSpPr>
            <a:spLocks noGrp="1" noChangeArrowheads="1"/>
          </p:cNvSpPr>
          <p:nvPr>
            <p:ph type="ftr" idx="11"/>
          </p:nvPr>
        </p:nvSpPr>
        <p:spPr>
          <a:ln/>
        </p:spPr>
        <p:txBody>
          <a:bodyPr/>
          <a:lstStyle>
            <a:lvl1pPr>
              <a:defRPr/>
            </a:lvl1pPr>
          </a:lstStyle>
          <a:p>
            <a:pPr>
              <a:defRPr/>
            </a:pPr>
            <a:endParaRPr lang="en-CA"/>
          </a:p>
        </p:txBody>
      </p:sp>
      <p:sp>
        <p:nvSpPr>
          <p:cNvPr id="5" name="Rectangle 5"/>
          <p:cNvSpPr>
            <a:spLocks noGrp="1" noChangeArrowheads="1"/>
          </p:cNvSpPr>
          <p:nvPr>
            <p:ph type="sldNum" idx="12"/>
          </p:nvPr>
        </p:nvSpPr>
        <p:spPr>
          <a:ln/>
        </p:spPr>
        <p:txBody>
          <a:bodyPr/>
          <a:lstStyle>
            <a:lvl1pPr>
              <a:defRPr/>
            </a:lvl1pPr>
          </a:lstStyle>
          <a:p>
            <a:fld id="{2B247B3E-5D46-794F-84B8-56165696AC32}" type="slidenum">
              <a:rPr lang="en-CA"/>
              <a:pPr/>
              <a:t>‹#›</a:t>
            </a:fld>
            <a:endParaRPr lang="en-CA"/>
          </a:p>
        </p:txBody>
      </p:sp>
    </p:spTree>
    <p:extLst>
      <p:ext uri="{BB962C8B-B14F-4D97-AF65-F5344CB8AC3E}">
        <p14:creationId xmlns:p14="http://schemas.microsoft.com/office/powerpoint/2010/main" val="158281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73980E-9C96-8545-8BFE-100351D0F405}" type="datetimeFigureOut">
              <a:rPr lang="en-US" smtClean="0"/>
              <a:t>11/12/15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94A74-B3AC-BB40-8250-2859685A4B05}" type="slidenum">
              <a:rPr lang="en-US" smtClean="0"/>
              <a:t>‹#›</a:t>
            </a:fld>
            <a:endParaRPr lang="en-US"/>
          </a:p>
        </p:txBody>
      </p:sp>
    </p:spTree>
    <p:extLst>
      <p:ext uri="{BB962C8B-B14F-4D97-AF65-F5344CB8AC3E}">
        <p14:creationId xmlns:p14="http://schemas.microsoft.com/office/powerpoint/2010/main" val="1806583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73980E-9C96-8545-8BFE-100351D0F405}" type="datetimeFigureOut">
              <a:rPr lang="en-US" smtClean="0"/>
              <a:t>11/12/15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94A74-B3AC-BB40-8250-2859685A4B05}" type="slidenum">
              <a:rPr lang="en-US" smtClean="0"/>
              <a:t>‹#›</a:t>
            </a:fld>
            <a:endParaRPr lang="en-US"/>
          </a:p>
        </p:txBody>
      </p:sp>
    </p:spTree>
    <p:extLst>
      <p:ext uri="{BB962C8B-B14F-4D97-AF65-F5344CB8AC3E}">
        <p14:creationId xmlns:p14="http://schemas.microsoft.com/office/powerpoint/2010/main" val="4250934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73980E-9C96-8545-8BFE-100351D0F405}" type="datetimeFigureOut">
              <a:rPr lang="en-US" smtClean="0"/>
              <a:t>11/12/15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94A74-B3AC-BB40-8250-2859685A4B05}" type="slidenum">
              <a:rPr lang="en-US" smtClean="0"/>
              <a:t>‹#›</a:t>
            </a:fld>
            <a:endParaRPr lang="en-US"/>
          </a:p>
        </p:txBody>
      </p:sp>
    </p:spTree>
    <p:extLst>
      <p:ext uri="{BB962C8B-B14F-4D97-AF65-F5344CB8AC3E}">
        <p14:creationId xmlns:p14="http://schemas.microsoft.com/office/powerpoint/2010/main" val="374769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3980E-9C96-8545-8BFE-100351D0F405}" type="datetimeFigureOut">
              <a:rPr lang="en-US" smtClean="0"/>
              <a:t>11/12/15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194A74-B3AC-BB40-8250-2859685A4B05}" type="slidenum">
              <a:rPr lang="en-US" smtClean="0"/>
              <a:t>‹#›</a:t>
            </a:fld>
            <a:endParaRPr lang="en-US"/>
          </a:p>
        </p:txBody>
      </p:sp>
    </p:spTree>
    <p:extLst>
      <p:ext uri="{BB962C8B-B14F-4D97-AF65-F5344CB8AC3E}">
        <p14:creationId xmlns:p14="http://schemas.microsoft.com/office/powerpoint/2010/main" val="2936943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73980E-9C96-8545-8BFE-100351D0F405}" type="datetimeFigureOut">
              <a:rPr lang="en-US" smtClean="0"/>
              <a:t>11/12/15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194A74-B3AC-BB40-8250-2859685A4B05}" type="slidenum">
              <a:rPr lang="en-US" smtClean="0"/>
              <a:t>‹#›</a:t>
            </a:fld>
            <a:endParaRPr lang="en-US"/>
          </a:p>
        </p:txBody>
      </p:sp>
    </p:spTree>
    <p:extLst>
      <p:ext uri="{BB962C8B-B14F-4D97-AF65-F5344CB8AC3E}">
        <p14:creationId xmlns:p14="http://schemas.microsoft.com/office/powerpoint/2010/main" val="3132437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3980E-9C96-8545-8BFE-100351D0F405}" type="datetimeFigureOut">
              <a:rPr lang="en-US" smtClean="0"/>
              <a:t>11/12/15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194A74-B3AC-BB40-8250-2859685A4B05}" type="slidenum">
              <a:rPr lang="en-US" smtClean="0"/>
              <a:t>‹#›</a:t>
            </a:fld>
            <a:endParaRPr lang="en-US"/>
          </a:p>
        </p:txBody>
      </p:sp>
    </p:spTree>
    <p:extLst>
      <p:ext uri="{BB962C8B-B14F-4D97-AF65-F5344CB8AC3E}">
        <p14:creationId xmlns:p14="http://schemas.microsoft.com/office/powerpoint/2010/main" val="100274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73980E-9C96-8545-8BFE-100351D0F405}" type="datetimeFigureOut">
              <a:rPr lang="en-US" smtClean="0"/>
              <a:t>11/12/15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94A74-B3AC-BB40-8250-2859685A4B05}" type="slidenum">
              <a:rPr lang="en-US" smtClean="0"/>
              <a:t>‹#›</a:t>
            </a:fld>
            <a:endParaRPr lang="en-US"/>
          </a:p>
        </p:txBody>
      </p:sp>
    </p:spTree>
    <p:extLst>
      <p:ext uri="{BB962C8B-B14F-4D97-AF65-F5344CB8AC3E}">
        <p14:creationId xmlns:p14="http://schemas.microsoft.com/office/powerpoint/2010/main" val="426774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73980E-9C96-8545-8BFE-100351D0F405}" type="datetimeFigureOut">
              <a:rPr lang="en-US" smtClean="0"/>
              <a:t>11/12/15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94A74-B3AC-BB40-8250-2859685A4B05}" type="slidenum">
              <a:rPr lang="en-US" smtClean="0"/>
              <a:t>‹#›</a:t>
            </a:fld>
            <a:endParaRPr lang="en-US"/>
          </a:p>
        </p:txBody>
      </p:sp>
    </p:spTree>
    <p:extLst>
      <p:ext uri="{BB962C8B-B14F-4D97-AF65-F5344CB8AC3E}">
        <p14:creationId xmlns:p14="http://schemas.microsoft.com/office/powerpoint/2010/main" val="23078933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73980E-9C96-8545-8BFE-100351D0F405}" type="datetimeFigureOut">
              <a:rPr lang="en-US" smtClean="0"/>
              <a:t>11/12/15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194A74-B3AC-BB40-8250-2859685A4B05}" type="slidenum">
              <a:rPr lang="en-US" smtClean="0"/>
              <a:t>‹#›</a:t>
            </a:fld>
            <a:endParaRPr lang="en-US"/>
          </a:p>
        </p:txBody>
      </p:sp>
    </p:spTree>
    <p:extLst>
      <p:ext uri="{BB962C8B-B14F-4D97-AF65-F5344CB8AC3E}">
        <p14:creationId xmlns:p14="http://schemas.microsoft.com/office/powerpoint/2010/main" val="1156443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2256"/>
            <a:ext cx="7772400" cy="1470025"/>
          </a:xfrm>
        </p:spPr>
        <p:txBody>
          <a:bodyPr>
            <a:normAutofit fontScale="90000"/>
          </a:bodyPr>
          <a:lstStyle/>
          <a:p>
            <a:r>
              <a:rPr lang="en-US" dirty="0" err="1" smtClean="0"/>
              <a:t>Illumina</a:t>
            </a:r>
            <a:r>
              <a:rPr lang="en-US" dirty="0" smtClean="0"/>
              <a:t> </a:t>
            </a:r>
            <a:r>
              <a:rPr lang="en-US" dirty="0" err="1" smtClean="0"/>
              <a:t>Miseq</a:t>
            </a:r>
            <a:r>
              <a:rPr lang="en-US" dirty="0" smtClean="0"/>
              <a:t/>
            </a:r>
            <a:br>
              <a:rPr lang="en-US" dirty="0" smtClean="0"/>
            </a:br>
            <a:r>
              <a:rPr lang="en-US" dirty="0" smtClean="0"/>
              <a:t>Dual-barcoded</a:t>
            </a:r>
            <a:br>
              <a:rPr lang="en-US" dirty="0" smtClean="0"/>
            </a:br>
            <a:r>
              <a:rPr lang="en-US" dirty="0" smtClean="0"/>
              <a:t>Two-step PCR</a:t>
            </a:r>
            <a:br>
              <a:rPr lang="en-US" dirty="0" smtClean="0"/>
            </a:br>
            <a:r>
              <a:rPr lang="en-US" dirty="0" err="1" smtClean="0"/>
              <a:t>Amplicon</a:t>
            </a:r>
            <a:r>
              <a:rPr lang="en-US" dirty="0" smtClean="0"/>
              <a:t> Sequencing</a:t>
            </a:r>
            <a:endParaRPr lang="en-US" dirty="0"/>
          </a:p>
        </p:txBody>
      </p:sp>
      <p:sp>
        <p:nvSpPr>
          <p:cNvPr id="3" name="Subtitle 2"/>
          <p:cNvSpPr>
            <a:spLocks noGrp="1"/>
          </p:cNvSpPr>
          <p:nvPr>
            <p:ph type="subTitle" idx="1"/>
          </p:nvPr>
        </p:nvSpPr>
        <p:spPr>
          <a:xfrm>
            <a:off x="1371600" y="4373041"/>
            <a:ext cx="6400800" cy="1752600"/>
          </a:xfrm>
        </p:spPr>
        <p:txBody>
          <a:bodyPr>
            <a:normAutofit fontScale="70000" lnSpcReduction="20000"/>
          </a:bodyPr>
          <a:lstStyle/>
          <a:p>
            <a:endParaRPr lang="en-US" dirty="0" smtClean="0"/>
          </a:p>
          <a:p>
            <a:r>
              <a:rPr lang="en-US" dirty="0" smtClean="0"/>
              <a:t>UC Davis Bioinformatics</a:t>
            </a:r>
            <a:endParaRPr lang="en-US" dirty="0" smtClean="0"/>
          </a:p>
          <a:p>
            <a:r>
              <a:rPr lang="en-US" dirty="0" smtClean="0"/>
              <a:t>Matt Settles</a:t>
            </a:r>
          </a:p>
          <a:p>
            <a:r>
              <a:rPr lang="en-US" dirty="0" smtClean="0"/>
              <a:t>Original Nov </a:t>
            </a:r>
            <a:r>
              <a:rPr lang="en-US" dirty="0" smtClean="0"/>
              <a:t>29, </a:t>
            </a:r>
            <a:r>
              <a:rPr lang="en-US" dirty="0" smtClean="0"/>
              <a:t>2012</a:t>
            </a:r>
          </a:p>
          <a:p>
            <a:r>
              <a:rPr lang="en-US" dirty="0" smtClean="0"/>
              <a:t>Modified Nov 12, 2015</a:t>
            </a:r>
            <a:endParaRPr lang="en-US" dirty="0"/>
          </a:p>
        </p:txBody>
      </p:sp>
    </p:spTree>
    <p:extLst>
      <p:ext uri="{BB962C8B-B14F-4D97-AF65-F5344CB8AC3E}">
        <p14:creationId xmlns:p14="http://schemas.microsoft.com/office/powerpoint/2010/main" val="2331521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Primer design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219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Primer design </a:t>
            </a:r>
            <a:r>
              <a:rPr lang="en-US" dirty="0" smtClean="0"/>
              <a:t>for PCR-1 and PCR-2</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51863283"/>
              </p:ext>
            </p:extLst>
          </p:nvPr>
        </p:nvGraphicFramePr>
        <p:xfrm>
          <a:off x="295013" y="1417638"/>
          <a:ext cx="8621966" cy="5191167"/>
        </p:xfrm>
        <a:graphic>
          <a:graphicData uri="http://schemas.openxmlformats.org/drawingml/2006/table">
            <a:tbl>
              <a:tblPr firstRow="1" bandRow="1">
                <a:tableStyleId>{3C2FFA5D-87B4-456A-9821-1D502468CF0F}</a:tableStyleId>
              </a:tblPr>
              <a:tblGrid>
                <a:gridCol w="1753298"/>
                <a:gridCol w="6868668"/>
              </a:tblGrid>
              <a:tr h="477875">
                <a:tc>
                  <a:txBody>
                    <a:bodyPr/>
                    <a:lstStyle/>
                    <a:p>
                      <a:r>
                        <a:rPr lang="en-US" dirty="0" smtClean="0"/>
                        <a:t>Primer</a:t>
                      </a:r>
                      <a:endParaRPr lang="en-US" dirty="0"/>
                    </a:p>
                  </a:txBody>
                  <a:tcPr/>
                </a:tc>
                <a:tc>
                  <a:txBody>
                    <a:bodyPr/>
                    <a:lstStyle/>
                    <a:p>
                      <a:r>
                        <a:rPr lang="en-US" dirty="0" smtClean="0"/>
                        <a:t>Sequence</a:t>
                      </a:r>
                      <a:endParaRPr lang="en-US" dirty="0"/>
                    </a:p>
                  </a:txBody>
                  <a:tcPr/>
                </a:tc>
              </a:tr>
              <a:tr h="1178323">
                <a:tc>
                  <a:txBody>
                    <a:bodyPr/>
                    <a:lstStyle/>
                    <a:p>
                      <a:r>
                        <a:rPr lang="en-US" dirty="0" smtClean="0"/>
                        <a:t>CS1-TS-F</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 ACACTGACGACATGGTTCTACA – [TS_F] – 3’ </a:t>
                      </a:r>
                      <a:endParaRPr lang="en-US" dirty="0" smtClean="0">
                        <a:effectLst/>
                      </a:endParaRPr>
                    </a:p>
                    <a:p>
                      <a:endParaRPr lang="en-US" dirty="0"/>
                    </a:p>
                  </a:txBody>
                  <a:tcPr/>
                </a:tc>
              </a:tr>
              <a:tr h="1178323">
                <a:tc>
                  <a:txBody>
                    <a:bodyPr/>
                    <a:lstStyle/>
                    <a:p>
                      <a:r>
                        <a:rPr lang="en-US" dirty="0" smtClean="0"/>
                        <a:t>CS2-TS-R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 TACGGTAGCAGAGACTTGGTCT – [TS_R] – 3’ </a:t>
                      </a:r>
                      <a:endParaRPr lang="en-US" dirty="0" smtClean="0">
                        <a:effectLst/>
                      </a:endParaRPr>
                    </a:p>
                    <a:p>
                      <a:endParaRPr lang="en-US" dirty="0"/>
                    </a:p>
                  </a:txBody>
                  <a:tcPr/>
                </a:tc>
              </a:tr>
              <a:tr h="1178323">
                <a:tc>
                  <a:txBody>
                    <a:bodyPr/>
                    <a:lstStyle/>
                    <a:p>
                      <a:r>
                        <a:rPr lang="en-US" dirty="0" smtClean="0"/>
                        <a:t>P5-BC2-CS1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5'-AATGATACGGCGACCACCGAGATCTACAC-[BC2]-ACACTGACGACATGGTTCTACA-3' </a:t>
                      </a:r>
                      <a:endParaRPr lang="en-US" dirty="0" smtClean="0">
                        <a:effectLst/>
                      </a:endParaRPr>
                    </a:p>
                    <a:p>
                      <a:endParaRPr lang="en-US" dirty="0"/>
                    </a:p>
                  </a:txBody>
                  <a:tcPr/>
                </a:tc>
              </a:tr>
              <a:tr h="1178323">
                <a:tc>
                  <a:txBody>
                    <a:bodyPr/>
                    <a:lstStyle/>
                    <a:p>
                      <a:r>
                        <a:rPr lang="en-US" dirty="0" smtClean="0"/>
                        <a:t>P7-BC1-CS2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5'-CAAGCAGAAGACGGCATACGAGAT-[BC1]-TACGGTAGCAGAGACTTGGTCT-3' </a:t>
                      </a:r>
                      <a:endParaRPr lang="en-US" dirty="0" smtClean="0">
                        <a:effectLst/>
                      </a:endParaRPr>
                    </a:p>
                    <a:p>
                      <a:endParaRPr lang="en-US" dirty="0"/>
                    </a:p>
                  </a:txBody>
                  <a:tcPr/>
                </a:tc>
              </a:tr>
            </a:tbl>
          </a:graphicData>
        </a:graphic>
      </p:graphicFrame>
    </p:spTree>
    <p:extLst>
      <p:ext uri="{BB962C8B-B14F-4D97-AF65-F5344CB8AC3E}">
        <p14:creationId xmlns:p14="http://schemas.microsoft.com/office/powerpoint/2010/main" val="615088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Nucleotide Diversity</a:t>
            </a:r>
            <a:endParaRPr lang="en-US" dirty="0"/>
          </a:p>
        </p:txBody>
      </p:sp>
      <p:sp>
        <p:nvSpPr>
          <p:cNvPr id="5" name="Content Placeholder 4"/>
          <p:cNvSpPr>
            <a:spLocks noGrp="1"/>
          </p:cNvSpPr>
          <p:nvPr>
            <p:ph idx="1"/>
          </p:nvPr>
        </p:nvSpPr>
        <p:spPr>
          <a:xfrm>
            <a:off x="457200" y="1600201"/>
            <a:ext cx="8229600" cy="2596039"/>
          </a:xfrm>
        </p:spPr>
        <p:txBody>
          <a:bodyPr>
            <a:normAutofit fontScale="70000" lnSpcReduction="20000"/>
          </a:bodyPr>
          <a:lstStyle/>
          <a:p>
            <a:pPr marL="0" indent="0" algn="just">
              <a:buNone/>
            </a:pPr>
            <a:r>
              <a:rPr lang="en-US" dirty="0" smtClean="0"/>
              <a:t>Nucleotide diversity is critically important during the first 4 cycles of sequencing for all </a:t>
            </a:r>
            <a:r>
              <a:rPr lang="en-US" dirty="0" err="1" smtClean="0"/>
              <a:t>Illumina</a:t>
            </a:r>
            <a:r>
              <a:rPr lang="en-US" dirty="0" smtClean="0"/>
              <a:t> sequencing platforms. This is because the sequencing software uses images from these early cycles to identify the location of each cluster in a process called </a:t>
            </a:r>
            <a:r>
              <a:rPr lang="en-US" i="1" dirty="0" smtClean="0"/>
              <a:t>template generation. </a:t>
            </a:r>
            <a:r>
              <a:rPr lang="en-US" dirty="0" smtClean="0"/>
              <a:t>Furthermore, nucleotide diversity is also important for the first 12 </a:t>
            </a:r>
            <a:r>
              <a:rPr lang="en-US" dirty="0" smtClean="0"/>
              <a:t>nucleotides </a:t>
            </a:r>
            <a:r>
              <a:rPr lang="en-US" dirty="0" smtClean="0"/>
              <a:t>in a read because this data is used to calculate the phasing, </a:t>
            </a:r>
            <a:r>
              <a:rPr lang="en-US" dirty="0" smtClean="0"/>
              <a:t>pre-phasing </a:t>
            </a:r>
            <a:r>
              <a:rPr lang="en-US" dirty="0" smtClean="0"/>
              <a:t>and color matrix correction values. These correction factors are used in downstream calculations such as corrected intensities and quality scores.</a:t>
            </a:r>
            <a:endParaRPr lang="en-US" dirty="0"/>
          </a:p>
        </p:txBody>
      </p:sp>
      <p:sp>
        <p:nvSpPr>
          <p:cNvPr id="6" name="TextBox 5"/>
          <p:cNvSpPr txBox="1"/>
          <p:nvPr/>
        </p:nvSpPr>
        <p:spPr>
          <a:xfrm>
            <a:off x="457200" y="4552160"/>
            <a:ext cx="8229600" cy="2031325"/>
          </a:xfrm>
          <a:prstGeom prst="rect">
            <a:avLst/>
          </a:prstGeom>
          <a:noFill/>
        </p:spPr>
        <p:txBody>
          <a:bodyPr wrap="square" rtlCol="0">
            <a:spAutoFit/>
          </a:bodyPr>
          <a:lstStyle/>
          <a:p>
            <a:pPr algn="just"/>
            <a:r>
              <a:rPr lang="en-US" dirty="0" smtClean="0"/>
              <a:t>Once a sample library is converted to clusters </a:t>
            </a:r>
            <a:r>
              <a:rPr lang="en-US" dirty="0" smtClean="0"/>
              <a:t>on a </a:t>
            </a:r>
            <a:r>
              <a:rPr lang="en-US" dirty="0" smtClean="0"/>
              <a:t>flow cell, “nucleotide diversity” refers to the distribution of nucleotides across the flow cell at any given cycle. From the viewpoint of the instrument software, a high diversity library translates into analyzing images containing an even distribution of spots from 4 different color channels corresponding to the 4 nucleotide bases A, T, C &amp; G. In contrast, an unbalanced nucleotide distribution or “low diversity library” means that for any given image, or to two bases are present at a high percentage.</a:t>
            </a:r>
            <a:endParaRPr lang="en-US" dirty="0"/>
          </a:p>
        </p:txBody>
      </p:sp>
    </p:spTree>
    <p:extLst>
      <p:ext uri="{BB962C8B-B14F-4D97-AF65-F5344CB8AC3E}">
        <p14:creationId xmlns:p14="http://schemas.microsoft.com/office/powerpoint/2010/main" val="357227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Low Diversity Library</a:t>
            </a:r>
            <a:br>
              <a:rPr lang="en-US" sz="3200" dirty="0" smtClean="0"/>
            </a:br>
            <a:r>
              <a:rPr lang="en-US" sz="3200" dirty="0" smtClean="0"/>
              <a:t>vs</a:t>
            </a:r>
            <a:br>
              <a:rPr lang="en-US" sz="3200" dirty="0" smtClean="0"/>
            </a:br>
            <a:r>
              <a:rPr lang="en-US" sz="3200" dirty="0" smtClean="0"/>
              <a:t>High Diversity Library</a:t>
            </a:r>
            <a:endParaRPr lang="en-US" sz="3200" dirty="0"/>
          </a:p>
        </p:txBody>
      </p:sp>
      <p:pic>
        <p:nvPicPr>
          <p:cNvPr id="4" name="Content Placeholder 3"/>
          <p:cNvPicPr>
            <a:picLocks noGrp="1" noChangeAspect="1"/>
          </p:cNvPicPr>
          <p:nvPr>
            <p:ph idx="1"/>
          </p:nvPr>
        </p:nvPicPr>
        <p:blipFill>
          <a:blip r:embed="rId2"/>
          <a:stretch>
            <a:fillRect/>
          </a:stretch>
        </p:blipFill>
        <p:spPr>
          <a:xfrm>
            <a:off x="406396" y="1997100"/>
            <a:ext cx="4051300" cy="248442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9854" y="17204142"/>
            <a:ext cx="6120659" cy="363304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254" y="17356542"/>
            <a:ext cx="6120659" cy="363304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4654" y="17508942"/>
            <a:ext cx="6120659" cy="363304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054" y="17661342"/>
            <a:ext cx="6120659" cy="363304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69454" y="17813742"/>
            <a:ext cx="6120659" cy="3633043"/>
          </a:xfrm>
          <a:prstGeom prst="rect">
            <a:avLst/>
          </a:prstGeom>
        </p:spPr>
      </p:pic>
      <p:sp>
        <p:nvSpPr>
          <p:cNvPr id="10" name="TextBox 9"/>
          <p:cNvSpPr txBox="1"/>
          <p:nvPr/>
        </p:nvSpPr>
        <p:spPr>
          <a:xfrm>
            <a:off x="506412" y="4650353"/>
            <a:ext cx="4457700" cy="369332"/>
          </a:xfrm>
          <a:prstGeom prst="rect">
            <a:avLst/>
          </a:prstGeom>
          <a:noFill/>
        </p:spPr>
        <p:txBody>
          <a:bodyPr wrap="square" rtlCol="0">
            <a:spAutoFit/>
          </a:bodyPr>
          <a:lstStyle/>
          <a:p>
            <a:pPr algn="ctr"/>
            <a:r>
              <a:rPr lang="en-US" dirty="0" smtClean="0">
                <a:solidFill>
                  <a:srgbClr val="FF0000"/>
                </a:solidFill>
              </a:rPr>
              <a:t>Low Diversity Library</a:t>
            </a:r>
            <a:endParaRPr lang="en-US" dirty="0">
              <a:solidFill>
                <a:srgbClr val="FF0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854" y="17966142"/>
            <a:ext cx="6120659" cy="3633043"/>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254" y="18118542"/>
            <a:ext cx="6120659" cy="3633043"/>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2334" y="3674614"/>
            <a:ext cx="3930178" cy="2333053"/>
          </a:xfrm>
          <a:prstGeom prst="rect">
            <a:avLst/>
          </a:prstGeom>
        </p:spPr>
      </p:pic>
      <p:sp>
        <p:nvSpPr>
          <p:cNvPr id="15" name="TextBox 14"/>
          <p:cNvSpPr txBox="1"/>
          <p:nvPr/>
        </p:nvSpPr>
        <p:spPr>
          <a:xfrm>
            <a:off x="4315903" y="5988615"/>
            <a:ext cx="4457700" cy="369332"/>
          </a:xfrm>
          <a:prstGeom prst="rect">
            <a:avLst/>
          </a:prstGeom>
          <a:noFill/>
        </p:spPr>
        <p:txBody>
          <a:bodyPr wrap="square" rtlCol="0">
            <a:spAutoFit/>
          </a:bodyPr>
          <a:lstStyle/>
          <a:p>
            <a:pPr algn="ctr"/>
            <a:r>
              <a:rPr lang="en-US" dirty="0" smtClean="0">
                <a:solidFill>
                  <a:srgbClr val="FF0000"/>
                </a:solidFill>
              </a:rPr>
              <a:t>High Diversity Library</a:t>
            </a:r>
            <a:endParaRPr lang="en-US" dirty="0">
              <a:solidFill>
                <a:srgbClr val="FF0000"/>
              </a:solidFill>
            </a:endParaRPr>
          </a:p>
        </p:txBody>
      </p:sp>
    </p:spTree>
    <p:extLst>
      <p:ext uri="{BB962C8B-B14F-4D97-AF65-F5344CB8AC3E}">
        <p14:creationId xmlns:p14="http://schemas.microsoft.com/office/powerpoint/2010/main" val="1613836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Ways to ensure nucleotide diversity</a:t>
            </a:r>
            <a:endParaRPr lang="en-US" dirty="0"/>
          </a:p>
        </p:txBody>
      </p:sp>
      <p:sp>
        <p:nvSpPr>
          <p:cNvPr id="3" name="Content Placeholder 2"/>
          <p:cNvSpPr>
            <a:spLocks noGrp="1"/>
          </p:cNvSpPr>
          <p:nvPr>
            <p:ph idx="1"/>
          </p:nvPr>
        </p:nvSpPr>
        <p:spPr>
          <a:xfrm>
            <a:off x="457200" y="1600200"/>
            <a:ext cx="8229600" cy="5000625"/>
          </a:xfrm>
        </p:spPr>
        <p:txBody>
          <a:bodyPr>
            <a:normAutofit fontScale="92500" lnSpcReduction="10000"/>
          </a:bodyPr>
          <a:lstStyle/>
          <a:p>
            <a:pPr marL="0" indent="0">
              <a:buNone/>
            </a:pPr>
            <a:r>
              <a:rPr lang="en-US" sz="2600" dirty="0" smtClean="0"/>
              <a:t>Appropriate nucleotide diversity and cluster density are important for high quality data. Low nucleotide diversity in combination with high cluster density will most-likely lead to poor data quality and/or low data yield.</a:t>
            </a:r>
          </a:p>
          <a:p>
            <a:pPr marL="0" indent="0">
              <a:buNone/>
            </a:pPr>
            <a:r>
              <a:rPr lang="en-US" sz="2600" b="1" dirty="0" smtClean="0"/>
              <a:t>Ways to avoid low nucleotide diversity</a:t>
            </a:r>
          </a:p>
          <a:p>
            <a:pPr marL="457200" indent="-457200">
              <a:buFont typeface="+mj-lt"/>
              <a:buAutoNum type="arabicPeriod"/>
            </a:pPr>
            <a:r>
              <a:rPr lang="en-US" sz="2200" dirty="0" smtClean="0"/>
              <a:t>Sequence the sample at a 30-40% lower density</a:t>
            </a:r>
          </a:p>
          <a:p>
            <a:pPr marL="457200" indent="-457200">
              <a:buFont typeface="+mj-lt"/>
              <a:buAutoNum type="arabicPeriod"/>
            </a:pPr>
            <a:r>
              <a:rPr lang="en-US" sz="2200" dirty="0" smtClean="0"/>
              <a:t>Spiking in at a </a:t>
            </a:r>
            <a:r>
              <a:rPr lang="en-US" sz="2200" dirty="0"/>
              <a:t>5</a:t>
            </a:r>
            <a:r>
              <a:rPr lang="en-US" sz="2200" dirty="0" smtClean="0"/>
              <a:t>-50</a:t>
            </a:r>
            <a:r>
              <a:rPr lang="en-US" sz="2200" dirty="0" smtClean="0"/>
              <a:t>% a nucleotide </a:t>
            </a:r>
            <a:r>
              <a:rPr lang="en-US" sz="2200" dirty="0" smtClean="0"/>
              <a:t>balanced library</a:t>
            </a:r>
          </a:p>
          <a:p>
            <a:pPr marL="0" indent="0">
              <a:buNone/>
            </a:pPr>
            <a:r>
              <a:rPr lang="en-US" sz="2200" dirty="0" smtClean="0"/>
              <a:t>	(such </a:t>
            </a:r>
            <a:r>
              <a:rPr lang="en-US" sz="2200" dirty="0" smtClean="0"/>
              <a:t>as </a:t>
            </a:r>
            <a:r>
              <a:rPr lang="en-US" sz="2200" dirty="0" err="1" smtClean="0"/>
              <a:t>PhiX</a:t>
            </a:r>
            <a:r>
              <a:rPr lang="en-US" sz="2200" dirty="0" smtClean="0"/>
              <a:t>, or better a shotgun library of a sample of interest)</a:t>
            </a:r>
            <a:endParaRPr lang="en-US" sz="2200" dirty="0" smtClean="0"/>
          </a:p>
          <a:p>
            <a:pPr marL="457200" indent="-457200">
              <a:buFont typeface="+mj-lt"/>
              <a:buAutoNum type="arabicPeriod" startAt="3"/>
            </a:pPr>
            <a:r>
              <a:rPr lang="en-US" sz="2200" dirty="0" smtClean="0"/>
              <a:t>Multiplex </a:t>
            </a:r>
            <a:r>
              <a:rPr lang="en-US" sz="2200" dirty="0" smtClean="0"/>
              <a:t>a high number of </a:t>
            </a:r>
            <a:r>
              <a:rPr lang="en-US" sz="2200" dirty="0" smtClean="0"/>
              <a:t>amplicon regions </a:t>
            </a:r>
            <a:r>
              <a:rPr lang="en-US" sz="2200" dirty="0" smtClean="0"/>
              <a:t>12 or greater)</a:t>
            </a:r>
          </a:p>
          <a:p>
            <a:pPr marL="457200" indent="-457200">
              <a:buFont typeface="+mj-lt"/>
              <a:buAutoNum type="arabicPeriod" startAt="3"/>
            </a:pPr>
            <a:r>
              <a:rPr lang="en-US" sz="2200" dirty="0" smtClean="0"/>
              <a:t>Build phase-shifted </a:t>
            </a:r>
            <a:r>
              <a:rPr lang="en-US" sz="2200" dirty="0" smtClean="0"/>
              <a:t>primers</a:t>
            </a:r>
          </a:p>
          <a:p>
            <a:pPr marL="457200" indent="-457200">
              <a:buFont typeface="+mj-lt"/>
              <a:buAutoNum type="arabicPeriod" startAt="3"/>
            </a:pPr>
            <a:endParaRPr lang="en-US" sz="2600" dirty="0">
              <a:solidFill>
                <a:srgbClr val="FF0000"/>
              </a:solidFill>
            </a:endParaRPr>
          </a:p>
          <a:p>
            <a:pPr marL="0" indent="0">
              <a:buNone/>
            </a:pPr>
            <a:r>
              <a:rPr lang="en-US" sz="2600" dirty="0" smtClean="0">
                <a:solidFill>
                  <a:srgbClr val="FF0000"/>
                </a:solidFill>
              </a:rPr>
              <a:t>Note: Experience has shown, that 15% shotgun spike-in, plus phase-shifted primers and/or multiple target region typically yields the best results. </a:t>
            </a:r>
            <a:endParaRPr lang="en-US" sz="2600" dirty="0" smtClean="0">
              <a:solidFill>
                <a:srgbClr val="FF0000"/>
              </a:solidFill>
            </a:endParaRPr>
          </a:p>
        </p:txBody>
      </p:sp>
    </p:spTree>
    <p:extLst>
      <p:ext uri="{BB962C8B-B14F-4D97-AF65-F5344CB8AC3E}">
        <p14:creationId xmlns:p14="http://schemas.microsoft.com/office/powerpoint/2010/main" val="4278450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4926"/>
            <a:ext cx="8229600" cy="1143000"/>
          </a:xfrm>
        </p:spPr>
        <p:txBody>
          <a:bodyPr>
            <a:normAutofit fontScale="90000"/>
          </a:bodyPr>
          <a:lstStyle/>
          <a:p>
            <a:pPr algn="l"/>
            <a:r>
              <a:rPr lang="en-US" sz="3600" dirty="0"/>
              <a:t>Low complexity libraries will require phase-shifting primers on both flanking regions</a:t>
            </a:r>
            <a:r>
              <a:rPr lang="en-US" dirty="0"/>
              <a:t> </a:t>
            </a:r>
            <a:r>
              <a:rPr lang="en-US" dirty="0" smtClean="0"/>
              <a:t/>
            </a:r>
            <a:br>
              <a:rPr lang="en-US" dirty="0" smtClean="0"/>
            </a:br>
            <a:endParaRPr lang="en-US" dirty="0"/>
          </a:p>
        </p:txBody>
      </p:sp>
      <p:sp>
        <p:nvSpPr>
          <p:cNvPr id="4" name="Right Arrow 3"/>
          <p:cNvSpPr/>
          <p:nvPr/>
        </p:nvSpPr>
        <p:spPr>
          <a:xfrm>
            <a:off x="2760840" y="2289866"/>
            <a:ext cx="914400" cy="18288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ight Arrow 4"/>
          <p:cNvSpPr/>
          <p:nvPr/>
        </p:nvSpPr>
        <p:spPr>
          <a:xfrm>
            <a:off x="2768096" y="2691552"/>
            <a:ext cx="914400" cy="18288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2768096" y="3067315"/>
            <a:ext cx="914400" cy="18288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ight Arrow 6"/>
          <p:cNvSpPr/>
          <p:nvPr/>
        </p:nvSpPr>
        <p:spPr>
          <a:xfrm>
            <a:off x="2768096" y="3460697"/>
            <a:ext cx="914400" cy="18288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rot="10800000">
            <a:off x="5354103" y="2297122"/>
            <a:ext cx="914400" cy="182880"/>
          </a:xfrm>
          <a:prstGeom prst="rightArrow">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rot="10800000">
            <a:off x="5361359" y="2698808"/>
            <a:ext cx="914400" cy="182880"/>
          </a:xfrm>
          <a:prstGeom prst="rightArrow">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rot="10800000">
            <a:off x="5361359" y="3074571"/>
            <a:ext cx="914400" cy="182880"/>
          </a:xfrm>
          <a:prstGeom prst="rightArrow">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rot="10800000">
            <a:off x="5361359" y="3467953"/>
            <a:ext cx="914400" cy="182880"/>
          </a:xfrm>
          <a:prstGeom prst="rightArrow">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799267" y="2333408"/>
            <a:ext cx="914400" cy="9144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582764" y="2735094"/>
            <a:ext cx="914400" cy="9144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442465" y="3103601"/>
            <a:ext cx="914400" cy="9144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271925" y="3504239"/>
            <a:ext cx="914400" cy="9144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2468494" y="2574136"/>
            <a:ext cx="313764" cy="369332"/>
          </a:xfrm>
          <a:prstGeom prst="rect">
            <a:avLst/>
          </a:prstGeom>
          <a:noFill/>
        </p:spPr>
        <p:txBody>
          <a:bodyPr wrap="square" rtlCol="0">
            <a:spAutoFit/>
          </a:bodyPr>
          <a:lstStyle/>
          <a:p>
            <a:r>
              <a:rPr lang="en-US" dirty="0"/>
              <a:t>N</a:t>
            </a:r>
          </a:p>
        </p:txBody>
      </p:sp>
      <p:sp>
        <p:nvSpPr>
          <p:cNvPr id="18" name="TextBox 17"/>
          <p:cNvSpPr txBox="1"/>
          <p:nvPr/>
        </p:nvSpPr>
        <p:spPr>
          <a:xfrm>
            <a:off x="2333032" y="2951091"/>
            <a:ext cx="665377" cy="369332"/>
          </a:xfrm>
          <a:prstGeom prst="rect">
            <a:avLst/>
          </a:prstGeom>
          <a:noFill/>
        </p:spPr>
        <p:txBody>
          <a:bodyPr wrap="square" rtlCol="0">
            <a:spAutoFit/>
          </a:bodyPr>
          <a:lstStyle/>
          <a:p>
            <a:r>
              <a:rPr lang="en-US" dirty="0" smtClean="0"/>
              <a:t>NN</a:t>
            </a:r>
            <a:endParaRPr lang="en-US" dirty="0"/>
          </a:p>
        </p:txBody>
      </p:sp>
      <p:sp>
        <p:nvSpPr>
          <p:cNvPr id="19" name="TextBox 18"/>
          <p:cNvSpPr txBox="1"/>
          <p:nvPr/>
        </p:nvSpPr>
        <p:spPr>
          <a:xfrm>
            <a:off x="2186325" y="3343281"/>
            <a:ext cx="1083013" cy="369332"/>
          </a:xfrm>
          <a:prstGeom prst="rect">
            <a:avLst/>
          </a:prstGeom>
          <a:noFill/>
        </p:spPr>
        <p:txBody>
          <a:bodyPr wrap="square" rtlCol="0">
            <a:spAutoFit/>
          </a:bodyPr>
          <a:lstStyle/>
          <a:p>
            <a:r>
              <a:rPr lang="en-US" dirty="0" smtClean="0"/>
              <a:t>NNN</a:t>
            </a:r>
            <a:endParaRPr lang="en-US" dirty="0"/>
          </a:p>
        </p:txBody>
      </p:sp>
      <p:sp>
        <p:nvSpPr>
          <p:cNvPr id="20" name="Rectangle 19"/>
          <p:cNvSpPr/>
          <p:nvPr/>
        </p:nvSpPr>
        <p:spPr>
          <a:xfrm flipH="1">
            <a:off x="6332117" y="2333408"/>
            <a:ext cx="914400" cy="91440"/>
          </a:xfrm>
          <a:prstGeom prst="rect">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flipH="1">
            <a:off x="6572805" y="2735094"/>
            <a:ext cx="914400" cy="91440"/>
          </a:xfrm>
          <a:prstGeom prst="rect">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flipH="1">
            <a:off x="6686501" y="3103601"/>
            <a:ext cx="914400" cy="91440"/>
          </a:xfrm>
          <a:prstGeom prst="rect">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flipH="1">
            <a:off x="6837688" y="3504239"/>
            <a:ext cx="914400" cy="91440"/>
          </a:xfrm>
          <a:prstGeom prst="rect">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flipH="1">
            <a:off x="6273225" y="2574136"/>
            <a:ext cx="313764" cy="369332"/>
          </a:xfrm>
          <a:prstGeom prst="rect">
            <a:avLst/>
          </a:prstGeom>
          <a:noFill/>
        </p:spPr>
        <p:txBody>
          <a:bodyPr wrap="square" rtlCol="0">
            <a:spAutoFit/>
          </a:bodyPr>
          <a:lstStyle/>
          <a:p>
            <a:r>
              <a:rPr lang="en-US" dirty="0"/>
              <a:t>N</a:t>
            </a:r>
          </a:p>
        </p:txBody>
      </p:sp>
      <p:sp>
        <p:nvSpPr>
          <p:cNvPr id="25" name="TextBox 24"/>
          <p:cNvSpPr txBox="1"/>
          <p:nvPr/>
        </p:nvSpPr>
        <p:spPr>
          <a:xfrm flipH="1">
            <a:off x="6239361" y="2951091"/>
            <a:ext cx="665377" cy="369332"/>
          </a:xfrm>
          <a:prstGeom prst="rect">
            <a:avLst/>
          </a:prstGeom>
          <a:noFill/>
        </p:spPr>
        <p:txBody>
          <a:bodyPr wrap="square" rtlCol="0">
            <a:spAutoFit/>
          </a:bodyPr>
          <a:lstStyle/>
          <a:p>
            <a:r>
              <a:rPr lang="en-US" dirty="0" smtClean="0"/>
              <a:t>NN</a:t>
            </a:r>
            <a:endParaRPr lang="en-US" dirty="0"/>
          </a:p>
        </p:txBody>
      </p:sp>
      <p:sp>
        <p:nvSpPr>
          <p:cNvPr id="26" name="TextBox 25"/>
          <p:cNvSpPr txBox="1"/>
          <p:nvPr/>
        </p:nvSpPr>
        <p:spPr>
          <a:xfrm flipH="1">
            <a:off x="6245051" y="3343281"/>
            <a:ext cx="1083013" cy="369332"/>
          </a:xfrm>
          <a:prstGeom prst="rect">
            <a:avLst/>
          </a:prstGeom>
          <a:noFill/>
        </p:spPr>
        <p:txBody>
          <a:bodyPr wrap="square" rtlCol="0">
            <a:spAutoFit/>
          </a:bodyPr>
          <a:lstStyle/>
          <a:p>
            <a:r>
              <a:rPr lang="en-US" dirty="0" smtClean="0"/>
              <a:t>NNN</a:t>
            </a:r>
            <a:endParaRPr lang="en-US" dirty="0"/>
          </a:p>
        </p:txBody>
      </p:sp>
      <p:sp>
        <p:nvSpPr>
          <p:cNvPr id="27" name="TextBox 26"/>
          <p:cNvSpPr txBox="1"/>
          <p:nvPr/>
        </p:nvSpPr>
        <p:spPr>
          <a:xfrm>
            <a:off x="1594863" y="1608671"/>
            <a:ext cx="2401402" cy="369332"/>
          </a:xfrm>
          <a:prstGeom prst="rect">
            <a:avLst/>
          </a:prstGeom>
          <a:noFill/>
        </p:spPr>
        <p:txBody>
          <a:bodyPr wrap="square" rtlCol="0">
            <a:spAutoFit/>
          </a:bodyPr>
          <a:lstStyle/>
          <a:p>
            <a:r>
              <a:rPr lang="en-US" dirty="0" smtClean="0"/>
              <a:t>4 forward PCR primer</a:t>
            </a:r>
            <a:endParaRPr lang="en-US" dirty="0"/>
          </a:p>
        </p:txBody>
      </p:sp>
      <p:sp>
        <p:nvSpPr>
          <p:cNvPr id="28" name="TextBox 27"/>
          <p:cNvSpPr txBox="1"/>
          <p:nvPr/>
        </p:nvSpPr>
        <p:spPr>
          <a:xfrm>
            <a:off x="5286260" y="1608674"/>
            <a:ext cx="2401402" cy="369332"/>
          </a:xfrm>
          <a:prstGeom prst="rect">
            <a:avLst/>
          </a:prstGeom>
          <a:noFill/>
        </p:spPr>
        <p:txBody>
          <a:bodyPr wrap="square" rtlCol="0">
            <a:spAutoFit/>
          </a:bodyPr>
          <a:lstStyle/>
          <a:p>
            <a:r>
              <a:rPr lang="en-US" dirty="0" smtClean="0"/>
              <a:t>4 reverse PCR primer</a:t>
            </a:r>
            <a:endParaRPr lang="en-US" dirty="0"/>
          </a:p>
        </p:txBody>
      </p:sp>
      <p:sp>
        <p:nvSpPr>
          <p:cNvPr id="29" name="TextBox 28"/>
          <p:cNvSpPr txBox="1"/>
          <p:nvPr/>
        </p:nvSpPr>
        <p:spPr>
          <a:xfrm>
            <a:off x="2795916" y="3698877"/>
            <a:ext cx="1083013" cy="369332"/>
          </a:xfrm>
          <a:prstGeom prst="rect">
            <a:avLst/>
          </a:prstGeom>
          <a:noFill/>
        </p:spPr>
        <p:txBody>
          <a:bodyPr wrap="square" rtlCol="0">
            <a:spAutoFit/>
          </a:bodyPr>
          <a:lstStyle/>
          <a:p>
            <a:r>
              <a:rPr lang="en-US" dirty="0" smtClean="0"/>
              <a:t>TS_F</a:t>
            </a:r>
            <a:endParaRPr lang="en-US" dirty="0"/>
          </a:p>
        </p:txBody>
      </p:sp>
      <p:sp>
        <p:nvSpPr>
          <p:cNvPr id="30" name="TextBox 29"/>
          <p:cNvSpPr txBox="1"/>
          <p:nvPr/>
        </p:nvSpPr>
        <p:spPr>
          <a:xfrm>
            <a:off x="5538650" y="3749679"/>
            <a:ext cx="1083013" cy="369332"/>
          </a:xfrm>
          <a:prstGeom prst="rect">
            <a:avLst/>
          </a:prstGeom>
          <a:noFill/>
        </p:spPr>
        <p:txBody>
          <a:bodyPr wrap="square" rtlCol="0">
            <a:spAutoFit/>
          </a:bodyPr>
          <a:lstStyle/>
          <a:p>
            <a:r>
              <a:rPr lang="en-US" dirty="0" smtClean="0"/>
              <a:t>TS_R</a:t>
            </a:r>
            <a:endParaRPr lang="en-US" dirty="0"/>
          </a:p>
        </p:txBody>
      </p:sp>
      <p:sp>
        <p:nvSpPr>
          <p:cNvPr id="31" name="TextBox 30"/>
          <p:cNvSpPr txBox="1"/>
          <p:nvPr/>
        </p:nvSpPr>
        <p:spPr>
          <a:xfrm>
            <a:off x="1425882" y="3732746"/>
            <a:ext cx="1083013" cy="369332"/>
          </a:xfrm>
          <a:prstGeom prst="rect">
            <a:avLst/>
          </a:prstGeom>
          <a:noFill/>
        </p:spPr>
        <p:txBody>
          <a:bodyPr wrap="square" rtlCol="0">
            <a:spAutoFit/>
          </a:bodyPr>
          <a:lstStyle/>
          <a:p>
            <a:r>
              <a:rPr lang="en-US" dirty="0" smtClean="0"/>
              <a:t>CS1</a:t>
            </a:r>
          </a:p>
        </p:txBody>
      </p:sp>
      <p:sp>
        <p:nvSpPr>
          <p:cNvPr id="32" name="TextBox 31"/>
          <p:cNvSpPr txBox="1"/>
          <p:nvPr/>
        </p:nvSpPr>
        <p:spPr>
          <a:xfrm>
            <a:off x="6992871" y="3760723"/>
            <a:ext cx="1083013" cy="369332"/>
          </a:xfrm>
          <a:prstGeom prst="rect">
            <a:avLst/>
          </a:prstGeom>
          <a:noFill/>
        </p:spPr>
        <p:txBody>
          <a:bodyPr wrap="square" rtlCol="0">
            <a:spAutoFit/>
          </a:bodyPr>
          <a:lstStyle/>
          <a:p>
            <a:r>
              <a:rPr lang="en-US" dirty="0" smtClean="0"/>
              <a:t>CS2</a:t>
            </a:r>
          </a:p>
        </p:txBody>
      </p:sp>
      <p:sp>
        <p:nvSpPr>
          <p:cNvPr id="33" name="TextBox 32"/>
          <p:cNvSpPr txBox="1"/>
          <p:nvPr/>
        </p:nvSpPr>
        <p:spPr>
          <a:xfrm>
            <a:off x="457200" y="4552160"/>
            <a:ext cx="8229600" cy="1754327"/>
          </a:xfrm>
          <a:prstGeom prst="rect">
            <a:avLst/>
          </a:prstGeom>
          <a:noFill/>
        </p:spPr>
        <p:txBody>
          <a:bodyPr wrap="square" rtlCol="0">
            <a:spAutoFit/>
          </a:bodyPr>
          <a:lstStyle/>
          <a:p>
            <a:r>
              <a:rPr lang="en-US" dirty="0" smtClean="0"/>
              <a:t>In this proposed framework, sequencing begins immediately following the CS1 tag for Read1 and CS2 tag for Read2. Phase-shifting of the primers is then introduced by generating additional primers with additional bases at the start of sequencing (between the CS tag and the target specific primer). These additional primers introduce 1, </a:t>
            </a:r>
            <a:r>
              <a:rPr lang="en-US" dirty="0" smtClean="0"/>
              <a:t>2, 3, etc. </a:t>
            </a:r>
            <a:r>
              <a:rPr lang="en-US" dirty="0" smtClean="0"/>
              <a:t>additional bases and are further designed to allow for </a:t>
            </a:r>
            <a:r>
              <a:rPr lang="en-US" dirty="0" smtClean="0"/>
              <a:t>a maximum </a:t>
            </a:r>
            <a:r>
              <a:rPr lang="en-US" dirty="0" smtClean="0"/>
              <a:t>amount of “sequence diversity” in the first 4 bases.</a:t>
            </a:r>
            <a:endParaRPr lang="en-US" dirty="0"/>
          </a:p>
        </p:txBody>
      </p:sp>
    </p:spTree>
    <p:extLst>
      <p:ext uri="{BB962C8B-B14F-4D97-AF65-F5344CB8AC3E}">
        <p14:creationId xmlns:p14="http://schemas.microsoft.com/office/powerpoint/2010/main" val="2101611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Components of the </a:t>
            </a:r>
            <a:r>
              <a:rPr lang="en-US" sz="3600" dirty="0"/>
              <a:t>t</a:t>
            </a:r>
            <a:r>
              <a:rPr lang="en-US" sz="3600" dirty="0" smtClean="0"/>
              <a:t>arget specific primer</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CS1, or CS2 sequence</a:t>
            </a:r>
          </a:p>
          <a:p>
            <a:pPr lvl="1"/>
            <a:r>
              <a:rPr lang="en-US" dirty="0" smtClean="0"/>
              <a:t>Provides the sequence necessary for priming of PCR-2, also serves as the sequencing primer site</a:t>
            </a:r>
          </a:p>
          <a:p>
            <a:r>
              <a:rPr lang="en-US" dirty="0" smtClean="0"/>
              <a:t>Phase-shifting bases</a:t>
            </a:r>
          </a:p>
          <a:p>
            <a:pPr lvl="1"/>
            <a:r>
              <a:rPr lang="en-US" dirty="0" smtClean="0"/>
              <a:t>Generates diversity in the sequencing reaction</a:t>
            </a:r>
          </a:p>
          <a:p>
            <a:r>
              <a:rPr lang="en-US" dirty="0" smtClean="0"/>
              <a:t>Linker sequence</a:t>
            </a:r>
          </a:p>
          <a:p>
            <a:pPr lvl="1"/>
            <a:r>
              <a:rPr lang="en-US" dirty="0" smtClean="0"/>
              <a:t>Buffers the target specific primer sequence from the rest of the primer, preventing some taxa (longer priming) from being more efficient than others.</a:t>
            </a:r>
          </a:p>
          <a:p>
            <a:r>
              <a:rPr lang="en-US" dirty="0" smtClean="0"/>
              <a:t>Target specific primer sequence</a:t>
            </a:r>
          </a:p>
          <a:p>
            <a:endParaRPr lang="en-US" dirty="0"/>
          </a:p>
        </p:txBody>
      </p:sp>
    </p:spTree>
    <p:extLst>
      <p:ext uri="{BB962C8B-B14F-4D97-AF65-F5344CB8AC3E}">
        <p14:creationId xmlns:p14="http://schemas.microsoft.com/office/powerpoint/2010/main" val="650262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84"/>
            <a:ext cx="8229600" cy="1143000"/>
          </a:xfrm>
        </p:spPr>
        <p:txBody>
          <a:bodyPr>
            <a:normAutofit/>
          </a:bodyPr>
          <a:lstStyle/>
          <a:p>
            <a:pPr algn="l"/>
            <a:r>
              <a:rPr lang="en-US" sz="3200" dirty="0" smtClean="0"/>
              <a:t>Example target specific primers</a:t>
            </a:r>
            <a:endParaRPr lang="en-US" sz="3200" dirty="0"/>
          </a:p>
        </p:txBody>
      </p:sp>
      <p:sp>
        <p:nvSpPr>
          <p:cNvPr id="3" name="Content Placeholder 2"/>
          <p:cNvSpPr>
            <a:spLocks noGrp="1"/>
          </p:cNvSpPr>
          <p:nvPr>
            <p:ph idx="1"/>
          </p:nvPr>
        </p:nvSpPr>
        <p:spPr>
          <a:xfrm>
            <a:off x="457200" y="836809"/>
            <a:ext cx="8229600" cy="709169"/>
          </a:xfrm>
        </p:spPr>
        <p:txBody>
          <a:bodyPr>
            <a:normAutofit/>
          </a:bodyPr>
          <a:lstStyle/>
          <a:p>
            <a:r>
              <a:rPr lang="en-US" sz="2400" dirty="0" smtClean="0"/>
              <a:t>Example 27F and 534R (red bases are the inserted bases)</a:t>
            </a:r>
            <a:endParaRPr lang="en-US" sz="2400" dirty="0"/>
          </a:p>
        </p:txBody>
      </p:sp>
      <p:graphicFrame>
        <p:nvGraphicFramePr>
          <p:cNvPr id="35" name="Table 34"/>
          <p:cNvGraphicFramePr>
            <a:graphicFrameLocks noGrp="1"/>
          </p:cNvGraphicFramePr>
          <p:nvPr>
            <p:extLst>
              <p:ext uri="{D42A27DB-BD31-4B8C-83A1-F6EECF244321}">
                <p14:modId xmlns:p14="http://schemas.microsoft.com/office/powerpoint/2010/main" val="94673850"/>
              </p:ext>
            </p:extLst>
          </p:nvPr>
        </p:nvGraphicFramePr>
        <p:xfrm>
          <a:off x="491528" y="1398909"/>
          <a:ext cx="8229600" cy="2338976"/>
        </p:xfrm>
        <a:graphic>
          <a:graphicData uri="http://schemas.openxmlformats.org/drawingml/2006/table">
            <a:tbl>
              <a:tblPr firstRow="1" bandRow="1">
                <a:tableStyleId>{69C7853C-536D-4A76-A0AE-DD22124D55A5}</a:tableStyleId>
              </a:tblPr>
              <a:tblGrid>
                <a:gridCol w="2151693"/>
                <a:gridCol w="6077907"/>
              </a:tblGrid>
              <a:tr h="493304">
                <a:tc>
                  <a:txBody>
                    <a:bodyPr/>
                    <a:lstStyle/>
                    <a:p>
                      <a:r>
                        <a:rPr lang="en-US" dirty="0" smtClean="0"/>
                        <a:t>ID</a:t>
                      </a:r>
                      <a:endParaRPr lang="en-US" dirty="0"/>
                    </a:p>
                  </a:txBody>
                  <a:tcPr/>
                </a:tc>
                <a:tc>
                  <a:txBody>
                    <a:bodyPr/>
                    <a:lstStyle/>
                    <a:p>
                      <a:pPr algn="r"/>
                      <a:r>
                        <a:rPr lang="en-US" dirty="0" smtClean="0"/>
                        <a:t>Primer</a:t>
                      </a:r>
                      <a:endParaRPr lang="en-US" dirty="0"/>
                    </a:p>
                  </a:txBody>
                  <a:tcPr/>
                </a:tc>
              </a:tr>
              <a:tr h="493304">
                <a:tc>
                  <a:txBody>
                    <a:bodyPr/>
                    <a:lstStyle/>
                    <a:p>
                      <a:r>
                        <a:rPr lang="en-US" dirty="0" smtClean="0"/>
                        <a:t>CS1-27F</a:t>
                      </a:r>
                      <a:endParaRPr lang="en-US" dirty="0"/>
                    </a:p>
                  </a:txBody>
                  <a:tcPr/>
                </a:tc>
                <a:tc>
                  <a:txBody>
                    <a:bodyPr/>
                    <a:lstStyle/>
                    <a:p>
                      <a:pPr algn="l"/>
                      <a:r>
                        <a:rPr lang="en-US" sz="1600" dirty="0" smtClean="0">
                          <a:solidFill>
                            <a:schemeClr val="tx2">
                              <a:lumMod val="60000"/>
                              <a:lumOff val="40000"/>
                            </a:schemeClr>
                          </a:solidFill>
                          <a:latin typeface="Monaco" charset="0"/>
                          <a:ea typeface="Monaco" charset="0"/>
                          <a:cs typeface="Monaco" charset="0"/>
                        </a:rPr>
                        <a:t>ACACTGACGACATGGTTCTACA</a:t>
                      </a:r>
                      <a:r>
                        <a:rPr lang="en-US" sz="1600" dirty="0" smtClean="0">
                          <a:solidFill>
                            <a:srgbClr val="00B050"/>
                          </a:solidFill>
                          <a:latin typeface="Monaco" charset="0"/>
                          <a:ea typeface="Monaco" charset="0"/>
                          <a:cs typeface="Monaco" charset="0"/>
                        </a:rPr>
                        <a:t>AG</a:t>
                      </a:r>
                      <a:r>
                        <a:rPr lang="en-US" sz="1600" dirty="0" smtClean="0">
                          <a:latin typeface="Monaco" charset="0"/>
                          <a:ea typeface="Monaco" charset="0"/>
                          <a:cs typeface="Monaco" charset="0"/>
                        </a:rPr>
                        <a:t>AGTTTGATCCTGGCTCAG</a:t>
                      </a:r>
                      <a:endParaRPr lang="en-US" sz="1600" dirty="0">
                        <a:latin typeface="Monaco" charset="0"/>
                        <a:ea typeface="Monaco" charset="0"/>
                        <a:cs typeface="Monaco" charset="0"/>
                      </a:endParaRPr>
                    </a:p>
                  </a:txBody>
                  <a:tcPr/>
                </a:tc>
              </a:tr>
              <a:tr h="493304">
                <a:tc>
                  <a:txBody>
                    <a:bodyPr/>
                    <a:lstStyle/>
                    <a:p>
                      <a:r>
                        <a:rPr lang="en-US" dirty="0" smtClean="0"/>
                        <a:t>CS1-27F_2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2">
                              <a:lumMod val="60000"/>
                              <a:lumOff val="40000"/>
                            </a:schemeClr>
                          </a:solidFill>
                          <a:latin typeface="Monaco" charset="0"/>
                          <a:ea typeface="Monaco" charset="0"/>
                          <a:cs typeface="Monaco" charset="0"/>
                        </a:rPr>
                        <a:t>ACACTGACGACATGGTTCTACA</a:t>
                      </a:r>
                      <a:r>
                        <a:rPr lang="en-US" sz="1600" b="1" dirty="0" smtClean="0">
                          <a:solidFill>
                            <a:srgbClr val="FF0000"/>
                          </a:solidFill>
                          <a:latin typeface="Monaco" charset="0"/>
                          <a:ea typeface="Monaco" charset="0"/>
                          <a:cs typeface="Monaco" charset="0"/>
                        </a:rPr>
                        <a:t>C</a:t>
                      </a:r>
                      <a:r>
                        <a:rPr lang="en-US" sz="1600" dirty="0" smtClean="0">
                          <a:solidFill>
                            <a:srgbClr val="00B050"/>
                          </a:solidFill>
                          <a:latin typeface="Monaco" charset="0"/>
                          <a:ea typeface="Monaco" charset="0"/>
                          <a:cs typeface="Monaco" charset="0"/>
                        </a:rPr>
                        <a:t>AG</a:t>
                      </a:r>
                      <a:r>
                        <a:rPr lang="en-US" sz="1600" dirty="0" smtClean="0">
                          <a:latin typeface="Monaco" charset="0"/>
                          <a:ea typeface="Monaco" charset="0"/>
                          <a:cs typeface="Monaco" charset="0"/>
                        </a:rPr>
                        <a:t>AGTTTGATCCTGGCTCAG</a:t>
                      </a:r>
                      <a:endParaRPr lang="en-US" sz="1600" dirty="0" smtClean="0">
                        <a:latin typeface="Monaco" charset="0"/>
                        <a:ea typeface="Monaco" charset="0"/>
                        <a:cs typeface="Monaco" charset="0"/>
                      </a:endParaRPr>
                    </a:p>
                  </a:txBody>
                  <a:tcPr/>
                </a:tc>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CS1-27F_3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2">
                              <a:lumMod val="60000"/>
                              <a:lumOff val="40000"/>
                            </a:schemeClr>
                          </a:solidFill>
                          <a:latin typeface="Monaco" charset="0"/>
                          <a:ea typeface="Monaco" charset="0"/>
                          <a:cs typeface="Monaco" charset="0"/>
                        </a:rPr>
                        <a:t>ACACTGACGACATGGTTCTACA</a:t>
                      </a:r>
                      <a:r>
                        <a:rPr lang="en-US" sz="1600" b="1" dirty="0" smtClean="0">
                          <a:solidFill>
                            <a:srgbClr val="FF0000"/>
                          </a:solidFill>
                          <a:latin typeface="Monaco" charset="0"/>
                          <a:ea typeface="Monaco" charset="0"/>
                          <a:cs typeface="Monaco" charset="0"/>
                        </a:rPr>
                        <a:t>TC</a:t>
                      </a:r>
                      <a:r>
                        <a:rPr lang="en-US" sz="1600" dirty="0" smtClean="0">
                          <a:solidFill>
                            <a:srgbClr val="00B050"/>
                          </a:solidFill>
                          <a:latin typeface="Monaco" charset="0"/>
                          <a:ea typeface="Monaco" charset="0"/>
                          <a:cs typeface="Monaco" charset="0"/>
                        </a:rPr>
                        <a:t>AG</a:t>
                      </a:r>
                      <a:r>
                        <a:rPr lang="en-US" sz="1600" dirty="0" smtClean="0">
                          <a:latin typeface="Monaco" charset="0"/>
                          <a:ea typeface="Monaco" charset="0"/>
                          <a:cs typeface="Monaco" charset="0"/>
                        </a:rPr>
                        <a:t>AGTTTGATCCTGGCTCAG</a:t>
                      </a:r>
                      <a:endParaRPr lang="en-US" sz="1600" dirty="0" smtClean="0">
                        <a:latin typeface="Monaco" charset="0"/>
                        <a:ea typeface="Monaco" charset="0"/>
                        <a:cs typeface="Monaco" charset="0"/>
                      </a:endParaRPr>
                    </a:p>
                  </a:txBody>
                  <a:tcPr/>
                </a:tc>
              </a:tr>
              <a:tr h="2397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CS1-27F_4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2">
                              <a:lumMod val="60000"/>
                              <a:lumOff val="40000"/>
                            </a:schemeClr>
                          </a:solidFill>
                          <a:latin typeface="Monaco" charset="0"/>
                          <a:ea typeface="Monaco" charset="0"/>
                          <a:cs typeface="Monaco" charset="0"/>
                        </a:rPr>
                        <a:t>ACACTGACGACATGGTTCTACA</a:t>
                      </a:r>
                      <a:r>
                        <a:rPr lang="en-US" sz="1600" b="1" dirty="0" smtClean="0">
                          <a:solidFill>
                            <a:srgbClr val="FF0000"/>
                          </a:solidFill>
                          <a:latin typeface="Monaco" charset="0"/>
                          <a:ea typeface="Monaco" charset="0"/>
                          <a:cs typeface="Monaco" charset="0"/>
                        </a:rPr>
                        <a:t>GTC</a:t>
                      </a:r>
                      <a:r>
                        <a:rPr lang="en-US" sz="1600" dirty="0" smtClean="0">
                          <a:solidFill>
                            <a:srgbClr val="00B050"/>
                          </a:solidFill>
                          <a:latin typeface="Monaco" charset="0"/>
                          <a:ea typeface="Monaco" charset="0"/>
                          <a:cs typeface="Monaco" charset="0"/>
                        </a:rPr>
                        <a:t>AG</a:t>
                      </a:r>
                      <a:r>
                        <a:rPr lang="en-US" sz="1600" dirty="0" smtClean="0">
                          <a:latin typeface="Monaco" charset="0"/>
                          <a:ea typeface="Monaco" charset="0"/>
                          <a:cs typeface="Monaco" charset="0"/>
                        </a:rPr>
                        <a:t>AGTTTGATCCTGGCTCAG</a:t>
                      </a:r>
                      <a:endParaRPr lang="en-US" sz="1600" dirty="0" smtClean="0">
                        <a:latin typeface="Monaco" charset="0"/>
                        <a:ea typeface="Monaco" charset="0"/>
                        <a:cs typeface="Monaco" charset="0"/>
                      </a:endParaRPr>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613967354"/>
              </p:ext>
            </p:extLst>
          </p:nvPr>
        </p:nvGraphicFramePr>
        <p:xfrm>
          <a:off x="457200" y="3919616"/>
          <a:ext cx="8229600" cy="2338976"/>
        </p:xfrm>
        <a:graphic>
          <a:graphicData uri="http://schemas.openxmlformats.org/drawingml/2006/table">
            <a:tbl>
              <a:tblPr firstRow="1" bandRow="1">
                <a:tableStyleId>{69C7853C-536D-4A76-A0AE-DD22124D55A5}</a:tableStyleId>
              </a:tblPr>
              <a:tblGrid>
                <a:gridCol w="2168857"/>
                <a:gridCol w="6060743"/>
              </a:tblGrid>
              <a:tr h="493304">
                <a:tc>
                  <a:txBody>
                    <a:bodyPr/>
                    <a:lstStyle/>
                    <a:p>
                      <a:r>
                        <a:rPr lang="en-US" dirty="0" smtClean="0"/>
                        <a:t>ID</a:t>
                      </a:r>
                      <a:endParaRPr lang="en-US" dirty="0"/>
                    </a:p>
                  </a:txBody>
                  <a:tcPr/>
                </a:tc>
                <a:tc>
                  <a:txBody>
                    <a:bodyPr/>
                    <a:lstStyle/>
                    <a:p>
                      <a:pPr algn="r"/>
                      <a:r>
                        <a:rPr lang="en-US" dirty="0" smtClean="0"/>
                        <a:t>Primer</a:t>
                      </a:r>
                      <a:endParaRPr lang="en-US" dirty="0"/>
                    </a:p>
                  </a:txBody>
                  <a:tcPr/>
                </a:tc>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CS2-534R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2">
                              <a:lumMod val="60000"/>
                              <a:lumOff val="40000"/>
                            </a:schemeClr>
                          </a:solidFill>
                          <a:latin typeface="Monaco" charset="0"/>
                          <a:ea typeface="Monaco" charset="0"/>
                          <a:cs typeface="Monaco" charset="0"/>
                        </a:rPr>
                        <a:t>TACGGTAGCAGAGACTTGGTCT</a:t>
                      </a:r>
                      <a:r>
                        <a:rPr lang="en-US" sz="1600" dirty="0" smtClean="0">
                          <a:solidFill>
                            <a:srgbClr val="00B050"/>
                          </a:solidFill>
                          <a:latin typeface="Monaco" charset="0"/>
                          <a:ea typeface="Monaco" charset="0"/>
                          <a:cs typeface="Monaco" charset="0"/>
                        </a:rPr>
                        <a:t>AT</a:t>
                      </a:r>
                      <a:r>
                        <a:rPr lang="en-US" sz="1600" dirty="0" smtClean="0">
                          <a:latin typeface="Monaco" charset="0"/>
                          <a:ea typeface="Monaco" charset="0"/>
                          <a:cs typeface="Monaco" charset="0"/>
                        </a:rPr>
                        <a:t>TACCGCGGCTGCTGG</a:t>
                      </a:r>
                      <a:endParaRPr lang="en-US" sz="1600" dirty="0" smtClean="0">
                        <a:latin typeface="Monaco" charset="0"/>
                        <a:ea typeface="Monaco" charset="0"/>
                        <a:cs typeface="Monaco" charset="0"/>
                      </a:endParaRPr>
                    </a:p>
                  </a:txBody>
                  <a:tcPr/>
                </a:tc>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CS2-534R_2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2">
                              <a:lumMod val="60000"/>
                              <a:lumOff val="40000"/>
                            </a:schemeClr>
                          </a:solidFill>
                          <a:latin typeface="Monaco" charset="0"/>
                          <a:ea typeface="Monaco" charset="0"/>
                          <a:cs typeface="Monaco" charset="0"/>
                        </a:rPr>
                        <a:t>TACGGTAGCAGAGACTTGGTCT</a:t>
                      </a:r>
                      <a:r>
                        <a:rPr lang="en-US" sz="1600" b="1" dirty="0" smtClean="0">
                          <a:solidFill>
                            <a:srgbClr val="FF0000"/>
                          </a:solidFill>
                          <a:latin typeface="Monaco" charset="0"/>
                          <a:ea typeface="Monaco" charset="0"/>
                          <a:cs typeface="Monaco" charset="0"/>
                        </a:rPr>
                        <a:t>C</a:t>
                      </a:r>
                      <a:r>
                        <a:rPr lang="en-US" sz="1600" dirty="0" smtClean="0">
                          <a:solidFill>
                            <a:srgbClr val="00B050"/>
                          </a:solidFill>
                          <a:latin typeface="Monaco" charset="0"/>
                          <a:ea typeface="Monaco" charset="0"/>
                          <a:cs typeface="Monaco" charset="0"/>
                        </a:rPr>
                        <a:t>AT</a:t>
                      </a:r>
                      <a:r>
                        <a:rPr lang="en-US" sz="1600" dirty="0" smtClean="0">
                          <a:latin typeface="Monaco" charset="0"/>
                          <a:ea typeface="Monaco" charset="0"/>
                          <a:cs typeface="Monaco" charset="0"/>
                        </a:rPr>
                        <a:t>TACCGCGGCTGCTGG</a:t>
                      </a:r>
                      <a:endParaRPr lang="en-US" sz="1600" dirty="0" smtClean="0">
                        <a:latin typeface="Monaco" charset="0"/>
                        <a:ea typeface="Monaco" charset="0"/>
                        <a:cs typeface="Monaco" charset="0"/>
                      </a:endParaRPr>
                    </a:p>
                  </a:txBody>
                  <a:tcPr/>
                </a:tc>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CS2-534R_3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2">
                              <a:lumMod val="60000"/>
                              <a:lumOff val="40000"/>
                            </a:schemeClr>
                          </a:solidFill>
                          <a:latin typeface="Monaco" charset="0"/>
                          <a:ea typeface="Monaco" charset="0"/>
                          <a:cs typeface="Monaco" charset="0"/>
                        </a:rPr>
                        <a:t>TACGGTAGCAGAGACTTGGTCT</a:t>
                      </a:r>
                      <a:r>
                        <a:rPr lang="en-US" sz="1600" b="1" dirty="0" smtClean="0">
                          <a:solidFill>
                            <a:srgbClr val="FF0000"/>
                          </a:solidFill>
                          <a:latin typeface="Monaco" charset="0"/>
                          <a:ea typeface="Monaco" charset="0"/>
                          <a:cs typeface="Monaco" charset="0"/>
                        </a:rPr>
                        <a:t>TG</a:t>
                      </a:r>
                      <a:r>
                        <a:rPr lang="en-US" sz="1600" dirty="0" smtClean="0">
                          <a:solidFill>
                            <a:srgbClr val="00B050"/>
                          </a:solidFill>
                          <a:latin typeface="Monaco" charset="0"/>
                          <a:ea typeface="Monaco" charset="0"/>
                          <a:cs typeface="Monaco" charset="0"/>
                        </a:rPr>
                        <a:t>AT</a:t>
                      </a:r>
                      <a:r>
                        <a:rPr lang="en-US" sz="1600" dirty="0" smtClean="0">
                          <a:latin typeface="Monaco" charset="0"/>
                          <a:ea typeface="Monaco" charset="0"/>
                          <a:cs typeface="Monaco" charset="0"/>
                        </a:rPr>
                        <a:t>TACCGCGGCTGCTGG</a:t>
                      </a:r>
                      <a:endParaRPr lang="en-US" sz="1600" dirty="0" smtClean="0">
                        <a:latin typeface="Monaco" charset="0"/>
                        <a:ea typeface="Monaco" charset="0"/>
                        <a:cs typeface="Monaco" charset="0"/>
                      </a:endParaRPr>
                    </a:p>
                  </a:txBody>
                  <a:tcPr/>
                </a:tc>
              </a:tr>
              <a:tr h="2397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CS2-534R_4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2">
                              <a:lumMod val="60000"/>
                              <a:lumOff val="40000"/>
                            </a:schemeClr>
                          </a:solidFill>
                          <a:latin typeface="Monaco" charset="0"/>
                          <a:ea typeface="Monaco" charset="0"/>
                          <a:cs typeface="Monaco" charset="0"/>
                        </a:rPr>
                        <a:t>TACGGTAGCAGAGACTTGGTCT</a:t>
                      </a:r>
                      <a:r>
                        <a:rPr lang="en-US" sz="1600" b="1" dirty="0" smtClean="0">
                          <a:solidFill>
                            <a:srgbClr val="FF0000"/>
                          </a:solidFill>
                          <a:latin typeface="Monaco" charset="0"/>
                          <a:ea typeface="Monaco" charset="0"/>
                          <a:cs typeface="Monaco" charset="0"/>
                        </a:rPr>
                        <a:t>GCG</a:t>
                      </a:r>
                      <a:r>
                        <a:rPr lang="en-US" sz="1600" dirty="0" smtClean="0">
                          <a:solidFill>
                            <a:srgbClr val="00B050"/>
                          </a:solidFill>
                          <a:latin typeface="Monaco" charset="0"/>
                          <a:ea typeface="Monaco" charset="0"/>
                          <a:cs typeface="Monaco" charset="0"/>
                        </a:rPr>
                        <a:t>AT</a:t>
                      </a:r>
                      <a:r>
                        <a:rPr lang="en-US" sz="1600" dirty="0" smtClean="0">
                          <a:latin typeface="Monaco" charset="0"/>
                          <a:ea typeface="Monaco" charset="0"/>
                          <a:cs typeface="Monaco" charset="0"/>
                        </a:rPr>
                        <a:t>TACCGCGGCTGCTGG</a:t>
                      </a:r>
                      <a:endParaRPr lang="en-US" sz="1600" dirty="0" smtClean="0">
                        <a:latin typeface="Monaco" charset="0"/>
                        <a:ea typeface="Monaco" charset="0"/>
                        <a:cs typeface="Monaco" charset="0"/>
                      </a:endParaRPr>
                    </a:p>
                  </a:txBody>
                  <a:tcPr/>
                </a:tc>
              </a:tr>
            </a:tbl>
          </a:graphicData>
        </a:graphic>
      </p:graphicFrame>
      <p:sp>
        <p:nvSpPr>
          <p:cNvPr id="4" name="TextBox 3"/>
          <p:cNvSpPr txBox="1"/>
          <p:nvPr/>
        </p:nvSpPr>
        <p:spPr>
          <a:xfrm>
            <a:off x="457200" y="6258592"/>
            <a:ext cx="8229600" cy="369332"/>
          </a:xfrm>
          <a:prstGeom prst="rect">
            <a:avLst/>
          </a:prstGeom>
          <a:noFill/>
        </p:spPr>
        <p:txBody>
          <a:bodyPr wrap="square" rtlCol="0">
            <a:spAutoFit/>
          </a:bodyPr>
          <a:lstStyle/>
          <a:p>
            <a:r>
              <a:rPr lang="en-US" dirty="0" smtClean="0">
                <a:solidFill>
                  <a:schemeClr val="tx2">
                    <a:lumMod val="60000"/>
                    <a:lumOff val="40000"/>
                  </a:schemeClr>
                </a:solidFill>
              </a:rPr>
              <a:t>CS1/CS2 sequence, </a:t>
            </a:r>
            <a:r>
              <a:rPr lang="en-US" dirty="0" smtClean="0">
                <a:solidFill>
                  <a:srgbClr val="FF0000"/>
                </a:solidFill>
              </a:rPr>
              <a:t>Phase-shifting bases, </a:t>
            </a:r>
            <a:r>
              <a:rPr lang="en-US" dirty="0" smtClean="0">
                <a:solidFill>
                  <a:srgbClr val="00B050"/>
                </a:solidFill>
              </a:rPr>
              <a:t>Linker sequence, </a:t>
            </a:r>
            <a:r>
              <a:rPr lang="en-US" dirty="0" smtClean="0"/>
              <a:t>target specific primer</a:t>
            </a:r>
            <a:endParaRPr lang="en-US" dirty="0">
              <a:solidFill>
                <a:schemeClr val="tx2">
                  <a:lumMod val="60000"/>
                  <a:lumOff val="40000"/>
                </a:schemeClr>
              </a:solidFill>
            </a:endParaRPr>
          </a:p>
        </p:txBody>
      </p:sp>
    </p:spTree>
    <p:extLst>
      <p:ext uri="{BB962C8B-B14F-4D97-AF65-F5344CB8AC3E}">
        <p14:creationId xmlns:p14="http://schemas.microsoft.com/office/powerpoint/2010/main" val="184516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Components of the Barcoded adapter primers sequence</a:t>
            </a:r>
            <a:endParaRPr lang="en-US" dirty="0"/>
          </a:p>
        </p:txBody>
      </p:sp>
      <p:sp>
        <p:nvSpPr>
          <p:cNvPr id="3" name="Content Placeholder 2"/>
          <p:cNvSpPr>
            <a:spLocks noGrp="1"/>
          </p:cNvSpPr>
          <p:nvPr>
            <p:ph idx="1"/>
          </p:nvPr>
        </p:nvSpPr>
        <p:spPr/>
        <p:txBody>
          <a:bodyPr/>
          <a:lstStyle/>
          <a:p>
            <a:r>
              <a:rPr lang="en-US" dirty="0" smtClean="0"/>
              <a:t>P5, or P7 sequence</a:t>
            </a:r>
          </a:p>
          <a:p>
            <a:pPr lvl="1"/>
            <a:r>
              <a:rPr lang="en-US" dirty="0" smtClean="0"/>
              <a:t>Primers to the Illumina flow cell, Sequence on the P5 strand typically constitutes R1, those on P7 strand typically constitutes R2.</a:t>
            </a:r>
          </a:p>
          <a:p>
            <a:r>
              <a:rPr lang="en-US" dirty="0" smtClean="0"/>
              <a:t>Barcode sequence</a:t>
            </a:r>
          </a:p>
          <a:p>
            <a:pPr lvl="1"/>
            <a:r>
              <a:rPr lang="en-US" dirty="0" smtClean="0"/>
              <a:t>Uniquely identifies sample</a:t>
            </a:r>
          </a:p>
          <a:p>
            <a:r>
              <a:rPr lang="en-US" dirty="0" smtClean="0"/>
              <a:t>CS1, or CS2 sequence</a:t>
            </a:r>
          </a:p>
          <a:p>
            <a:pPr lvl="1"/>
            <a:r>
              <a:rPr lang="en-US" dirty="0" smtClean="0"/>
              <a:t>Necessary for extending PCR-1</a:t>
            </a:r>
          </a:p>
        </p:txBody>
      </p:sp>
    </p:spTree>
    <p:extLst>
      <p:ext uri="{BB962C8B-B14F-4D97-AF65-F5344CB8AC3E}">
        <p14:creationId xmlns:p14="http://schemas.microsoft.com/office/powerpoint/2010/main" val="1536844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txBox="1">
            <a:spLocks/>
          </p:cNvSpPr>
          <p:nvPr/>
        </p:nvSpPr>
        <p:spPr>
          <a:xfrm>
            <a:off x="457200" y="3438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Example barcoded adapter primers</a:t>
            </a:r>
            <a:endParaRPr lang="en-US" sz="3200" dirty="0"/>
          </a:p>
        </p:txBody>
      </p:sp>
      <p:sp>
        <p:nvSpPr>
          <p:cNvPr id="5" name="Content Placeholder 2"/>
          <p:cNvSpPr txBox="1">
            <a:spLocks/>
          </p:cNvSpPr>
          <p:nvPr/>
        </p:nvSpPr>
        <p:spPr>
          <a:xfrm>
            <a:off x="457200" y="836809"/>
            <a:ext cx="8229600" cy="70916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smtClean="0"/>
              <a:t>Example 27F and 534R (red bases are the inserted bases)</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979635085"/>
              </p:ext>
            </p:extLst>
          </p:nvPr>
        </p:nvGraphicFramePr>
        <p:xfrm>
          <a:off x="491528" y="1398909"/>
          <a:ext cx="8229600" cy="2444429"/>
        </p:xfrm>
        <a:graphic>
          <a:graphicData uri="http://schemas.openxmlformats.org/drawingml/2006/table">
            <a:tbl>
              <a:tblPr firstRow="1" bandRow="1">
                <a:tableStyleId>{69C7853C-536D-4A76-A0AE-DD22124D55A5}</a:tableStyleId>
              </a:tblPr>
              <a:tblGrid>
                <a:gridCol w="2151693"/>
                <a:gridCol w="6077907"/>
              </a:tblGrid>
              <a:tr h="493304">
                <a:tc>
                  <a:txBody>
                    <a:bodyPr/>
                    <a:lstStyle/>
                    <a:p>
                      <a:r>
                        <a:rPr lang="en-US" dirty="0" smtClean="0"/>
                        <a:t>ID</a:t>
                      </a:r>
                      <a:endParaRPr lang="en-US" dirty="0"/>
                    </a:p>
                  </a:txBody>
                  <a:tcPr/>
                </a:tc>
                <a:tc>
                  <a:txBody>
                    <a:bodyPr/>
                    <a:lstStyle/>
                    <a:p>
                      <a:pPr algn="r"/>
                      <a:r>
                        <a:rPr lang="en-US" dirty="0" smtClean="0"/>
                        <a:t>Primer</a:t>
                      </a:r>
                      <a:endParaRPr lang="en-US" dirty="0"/>
                    </a:p>
                  </a:txBody>
                  <a:tcPr/>
                </a:tc>
              </a:tr>
              <a:tr h="493304">
                <a:tc>
                  <a:txBody>
                    <a:bodyPr/>
                    <a:lstStyle/>
                    <a:p>
                      <a:r>
                        <a:rPr lang="en-US" dirty="0" smtClean="0"/>
                        <a:t>P5-Index1-CS1</a:t>
                      </a:r>
                      <a:endParaRPr lang="en-US" dirty="0"/>
                    </a:p>
                  </a:txBody>
                  <a:tcPr/>
                </a:tc>
                <a:tc>
                  <a:txBody>
                    <a:bodyPr/>
                    <a:lstStyle/>
                    <a:p>
                      <a:pPr algn="l" fontAlgn="b"/>
                      <a:r>
                        <a:rPr lang="en-US" sz="1200" b="0" i="0" u="none" strike="noStrike" dirty="0">
                          <a:solidFill>
                            <a:srgbClr val="00B0F0"/>
                          </a:solidFill>
                          <a:effectLst/>
                          <a:latin typeface="Monaco" charset="0"/>
                          <a:ea typeface="Monaco" charset="0"/>
                          <a:cs typeface="Monaco" charset="0"/>
                        </a:rPr>
                        <a:t>AATGATACGGCGACCACCGAGATCTACAC</a:t>
                      </a:r>
                      <a:r>
                        <a:rPr lang="en-US" sz="1200" b="0" i="0" u="none" strike="noStrike" dirty="0">
                          <a:solidFill>
                            <a:srgbClr val="FF0000"/>
                          </a:solidFill>
                          <a:effectLst/>
                          <a:latin typeface="Monaco" charset="0"/>
                          <a:ea typeface="Monaco" charset="0"/>
                          <a:cs typeface="Monaco" charset="0"/>
                        </a:rPr>
                        <a:t>TAGATCGC</a:t>
                      </a:r>
                      <a:r>
                        <a:rPr lang="en-US" sz="1200" b="0" i="0" u="none" strike="noStrike" dirty="0">
                          <a:solidFill>
                            <a:srgbClr val="000000"/>
                          </a:solidFill>
                          <a:effectLst/>
                          <a:latin typeface="Monaco" charset="0"/>
                          <a:ea typeface="Monaco" charset="0"/>
                          <a:cs typeface="Monaco" charset="0"/>
                        </a:rPr>
                        <a:t>ACACTGACGACATGGTTCTACA</a:t>
                      </a:r>
                    </a:p>
                  </a:txBody>
                  <a:tcPr marL="12700" marR="12700" marT="12700" marB="0" anchor="b"/>
                </a:tc>
              </a:tr>
              <a:tr h="493304">
                <a:tc>
                  <a:txBody>
                    <a:bodyPr/>
                    <a:lstStyle/>
                    <a:p>
                      <a:r>
                        <a:rPr lang="en-US" dirty="0" smtClean="0"/>
                        <a:t>P5-Index2-CS1</a:t>
                      </a:r>
                      <a:endParaRPr lang="en-US" dirty="0"/>
                    </a:p>
                  </a:txBody>
                  <a:tcPr/>
                </a:tc>
                <a:tc>
                  <a:txBody>
                    <a:bodyPr/>
                    <a:lstStyle/>
                    <a:p>
                      <a:pPr algn="l" fontAlgn="b"/>
                      <a:r>
                        <a:rPr lang="en-US" sz="1200" b="0" i="0" u="none" strike="noStrike" dirty="0">
                          <a:solidFill>
                            <a:srgbClr val="00B0F0"/>
                          </a:solidFill>
                          <a:effectLst/>
                          <a:latin typeface="Monaco" charset="0"/>
                          <a:ea typeface="Monaco" charset="0"/>
                          <a:cs typeface="Monaco" charset="0"/>
                        </a:rPr>
                        <a:t>AATGATACGGCGACCACCGAGATCTACAC</a:t>
                      </a:r>
                      <a:r>
                        <a:rPr lang="en-US" sz="1200" b="0" i="0" u="none" strike="noStrike" dirty="0">
                          <a:solidFill>
                            <a:srgbClr val="FF0000"/>
                          </a:solidFill>
                          <a:effectLst/>
                          <a:latin typeface="Monaco" charset="0"/>
                          <a:ea typeface="Monaco" charset="0"/>
                          <a:cs typeface="Monaco" charset="0"/>
                        </a:rPr>
                        <a:t>CTCTCTAT</a:t>
                      </a:r>
                      <a:r>
                        <a:rPr lang="en-US" sz="1200" b="0" i="0" u="none" strike="noStrike" dirty="0">
                          <a:solidFill>
                            <a:srgbClr val="000000"/>
                          </a:solidFill>
                          <a:effectLst/>
                          <a:latin typeface="Monaco" charset="0"/>
                          <a:ea typeface="Monaco" charset="0"/>
                          <a:cs typeface="Monaco" charset="0"/>
                        </a:rPr>
                        <a:t>ACACTGACGACATGGTTCTACA</a:t>
                      </a:r>
                    </a:p>
                  </a:txBody>
                  <a:tcPr marL="12700" marR="12700" marT="12700" marB="0" anchor="b"/>
                </a:tc>
              </a:tr>
              <a:tr h="493304">
                <a:tc>
                  <a:txBody>
                    <a:bodyPr/>
                    <a:lstStyle/>
                    <a:p>
                      <a:r>
                        <a:rPr lang="en-US" dirty="0" smtClean="0"/>
                        <a:t>P5-Index3-CS1</a:t>
                      </a:r>
                      <a:endParaRPr lang="en-US" dirty="0"/>
                    </a:p>
                  </a:txBody>
                  <a:tcPr/>
                </a:tc>
                <a:tc>
                  <a:txBody>
                    <a:bodyPr/>
                    <a:lstStyle/>
                    <a:p>
                      <a:pPr algn="l" fontAlgn="b"/>
                      <a:r>
                        <a:rPr lang="en-US" sz="1200" b="0" i="0" u="none" strike="noStrike" dirty="0">
                          <a:solidFill>
                            <a:srgbClr val="00B0F0"/>
                          </a:solidFill>
                          <a:effectLst/>
                          <a:latin typeface="Monaco" charset="0"/>
                          <a:ea typeface="Monaco" charset="0"/>
                          <a:cs typeface="Monaco" charset="0"/>
                        </a:rPr>
                        <a:t>AATGATACGGCGACCACCGAGATCTACAC</a:t>
                      </a:r>
                      <a:r>
                        <a:rPr lang="en-US" sz="1200" b="0" i="0" u="none" strike="noStrike" dirty="0">
                          <a:solidFill>
                            <a:srgbClr val="FF0000"/>
                          </a:solidFill>
                          <a:effectLst/>
                          <a:latin typeface="Monaco" charset="0"/>
                          <a:ea typeface="Monaco" charset="0"/>
                          <a:cs typeface="Monaco" charset="0"/>
                        </a:rPr>
                        <a:t>TATCCTCT</a:t>
                      </a:r>
                      <a:r>
                        <a:rPr lang="en-US" sz="1200" b="0" i="0" u="none" strike="noStrike" dirty="0">
                          <a:solidFill>
                            <a:srgbClr val="000000"/>
                          </a:solidFill>
                          <a:effectLst/>
                          <a:latin typeface="Monaco" charset="0"/>
                          <a:ea typeface="Monaco" charset="0"/>
                          <a:cs typeface="Monaco" charset="0"/>
                        </a:rPr>
                        <a:t>ACACTGACGACATGGTTCTACA</a:t>
                      </a:r>
                    </a:p>
                  </a:txBody>
                  <a:tcPr marL="12700" marR="12700" marT="12700" marB="0" anchor="b"/>
                </a:tc>
              </a:tr>
              <a:tr h="471213">
                <a:tc>
                  <a:txBody>
                    <a:bodyPr/>
                    <a:lstStyle/>
                    <a:p>
                      <a:r>
                        <a:rPr lang="en-US" dirty="0" smtClean="0"/>
                        <a:t>P5-Index4-CS1</a:t>
                      </a:r>
                      <a:endParaRPr lang="en-US" dirty="0"/>
                    </a:p>
                  </a:txBody>
                  <a:tcPr/>
                </a:tc>
                <a:tc>
                  <a:txBody>
                    <a:bodyPr/>
                    <a:lstStyle/>
                    <a:p>
                      <a:pPr algn="l" fontAlgn="b"/>
                      <a:r>
                        <a:rPr lang="en-US" sz="1200" b="0" i="0" u="none" strike="noStrike" dirty="0">
                          <a:solidFill>
                            <a:srgbClr val="00B0F0"/>
                          </a:solidFill>
                          <a:effectLst/>
                          <a:latin typeface="Monaco" charset="0"/>
                          <a:ea typeface="Monaco" charset="0"/>
                          <a:cs typeface="Monaco" charset="0"/>
                        </a:rPr>
                        <a:t>AATGATACGGCGACCACCGAGATCTACAC</a:t>
                      </a:r>
                      <a:r>
                        <a:rPr lang="en-US" sz="1200" b="0" i="0" u="none" strike="noStrike" dirty="0">
                          <a:solidFill>
                            <a:srgbClr val="FF0000"/>
                          </a:solidFill>
                          <a:effectLst/>
                          <a:latin typeface="Monaco" charset="0"/>
                          <a:ea typeface="Monaco" charset="0"/>
                          <a:cs typeface="Monaco" charset="0"/>
                        </a:rPr>
                        <a:t>AGAGTAGA</a:t>
                      </a:r>
                      <a:r>
                        <a:rPr lang="en-US" sz="1200" b="0" i="0" u="none" strike="noStrike" dirty="0">
                          <a:solidFill>
                            <a:srgbClr val="000000"/>
                          </a:solidFill>
                          <a:effectLst/>
                          <a:latin typeface="Monaco" charset="0"/>
                          <a:ea typeface="Monaco" charset="0"/>
                          <a:cs typeface="Monaco" charset="0"/>
                        </a:rPr>
                        <a:t>ACACTGACGACATGGTTCTACA</a:t>
                      </a:r>
                    </a:p>
                  </a:txBody>
                  <a:tcPr marL="12700" marR="12700" marT="12700"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76261461"/>
              </p:ext>
            </p:extLst>
          </p:nvPr>
        </p:nvGraphicFramePr>
        <p:xfrm>
          <a:off x="457200" y="3919616"/>
          <a:ext cx="8229600" cy="2395459"/>
        </p:xfrm>
        <a:graphic>
          <a:graphicData uri="http://schemas.openxmlformats.org/drawingml/2006/table">
            <a:tbl>
              <a:tblPr firstRow="1" bandRow="1">
                <a:tableStyleId>{69C7853C-536D-4A76-A0AE-DD22124D55A5}</a:tableStyleId>
              </a:tblPr>
              <a:tblGrid>
                <a:gridCol w="2168857"/>
                <a:gridCol w="6060743"/>
              </a:tblGrid>
              <a:tr h="493304">
                <a:tc>
                  <a:txBody>
                    <a:bodyPr/>
                    <a:lstStyle/>
                    <a:p>
                      <a:r>
                        <a:rPr lang="en-US" dirty="0" smtClean="0"/>
                        <a:t>ID</a:t>
                      </a:r>
                      <a:endParaRPr lang="en-US" dirty="0"/>
                    </a:p>
                  </a:txBody>
                  <a:tcPr/>
                </a:tc>
                <a:tc>
                  <a:txBody>
                    <a:bodyPr/>
                    <a:lstStyle/>
                    <a:p>
                      <a:pPr algn="r"/>
                      <a:r>
                        <a:rPr lang="en-US" dirty="0" smtClean="0"/>
                        <a:t>Primer</a:t>
                      </a:r>
                      <a:endParaRPr lang="en-US" dirty="0"/>
                    </a:p>
                  </a:txBody>
                  <a:tcPr/>
                </a:tc>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P7-Index1-CS2</a:t>
                      </a:r>
                      <a:endParaRPr lang="en-US" dirty="0" smtClean="0"/>
                    </a:p>
                  </a:txBody>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TAAGGCGA</a:t>
                      </a:r>
                      <a:r>
                        <a:rPr lang="en-US" sz="1400" b="0" i="0" u="none" strike="noStrike" dirty="0">
                          <a:solidFill>
                            <a:srgbClr val="000000"/>
                          </a:solidFill>
                          <a:effectLst/>
                          <a:latin typeface="Monaco" charset="0"/>
                          <a:ea typeface="Monaco" charset="0"/>
                          <a:cs typeface="Monaco" charset="0"/>
                        </a:rPr>
                        <a:t>TACGGTAGCAGAGACTTGGTCT</a:t>
                      </a:r>
                    </a:p>
                  </a:txBody>
                  <a:tcPr marL="12700" marR="12700" marT="12700" marB="0" anchor="b"/>
                </a:tc>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P7-Index2-CS2</a:t>
                      </a:r>
                      <a:endParaRPr lang="en-US" dirty="0" smtClean="0"/>
                    </a:p>
                  </a:txBody>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CGTACTAG</a:t>
                      </a:r>
                      <a:r>
                        <a:rPr lang="en-US" sz="1400" b="0" i="0" u="none" strike="noStrike" dirty="0">
                          <a:solidFill>
                            <a:srgbClr val="000000"/>
                          </a:solidFill>
                          <a:effectLst/>
                          <a:latin typeface="Monaco" charset="0"/>
                          <a:ea typeface="Monaco" charset="0"/>
                          <a:cs typeface="Monaco" charset="0"/>
                        </a:rPr>
                        <a:t>TACGGTAGCAGAGACTTGGTCT</a:t>
                      </a:r>
                    </a:p>
                  </a:txBody>
                  <a:tcPr marL="12700" marR="12700" marT="12700" marB="0" anchor="b"/>
                </a:tc>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P7-Index3-CS2</a:t>
                      </a:r>
                      <a:endParaRPr lang="en-US" dirty="0" smtClean="0"/>
                    </a:p>
                  </a:txBody>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AGGCAGAA</a:t>
                      </a:r>
                      <a:r>
                        <a:rPr lang="en-US" sz="1400" b="0" i="0" u="none" strike="noStrike" dirty="0">
                          <a:solidFill>
                            <a:srgbClr val="000000"/>
                          </a:solidFill>
                          <a:effectLst/>
                          <a:latin typeface="Monaco" charset="0"/>
                          <a:ea typeface="Monaco" charset="0"/>
                          <a:cs typeface="Monaco" charset="0"/>
                        </a:rPr>
                        <a:t>TACGGTAGCAGAGACTTGGTCT</a:t>
                      </a:r>
                    </a:p>
                  </a:txBody>
                  <a:tcPr marL="12700" marR="12700" marT="12700" marB="0" anchor="b"/>
                </a:tc>
              </a:tr>
              <a:tr h="42224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P7-Index4-CS2</a:t>
                      </a:r>
                      <a:endParaRPr lang="en-US" dirty="0" smtClean="0"/>
                    </a:p>
                  </a:txBody>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TCCTGAGC</a:t>
                      </a:r>
                      <a:r>
                        <a:rPr lang="en-US" sz="1400" b="0" i="0" u="none" strike="noStrike" dirty="0">
                          <a:solidFill>
                            <a:srgbClr val="000000"/>
                          </a:solidFill>
                          <a:effectLst/>
                          <a:latin typeface="Monaco" charset="0"/>
                          <a:ea typeface="Monaco" charset="0"/>
                          <a:cs typeface="Monaco" charset="0"/>
                        </a:rPr>
                        <a:t>TACGGTAGCAGAGACTTGGTCT</a:t>
                      </a:r>
                    </a:p>
                  </a:txBody>
                  <a:tcPr marL="12700" marR="12700" marT="12700" marB="0" anchor="b"/>
                </a:tc>
              </a:tr>
            </a:tbl>
          </a:graphicData>
        </a:graphic>
      </p:graphicFrame>
      <p:sp>
        <p:nvSpPr>
          <p:cNvPr id="8" name="TextBox 7"/>
          <p:cNvSpPr txBox="1"/>
          <p:nvPr/>
        </p:nvSpPr>
        <p:spPr>
          <a:xfrm>
            <a:off x="457200" y="6391353"/>
            <a:ext cx="8229600" cy="369332"/>
          </a:xfrm>
          <a:prstGeom prst="rect">
            <a:avLst/>
          </a:prstGeom>
          <a:noFill/>
        </p:spPr>
        <p:txBody>
          <a:bodyPr wrap="square" rtlCol="0">
            <a:spAutoFit/>
          </a:bodyPr>
          <a:lstStyle/>
          <a:p>
            <a:r>
              <a:rPr lang="en-US" dirty="0" smtClean="0">
                <a:solidFill>
                  <a:schemeClr val="tx2">
                    <a:lumMod val="60000"/>
                    <a:lumOff val="40000"/>
                  </a:schemeClr>
                </a:solidFill>
              </a:rPr>
              <a:t>P5/P7 sequence, </a:t>
            </a:r>
            <a:r>
              <a:rPr lang="en-US" dirty="0" smtClean="0">
                <a:solidFill>
                  <a:srgbClr val="FF0000"/>
                </a:solidFill>
              </a:rPr>
              <a:t>Barcode, </a:t>
            </a:r>
            <a:r>
              <a:rPr lang="en-US" dirty="0" smtClean="0"/>
              <a:t>CS1/CS2 sequence</a:t>
            </a:r>
            <a:endParaRPr lang="en-US" dirty="0">
              <a:solidFill>
                <a:schemeClr val="tx2">
                  <a:lumMod val="60000"/>
                  <a:lumOff val="40000"/>
                </a:schemeClr>
              </a:solidFill>
            </a:endParaRPr>
          </a:p>
        </p:txBody>
      </p:sp>
    </p:spTree>
    <p:extLst>
      <p:ext uri="{BB962C8B-B14F-4D97-AF65-F5344CB8AC3E}">
        <p14:creationId xmlns:p14="http://schemas.microsoft.com/office/powerpoint/2010/main" val="349068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Basics/Workflow</a:t>
            </a:r>
          </a:p>
          <a:p>
            <a:r>
              <a:rPr lang="en-US" dirty="0" smtClean="0"/>
              <a:t>Primer Design</a:t>
            </a:r>
          </a:p>
          <a:p>
            <a:r>
              <a:rPr lang="en-US" dirty="0" smtClean="0"/>
              <a:t>Dual Barcoding/</a:t>
            </a:r>
            <a:r>
              <a:rPr lang="en-US" dirty="0" err="1" smtClean="0"/>
              <a:t>Mulitple</a:t>
            </a:r>
            <a:r>
              <a:rPr lang="en-US" dirty="0" smtClean="0"/>
              <a:t> Targets</a:t>
            </a:r>
          </a:p>
          <a:p>
            <a:pPr marL="0" indent="0">
              <a:buNone/>
            </a:pPr>
            <a:endParaRPr lang="en-US" dirty="0"/>
          </a:p>
        </p:txBody>
      </p:sp>
    </p:spTree>
    <p:extLst>
      <p:ext uri="{BB962C8B-B14F-4D97-AF65-F5344CB8AC3E}">
        <p14:creationId xmlns:p14="http://schemas.microsoft.com/office/powerpoint/2010/main" val="1798174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Illumina Sequencing</a:t>
            </a:r>
            <a:br>
              <a:rPr lang="en-US" sz="2800" dirty="0" smtClean="0"/>
            </a:br>
            <a:r>
              <a:rPr lang="en-US" sz="2400" dirty="0" smtClean="0"/>
              <a:t>Requires custom sequencing primers to be added to the reaction </a:t>
            </a:r>
            <a:r>
              <a:rPr lang="en-US" sz="2800" dirty="0" smtClean="0"/>
              <a:t/>
            </a:r>
            <a:br>
              <a:rPr lang="en-US" sz="2800" dirty="0" smtClean="0"/>
            </a:br>
            <a:r>
              <a:rPr lang="en-US" sz="1400" dirty="0" smtClean="0">
                <a:solidFill>
                  <a:srgbClr val="FF0000"/>
                </a:solidFill>
              </a:rPr>
              <a:t>(Typical Illumina sequencing primers remain in the reaction for sequencing of </a:t>
            </a:r>
            <a:r>
              <a:rPr lang="en-US" sz="1400" dirty="0" err="1" smtClean="0">
                <a:solidFill>
                  <a:srgbClr val="FF0000"/>
                </a:solidFill>
              </a:rPr>
              <a:t>PhiX</a:t>
            </a:r>
            <a:r>
              <a:rPr lang="en-US" sz="1400" dirty="0" smtClean="0">
                <a:solidFill>
                  <a:srgbClr val="FF0000"/>
                </a:solidFill>
              </a:rPr>
              <a:t> or other shotgun library) </a:t>
            </a:r>
            <a:endParaRPr lang="en-US" sz="1400" dirty="0">
              <a:solidFill>
                <a:srgbClr val="FF0000"/>
              </a:solidFill>
            </a:endParaRPr>
          </a:p>
        </p:txBody>
      </p:sp>
      <p:graphicFrame>
        <p:nvGraphicFramePr>
          <p:cNvPr id="42" name="Content Placeholder 41"/>
          <p:cNvGraphicFramePr>
            <a:graphicFrameLocks noGrp="1"/>
          </p:cNvGraphicFramePr>
          <p:nvPr>
            <p:ph idx="1"/>
            <p:extLst>
              <p:ext uri="{D42A27DB-BD31-4B8C-83A1-F6EECF244321}">
                <p14:modId xmlns:p14="http://schemas.microsoft.com/office/powerpoint/2010/main" val="1458826737"/>
              </p:ext>
            </p:extLst>
          </p:nvPr>
        </p:nvGraphicFramePr>
        <p:xfrm>
          <a:off x="457200" y="4729463"/>
          <a:ext cx="8229600" cy="1854200"/>
        </p:xfrm>
        <a:graphic>
          <a:graphicData uri="http://schemas.openxmlformats.org/drawingml/2006/table">
            <a:tbl>
              <a:tblPr firstRow="1" bandRow="1">
                <a:tableStyleId>{5C22544A-7EE6-4342-B048-85BDC9FD1C3A}</a:tableStyleId>
              </a:tblPr>
              <a:tblGrid>
                <a:gridCol w="1769543"/>
                <a:gridCol w="6460057"/>
              </a:tblGrid>
              <a:tr h="370840">
                <a:tc>
                  <a:txBody>
                    <a:bodyPr/>
                    <a:lstStyle/>
                    <a:p>
                      <a:r>
                        <a:rPr lang="en-US" dirty="0" smtClean="0"/>
                        <a:t>Read</a:t>
                      </a:r>
                      <a:endParaRPr lang="en-US" dirty="0"/>
                    </a:p>
                  </a:txBody>
                  <a:tcPr/>
                </a:tc>
                <a:tc>
                  <a:txBody>
                    <a:bodyPr/>
                    <a:lstStyle/>
                    <a:p>
                      <a:r>
                        <a:rPr lang="en-US" dirty="0" smtClean="0"/>
                        <a:t>Sequencing</a:t>
                      </a:r>
                      <a:r>
                        <a:rPr lang="en-US" baseline="0" dirty="0" smtClean="0"/>
                        <a:t> </a:t>
                      </a:r>
                      <a:r>
                        <a:rPr lang="en-US" baseline="0" dirty="0" smtClean="0"/>
                        <a:t>Primers</a:t>
                      </a:r>
                      <a:endParaRPr lang="en-US" dirty="0"/>
                    </a:p>
                  </a:txBody>
                  <a:tcPr/>
                </a:tc>
              </a:tr>
              <a:tr h="370840">
                <a:tc>
                  <a:txBody>
                    <a:bodyPr/>
                    <a:lstStyle/>
                    <a:p>
                      <a:r>
                        <a:rPr lang="en-US" dirty="0" smtClean="0"/>
                        <a:t>Read1</a:t>
                      </a:r>
                      <a:r>
                        <a:rPr lang="en-US" baseline="0" dirty="0" smtClean="0"/>
                        <a:t> primer</a:t>
                      </a:r>
                      <a:endParaRPr lang="en-US" dirty="0"/>
                    </a:p>
                  </a:txBody>
                  <a:tcPr/>
                </a:tc>
                <a:tc>
                  <a:txBody>
                    <a:bodyPr/>
                    <a:lstStyle/>
                    <a:p>
                      <a:r>
                        <a:rPr lang="en-US" dirty="0" smtClean="0"/>
                        <a:t>CS1 - 5’ ACACTGACGACATGGTTCTACA 3’</a:t>
                      </a:r>
                      <a:endParaRPr lang="en-US" dirty="0"/>
                    </a:p>
                  </a:txBody>
                  <a:tcPr/>
                </a:tc>
              </a:tr>
              <a:tr h="370840">
                <a:tc>
                  <a:txBody>
                    <a:bodyPr/>
                    <a:lstStyle/>
                    <a:p>
                      <a:r>
                        <a:rPr lang="en-US" dirty="0" smtClean="0"/>
                        <a:t>Read2</a:t>
                      </a:r>
                      <a:r>
                        <a:rPr lang="en-US" baseline="0" dirty="0" smtClean="0"/>
                        <a:t> primer</a:t>
                      </a:r>
                      <a:endParaRPr lang="en-US" dirty="0"/>
                    </a:p>
                  </a:txBody>
                  <a:tcPr/>
                </a:tc>
                <a:tc>
                  <a:txBody>
                    <a:bodyPr/>
                    <a:lstStyle/>
                    <a:p>
                      <a:r>
                        <a:rPr lang="en-US" dirty="0" smtClean="0"/>
                        <a:t>CS2 - 5’ </a:t>
                      </a:r>
                      <a:r>
                        <a:rPr lang="en-US" dirty="0" smtClean="0"/>
                        <a:t>TACGGTAGCAGAGACTTGGTCT  3’</a:t>
                      </a:r>
                      <a:endParaRPr lang="en-US" dirty="0"/>
                    </a:p>
                  </a:txBody>
                  <a:tcPr/>
                </a:tc>
              </a:tr>
              <a:tr h="370840">
                <a:tc>
                  <a:txBody>
                    <a:bodyPr/>
                    <a:lstStyle/>
                    <a:p>
                      <a:r>
                        <a:rPr lang="en-US" dirty="0" smtClean="0"/>
                        <a:t>BC1 primer</a:t>
                      </a:r>
                      <a:endParaRPr lang="en-US" dirty="0"/>
                    </a:p>
                  </a:txBody>
                  <a:tcPr/>
                </a:tc>
                <a:tc>
                  <a:txBody>
                    <a:bodyPr/>
                    <a:lstStyle/>
                    <a:p>
                      <a:r>
                        <a:rPr lang="en-US" dirty="0" smtClean="0"/>
                        <a:t>CS2rc - 5’ </a:t>
                      </a:r>
                      <a:r>
                        <a:rPr lang="en-US" dirty="0" smtClean="0"/>
                        <a:t>AGACCAAGTCTCTGCTACCGTA  3’</a:t>
                      </a:r>
                      <a:endParaRPr lang="en-US" dirty="0"/>
                    </a:p>
                  </a:txBody>
                  <a:tcPr/>
                </a:tc>
              </a:tr>
              <a:tr h="370840">
                <a:tc>
                  <a:txBody>
                    <a:bodyPr/>
                    <a:lstStyle/>
                    <a:p>
                      <a:r>
                        <a:rPr lang="en-US" dirty="0" smtClean="0"/>
                        <a:t>BC2 primer</a:t>
                      </a:r>
                      <a:endParaRPr lang="en-US" dirty="0"/>
                    </a:p>
                  </a:txBody>
                  <a:tcPr/>
                </a:tc>
                <a:tc>
                  <a:txBody>
                    <a:bodyPr/>
                    <a:lstStyle/>
                    <a:p>
                      <a:r>
                        <a:rPr lang="en-US" dirty="0" smtClean="0"/>
                        <a:t>Uses the P5 amplification</a:t>
                      </a:r>
                      <a:r>
                        <a:rPr lang="en-US" baseline="0" dirty="0" smtClean="0"/>
                        <a:t> primer</a:t>
                      </a:r>
                      <a:endParaRPr lang="en-US" dirty="0"/>
                    </a:p>
                  </a:txBody>
                  <a:tcPr/>
                </a:tc>
              </a:tr>
            </a:tbl>
          </a:graphicData>
        </a:graphic>
      </p:graphicFrame>
      <p:sp>
        <p:nvSpPr>
          <p:cNvPr id="4" name="Rectangle 3"/>
          <p:cNvSpPr/>
          <p:nvPr/>
        </p:nvSpPr>
        <p:spPr>
          <a:xfrm>
            <a:off x="2735114" y="3006861"/>
            <a:ext cx="3657600" cy="182880"/>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745232" y="3977869"/>
            <a:ext cx="3657600" cy="182880"/>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507968" y="3403520"/>
            <a:ext cx="3958909" cy="369332"/>
          </a:xfrm>
          <a:prstGeom prst="rect">
            <a:avLst/>
          </a:prstGeom>
          <a:noFill/>
        </p:spPr>
        <p:txBody>
          <a:bodyPr wrap="square" rtlCol="0">
            <a:spAutoFit/>
          </a:bodyPr>
          <a:lstStyle/>
          <a:p>
            <a:pPr algn="ctr"/>
            <a:r>
              <a:rPr lang="en-US" dirty="0" smtClean="0"/>
              <a:t>Target Sequence</a:t>
            </a:r>
          </a:p>
        </p:txBody>
      </p:sp>
      <p:sp>
        <p:nvSpPr>
          <p:cNvPr id="7" name="Rectangle 6"/>
          <p:cNvSpPr/>
          <p:nvPr/>
        </p:nvSpPr>
        <p:spPr>
          <a:xfrm>
            <a:off x="1675400" y="3006163"/>
            <a:ext cx="914400" cy="1828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534490" y="3975395"/>
            <a:ext cx="914400" cy="182880"/>
          </a:xfrm>
          <a:prstGeom prst="rect">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523030" y="3001996"/>
            <a:ext cx="914400" cy="182880"/>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0431" y="3970297"/>
            <a:ext cx="914400" cy="182880"/>
          </a:xfrm>
          <a:prstGeom prst="rect">
            <a:avLst/>
          </a:prstGeom>
          <a:solidFill>
            <a:schemeClr val="accent6">
              <a:lumMod val="60000"/>
              <a:lumOff val="40000"/>
            </a:schemeClr>
          </a:solid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499592" y="3969223"/>
            <a:ext cx="457200" cy="182880"/>
          </a:xfrm>
          <a:prstGeom prst="rect">
            <a:avLst/>
          </a:prstGeom>
          <a:solidFill>
            <a:schemeClr val="accent3">
              <a:lumMod val="50000"/>
            </a:schemeClr>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168443" y="3000080"/>
            <a:ext cx="457200" cy="18288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993211" y="3969101"/>
            <a:ext cx="914400" cy="182880"/>
          </a:xfrm>
          <a:prstGeom prst="rect">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03341" y="3000080"/>
            <a:ext cx="914400" cy="182880"/>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7500514" y="2999322"/>
            <a:ext cx="457200" cy="182880"/>
          </a:xfrm>
          <a:prstGeom prst="rect">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002816" y="2995177"/>
            <a:ext cx="914400" cy="182880"/>
          </a:xfrm>
          <a:prstGeom prst="rect">
            <a:avLst/>
          </a:prstGeom>
          <a:solidFill>
            <a:schemeClr val="accent4">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153474" y="3977869"/>
            <a:ext cx="457200" cy="182880"/>
          </a:xfrm>
          <a:prstGeom prst="rect">
            <a:avLst/>
          </a:prstGeom>
          <a:solidFill>
            <a:schemeClr val="accent3">
              <a:lumMod val="60000"/>
              <a:lumOff val="40000"/>
            </a:schemeClr>
          </a:solidFill>
          <a:ln>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88372" y="3977869"/>
            <a:ext cx="914400" cy="182880"/>
          </a:xfrm>
          <a:prstGeom prst="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1761219" y="3419687"/>
            <a:ext cx="537749" cy="307777"/>
          </a:xfrm>
          <a:prstGeom prst="rect">
            <a:avLst/>
          </a:prstGeom>
          <a:noFill/>
        </p:spPr>
        <p:txBody>
          <a:bodyPr wrap="square" rtlCol="0">
            <a:spAutoFit/>
          </a:bodyPr>
          <a:lstStyle/>
          <a:p>
            <a:pPr algn="r"/>
            <a:r>
              <a:rPr lang="en-US" sz="1400" dirty="0" smtClean="0"/>
              <a:t>CS1</a:t>
            </a:r>
            <a:endParaRPr lang="en-US" sz="1400" dirty="0"/>
          </a:p>
        </p:txBody>
      </p:sp>
      <p:sp>
        <p:nvSpPr>
          <p:cNvPr id="20" name="TextBox 19"/>
          <p:cNvSpPr txBox="1"/>
          <p:nvPr/>
        </p:nvSpPr>
        <p:spPr>
          <a:xfrm>
            <a:off x="6747528" y="3402526"/>
            <a:ext cx="547076" cy="307777"/>
          </a:xfrm>
          <a:prstGeom prst="rect">
            <a:avLst/>
          </a:prstGeom>
          <a:noFill/>
        </p:spPr>
        <p:txBody>
          <a:bodyPr wrap="square" rtlCol="0">
            <a:spAutoFit/>
          </a:bodyPr>
          <a:lstStyle/>
          <a:p>
            <a:r>
              <a:rPr lang="en-US" sz="1400" dirty="0" smtClean="0"/>
              <a:t>CS2</a:t>
            </a:r>
            <a:endParaRPr lang="en-US" sz="1400" dirty="0"/>
          </a:p>
        </p:txBody>
      </p:sp>
      <p:sp>
        <p:nvSpPr>
          <p:cNvPr id="21" name="TextBox 20"/>
          <p:cNvSpPr txBox="1"/>
          <p:nvPr/>
        </p:nvSpPr>
        <p:spPr>
          <a:xfrm>
            <a:off x="7465953" y="3404445"/>
            <a:ext cx="709529" cy="307777"/>
          </a:xfrm>
          <a:prstGeom prst="rect">
            <a:avLst/>
          </a:prstGeom>
          <a:noFill/>
        </p:spPr>
        <p:txBody>
          <a:bodyPr wrap="square" rtlCol="0">
            <a:spAutoFit/>
          </a:bodyPr>
          <a:lstStyle/>
          <a:p>
            <a:r>
              <a:rPr lang="en-US" sz="1400" dirty="0" smtClean="0"/>
              <a:t>BC1</a:t>
            </a:r>
          </a:p>
        </p:txBody>
      </p:sp>
      <p:sp>
        <p:nvSpPr>
          <p:cNvPr id="22" name="TextBox 21"/>
          <p:cNvSpPr txBox="1"/>
          <p:nvPr/>
        </p:nvSpPr>
        <p:spPr>
          <a:xfrm>
            <a:off x="8250671" y="3413348"/>
            <a:ext cx="743155" cy="307777"/>
          </a:xfrm>
          <a:prstGeom prst="rect">
            <a:avLst/>
          </a:prstGeom>
          <a:noFill/>
        </p:spPr>
        <p:txBody>
          <a:bodyPr wrap="square" rtlCol="0">
            <a:spAutoFit/>
          </a:bodyPr>
          <a:lstStyle/>
          <a:p>
            <a:r>
              <a:rPr lang="en-US" sz="1400" dirty="0" smtClean="0"/>
              <a:t>P7</a:t>
            </a:r>
          </a:p>
        </p:txBody>
      </p:sp>
      <p:sp>
        <p:nvSpPr>
          <p:cNvPr id="23" name="TextBox 22"/>
          <p:cNvSpPr txBox="1"/>
          <p:nvPr/>
        </p:nvSpPr>
        <p:spPr>
          <a:xfrm>
            <a:off x="1150965" y="3416181"/>
            <a:ext cx="524435" cy="307777"/>
          </a:xfrm>
          <a:prstGeom prst="rect">
            <a:avLst/>
          </a:prstGeom>
          <a:noFill/>
        </p:spPr>
        <p:txBody>
          <a:bodyPr wrap="square" rtlCol="0">
            <a:spAutoFit/>
          </a:bodyPr>
          <a:lstStyle/>
          <a:p>
            <a:r>
              <a:rPr lang="en-US" sz="1400" dirty="0" smtClean="0"/>
              <a:t>BC2</a:t>
            </a:r>
            <a:endParaRPr lang="en-US" sz="1400" dirty="0"/>
          </a:p>
        </p:txBody>
      </p:sp>
      <p:sp>
        <p:nvSpPr>
          <p:cNvPr id="24" name="TextBox 23"/>
          <p:cNvSpPr txBox="1"/>
          <p:nvPr/>
        </p:nvSpPr>
        <p:spPr>
          <a:xfrm>
            <a:off x="413523" y="3417098"/>
            <a:ext cx="708194" cy="306492"/>
          </a:xfrm>
          <a:prstGeom prst="rect">
            <a:avLst/>
          </a:prstGeom>
          <a:noFill/>
        </p:spPr>
        <p:txBody>
          <a:bodyPr wrap="square" rtlCol="0">
            <a:spAutoFit/>
          </a:bodyPr>
          <a:lstStyle/>
          <a:p>
            <a:r>
              <a:rPr lang="en-US" sz="1400" dirty="0" smtClean="0"/>
              <a:t>P5</a:t>
            </a:r>
          </a:p>
        </p:txBody>
      </p:sp>
      <p:sp>
        <p:nvSpPr>
          <p:cNvPr id="26" name="Right Arrow 25"/>
          <p:cNvSpPr/>
          <p:nvPr/>
        </p:nvSpPr>
        <p:spPr>
          <a:xfrm>
            <a:off x="1675399" y="2670391"/>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ight Arrow 26"/>
          <p:cNvSpPr/>
          <p:nvPr/>
        </p:nvSpPr>
        <p:spPr>
          <a:xfrm>
            <a:off x="2720326" y="2668342"/>
            <a:ext cx="1639271" cy="229826"/>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p:cNvSpPr txBox="1"/>
          <p:nvPr/>
        </p:nvSpPr>
        <p:spPr>
          <a:xfrm>
            <a:off x="2866350" y="2299010"/>
            <a:ext cx="1493247" cy="369332"/>
          </a:xfrm>
          <a:prstGeom prst="rect">
            <a:avLst/>
          </a:prstGeom>
          <a:noFill/>
        </p:spPr>
        <p:txBody>
          <a:bodyPr wrap="square" rtlCol="0">
            <a:spAutoFit/>
          </a:bodyPr>
          <a:lstStyle/>
          <a:p>
            <a:r>
              <a:rPr lang="en-US" sz="1400" dirty="0" smtClean="0"/>
              <a:t>Read1 (250bp</a:t>
            </a:r>
            <a:r>
              <a:rPr lang="en-US" dirty="0" smtClean="0"/>
              <a:t>)</a:t>
            </a:r>
            <a:endParaRPr lang="en-US" dirty="0"/>
          </a:p>
        </p:txBody>
      </p:sp>
      <p:sp>
        <p:nvSpPr>
          <p:cNvPr id="29" name="TextBox 28"/>
          <p:cNvSpPr txBox="1"/>
          <p:nvPr/>
        </p:nvSpPr>
        <p:spPr>
          <a:xfrm>
            <a:off x="1576974" y="2331283"/>
            <a:ext cx="1493247" cy="307777"/>
          </a:xfrm>
          <a:prstGeom prst="rect">
            <a:avLst/>
          </a:prstGeom>
          <a:noFill/>
        </p:spPr>
        <p:txBody>
          <a:bodyPr wrap="square" rtlCol="0">
            <a:spAutoFit/>
          </a:bodyPr>
          <a:lstStyle/>
          <a:p>
            <a:r>
              <a:rPr lang="en-US" sz="1400" dirty="0" smtClean="0"/>
              <a:t>Read1 primer</a:t>
            </a:r>
            <a:endParaRPr lang="en-US" dirty="0"/>
          </a:p>
        </p:txBody>
      </p:sp>
      <p:sp>
        <p:nvSpPr>
          <p:cNvPr id="30" name="TextBox 29"/>
          <p:cNvSpPr txBox="1"/>
          <p:nvPr/>
        </p:nvSpPr>
        <p:spPr>
          <a:xfrm>
            <a:off x="5068819" y="2283905"/>
            <a:ext cx="1493247" cy="369332"/>
          </a:xfrm>
          <a:prstGeom prst="rect">
            <a:avLst/>
          </a:prstGeom>
          <a:noFill/>
        </p:spPr>
        <p:txBody>
          <a:bodyPr wrap="square" rtlCol="0">
            <a:spAutoFit/>
          </a:bodyPr>
          <a:lstStyle/>
          <a:p>
            <a:r>
              <a:rPr lang="en-US" sz="1400" dirty="0" smtClean="0"/>
              <a:t>Read2 (250bp</a:t>
            </a:r>
            <a:r>
              <a:rPr lang="en-US" dirty="0" smtClean="0"/>
              <a:t>)</a:t>
            </a:r>
            <a:endParaRPr lang="en-US" dirty="0"/>
          </a:p>
        </p:txBody>
      </p:sp>
      <p:sp>
        <p:nvSpPr>
          <p:cNvPr id="31" name="Right Arrow 30"/>
          <p:cNvSpPr/>
          <p:nvPr/>
        </p:nvSpPr>
        <p:spPr>
          <a:xfrm rot="10800000">
            <a:off x="4743602" y="2683454"/>
            <a:ext cx="1639271" cy="229826"/>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ight Arrow 31"/>
          <p:cNvSpPr/>
          <p:nvPr/>
        </p:nvSpPr>
        <p:spPr>
          <a:xfrm rot="10800000">
            <a:off x="6537591" y="2673556"/>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TextBox 32"/>
          <p:cNvSpPr txBox="1"/>
          <p:nvPr/>
        </p:nvSpPr>
        <p:spPr>
          <a:xfrm>
            <a:off x="6432550" y="2336680"/>
            <a:ext cx="1493247" cy="307777"/>
          </a:xfrm>
          <a:prstGeom prst="rect">
            <a:avLst/>
          </a:prstGeom>
          <a:noFill/>
        </p:spPr>
        <p:txBody>
          <a:bodyPr wrap="square" rtlCol="0">
            <a:spAutoFit/>
          </a:bodyPr>
          <a:lstStyle/>
          <a:p>
            <a:r>
              <a:rPr lang="en-US" sz="1400" dirty="0" smtClean="0"/>
              <a:t>Read2 primer</a:t>
            </a:r>
            <a:endParaRPr lang="en-US" dirty="0"/>
          </a:p>
        </p:txBody>
      </p:sp>
      <p:sp>
        <p:nvSpPr>
          <p:cNvPr id="34" name="Right Arrow 33"/>
          <p:cNvSpPr/>
          <p:nvPr/>
        </p:nvSpPr>
        <p:spPr>
          <a:xfrm>
            <a:off x="7500566" y="2014175"/>
            <a:ext cx="502250" cy="233924"/>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ight Arrow 34"/>
          <p:cNvSpPr/>
          <p:nvPr/>
        </p:nvSpPr>
        <p:spPr>
          <a:xfrm>
            <a:off x="6551655" y="2006266"/>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ight Arrow 35"/>
          <p:cNvSpPr/>
          <p:nvPr/>
        </p:nvSpPr>
        <p:spPr>
          <a:xfrm>
            <a:off x="170280" y="2067135"/>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ight Arrow 36"/>
          <p:cNvSpPr/>
          <p:nvPr/>
        </p:nvSpPr>
        <p:spPr>
          <a:xfrm>
            <a:off x="1134115" y="2063037"/>
            <a:ext cx="502250" cy="233924"/>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extBox 37"/>
          <p:cNvSpPr txBox="1"/>
          <p:nvPr/>
        </p:nvSpPr>
        <p:spPr>
          <a:xfrm>
            <a:off x="7483117" y="1668667"/>
            <a:ext cx="1006342" cy="307777"/>
          </a:xfrm>
          <a:prstGeom prst="rect">
            <a:avLst/>
          </a:prstGeom>
          <a:noFill/>
        </p:spPr>
        <p:txBody>
          <a:bodyPr wrap="square" rtlCol="0">
            <a:spAutoFit/>
          </a:bodyPr>
          <a:lstStyle/>
          <a:p>
            <a:r>
              <a:rPr lang="en-US" sz="1400" dirty="0" smtClean="0"/>
              <a:t>BC1 (</a:t>
            </a:r>
            <a:r>
              <a:rPr lang="en-US" sz="1400" dirty="0"/>
              <a:t>8</a:t>
            </a:r>
            <a:r>
              <a:rPr lang="en-US" sz="1400" dirty="0" smtClean="0"/>
              <a:t>bp)</a:t>
            </a:r>
          </a:p>
        </p:txBody>
      </p:sp>
      <p:sp>
        <p:nvSpPr>
          <p:cNvPr id="39" name="TextBox 38"/>
          <p:cNvSpPr txBox="1"/>
          <p:nvPr/>
        </p:nvSpPr>
        <p:spPr>
          <a:xfrm>
            <a:off x="1150964" y="1672076"/>
            <a:ext cx="1148004" cy="307777"/>
          </a:xfrm>
          <a:prstGeom prst="rect">
            <a:avLst/>
          </a:prstGeom>
          <a:noFill/>
        </p:spPr>
        <p:txBody>
          <a:bodyPr wrap="square" rtlCol="0">
            <a:spAutoFit/>
          </a:bodyPr>
          <a:lstStyle/>
          <a:p>
            <a:r>
              <a:rPr lang="en-US" sz="1400" dirty="0" smtClean="0"/>
              <a:t>BC2 (</a:t>
            </a:r>
            <a:r>
              <a:rPr lang="en-US" sz="1400" dirty="0"/>
              <a:t>8</a:t>
            </a:r>
            <a:r>
              <a:rPr lang="en-US" sz="1400" dirty="0" smtClean="0"/>
              <a:t>bp)</a:t>
            </a:r>
            <a:endParaRPr lang="en-US" sz="1400" dirty="0"/>
          </a:p>
        </p:txBody>
      </p:sp>
      <p:sp>
        <p:nvSpPr>
          <p:cNvPr id="40" name="TextBox 39"/>
          <p:cNvSpPr txBox="1"/>
          <p:nvPr/>
        </p:nvSpPr>
        <p:spPr>
          <a:xfrm>
            <a:off x="98528" y="1676653"/>
            <a:ext cx="1069915" cy="307777"/>
          </a:xfrm>
          <a:prstGeom prst="rect">
            <a:avLst/>
          </a:prstGeom>
          <a:noFill/>
        </p:spPr>
        <p:txBody>
          <a:bodyPr wrap="square" rtlCol="0">
            <a:spAutoFit/>
          </a:bodyPr>
          <a:lstStyle/>
          <a:p>
            <a:r>
              <a:rPr lang="en-US" sz="1400" dirty="0" smtClean="0"/>
              <a:t>BC2 primer</a:t>
            </a:r>
            <a:endParaRPr lang="en-US" dirty="0"/>
          </a:p>
        </p:txBody>
      </p:sp>
      <p:sp>
        <p:nvSpPr>
          <p:cNvPr id="41" name="TextBox 40"/>
          <p:cNvSpPr txBox="1"/>
          <p:nvPr/>
        </p:nvSpPr>
        <p:spPr>
          <a:xfrm>
            <a:off x="6490840" y="1671608"/>
            <a:ext cx="1069915" cy="307777"/>
          </a:xfrm>
          <a:prstGeom prst="rect">
            <a:avLst/>
          </a:prstGeom>
          <a:noFill/>
        </p:spPr>
        <p:txBody>
          <a:bodyPr wrap="square" rtlCol="0">
            <a:spAutoFit/>
          </a:bodyPr>
          <a:lstStyle/>
          <a:p>
            <a:r>
              <a:rPr lang="en-US" sz="1400" dirty="0" smtClean="0"/>
              <a:t>BC1 primer</a:t>
            </a:r>
            <a:endParaRPr lang="en-US" dirty="0"/>
          </a:p>
        </p:txBody>
      </p:sp>
    </p:spTree>
    <p:extLst>
      <p:ext uri="{BB962C8B-B14F-4D97-AF65-F5344CB8AC3E}">
        <p14:creationId xmlns:p14="http://schemas.microsoft.com/office/powerpoint/2010/main" val="3502061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 Barcoding</a:t>
            </a:r>
            <a:br>
              <a:rPr lang="en-US" dirty="0" smtClean="0"/>
            </a:br>
            <a:r>
              <a:rPr lang="en-US" dirty="0" smtClean="0"/>
              <a:t>Multiple Targets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6592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Dual barcoding allows for massively </a:t>
            </a:r>
            <a:r>
              <a:rPr lang="en-US" sz="3200" dirty="0" smtClean="0"/>
              <a:t>multiplexing of </a:t>
            </a:r>
            <a:r>
              <a:rPr lang="en-US" sz="3200" dirty="0" smtClean="0"/>
              <a:t>sample using </a:t>
            </a:r>
            <a:r>
              <a:rPr lang="en-US" sz="3200" dirty="0" smtClean="0"/>
              <a:t>only </a:t>
            </a:r>
            <a:r>
              <a:rPr lang="en-US" sz="3200" dirty="0" smtClean="0"/>
              <a:t>relatively few primers</a:t>
            </a:r>
            <a:endParaRPr lang="en-US" sz="3200" dirty="0"/>
          </a:p>
        </p:txBody>
      </p:sp>
      <p:sp>
        <p:nvSpPr>
          <p:cNvPr id="4" name="Rectangle 3"/>
          <p:cNvSpPr/>
          <p:nvPr/>
        </p:nvSpPr>
        <p:spPr>
          <a:xfrm>
            <a:off x="733703" y="2864116"/>
            <a:ext cx="2088655" cy="2677655"/>
          </a:xfrm>
          <a:prstGeom prst="rect">
            <a:avLst/>
          </a:prstGeom>
        </p:spPr>
        <p:txBody>
          <a:bodyPr wrap="square">
            <a:spAutoFit/>
          </a:bodyPr>
          <a:lstStyle/>
          <a:p>
            <a:r>
              <a:rPr lang="en-US" sz="2800" baseline="30000" dirty="0">
                <a:latin typeface="Times New Roman"/>
                <a:cs typeface="Times New Roman"/>
              </a:rPr>
              <a:t> </a:t>
            </a:r>
            <a:r>
              <a:rPr lang="en-US" sz="2800" baseline="30000" dirty="0" smtClean="0">
                <a:latin typeface="Times New Roman"/>
                <a:cs typeface="Times New Roman"/>
              </a:rPr>
              <a:t>GTATCGTC</a:t>
            </a:r>
            <a:endParaRPr lang="en-US" sz="2800" baseline="30000" dirty="0">
              <a:latin typeface="Times New Roman"/>
              <a:cs typeface="Times New Roman"/>
            </a:endParaRPr>
          </a:p>
          <a:p>
            <a:endParaRPr lang="en-US" sz="2800" baseline="30000" dirty="0" smtClean="0">
              <a:latin typeface="Times New Roman"/>
              <a:cs typeface="Times New Roman"/>
            </a:endParaRPr>
          </a:p>
          <a:p>
            <a:r>
              <a:rPr lang="en-US" sz="2800" baseline="30000" dirty="0" smtClean="0">
                <a:latin typeface="Times New Roman"/>
                <a:cs typeface="Times New Roman"/>
              </a:rPr>
              <a:t>TGCTCGTA</a:t>
            </a:r>
          </a:p>
          <a:p>
            <a:endParaRPr lang="en-US" sz="2800" baseline="30000" dirty="0">
              <a:latin typeface="Times New Roman"/>
              <a:cs typeface="Times New Roman"/>
            </a:endParaRPr>
          </a:p>
          <a:p>
            <a:r>
              <a:rPr lang="en-US" sz="2800" baseline="30000" dirty="0" smtClean="0">
                <a:latin typeface="Times New Roman"/>
                <a:cs typeface="Times New Roman"/>
              </a:rPr>
              <a:t>GTCGTCGT</a:t>
            </a:r>
          </a:p>
          <a:p>
            <a:endParaRPr lang="en-US" sz="2800" baseline="30000" dirty="0">
              <a:latin typeface="Times New Roman"/>
              <a:cs typeface="Times New Roman"/>
            </a:endParaRPr>
          </a:p>
          <a:p>
            <a:r>
              <a:rPr lang="en-US" sz="2800" baseline="30000" dirty="0" smtClean="0">
                <a:latin typeface="Times New Roman"/>
                <a:cs typeface="Times New Roman"/>
              </a:rPr>
              <a:t>GTGCGTGT</a:t>
            </a:r>
          </a:p>
          <a:p>
            <a:endParaRPr lang="en-US" sz="2800" baseline="30000" dirty="0">
              <a:latin typeface="Times New Roman"/>
              <a:cs typeface="Times New Roman"/>
            </a:endParaRPr>
          </a:p>
          <a:p>
            <a:r>
              <a:rPr lang="en-US" sz="2800" baseline="30000" dirty="0" smtClean="0">
                <a:latin typeface="Times New Roman"/>
                <a:cs typeface="Times New Roman"/>
              </a:rPr>
              <a:t>GCGTCGTG</a:t>
            </a:r>
            <a:endParaRPr lang="en-US" sz="2800" baseline="30000" dirty="0">
              <a:latin typeface="Times New Roman"/>
              <a:cs typeface="Times New Roman"/>
            </a:endParaRPr>
          </a:p>
        </p:txBody>
      </p:sp>
      <p:sp>
        <p:nvSpPr>
          <p:cNvPr id="5" name="TextBox 4"/>
          <p:cNvSpPr txBox="1"/>
          <p:nvPr/>
        </p:nvSpPr>
        <p:spPr>
          <a:xfrm>
            <a:off x="5203722" y="2881757"/>
            <a:ext cx="2363725" cy="2677655"/>
          </a:xfrm>
          <a:prstGeom prst="rect">
            <a:avLst/>
          </a:prstGeom>
          <a:noFill/>
        </p:spPr>
        <p:txBody>
          <a:bodyPr wrap="square" rtlCol="0">
            <a:spAutoFit/>
          </a:bodyPr>
          <a:lstStyle/>
          <a:p>
            <a:r>
              <a:rPr lang="en-US" sz="2800" baseline="30000" dirty="0" smtClean="0">
                <a:latin typeface="Times New Roman"/>
                <a:cs typeface="Times New Roman"/>
              </a:rPr>
              <a:t>GTCGTGTA</a:t>
            </a:r>
          </a:p>
          <a:p>
            <a:endParaRPr lang="en-US" sz="2800" baseline="30000" dirty="0" smtClean="0">
              <a:latin typeface="Times New Roman"/>
              <a:cs typeface="Times New Roman"/>
            </a:endParaRPr>
          </a:p>
          <a:p>
            <a:r>
              <a:rPr lang="en-US" sz="2800" baseline="30000" dirty="0" smtClean="0">
                <a:latin typeface="Times New Roman"/>
                <a:cs typeface="Times New Roman"/>
              </a:rPr>
              <a:t>GATGTAGC</a:t>
            </a:r>
          </a:p>
          <a:p>
            <a:endParaRPr lang="en-US" sz="2800" baseline="30000" dirty="0">
              <a:latin typeface="Times New Roman"/>
              <a:cs typeface="Times New Roman"/>
            </a:endParaRPr>
          </a:p>
          <a:p>
            <a:r>
              <a:rPr lang="en-US" sz="2800" baseline="30000" dirty="0" smtClean="0">
                <a:latin typeface="Times New Roman"/>
                <a:cs typeface="Times New Roman"/>
              </a:rPr>
              <a:t>GAGTGATC</a:t>
            </a:r>
          </a:p>
          <a:p>
            <a:endParaRPr lang="en-US" sz="2800" baseline="30000" dirty="0">
              <a:latin typeface="Times New Roman"/>
              <a:cs typeface="Times New Roman"/>
            </a:endParaRPr>
          </a:p>
          <a:p>
            <a:r>
              <a:rPr lang="en-US" sz="2800" baseline="30000" dirty="0" smtClean="0">
                <a:latin typeface="Times New Roman"/>
                <a:cs typeface="Times New Roman"/>
              </a:rPr>
              <a:t>CGCTATCA</a:t>
            </a:r>
          </a:p>
          <a:p>
            <a:endParaRPr lang="en-US" sz="2800" baseline="30000" dirty="0" smtClean="0">
              <a:latin typeface="Times New Roman"/>
              <a:cs typeface="Times New Roman"/>
            </a:endParaRPr>
          </a:p>
          <a:p>
            <a:r>
              <a:rPr lang="en-US" sz="2800" baseline="30000" smtClean="0">
                <a:latin typeface="Times New Roman"/>
                <a:cs typeface="Times New Roman"/>
              </a:rPr>
              <a:t>CGCTGTAG</a:t>
            </a:r>
            <a:endParaRPr lang="en-US" sz="2800" baseline="30000" dirty="0" smtClean="0">
              <a:latin typeface="Times New Roman"/>
              <a:cs typeface="Times New Roman"/>
            </a:endParaRPr>
          </a:p>
        </p:txBody>
      </p:sp>
      <p:sp>
        <p:nvSpPr>
          <p:cNvPr id="7" name="TextBox 6"/>
          <p:cNvSpPr txBox="1"/>
          <p:nvPr/>
        </p:nvSpPr>
        <p:spPr>
          <a:xfrm>
            <a:off x="457200" y="1886474"/>
            <a:ext cx="6863292" cy="461665"/>
          </a:xfrm>
          <a:prstGeom prst="rect">
            <a:avLst/>
          </a:prstGeom>
          <a:noFill/>
        </p:spPr>
        <p:txBody>
          <a:bodyPr wrap="square" rtlCol="0">
            <a:spAutoFit/>
          </a:bodyPr>
          <a:lstStyle/>
          <a:p>
            <a:r>
              <a:rPr lang="en-US" sz="2400" dirty="0" smtClean="0"/>
              <a:t>Pairing of BC1 and BC2 uniquely identifies sample</a:t>
            </a:r>
            <a:endParaRPr lang="en-US" sz="2400" dirty="0"/>
          </a:p>
        </p:txBody>
      </p:sp>
      <p:sp>
        <p:nvSpPr>
          <p:cNvPr id="8" name="TextBox 7"/>
          <p:cNvSpPr txBox="1"/>
          <p:nvPr/>
        </p:nvSpPr>
        <p:spPr>
          <a:xfrm>
            <a:off x="785998" y="2321130"/>
            <a:ext cx="2988907" cy="461665"/>
          </a:xfrm>
          <a:prstGeom prst="rect">
            <a:avLst/>
          </a:prstGeom>
          <a:noFill/>
        </p:spPr>
        <p:txBody>
          <a:bodyPr wrap="square" rtlCol="0">
            <a:spAutoFit/>
          </a:bodyPr>
          <a:lstStyle/>
          <a:p>
            <a:r>
              <a:rPr lang="en-US" sz="2400" dirty="0" smtClean="0"/>
              <a:t>BC1 (attached to CS2)</a:t>
            </a:r>
            <a:endParaRPr lang="en-US" sz="2400" dirty="0"/>
          </a:p>
        </p:txBody>
      </p:sp>
      <p:sp>
        <p:nvSpPr>
          <p:cNvPr id="10" name="TextBox 9"/>
          <p:cNvSpPr txBox="1"/>
          <p:nvPr/>
        </p:nvSpPr>
        <p:spPr>
          <a:xfrm>
            <a:off x="5221357" y="2321130"/>
            <a:ext cx="2988907" cy="461665"/>
          </a:xfrm>
          <a:prstGeom prst="rect">
            <a:avLst/>
          </a:prstGeom>
          <a:noFill/>
        </p:spPr>
        <p:txBody>
          <a:bodyPr wrap="square" rtlCol="0">
            <a:spAutoFit/>
          </a:bodyPr>
          <a:lstStyle/>
          <a:p>
            <a:r>
              <a:rPr lang="en-US" sz="2400" dirty="0" smtClean="0"/>
              <a:t>BC2 (attached to CS1)</a:t>
            </a:r>
            <a:endParaRPr lang="en-US" sz="2400" dirty="0"/>
          </a:p>
        </p:txBody>
      </p:sp>
      <p:cxnSp>
        <p:nvCxnSpPr>
          <p:cNvPr id="12" name="Straight Connector 11"/>
          <p:cNvCxnSpPr/>
          <p:nvPr/>
        </p:nvCxnSpPr>
        <p:spPr>
          <a:xfrm>
            <a:off x="2504843" y="2987603"/>
            <a:ext cx="269887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516123" y="3581028"/>
            <a:ext cx="269887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498483" y="4127899"/>
            <a:ext cx="269887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498483" y="4692411"/>
            <a:ext cx="269887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498483" y="5256923"/>
            <a:ext cx="269887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516123" y="2987603"/>
            <a:ext cx="2687599" cy="59342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527403" y="3563387"/>
            <a:ext cx="2687599" cy="593425"/>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527403" y="4092617"/>
            <a:ext cx="2687599" cy="59342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527403" y="4674770"/>
            <a:ext cx="2687599" cy="59342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527403" y="3005244"/>
            <a:ext cx="2669959" cy="110501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2521043" y="3563387"/>
            <a:ext cx="2669959" cy="1105014"/>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521043" y="4127899"/>
            <a:ext cx="2669959" cy="1105014"/>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2498483" y="4692411"/>
            <a:ext cx="2692519" cy="540502"/>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527403" y="3005244"/>
            <a:ext cx="2663599" cy="1669526"/>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2521043" y="3563387"/>
            <a:ext cx="2663599" cy="1669526"/>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2498483" y="3005244"/>
            <a:ext cx="2722874" cy="2262951"/>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2545043" y="4139171"/>
            <a:ext cx="2692519" cy="540502"/>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2527403" y="3592300"/>
            <a:ext cx="2692519" cy="54050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2527403" y="3010147"/>
            <a:ext cx="2692519" cy="540502"/>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2516123" y="4110258"/>
            <a:ext cx="2686159" cy="1140296"/>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2527403" y="3557018"/>
            <a:ext cx="2686159" cy="1140296"/>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2597963" y="2992506"/>
            <a:ext cx="2686159" cy="1140296"/>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V="1">
            <a:off x="2521043" y="3563387"/>
            <a:ext cx="2682679" cy="1669526"/>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2532323" y="3027788"/>
            <a:ext cx="2682679" cy="166952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2545043" y="2987603"/>
            <a:ext cx="2639599" cy="2245311"/>
          </a:xfrm>
          <a:prstGeom prst="line">
            <a:avLst/>
          </a:prstGeom>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450840" y="5567074"/>
            <a:ext cx="8235960" cy="1200328"/>
          </a:xfrm>
          <a:prstGeom prst="rect">
            <a:avLst/>
          </a:prstGeom>
          <a:noFill/>
        </p:spPr>
        <p:txBody>
          <a:bodyPr wrap="square" rtlCol="0">
            <a:spAutoFit/>
          </a:bodyPr>
          <a:lstStyle/>
          <a:p>
            <a:r>
              <a:rPr lang="en-US" sz="2400" dirty="0" smtClean="0"/>
              <a:t>5 Pairs of Barcodes (5 BC1 and 5 BC2, 10 primers) allows for multiplexing of 25 samples. 32 Pairs can multiplex 1024 samples in the same sequencing reaction.</a:t>
            </a:r>
            <a:endParaRPr lang="en-US" sz="2400" dirty="0"/>
          </a:p>
        </p:txBody>
      </p:sp>
    </p:spTree>
    <p:extLst>
      <p:ext uri="{BB962C8B-B14F-4D97-AF65-F5344CB8AC3E}">
        <p14:creationId xmlns:p14="http://schemas.microsoft.com/office/powerpoint/2010/main" val="3557222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 targets can be used and pooled into the same reaction</a:t>
            </a:r>
            <a:endParaRPr lang="en-US" dirty="0"/>
          </a:p>
        </p:txBody>
      </p:sp>
      <p:pic>
        <p:nvPicPr>
          <p:cNvPr id="6" name="Content Placeholder 5" descr="images.jpeg"/>
          <p:cNvPicPr>
            <a:picLocks noGrp="1" noChangeAspect="1"/>
          </p:cNvPicPr>
          <p:nvPr>
            <p:ph idx="1"/>
          </p:nvPr>
        </p:nvPicPr>
        <p:blipFill>
          <a:blip r:embed="rId2">
            <a:extLst>
              <a:ext uri="{28A0092B-C50C-407E-A947-70E740481C1C}">
                <a14:useLocalDpi xmlns:a14="http://schemas.microsoft.com/office/drawing/2010/main" val="0"/>
              </a:ext>
            </a:extLst>
          </a:blip>
          <a:srcRect t="13289" b="13289"/>
          <a:stretch>
            <a:fillRect/>
          </a:stretch>
        </p:blipFill>
        <p:spPr>
          <a:xfrm>
            <a:off x="1409741" y="2047478"/>
            <a:ext cx="811282" cy="446174"/>
          </a:xfrm>
        </p:spPr>
      </p:pic>
      <p:pic>
        <p:nvPicPr>
          <p:cNvPr id="7"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2362143" y="2047355"/>
            <a:ext cx="811282" cy="446174"/>
          </a:xfrm>
          <a:prstGeom prst="rect">
            <a:avLst/>
          </a:prstGeom>
        </p:spPr>
      </p:pic>
      <p:pic>
        <p:nvPicPr>
          <p:cNvPr id="8"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3273196" y="2047478"/>
            <a:ext cx="811282" cy="446174"/>
          </a:xfrm>
          <a:prstGeom prst="rect">
            <a:avLst/>
          </a:prstGeom>
        </p:spPr>
      </p:pic>
      <p:pic>
        <p:nvPicPr>
          <p:cNvPr id="9"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1815382" y="2535061"/>
            <a:ext cx="811282" cy="446174"/>
          </a:xfrm>
          <a:prstGeom prst="rect">
            <a:avLst/>
          </a:prstGeom>
        </p:spPr>
      </p:pic>
      <p:pic>
        <p:nvPicPr>
          <p:cNvPr id="10"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2867555" y="2505905"/>
            <a:ext cx="811282" cy="446174"/>
          </a:xfrm>
          <a:prstGeom prst="rect">
            <a:avLst/>
          </a:prstGeom>
        </p:spPr>
      </p:pic>
      <p:sp>
        <p:nvSpPr>
          <p:cNvPr id="11" name="TextBox 10"/>
          <p:cNvSpPr txBox="1"/>
          <p:nvPr/>
        </p:nvSpPr>
        <p:spPr>
          <a:xfrm>
            <a:off x="4903847" y="2099296"/>
            <a:ext cx="3439750" cy="923330"/>
          </a:xfrm>
          <a:prstGeom prst="rect">
            <a:avLst/>
          </a:prstGeom>
          <a:noFill/>
        </p:spPr>
        <p:txBody>
          <a:bodyPr wrap="square" rtlCol="0">
            <a:spAutoFit/>
          </a:bodyPr>
          <a:lstStyle/>
          <a:p>
            <a:r>
              <a:rPr lang="en-US" dirty="0" smtClean="0"/>
              <a:t>First PCR using 5 different template specific primers on the same samples</a:t>
            </a:r>
            <a:endParaRPr lang="en-US" dirty="0"/>
          </a:p>
        </p:txBody>
      </p:sp>
      <p:pic>
        <p:nvPicPr>
          <p:cNvPr id="12"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2349635" y="3981380"/>
            <a:ext cx="811282" cy="446174"/>
          </a:xfrm>
          <a:prstGeom prst="rect">
            <a:avLst/>
          </a:prstGeom>
        </p:spPr>
      </p:pic>
      <p:sp>
        <p:nvSpPr>
          <p:cNvPr id="14" name="TextBox 13"/>
          <p:cNvSpPr txBox="1"/>
          <p:nvPr/>
        </p:nvSpPr>
        <p:spPr>
          <a:xfrm>
            <a:off x="4897487" y="3183683"/>
            <a:ext cx="2875278" cy="646331"/>
          </a:xfrm>
          <a:prstGeom prst="rect">
            <a:avLst/>
          </a:prstGeom>
          <a:noFill/>
        </p:spPr>
        <p:txBody>
          <a:bodyPr wrap="square" rtlCol="0">
            <a:spAutoFit/>
          </a:bodyPr>
          <a:lstStyle/>
          <a:p>
            <a:r>
              <a:rPr lang="en-US" dirty="0" smtClean="0"/>
              <a:t>Pool </a:t>
            </a:r>
            <a:r>
              <a:rPr lang="en-US" dirty="0" smtClean="0"/>
              <a:t>the 5 different products into the same </a:t>
            </a:r>
            <a:r>
              <a:rPr lang="en-US" dirty="0" smtClean="0"/>
              <a:t>well.</a:t>
            </a:r>
            <a:endParaRPr lang="en-US" dirty="0"/>
          </a:p>
        </p:txBody>
      </p:sp>
      <p:sp>
        <p:nvSpPr>
          <p:cNvPr id="15" name="TextBox 14"/>
          <p:cNvSpPr txBox="1"/>
          <p:nvPr/>
        </p:nvSpPr>
        <p:spPr>
          <a:xfrm>
            <a:off x="4903847" y="3900578"/>
            <a:ext cx="2875278" cy="923330"/>
          </a:xfrm>
          <a:prstGeom prst="rect">
            <a:avLst/>
          </a:prstGeom>
          <a:noFill/>
        </p:spPr>
        <p:txBody>
          <a:bodyPr wrap="square" rtlCol="0">
            <a:spAutoFit/>
          </a:bodyPr>
          <a:lstStyle/>
          <a:p>
            <a:r>
              <a:rPr lang="en-US" dirty="0" smtClean="0"/>
              <a:t>Second PCR add on barcodes to identify the sample and sequencing adapters</a:t>
            </a:r>
            <a:endParaRPr lang="en-US" dirty="0"/>
          </a:p>
        </p:txBody>
      </p:sp>
      <p:sp>
        <p:nvSpPr>
          <p:cNvPr id="16" name="TextBox 15"/>
          <p:cNvSpPr txBox="1"/>
          <p:nvPr/>
        </p:nvSpPr>
        <p:spPr>
          <a:xfrm>
            <a:off x="4897487" y="5003717"/>
            <a:ext cx="3439750" cy="646331"/>
          </a:xfrm>
          <a:prstGeom prst="rect">
            <a:avLst/>
          </a:prstGeom>
          <a:noFill/>
        </p:spPr>
        <p:txBody>
          <a:bodyPr wrap="square" rtlCol="0">
            <a:spAutoFit/>
          </a:bodyPr>
          <a:lstStyle/>
          <a:p>
            <a:r>
              <a:rPr lang="en-US" dirty="0" smtClean="0"/>
              <a:t>Pool barcoded products, which are ready for sequencing</a:t>
            </a:r>
            <a:endParaRPr lang="en-US" dirty="0"/>
          </a:p>
        </p:txBody>
      </p:sp>
      <p:cxnSp>
        <p:nvCxnSpPr>
          <p:cNvPr id="18" name="Straight Arrow Connector 17"/>
          <p:cNvCxnSpPr/>
          <p:nvPr/>
        </p:nvCxnSpPr>
        <p:spPr>
          <a:xfrm>
            <a:off x="2779355" y="3183683"/>
            <a:ext cx="0" cy="7168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2779355" y="4465460"/>
            <a:ext cx="0" cy="7168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4" name="Picture 23" descr="imgr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089" y="5526561"/>
            <a:ext cx="646532" cy="646532"/>
          </a:xfrm>
          <a:prstGeom prst="rect">
            <a:avLst/>
          </a:prstGeom>
        </p:spPr>
      </p:pic>
    </p:spTree>
    <p:extLst>
      <p:ext uri="{BB962C8B-B14F-4D97-AF65-F5344CB8AC3E}">
        <p14:creationId xmlns:p14="http://schemas.microsoft.com/office/powerpoint/2010/main" val="279467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Amplicon</a:t>
            </a:r>
            <a:r>
              <a:rPr lang="en-US" dirty="0" smtClean="0"/>
              <a:t> sequencing with dual barcoding</a:t>
            </a:r>
            <a:endParaRPr lang="en-US" dirty="0"/>
          </a:p>
        </p:txBody>
      </p:sp>
      <p:sp>
        <p:nvSpPr>
          <p:cNvPr id="3" name="Content Placeholder 2"/>
          <p:cNvSpPr>
            <a:spLocks noGrp="1"/>
          </p:cNvSpPr>
          <p:nvPr>
            <p:ph idx="1"/>
          </p:nvPr>
        </p:nvSpPr>
        <p:spPr>
          <a:xfrm>
            <a:off x="457200" y="1600200"/>
            <a:ext cx="8229600" cy="4944669"/>
          </a:xfrm>
        </p:spPr>
        <p:txBody>
          <a:bodyPr>
            <a:normAutofit fontScale="77500" lnSpcReduction="20000"/>
          </a:bodyPr>
          <a:lstStyle/>
          <a:p>
            <a:r>
              <a:rPr lang="en-US" dirty="0" smtClean="0"/>
              <a:t>2-step PCR, where the first PCR extracts out the target specific region and the second PCR add on adapters and barcodes. Target specific primers include universal sequences CS1 and CS2, the second PCR extends the universal sequences with adapters and barcodes.</a:t>
            </a:r>
          </a:p>
          <a:p>
            <a:r>
              <a:rPr lang="en-US" dirty="0" smtClean="0"/>
              <a:t>Adapters and barcodes are not included in the target specific primers which allows for maximum flexibility in target specific primer usage and the ability to swap out targets, or include multiple targets in the same sequencing reaction without needing to purchase a large number of </a:t>
            </a:r>
            <a:r>
              <a:rPr lang="en-US" dirty="0" smtClean="0"/>
              <a:t>barcoded, </a:t>
            </a:r>
            <a:r>
              <a:rPr lang="en-US" dirty="0" smtClean="0"/>
              <a:t>target specific primers.</a:t>
            </a:r>
          </a:p>
          <a:p>
            <a:r>
              <a:rPr lang="en-US" dirty="0" smtClean="0"/>
              <a:t>Barcodes are included in both adapters, therefor a pair of barcodes are used to uniquely identify a samples. This allows for 32 barcode pairs to be able to uniquely identify 1024 samples.</a:t>
            </a:r>
            <a:endParaRPr lang="en-US" dirty="0"/>
          </a:p>
        </p:txBody>
      </p:sp>
    </p:spTree>
    <p:extLst>
      <p:ext uri="{BB962C8B-B14F-4D97-AF65-F5344CB8AC3E}">
        <p14:creationId xmlns:p14="http://schemas.microsoft.com/office/powerpoint/2010/main" val="16080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a:xfrm>
            <a:off x="457200" y="1388509"/>
            <a:ext cx="8229600" cy="2845372"/>
          </a:xfrm>
        </p:spPr>
        <p:txBody>
          <a:bodyPr>
            <a:normAutofit fontScale="85000" lnSpcReduction="20000"/>
          </a:bodyPr>
          <a:lstStyle/>
          <a:p>
            <a:r>
              <a:rPr lang="en-US" dirty="0" smtClean="0"/>
              <a:t>Maximum Flexibility, fewer target specific primers </a:t>
            </a:r>
            <a:r>
              <a:rPr lang="en-US" dirty="0" smtClean="0"/>
              <a:t>needed, multiple target specific primers capable.</a:t>
            </a:r>
            <a:endParaRPr lang="en-US" dirty="0" smtClean="0"/>
          </a:p>
          <a:p>
            <a:r>
              <a:rPr lang="en-US" dirty="0" smtClean="0"/>
              <a:t>Dual barcoding, allowing for massively multiplexing of samples to occur.</a:t>
            </a:r>
          </a:p>
          <a:p>
            <a:r>
              <a:rPr lang="en-US" dirty="0" smtClean="0"/>
              <a:t>Works with both </a:t>
            </a:r>
            <a:r>
              <a:rPr lang="en-US" dirty="0" smtClean="0"/>
              <a:t>Illumina, 454 Ion Torrent platforms.</a:t>
            </a:r>
          </a:p>
          <a:p>
            <a:r>
              <a:rPr lang="en-US" dirty="0" smtClean="0"/>
              <a:t>Software for analysis, DNA to abundance table workflow.</a:t>
            </a:r>
            <a:endParaRPr lang="en-US" dirty="0" smtClean="0"/>
          </a:p>
          <a:p>
            <a:pPr marL="0" indent="0">
              <a:buNone/>
            </a:pPr>
            <a:endParaRPr lang="en-US" dirty="0"/>
          </a:p>
        </p:txBody>
      </p:sp>
      <p:sp>
        <p:nvSpPr>
          <p:cNvPr id="6" name="Content Placeholder 2"/>
          <p:cNvSpPr txBox="1">
            <a:spLocks/>
          </p:cNvSpPr>
          <p:nvPr/>
        </p:nvSpPr>
        <p:spPr>
          <a:xfrm>
            <a:off x="450842" y="5045366"/>
            <a:ext cx="8229600" cy="1495134"/>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Two </a:t>
            </a:r>
            <a:r>
              <a:rPr lang="en-US" dirty="0" smtClean="0"/>
              <a:t>PCR reactions (however often allows for more efficient reactions)</a:t>
            </a:r>
            <a:endParaRPr lang="en-US" dirty="0" smtClean="0"/>
          </a:p>
          <a:p>
            <a:r>
              <a:rPr lang="en-US" dirty="0" smtClean="0"/>
              <a:t>Sequence the target specific </a:t>
            </a:r>
            <a:r>
              <a:rPr lang="en-US" dirty="0" smtClean="0"/>
              <a:t>primer (in my opinion not a drawback)</a:t>
            </a:r>
            <a:endParaRPr lang="en-US" dirty="0" smtClean="0"/>
          </a:p>
        </p:txBody>
      </p:sp>
      <p:sp>
        <p:nvSpPr>
          <p:cNvPr id="7" name="Title 1"/>
          <p:cNvSpPr txBox="1">
            <a:spLocks/>
          </p:cNvSpPr>
          <p:nvPr/>
        </p:nvSpPr>
        <p:spPr>
          <a:xfrm>
            <a:off x="468480" y="400816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Drawbacks</a:t>
            </a:r>
            <a:endParaRPr lang="en-US" dirty="0"/>
          </a:p>
        </p:txBody>
      </p:sp>
    </p:spTree>
    <p:extLst>
      <p:ext uri="{BB962C8B-B14F-4D97-AF65-F5344CB8AC3E}">
        <p14:creationId xmlns:p14="http://schemas.microsoft.com/office/powerpoint/2010/main" val="1051715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Basics/Workflow</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998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a:spLocks noChangeAspect="1"/>
          </p:cNvSpPr>
          <p:nvPr/>
        </p:nvSpPr>
        <p:spPr bwMode="auto">
          <a:xfrm>
            <a:off x="416219" y="2315848"/>
            <a:ext cx="2025568" cy="810232"/>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charset="0"/>
              <a:buNone/>
              <a:tabLst/>
            </a:pPr>
            <a:r>
              <a:rPr kumimoji="0" lang="en-US" sz="1800" b="0" i="0" u="none" strike="noStrike" cap="none" normalizeH="0" baseline="0" dirty="0" smtClean="0">
                <a:ln>
                  <a:noFill/>
                </a:ln>
                <a:effectLst/>
                <a:latin typeface="Arial" charset="0"/>
              </a:rPr>
              <a:t>Target Specific</a:t>
            </a: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charset="0"/>
              <a:buNone/>
              <a:tabLst/>
            </a:pPr>
            <a:r>
              <a:rPr kumimoji="0" lang="en-US" sz="1800" b="0" i="0" u="none" strike="noStrike" cap="none" normalizeH="0" baseline="0" dirty="0" smtClean="0">
                <a:ln>
                  <a:noFill/>
                </a:ln>
                <a:effectLst/>
                <a:latin typeface="Arial" charset="0"/>
              </a:rPr>
              <a:t>Primer Design</a:t>
            </a:r>
            <a:endParaRPr kumimoji="0" lang="en-US" sz="1800" b="0" i="0" u="none" strike="noStrike" cap="none" normalizeH="0" baseline="0" dirty="0">
              <a:ln>
                <a:noFill/>
              </a:ln>
              <a:effectLst/>
              <a:latin typeface="Arial" charset="0"/>
            </a:endParaRPr>
          </a:p>
        </p:txBody>
      </p:sp>
      <p:sp>
        <p:nvSpPr>
          <p:cNvPr id="4" name="Rounded Rectangle 3"/>
          <p:cNvSpPr>
            <a:spLocks noChangeAspect="1"/>
          </p:cNvSpPr>
          <p:nvPr/>
        </p:nvSpPr>
        <p:spPr bwMode="auto">
          <a:xfrm>
            <a:off x="3464219" y="2315848"/>
            <a:ext cx="2025568" cy="810232"/>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charset="0"/>
              <a:buNone/>
              <a:tabLst/>
            </a:pPr>
            <a:r>
              <a:rPr kumimoji="0" lang="en-US" sz="1800" b="0" i="0" u="none" strike="noStrike" cap="none" normalizeH="0" baseline="0" dirty="0" smtClean="0">
                <a:ln>
                  <a:noFill/>
                </a:ln>
                <a:effectLst/>
                <a:latin typeface="Arial" charset="0"/>
              </a:rPr>
              <a:t>Primer Validation</a:t>
            </a:r>
          </a:p>
        </p:txBody>
      </p:sp>
      <p:sp>
        <p:nvSpPr>
          <p:cNvPr id="5" name="Rounded Rectangle 4"/>
          <p:cNvSpPr>
            <a:spLocks noChangeAspect="1"/>
          </p:cNvSpPr>
          <p:nvPr/>
        </p:nvSpPr>
        <p:spPr bwMode="auto">
          <a:xfrm>
            <a:off x="6283313" y="2280958"/>
            <a:ext cx="2025568" cy="810232"/>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charset="0"/>
              <a:buNone/>
              <a:tabLst/>
            </a:pPr>
            <a:r>
              <a:rPr lang="en-US" dirty="0" smtClean="0"/>
              <a:t>Dual-barcoded</a:t>
            </a: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charset="0"/>
              <a:buNone/>
              <a:tabLst/>
            </a:pPr>
            <a:r>
              <a:rPr lang="en-US" dirty="0" smtClean="0"/>
              <a:t>Two-step</a:t>
            </a: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charset="0"/>
              <a:buNone/>
              <a:tabLst/>
            </a:pPr>
            <a:r>
              <a:rPr lang="en-US" dirty="0" smtClean="0"/>
              <a:t>PCR</a:t>
            </a:r>
            <a:endParaRPr kumimoji="0" lang="en-US" sz="1800" b="0" i="0" u="none" strike="noStrike" cap="none" normalizeH="0" baseline="0" dirty="0" smtClean="0">
              <a:ln>
                <a:noFill/>
              </a:ln>
              <a:effectLst/>
              <a:latin typeface="Arial" charset="0"/>
            </a:endParaRPr>
          </a:p>
        </p:txBody>
      </p:sp>
      <p:sp>
        <p:nvSpPr>
          <p:cNvPr id="6" name="Rounded Rectangle 5"/>
          <p:cNvSpPr>
            <a:spLocks noChangeAspect="1"/>
          </p:cNvSpPr>
          <p:nvPr/>
        </p:nvSpPr>
        <p:spPr bwMode="auto">
          <a:xfrm>
            <a:off x="6280128" y="711784"/>
            <a:ext cx="2025568" cy="810232"/>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charset="0"/>
              <a:buNone/>
              <a:tabLst/>
            </a:pPr>
            <a:r>
              <a:rPr lang="en-US" dirty="0" smtClean="0"/>
              <a:t>DNA</a:t>
            </a:r>
            <a:endParaRPr kumimoji="0" lang="en-US" sz="1800" b="0" i="0" u="none" strike="noStrike" cap="none" normalizeH="0" baseline="0" dirty="0" smtClean="0">
              <a:ln>
                <a:noFill/>
              </a:ln>
              <a:effectLst/>
              <a:latin typeface="Arial" charset="0"/>
            </a:endParaRPr>
          </a:p>
        </p:txBody>
      </p:sp>
      <p:sp>
        <p:nvSpPr>
          <p:cNvPr id="7" name="Rounded Rectangle 6"/>
          <p:cNvSpPr>
            <a:spLocks noChangeAspect="1"/>
          </p:cNvSpPr>
          <p:nvPr/>
        </p:nvSpPr>
        <p:spPr bwMode="auto">
          <a:xfrm>
            <a:off x="6283313" y="3938339"/>
            <a:ext cx="2025568" cy="810232"/>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charset="0"/>
              <a:buNone/>
              <a:tabLst/>
            </a:pPr>
            <a:r>
              <a:rPr lang="en-US" dirty="0" smtClean="0"/>
              <a:t>Pooling</a:t>
            </a: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charset="0"/>
              <a:buNone/>
              <a:tabLst/>
            </a:pPr>
            <a:r>
              <a:rPr lang="en-US" dirty="0" smtClean="0"/>
              <a:t>And</a:t>
            </a: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charset="0"/>
              <a:buNone/>
              <a:tabLst/>
            </a:pPr>
            <a:r>
              <a:rPr lang="en-US" dirty="0" smtClean="0"/>
              <a:t>Quantification</a:t>
            </a:r>
            <a:endParaRPr kumimoji="0" lang="en-US" sz="1800" b="0" i="0" u="none" strike="noStrike" cap="none" normalizeH="0" baseline="0" dirty="0" smtClean="0">
              <a:ln>
                <a:noFill/>
              </a:ln>
              <a:effectLst/>
              <a:latin typeface="Arial" charset="0"/>
            </a:endParaRPr>
          </a:p>
        </p:txBody>
      </p:sp>
      <p:sp>
        <p:nvSpPr>
          <p:cNvPr id="8" name="Rounded Rectangle 7"/>
          <p:cNvSpPr>
            <a:spLocks noChangeAspect="1"/>
          </p:cNvSpPr>
          <p:nvPr/>
        </p:nvSpPr>
        <p:spPr bwMode="auto">
          <a:xfrm>
            <a:off x="6280128" y="5484799"/>
            <a:ext cx="2025568" cy="810232"/>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charset="0"/>
              <a:buNone/>
              <a:tabLst/>
            </a:pPr>
            <a:r>
              <a:rPr lang="en-US" dirty="0" smtClean="0"/>
              <a:t>Illumina Sequencing</a:t>
            </a: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charset="0"/>
              <a:buNone/>
              <a:tabLst/>
            </a:pPr>
            <a:r>
              <a:rPr kumimoji="0" lang="en-US" sz="1800" b="0" i="0" u="none" strike="noStrike" cap="none" normalizeH="0" baseline="0" dirty="0" smtClean="0">
                <a:ln>
                  <a:noFill/>
                </a:ln>
                <a:effectLst/>
                <a:latin typeface="Arial" charset="0"/>
              </a:rPr>
              <a:t>Four Read</a:t>
            </a:r>
            <a:r>
              <a:rPr kumimoji="0" lang="en-US" sz="1800" b="0" i="0" u="none" strike="noStrike" cap="none" normalizeH="0" dirty="0" smtClean="0">
                <a:ln>
                  <a:noFill/>
                </a:ln>
                <a:effectLst/>
                <a:latin typeface="Arial" charset="0"/>
              </a:rPr>
              <a:t> Setup</a:t>
            </a:r>
            <a:endParaRPr kumimoji="0" lang="en-US" sz="1800" b="0" i="0" u="none" strike="noStrike" cap="none" normalizeH="0" baseline="0" dirty="0" smtClean="0">
              <a:ln>
                <a:noFill/>
              </a:ln>
              <a:effectLst/>
              <a:latin typeface="Arial" charset="0"/>
            </a:endParaRPr>
          </a:p>
        </p:txBody>
      </p:sp>
      <p:sp>
        <p:nvSpPr>
          <p:cNvPr id="9" name="Rounded Rectangle 8"/>
          <p:cNvSpPr>
            <a:spLocks noChangeAspect="1"/>
          </p:cNvSpPr>
          <p:nvPr/>
        </p:nvSpPr>
        <p:spPr bwMode="auto">
          <a:xfrm>
            <a:off x="3464219" y="5484799"/>
            <a:ext cx="2025568" cy="810232"/>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charset="0"/>
              <a:buNone/>
              <a:tabLst/>
            </a:pPr>
            <a:r>
              <a:rPr lang="en-US" dirty="0" err="1" smtClean="0"/>
              <a:t>Demuliplex</a:t>
            </a:r>
            <a:r>
              <a:rPr lang="en-US" dirty="0" smtClean="0"/>
              <a:t> by barcodes and primer sequences</a:t>
            </a:r>
            <a:endParaRPr kumimoji="0" lang="en-US" sz="1800" b="0" i="0" u="none" strike="noStrike" cap="none" normalizeH="0" baseline="0" dirty="0" smtClean="0">
              <a:ln>
                <a:noFill/>
              </a:ln>
              <a:effectLst/>
              <a:latin typeface="Arial" charset="0"/>
            </a:endParaRPr>
          </a:p>
        </p:txBody>
      </p:sp>
      <p:sp>
        <p:nvSpPr>
          <p:cNvPr id="10" name="Rounded Rectangle 9"/>
          <p:cNvSpPr>
            <a:spLocks noChangeAspect="1"/>
          </p:cNvSpPr>
          <p:nvPr/>
        </p:nvSpPr>
        <p:spPr bwMode="auto">
          <a:xfrm>
            <a:off x="416219" y="5484799"/>
            <a:ext cx="2025568" cy="810232"/>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charset="0"/>
              <a:buNone/>
              <a:tabLst/>
            </a:pPr>
            <a:r>
              <a:rPr lang="en-US" dirty="0" smtClean="0"/>
              <a:t>Downstream</a:t>
            </a: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charset="0"/>
              <a:buNone/>
              <a:tabLst/>
            </a:pPr>
            <a:r>
              <a:rPr lang="en-US" dirty="0" smtClean="0"/>
              <a:t>Analysis</a:t>
            </a:r>
            <a:endParaRPr kumimoji="0" lang="en-US" sz="1800" b="0" i="0" u="none" strike="noStrike" cap="none" normalizeH="0" baseline="0" dirty="0" smtClean="0">
              <a:ln>
                <a:noFill/>
              </a:ln>
              <a:effectLst/>
              <a:latin typeface="Arial" charset="0"/>
            </a:endParaRPr>
          </a:p>
        </p:txBody>
      </p:sp>
      <p:cxnSp>
        <p:nvCxnSpPr>
          <p:cNvPr id="11" name="Straight Arrow Connector 10"/>
          <p:cNvCxnSpPr>
            <a:cxnSpLocks noChangeAspect="1"/>
          </p:cNvCxnSpPr>
          <p:nvPr/>
        </p:nvCxnSpPr>
        <p:spPr bwMode="auto">
          <a:xfrm>
            <a:off x="2903068" y="2695557"/>
            <a:ext cx="289369"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2" name="Straight Arrow Connector 11"/>
          <p:cNvCxnSpPr>
            <a:cxnSpLocks noChangeAspect="1"/>
          </p:cNvCxnSpPr>
          <p:nvPr/>
        </p:nvCxnSpPr>
        <p:spPr bwMode="auto">
          <a:xfrm rot="10800000">
            <a:off x="2903069" y="5889915"/>
            <a:ext cx="289369"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 name="Straight Arrow Connector 12"/>
          <p:cNvCxnSpPr>
            <a:cxnSpLocks noChangeAspect="1"/>
          </p:cNvCxnSpPr>
          <p:nvPr/>
        </p:nvCxnSpPr>
        <p:spPr bwMode="auto">
          <a:xfrm>
            <a:off x="5726101" y="2720964"/>
            <a:ext cx="289369"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4" name="Straight Arrow Connector 13"/>
          <p:cNvCxnSpPr>
            <a:cxnSpLocks noChangeAspect="1"/>
          </p:cNvCxnSpPr>
          <p:nvPr/>
        </p:nvCxnSpPr>
        <p:spPr bwMode="auto">
          <a:xfrm rot="10800000">
            <a:off x="5726101" y="5889915"/>
            <a:ext cx="289369"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5" name="Straight Arrow Connector 14"/>
          <p:cNvCxnSpPr>
            <a:cxnSpLocks noChangeAspect="1"/>
          </p:cNvCxnSpPr>
          <p:nvPr/>
        </p:nvCxnSpPr>
        <p:spPr bwMode="auto">
          <a:xfrm rot="5400000">
            <a:off x="7148228" y="1952631"/>
            <a:ext cx="289369"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6" name="Straight Arrow Connector 15"/>
          <p:cNvCxnSpPr>
            <a:cxnSpLocks noChangeAspect="1"/>
          </p:cNvCxnSpPr>
          <p:nvPr/>
        </p:nvCxnSpPr>
        <p:spPr bwMode="auto">
          <a:xfrm rot="5400000">
            <a:off x="7162515" y="3584513"/>
            <a:ext cx="289369"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7" name="Straight Arrow Connector 16"/>
          <p:cNvCxnSpPr>
            <a:cxnSpLocks noChangeAspect="1"/>
          </p:cNvCxnSpPr>
          <p:nvPr/>
        </p:nvCxnSpPr>
        <p:spPr bwMode="auto">
          <a:xfrm rot="5400000">
            <a:off x="7151413" y="5087589"/>
            <a:ext cx="289369"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8" name="TextBox 17"/>
          <p:cNvSpPr txBox="1">
            <a:spLocks noChangeAspect="1"/>
          </p:cNvSpPr>
          <p:nvPr/>
        </p:nvSpPr>
        <p:spPr>
          <a:xfrm>
            <a:off x="1516037" y="1895446"/>
            <a:ext cx="3352799" cy="369332"/>
          </a:xfrm>
          <a:prstGeom prst="rect">
            <a:avLst/>
          </a:prstGeom>
          <a:noFill/>
        </p:spPr>
        <p:txBody>
          <a:bodyPr wrap="square" rtlCol="0">
            <a:spAutoFit/>
          </a:bodyPr>
          <a:lstStyle/>
          <a:p>
            <a:r>
              <a:rPr lang="en-US" b="1" dirty="0" smtClean="0">
                <a:solidFill>
                  <a:srgbClr val="FF0000"/>
                </a:solidFill>
              </a:rPr>
              <a:t>Performed in Researcher’s Lab</a:t>
            </a:r>
            <a:endParaRPr lang="en-US" b="1" dirty="0">
              <a:solidFill>
                <a:srgbClr val="FF0000"/>
              </a:solidFill>
            </a:endParaRPr>
          </a:p>
        </p:txBody>
      </p:sp>
      <p:sp>
        <p:nvSpPr>
          <p:cNvPr id="19" name="TextBox 18"/>
          <p:cNvSpPr txBox="1">
            <a:spLocks noChangeAspect="1"/>
          </p:cNvSpPr>
          <p:nvPr/>
        </p:nvSpPr>
        <p:spPr>
          <a:xfrm>
            <a:off x="1223172" y="4957254"/>
            <a:ext cx="3660777" cy="369332"/>
          </a:xfrm>
          <a:prstGeom prst="rect">
            <a:avLst/>
          </a:prstGeom>
          <a:noFill/>
        </p:spPr>
        <p:txBody>
          <a:bodyPr wrap="square" rtlCol="0">
            <a:spAutoFit/>
          </a:bodyPr>
          <a:lstStyle/>
          <a:p>
            <a:r>
              <a:rPr lang="en-US" b="1" dirty="0" smtClean="0">
                <a:solidFill>
                  <a:srgbClr val="FF0000"/>
                </a:solidFill>
              </a:rPr>
              <a:t>Python </a:t>
            </a:r>
            <a:r>
              <a:rPr lang="en-US" b="1" dirty="0" err="1" smtClean="0">
                <a:solidFill>
                  <a:srgbClr val="FF0000"/>
                </a:solidFill>
              </a:rPr>
              <a:t>dbcAmplicons</a:t>
            </a:r>
            <a:r>
              <a:rPr lang="en-US" b="1" dirty="0" smtClean="0">
                <a:solidFill>
                  <a:srgbClr val="FF0000"/>
                </a:solidFill>
              </a:rPr>
              <a:t> application</a:t>
            </a:r>
            <a:endParaRPr lang="en-US" b="1" dirty="0">
              <a:solidFill>
                <a:srgbClr val="FF0000"/>
              </a:solidFill>
            </a:endParaRPr>
          </a:p>
        </p:txBody>
      </p:sp>
      <p:sp>
        <p:nvSpPr>
          <p:cNvPr id="20" name="TextBox 19"/>
          <p:cNvSpPr txBox="1">
            <a:spLocks noChangeAspect="1"/>
          </p:cNvSpPr>
          <p:nvPr/>
        </p:nvSpPr>
        <p:spPr>
          <a:xfrm rot="5400000">
            <a:off x="6991217" y="4257636"/>
            <a:ext cx="3306133" cy="369332"/>
          </a:xfrm>
          <a:prstGeom prst="rect">
            <a:avLst/>
          </a:prstGeom>
          <a:noFill/>
        </p:spPr>
        <p:txBody>
          <a:bodyPr wrap="square" rtlCol="0">
            <a:spAutoFit/>
          </a:bodyPr>
          <a:lstStyle/>
          <a:p>
            <a:r>
              <a:rPr lang="en-US" b="1" dirty="0" smtClean="0">
                <a:solidFill>
                  <a:srgbClr val="FF0000"/>
                </a:solidFill>
              </a:rPr>
              <a:t>Performed in Core Facility</a:t>
            </a:r>
            <a:endParaRPr lang="en-US" b="1" dirty="0">
              <a:solidFill>
                <a:srgbClr val="FF0000"/>
              </a:solidFill>
            </a:endParaRPr>
          </a:p>
        </p:txBody>
      </p:sp>
      <p:sp>
        <p:nvSpPr>
          <p:cNvPr id="21" name="TextBox 20"/>
          <p:cNvSpPr txBox="1">
            <a:spLocks noChangeAspect="1"/>
          </p:cNvSpPr>
          <p:nvPr/>
        </p:nvSpPr>
        <p:spPr>
          <a:xfrm>
            <a:off x="608256" y="880022"/>
            <a:ext cx="5356715" cy="769441"/>
          </a:xfrm>
          <a:prstGeom prst="rect">
            <a:avLst/>
          </a:prstGeom>
          <a:noFill/>
        </p:spPr>
        <p:txBody>
          <a:bodyPr wrap="square" rtlCol="0">
            <a:spAutoFit/>
          </a:bodyPr>
          <a:lstStyle/>
          <a:p>
            <a:pPr algn="ctr"/>
            <a:r>
              <a:rPr lang="en-US" sz="2400" b="1" dirty="0" smtClean="0"/>
              <a:t>Two-step PCR</a:t>
            </a:r>
          </a:p>
          <a:p>
            <a:pPr algn="ctr"/>
            <a:r>
              <a:rPr lang="en-US" sz="2000" dirty="0" smtClean="0"/>
              <a:t>highly multiplexed and modular amplicon design</a:t>
            </a:r>
            <a:endParaRPr lang="en-US" sz="2000" dirty="0"/>
          </a:p>
        </p:txBody>
      </p:sp>
    </p:spTree>
    <p:extLst>
      <p:ext uri="{BB962C8B-B14F-4D97-AF65-F5344CB8AC3E}">
        <p14:creationId xmlns:p14="http://schemas.microsoft.com/office/powerpoint/2010/main" val="527614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 name="Group 160"/>
          <p:cNvGrpSpPr/>
          <p:nvPr/>
        </p:nvGrpSpPr>
        <p:grpSpPr>
          <a:xfrm>
            <a:off x="88900" y="19426"/>
            <a:ext cx="8733468" cy="6800159"/>
            <a:chOff x="88900" y="25213"/>
            <a:chExt cx="8733468" cy="6800159"/>
          </a:xfrm>
        </p:grpSpPr>
        <p:sp>
          <p:nvSpPr>
            <p:cNvPr id="12" name="Left Arrow 11"/>
            <p:cNvSpPr/>
            <p:nvPr/>
          </p:nvSpPr>
          <p:spPr>
            <a:xfrm>
              <a:off x="5434499" y="352152"/>
              <a:ext cx="457200" cy="91440"/>
            </a:xfrm>
            <a:prstGeom prst="leftArrow">
              <a:avLst/>
            </a:prstGeom>
            <a:solidFill>
              <a:schemeClr val="tx2">
                <a:lumMod val="75000"/>
              </a:schemeClr>
            </a:solidFill>
            <a:ln>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639000" y="493763"/>
              <a:ext cx="6416059"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37473" y="916952"/>
              <a:ext cx="6419088"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048121" y="568473"/>
              <a:ext cx="3958909" cy="276999"/>
            </a:xfrm>
            <a:prstGeom prst="rect">
              <a:avLst/>
            </a:prstGeom>
            <a:noFill/>
          </p:spPr>
          <p:txBody>
            <a:bodyPr wrap="square" rtlCol="0">
              <a:spAutoFit/>
            </a:bodyPr>
            <a:lstStyle/>
            <a:p>
              <a:pPr algn="ctr"/>
              <a:r>
                <a:rPr lang="en-US" sz="1200" dirty="0" smtClean="0"/>
                <a:t>Target Region</a:t>
              </a:r>
            </a:p>
          </p:txBody>
        </p:sp>
        <p:sp>
          <p:nvSpPr>
            <p:cNvPr id="10" name="Right Arrow 9"/>
            <p:cNvSpPr/>
            <p:nvPr/>
          </p:nvSpPr>
          <p:spPr>
            <a:xfrm>
              <a:off x="1788240" y="1025285"/>
              <a:ext cx="457200" cy="91440"/>
            </a:xfrm>
            <a:prstGeom prst="rightArrow">
              <a:avLst/>
            </a:prstGeom>
            <a:solidFill>
              <a:schemeClr val="tx2">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rot="18900000">
              <a:off x="5806955" y="209718"/>
              <a:ext cx="457200" cy="54864"/>
            </a:xfrm>
            <a:prstGeom prst="rect">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684444" y="1142125"/>
              <a:ext cx="844872" cy="246221"/>
            </a:xfrm>
            <a:prstGeom prst="rect">
              <a:avLst/>
            </a:prstGeom>
            <a:noFill/>
          </p:spPr>
          <p:txBody>
            <a:bodyPr wrap="square" rtlCol="0">
              <a:spAutoFit/>
            </a:bodyPr>
            <a:lstStyle/>
            <a:p>
              <a:pPr algn="r"/>
              <a:r>
                <a:rPr lang="en-US" sz="1000" dirty="0" smtClean="0"/>
                <a:t>CS1-TS_F</a:t>
              </a:r>
              <a:endParaRPr lang="en-US" sz="1000" dirty="0"/>
            </a:p>
          </p:txBody>
        </p:sp>
        <p:sp>
          <p:nvSpPr>
            <p:cNvPr id="14" name="TextBox 13"/>
            <p:cNvSpPr txBox="1"/>
            <p:nvPr/>
          </p:nvSpPr>
          <p:spPr>
            <a:xfrm>
              <a:off x="5042133" y="25213"/>
              <a:ext cx="1310616" cy="246221"/>
            </a:xfrm>
            <a:prstGeom prst="rect">
              <a:avLst/>
            </a:prstGeom>
            <a:noFill/>
          </p:spPr>
          <p:txBody>
            <a:bodyPr wrap="square" rtlCol="0">
              <a:spAutoFit/>
            </a:bodyPr>
            <a:lstStyle/>
            <a:p>
              <a:r>
                <a:rPr lang="en-US" sz="1000" dirty="0" smtClean="0"/>
                <a:t>CS2-TS_R</a:t>
              </a:r>
              <a:endParaRPr lang="en-US" sz="1000" dirty="0"/>
            </a:p>
          </p:txBody>
        </p:sp>
        <p:sp>
          <p:nvSpPr>
            <p:cNvPr id="15" name="Rectangle 14"/>
            <p:cNvSpPr/>
            <p:nvPr/>
          </p:nvSpPr>
          <p:spPr>
            <a:xfrm>
              <a:off x="2249300" y="1769872"/>
              <a:ext cx="3182112"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2245440" y="2231421"/>
              <a:ext cx="318906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2063971" y="1862051"/>
              <a:ext cx="3958909" cy="276999"/>
            </a:xfrm>
            <a:prstGeom prst="rect">
              <a:avLst/>
            </a:prstGeom>
            <a:noFill/>
          </p:spPr>
          <p:txBody>
            <a:bodyPr wrap="square" rtlCol="0">
              <a:spAutoFit/>
            </a:bodyPr>
            <a:lstStyle/>
            <a:p>
              <a:pPr algn="ctr"/>
              <a:r>
                <a:rPr lang="en-US" sz="1200" dirty="0" smtClean="0"/>
                <a:t>Target Region</a:t>
              </a:r>
            </a:p>
          </p:txBody>
        </p:sp>
        <p:sp>
          <p:nvSpPr>
            <p:cNvPr id="18" name="Rectangle 17"/>
            <p:cNvSpPr/>
            <p:nvPr/>
          </p:nvSpPr>
          <p:spPr>
            <a:xfrm>
              <a:off x="1335257" y="2231421"/>
              <a:ext cx="457200" cy="64008"/>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Arrow 18"/>
            <p:cNvSpPr/>
            <p:nvPr/>
          </p:nvSpPr>
          <p:spPr>
            <a:xfrm>
              <a:off x="1328844" y="3677474"/>
              <a:ext cx="457200" cy="91440"/>
            </a:xfrm>
            <a:prstGeom prst="rightArrow">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898728" y="1773204"/>
              <a:ext cx="457200" cy="64008"/>
            </a:xfrm>
            <a:prstGeom prst="rect">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Left Arrow 20"/>
            <p:cNvSpPr/>
            <p:nvPr/>
          </p:nvSpPr>
          <p:spPr>
            <a:xfrm>
              <a:off x="5892978" y="2958553"/>
              <a:ext cx="457200" cy="91440"/>
            </a:xfrm>
            <a:prstGeom prst="leftArrow">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094675" y="1910907"/>
              <a:ext cx="1169699" cy="246221"/>
            </a:xfrm>
            <a:prstGeom prst="rect">
              <a:avLst/>
            </a:prstGeom>
            <a:noFill/>
          </p:spPr>
          <p:txBody>
            <a:bodyPr wrap="square" rtlCol="0">
              <a:spAutoFit/>
            </a:bodyPr>
            <a:lstStyle/>
            <a:p>
              <a:pPr algn="r"/>
              <a:r>
                <a:rPr lang="en-US" sz="1000" dirty="0" smtClean="0"/>
                <a:t>CS1       TS_F  </a:t>
              </a:r>
              <a:endParaRPr lang="en-US" sz="1000" dirty="0"/>
            </a:p>
          </p:txBody>
        </p:sp>
        <p:sp>
          <p:nvSpPr>
            <p:cNvPr id="23" name="TextBox 22"/>
            <p:cNvSpPr txBox="1"/>
            <p:nvPr/>
          </p:nvSpPr>
          <p:spPr>
            <a:xfrm>
              <a:off x="5381558" y="1910528"/>
              <a:ext cx="1310616" cy="246221"/>
            </a:xfrm>
            <a:prstGeom prst="rect">
              <a:avLst/>
            </a:prstGeom>
            <a:noFill/>
          </p:spPr>
          <p:txBody>
            <a:bodyPr wrap="square" rtlCol="0">
              <a:spAutoFit/>
            </a:bodyPr>
            <a:lstStyle/>
            <a:p>
              <a:r>
                <a:rPr lang="en-US" sz="1000" dirty="0" smtClean="0"/>
                <a:t>TS_R        CS2</a:t>
              </a:r>
              <a:endParaRPr lang="en-US" sz="1000" dirty="0"/>
            </a:p>
          </p:txBody>
        </p:sp>
        <p:sp>
          <p:nvSpPr>
            <p:cNvPr id="24" name="Rectangle 23"/>
            <p:cNvSpPr/>
            <p:nvPr/>
          </p:nvSpPr>
          <p:spPr>
            <a:xfrm>
              <a:off x="5900102" y="2230876"/>
              <a:ext cx="457200" cy="64008"/>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329997" y="1769268"/>
              <a:ext cx="457200" cy="64008"/>
            </a:xfrm>
            <a:prstGeom prst="rect">
              <a:avLst/>
            </a:prstGeom>
            <a:solidFill>
              <a:schemeClr val="accent6">
                <a:lumMod val="60000"/>
                <a:lumOff val="40000"/>
              </a:schemeClr>
            </a:solid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own Arrow 25"/>
            <p:cNvSpPr/>
            <p:nvPr/>
          </p:nvSpPr>
          <p:spPr>
            <a:xfrm>
              <a:off x="4042101" y="1164126"/>
              <a:ext cx="91440" cy="457200"/>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Down Arrow 33"/>
            <p:cNvSpPr/>
            <p:nvPr/>
          </p:nvSpPr>
          <p:spPr>
            <a:xfrm>
              <a:off x="4044296" y="2489824"/>
              <a:ext cx="91440" cy="457200"/>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Down Arrow 34"/>
            <p:cNvSpPr/>
            <p:nvPr/>
          </p:nvSpPr>
          <p:spPr>
            <a:xfrm>
              <a:off x="4044296" y="3844784"/>
              <a:ext cx="91440" cy="457200"/>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rot="18900000">
              <a:off x="6234162" y="2735607"/>
              <a:ext cx="685800" cy="54864"/>
              <a:chOff x="6938003" y="5123088"/>
              <a:chExt cx="685800" cy="54864"/>
            </a:xfrm>
          </p:grpSpPr>
          <p:sp>
            <p:nvSpPr>
              <p:cNvPr id="37" name="Rectangle 36"/>
              <p:cNvSpPr/>
              <p:nvPr/>
            </p:nvSpPr>
            <p:spPr>
              <a:xfrm>
                <a:off x="6938003" y="5123088"/>
                <a:ext cx="228600" cy="54864"/>
              </a:xfrm>
              <a:prstGeom prst="rect">
                <a:avLst/>
              </a:prstGeom>
              <a:solidFill>
                <a:schemeClr val="accent3">
                  <a:lumMod val="50000"/>
                </a:schemeClr>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7166603" y="5123088"/>
                <a:ext cx="457200" cy="54864"/>
              </a:xfrm>
              <a:prstGeom prst="rect">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 name="Group 2"/>
            <p:cNvGrpSpPr/>
            <p:nvPr/>
          </p:nvGrpSpPr>
          <p:grpSpPr>
            <a:xfrm rot="18900000">
              <a:off x="752664" y="3941423"/>
              <a:ext cx="696280" cy="54864"/>
              <a:chOff x="1206470" y="4228309"/>
              <a:chExt cx="696280" cy="54864"/>
            </a:xfrm>
          </p:grpSpPr>
          <p:sp>
            <p:nvSpPr>
              <p:cNvPr id="38" name="Rectangle 37"/>
              <p:cNvSpPr/>
              <p:nvPr/>
            </p:nvSpPr>
            <p:spPr>
              <a:xfrm>
                <a:off x="1674150" y="4228309"/>
                <a:ext cx="228600" cy="54864"/>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1206470" y="4228309"/>
                <a:ext cx="457200" cy="54864"/>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extBox 40"/>
            <p:cNvSpPr txBox="1"/>
            <p:nvPr/>
          </p:nvSpPr>
          <p:spPr>
            <a:xfrm>
              <a:off x="5459689" y="2575748"/>
              <a:ext cx="1043248" cy="246221"/>
            </a:xfrm>
            <a:prstGeom prst="rect">
              <a:avLst/>
            </a:prstGeom>
            <a:noFill/>
          </p:spPr>
          <p:txBody>
            <a:bodyPr wrap="square" rtlCol="0">
              <a:spAutoFit/>
            </a:bodyPr>
            <a:lstStyle/>
            <a:p>
              <a:r>
                <a:rPr lang="en-US" sz="1000" dirty="0" smtClean="0"/>
                <a:t>P7-BC1-CS2</a:t>
              </a:r>
              <a:endParaRPr lang="en-US" sz="1000" dirty="0"/>
            </a:p>
          </p:txBody>
        </p:sp>
        <p:sp>
          <p:nvSpPr>
            <p:cNvPr id="42" name="TextBox 41"/>
            <p:cNvSpPr txBox="1"/>
            <p:nvPr/>
          </p:nvSpPr>
          <p:spPr>
            <a:xfrm>
              <a:off x="1155930" y="3844784"/>
              <a:ext cx="1050850" cy="246221"/>
            </a:xfrm>
            <a:prstGeom prst="rect">
              <a:avLst/>
            </a:prstGeom>
            <a:noFill/>
          </p:spPr>
          <p:txBody>
            <a:bodyPr wrap="square" rtlCol="0">
              <a:spAutoFit/>
            </a:bodyPr>
            <a:lstStyle/>
            <a:p>
              <a:pPr algn="r"/>
              <a:r>
                <a:rPr lang="en-US" sz="1000" dirty="0" smtClean="0"/>
                <a:t>P5-BC2-CS1</a:t>
              </a:r>
              <a:endParaRPr lang="en-US" sz="1000" dirty="0"/>
            </a:p>
          </p:txBody>
        </p:sp>
        <p:sp>
          <p:nvSpPr>
            <p:cNvPr id="52" name="Rectangle 51"/>
            <p:cNvSpPr/>
            <p:nvPr/>
          </p:nvSpPr>
          <p:spPr>
            <a:xfrm>
              <a:off x="6357302" y="4481747"/>
              <a:ext cx="228600" cy="64008"/>
            </a:xfrm>
            <a:prstGeom prst="rect">
              <a:avLst/>
            </a:prstGeom>
            <a:solidFill>
              <a:schemeClr val="accent3">
                <a:lumMod val="50000"/>
              </a:schemeClr>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100244" y="4940383"/>
              <a:ext cx="228600" cy="64008"/>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6592619" y="4481625"/>
              <a:ext cx="457200" cy="64008"/>
            </a:xfrm>
            <a:prstGeom prst="rect">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637475" y="4944816"/>
              <a:ext cx="457200" cy="64008"/>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6362542" y="4939999"/>
              <a:ext cx="228600" cy="64008"/>
            </a:xfrm>
            <a:prstGeom prst="rect">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597859" y="4944816"/>
              <a:ext cx="457200" cy="64008"/>
            </a:xfrm>
            <a:prstGeom prst="rect">
              <a:avLst/>
            </a:prstGeom>
            <a:solidFill>
              <a:schemeClr val="accent4">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101397" y="4478767"/>
              <a:ext cx="228600" cy="64008"/>
            </a:xfrm>
            <a:prstGeom prst="rect">
              <a:avLst/>
            </a:prstGeom>
            <a:solidFill>
              <a:schemeClr val="accent3">
                <a:lumMod val="60000"/>
                <a:lumOff val="40000"/>
              </a:schemeClr>
            </a:solidFill>
            <a:ln>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38999" y="4477013"/>
              <a:ext cx="457200" cy="64008"/>
            </a:xfrm>
            <a:prstGeom prst="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6957288" y="1716137"/>
              <a:ext cx="1276141" cy="646331"/>
            </a:xfrm>
            <a:prstGeom prst="rect">
              <a:avLst/>
            </a:prstGeom>
            <a:noFill/>
          </p:spPr>
          <p:txBody>
            <a:bodyPr wrap="square" rtlCol="0">
              <a:spAutoFit/>
            </a:bodyPr>
            <a:lstStyle/>
            <a:p>
              <a:r>
                <a:rPr lang="en-US" sz="1200" dirty="0" smtClean="0"/>
                <a:t>PCR-1 </a:t>
              </a:r>
              <a:r>
                <a:rPr lang="en-US" sz="1200" dirty="0" smtClean="0"/>
                <a:t>Product</a:t>
              </a:r>
            </a:p>
            <a:p>
              <a:r>
                <a:rPr lang="en-US" sz="1200" dirty="0" smtClean="0"/>
                <a:t>Extract target specific region</a:t>
              </a:r>
              <a:endParaRPr lang="en-US" sz="1200" dirty="0" smtClean="0"/>
            </a:p>
          </p:txBody>
        </p:sp>
        <p:sp>
          <p:nvSpPr>
            <p:cNvPr id="70" name="TextBox 69"/>
            <p:cNvSpPr txBox="1"/>
            <p:nvPr/>
          </p:nvSpPr>
          <p:spPr>
            <a:xfrm>
              <a:off x="7056536" y="4215653"/>
              <a:ext cx="1276141" cy="1015663"/>
            </a:xfrm>
            <a:prstGeom prst="rect">
              <a:avLst/>
            </a:prstGeom>
            <a:noFill/>
          </p:spPr>
          <p:txBody>
            <a:bodyPr wrap="square" rtlCol="0">
              <a:spAutoFit/>
            </a:bodyPr>
            <a:lstStyle/>
            <a:p>
              <a:r>
                <a:rPr lang="en-US" sz="1200" dirty="0" smtClean="0"/>
                <a:t>PCR-2 </a:t>
              </a:r>
              <a:r>
                <a:rPr lang="en-US" sz="1200" dirty="0" smtClean="0"/>
                <a:t>Product</a:t>
              </a:r>
            </a:p>
            <a:p>
              <a:r>
                <a:rPr lang="en-US" sz="1200" dirty="0" smtClean="0"/>
                <a:t>Add sample specifi</a:t>
              </a:r>
              <a:r>
                <a:rPr lang="en-US" sz="1200" dirty="0" smtClean="0"/>
                <a:t>c barcodes and sequencing adapters</a:t>
              </a:r>
              <a:endParaRPr lang="en-US" sz="1200" dirty="0" smtClean="0"/>
            </a:p>
          </p:txBody>
        </p:sp>
        <p:sp>
          <p:nvSpPr>
            <p:cNvPr id="72" name="TextBox 71"/>
            <p:cNvSpPr txBox="1"/>
            <p:nvPr/>
          </p:nvSpPr>
          <p:spPr>
            <a:xfrm>
              <a:off x="281241" y="774429"/>
              <a:ext cx="352179" cy="276999"/>
            </a:xfrm>
            <a:prstGeom prst="rect">
              <a:avLst/>
            </a:prstGeom>
            <a:noFill/>
          </p:spPr>
          <p:txBody>
            <a:bodyPr wrap="square" rtlCol="0">
              <a:spAutoFit/>
            </a:bodyPr>
            <a:lstStyle/>
            <a:p>
              <a:pPr algn="r"/>
              <a:r>
                <a:rPr lang="en-US" sz="1200" dirty="0" smtClean="0"/>
                <a:t>5’</a:t>
              </a:r>
              <a:endParaRPr lang="en-US" sz="1200" dirty="0"/>
            </a:p>
          </p:txBody>
        </p:sp>
        <p:sp>
          <p:nvSpPr>
            <p:cNvPr id="73" name="TextBox 72"/>
            <p:cNvSpPr txBox="1"/>
            <p:nvPr/>
          </p:nvSpPr>
          <p:spPr>
            <a:xfrm>
              <a:off x="6858000" y="327682"/>
              <a:ext cx="504579" cy="276999"/>
            </a:xfrm>
            <a:prstGeom prst="rect">
              <a:avLst/>
            </a:prstGeom>
            <a:noFill/>
          </p:spPr>
          <p:txBody>
            <a:bodyPr wrap="square" rtlCol="0">
              <a:spAutoFit/>
            </a:bodyPr>
            <a:lstStyle/>
            <a:p>
              <a:pPr algn="r"/>
              <a:r>
                <a:rPr lang="en-US" sz="1200" dirty="0" smtClean="0"/>
                <a:t>5’</a:t>
              </a:r>
              <a:endParaRPr lang="en-US" sz="1200" dirty="0"/>
            </a:p>
          </p:txBody>
        </p:sp>
        <p:sp>
          <p:nvSpPr>
            <p:cNvPr id="74" name="TextBox 73"/>
            <p:cNvSpPr txBox="1"/>
            <p:nvPr/>
          </p:nvSpPr>
          <p:spPr>
            <a:xfrm>
              <a:off x="7010400" y="774429"/>
              <a:ext cx="352179" cy="276999"/>
            </a:xfrm>
            <a:prstGeom prst="rect">
              <a:avLst/>
            </a:prstGeom>
            <a:noFill/>
          </p:spPr>
          <p:txBody>
            <a:bodyPr wrap="square" rtlCol="0">
              <a:spAutoFit/>
            </a:bodyPr>
            <a:lstStyle/>
            <a:p>
              <a:pPr algn="r"/>
              <a:r>
                <a:rPr lang="en-US" sz="1200" dirty="0"/>
                <a:t>3</a:t>
              </a:r>
              <a:r>
                <a:rPr lang="en-US" sz="1200" dirty="0" smtClean="0"/>
                <a:t>’</a:t>
              </a:r>
              <a:endParaRPr lang="en-US" sz="1200" dirty="0"/>
            </a:p>
          </p:txBody>
        </p:sp>
        <p:sp>
          <p:nvSpPr>
            <p:cNvPr id="75" name="TextBox 74"/>
            <p:cNvSpPr txBox="1"/>
            <p:nvPr/>
          </p:nvSpPr>
          <p:spPr>
            <a:xfrm>
              <a:off x="292100" y="322748"/>
              <a:ext cx="352179" cy="276999"/>
            </a:xfrm>
            <a:prstGeom prst="rect">
              <a:avLst/>
            </a:prstGeom>
            <a:noFill/>
          </p:spPr>
          <p:txBody>
            <a:bodyPr wrap="square" rtlCol="0">
              <a:spAutoFit/>
            </a:bodyPr>
            <a:lstStyle/>
            <a:p>
              <a:pPr algn="r"/>
              <a:r>
                <a:rPr lang="en-US" sz="1200" dirty="0"/>
                <a:t>3</a:t>
              </a:r>
              <a:r>
                <a:rPr lang="en-US" sz="1200" dirty="0" smtClean="0"/>
                <a:t>’</a:t>
              </a:r>
              <a:endParaRPr lang="en-US" sz="1200" dirty="0"/>
            </a:p>
          </p:txBody>
        </p:sp>
        <p:sp>
          <p:nvSpPr>
            <p:cNvPr id="9" name="Rectangle 8"/>
            <p:cNvSpPr/>
            <p:nvPr/>
          </p:nvSpPr>
          <p:spPr>
            <a:xfrm rot="18900000">
              <a:off x="1410670" y="1206345"/>
              <a:ext cx="457200" cy="54864"/>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5435778" y="494017"/>
              <a:ext cx="457200" cy="64008"/>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1792100" y="916952"/>
              <a:ext cx="457200" cy="6400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1789282" y="2230876"/>
              <a:ext cx="457200" cy="6400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1787197" y="1769268"/>
              <a:ext cx="457200" cy="64008"/>
            </a:xfrm>
            <a:prstGeom prst="rect">
              <a:avLst/>
            </a:prstGeom>
            <a:solidFill>
              <a:schemeClr val="tx2">
                <a:lumMod val="40000"/>
                <a:lumOff val="60000"/>
              </a:schemeClr>
            </a:solid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5435778" y="2230876"/>
              <a:ext cx="457200" cy="64008"/>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5434499" y="1772600"/>
              <a:ext cx="457200" cy="64008"/>
            </a:xfrm>
            <a:prstGeom prst="rect">
              <a:avLst/>
            </a:prstGeom>
            <a:solidFill>
              <a:schemeClr val="tx2">
                <a:lumMod val="5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2247975" y="3096140"/>
              <a:ext cx="3185200" cy="68426"/>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2244115" y="3557689"/>
              <a:ext cx="318906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2062646" y="3188319"/>
              <a:ext cx="3958909" cy="276999"/>
            </a:xfrm>
            <a:prstGeom prst="rect">
              <a:avLst/>
            </a:prstGeom>
            <a:noFill/>
          </p:spPr>
          <p:txBody>
            <a:bodyPr wrap="square" rtlCol="0">
              <a:spAutoFit/>
            </a:bodyPr>
            <a:lstStyle/>
            <a:p>
              <a:pPr algn="ctr"/>
              <a:r>
                <a:rPr lang="en-US" sz="1200" dirty="0" smtClean="0"/>
                <a:t>Target Region</a:t>
              </a:r>
            </a:p>
          </p:txBody>
        </p:sp>
        <p:sp>
          <p:nvSpPr>
            <p:cNvPr id="87" name="Rectangle 86"/>
            <p:cNvSpPr/>
            <p:nvPr/>
          </p:nvSpPr>
          <p:spPr>
            <a:xfrm>
              <a:off x="1332019" y="3558234"/>
              <a:ext cx="457200" cy="64008"/>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TextBox 88"/>
            <p:cNvSpPr txBox="1"/>
            <p:nvPr/>
          </p:nvSpPr>
          <p:spPr>
            <a:xfrm>
              <a:off x="1101398" y="3221299"/>
              <a:ext cx="1161652" cy="245843"/>
            </a:xfrm>
            <a:prstGeom prst="rect">
              <a:avLst/>
            </a:prstGeom>
            <a:noFill/>
          </p:spPr>
          <p:txBody>
            <a:bodyPr wrap="square" rtlCol="0">
              <a:spAutoFit/>
            </a:bodyPr>
            <a:lstStyle/>
            <a:p>
              <a:pPr algn="r"/>
              <a:r>
                <a:rPr lang="en-US" sz="1000" dirty="0" smtClean="0"/>
                <a:t>CS1       TS_F</a:t>
              </a:r>
              <a:endParaRPr lang="en-US" sz="1000" dirty="0"/>
            </a:p>
          </p:txBody>
        </p:sp>
        <p:sp>
          <p:nvSpPr>
            <p:cNvPr id="90" name="TextBox 89"/>
            <p:cNvSpPr txBox="1"/>
            <p:nvPr/>
          </p:nvSpPr>
          <p:spPr>
            <a:xfrm>
              <a:off x="5380233" y="3233621"/>
              <a:ext cx="1310616" cy="246221"/>
            </a:xfrm>
            <a:prstGeom prst="rect">
              <a:avLst/>
            </a:prstGeom>
            <a:noFill/>
          </p:spPr>
          <p:txBody>
            <a:bodyPr wrap="square" rtlCol="0">
              <a:spAutoFit/>
            </a:bodyPr>
            <a:lstStyle/>
            <a:p>
              <a:r>
                <a:rPr lang="en-US" sz="1000" dirty="0" smtClean="0"/>
                <a:t>TS_R        CS2</a:t>
              </a:r>
              <a:endParaRPr lang="en-US" sz="1000" dirty="0"/>
            </a:p>
          </p:txBody>
        </p:sp>
        <p:sp>
          <p:nvSpPr>
            <p:cNvPr id="91" name="Rectangle 90"/>
            <p:cNvSpPr/>
            <p:nvPr/>
          </p:nvSpPr>
          <p:spPr>
            <a:xfrm>
              <a:off x="5897499" y="3557689"/>
              <a:ext cx="457200" cy="64008"/>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1332082" y="3099072"/>
              <a:ext cx="457200" cy="64008"/>
            </a:xfrm>
            <a:prstGeom prst="rect">
              <a:avLst/>
            </a:prstGeom>
            <a:solidFill>
              <a:schemeClr val="accent6">
                <a:lumMod val="60000"/>
                <a:lumOff val="40000"/>
              </a:schemeClr>
            </a:solid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1786044" y="3557689"/>
              <a:ext cx="457200" cy="6400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1789282" y="3099072"/>
              <a:ext cx="457200" cy="64008"/>
            </a:xfrm>
            <a:prstGeom prst="rect">
              <a:avLst/>
            </a:prstGeom>
            <a:solidFill>
              <a:schemeClr val="tx2">
                <a:lumMod val="40000"/>
                <a:lumOff val="60000"/>
              </a:schemeClr>
            </a:solid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433175" y="3557689"/>
              <a:ext cx="457200" cy="64008"/>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5434500" y="3099072"/>
              <a:ext cx="457200" cy="64008"/>
            </a:xfrm>
            <a:prstGeom prst="rect">
              <a:avLst/>
            </a:prstGeom>
            <a:solidFill>
              <a:schemeClr val="tx2">
                <a:lumMod val="5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2247975" y="4479013"/>
              <a:ext cx="3182112"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2244115" y="4939999"/>
              <a:ext cx="318906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2062646" y="4570629"/>
              <a:ext cx="3958909" cy="276999"/>
            </a:xfrm>
            <a:prstGeom prst="rect">
              <a:avLst/>
            </a:prstGeom>
            <a:noFill/>
          </p:spPr>
          <p:txBody>
            <a:bodyPr wrap="square" rtlCol="0">
              <a:spAutoFit/>
            </a:bodyPr>
            <a:lstStyle/>
            <a:p>
              <a:pPr algn="ctr"/>
              <a:r>
                <a:rPr lang="en-US" sz="1200" dirty="0" smtClean="0"/>
                <a:t>Target Region</a:t>
              </a:r>
            </a:p>
          </p:txBody>
        </p:sp>
        <p:sp>
          <p:nvSpPr>
            <p:cNvPr id="100" name="Rectangle 99"/>
            <p:cNvSpPr/>
            <p:nvPr/>
          </p:nvSpPr>
          <p:spPr>
            <a:xfrm>
              <a:off x="1332019" y="4940544"/>
              <a:ext cx="457200" cy="64008"/>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TextBox 101"/>
            <p:cNvSpPr txBox="1"/>
            <p:nvPr/>
          </p:nvSpPr>
          <p:spPr>
            <a:xfrm>
              <a:off x="673100" y="4603609"/>
              <a:ext cx="1981200" cy="245843"/>
            </a:xfrm>
            <a:prstGeom prst="rect">
              <a:avLst/>
            </a:prstGeom>
            <a:noFill/>
          </p:spPr>
          <p:txBody>
            <a:bodyPr wrap="square" rtlCol="0">
              <a:spAutoFit/>
            </a:bodyPr>
            <a:lstStyle/>
            <a:p>
              <a:r>
                <a:rPr lang="en-US" sz="1000" dirty="0" smtClean="0"/>
                <a:t>P5     BC2   CS1     TS_F </a:t>
              </a:r>
              <a:endParaRPr lang="en-US" sz="1000" dirty="0"/>
            </a:p>
          </p:txBody>
        </p:sp>
        <p:sp>
          <p:nvSpPr>
            <p:cNvPr id="103" name="TextBox 102"/>
            <p:cNvSpPr txBox="1"/>
            <p:nvPr/>
          </p:nvSpPr>
          <p:spPr>
            <a:xfrm>
              <a:off x="5380233" y="4603232"/>
              <a:ext cx="1982346" cy="246221"/>
            </a:xfrm>
            <a:prstGeom prst="rect">
              <a:avLst/>
            </a:prstGeom>
            <a:noFill/>
          </p:spPr>
          <p:txBody>
            <a:bodyPr wrap="square" rtlCol="0">
              <a:spAutoFit/>
            </a:bodyPr>
            <a:lstStyle/>
            <a:p>
              <a:r>
                <a:rPr lang="en-US" sz="1000" dirty="0" smtClean="0"/>
                <a:t>TS_R      CS2   BC1    P7</a:t>
              </a:r>
              <a:endParaRPr lang="en-US" sz="1000" dirty="0"/>
            </a:p>
          </p:txBody>
        </p:sp>
        <p:sp>
          <p:nvSpPr>
            <p:cNvPr id="104" name="Rectangle 103"/>
            <p:cNvSpPr/>
            <p:nvPr/>
          </p:nvSpPr>
          <p:spPr>
            <a:xfrm>
              <a:off x="5897499" y="4939999"/>
              <a:ext cx="457200" cy="64008"/>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p:cNvSpPr/>
            <p:nvPr/>
          </p:nvSpPr>
          <p:spPr>
            <a:xfrm>
              <a:off x="1332082" y="4481382"/>
              <a:ext cx="457200" cy="64008"/>
            </a:xfrm>
            <a:prstGeom prst="rect">
              <a:avLst/>
            </a:prstGeom>
            <a:solidFill>
              <a:schemeClr val="accent6">
                <a:lumMod val="60000"/>
                <a:lumOff val="40000"/>
              </a:schemeClr>
            </a:solid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1786044" y="4939999"/>
              <a:ext cx="457200" cy="6400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1789282" y="4481382"/>
              <a:ext cx="457200" cy="64008"/>
            </a:xfrm>
            <a:prstGeom prst="rect">
              <a:avLst/>
            </a:prstGeom>
            <a:solidFill>
              <a:schemeClr val="tx2">
                <a:lumMod val="40000"/>
                <a:lumOff val="60000"/>
              </a:schemeClr>
            </a:solid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5433175" y="4939999"/>
              <a:ext cx="457200" cy="64008"/>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5434500" y="4481382"/>
              <a:ext cx="457200" cy="64008"/>
            </a:xfrm>
            <a:prstGeom prst="rect">
              <a:avLst/>
            </a:prstGeom>
            <a:solidFill>
              <a:schemeClr val="tx2">
                <a:lumMod val="5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p:cNvSpPr/>
            <p:nvPr/>
          </p:nvSpPr>
          <p:spPr>
            <a:xfrm>
              <a:off x="6357302" y="5685372"/>
              <a:ext cx="228600" cy="64008"/>
            </a:xfrm>
            <a:prstGeom prst="rect">
              <a:avLst/>
            </a:prstGeom>
            <a:solidFill>
              <a:schemeClr val="accent3">
                <a:lumMod val="50000"/>
              </a:schemeClr>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p:cNvSpPr/>
            <p:nvPr/>
          </p:nvSpPr>
          <p:spPr>
            <a:xfrm>
              <a:off x="1100244" y="6144008"/>
              <a:ext cx="228600" cy="64008"/>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p:cNvSpPr/>
            <p:nvPr/>
          </p:nvSpPr>
          <p:spPr>
            <a:xfrm>
              <a:off x="6592619" y="5685250"/>
              <a:ext cx="457200" cy="64008"/>
            </a:xfrm>
            <a:prstGeom prst="rect">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p:cNvSpPr/>
            <p:nvPr/>
          </p:nvSpPr>
          <p:spPr>
            <a:xfrm>
              <a:off x="637475" y="6145736"/>
              <a:ext cx="457200" cy="64008"/>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p:cNvSpPr/>
            <p:nvPr/>
          </p:nvSpPr>
          <p:spPr>
            <a:xfrm>
              <a:off x="6362542" y="6143624"/>
              <a:ext cx="228600" cy="64008"/>
            </a:xfrm>
            <a:prstGeom prst="rect">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6597859" y="6148441"/>
              <a:ext cx="457200" cy="64008"/>
            </a:xfrm>
            <a:prstGeom prst="rect">
              <a:avLst/>
            </a:prstGeom>
            <a:solidFill>
              <a:schemeClr val="accent4">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ectangle 115"/>
            <p:cNvSpPr/>
            <p:nvPr/>
          </p:nvSpPr>
          <p:spPr>
            <a:xfrm>
              <a:off x="1101397" y="5686368"/>
              <a:ext cx="228600" cy="64008"/>
            </a:xfrm>
            <a:prstGeom prst="rect">
              <a:avLst/>
            </a:prstGeom>
            <a:solidFill>
              <a:schemeClr val="accent3">
                <a:lumMod val="60000"/>
                <a:lumOff val="40000"/>
              </a:schemeClr>
            </a:solidFill>
            <a:ln>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38999" y="5684614"/>
              <a:ext cx="457200" cy="64008"/>
            </a:xfrm>
            <a:prstGeom prst="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2247975" y="5682075"/>
              <a:ext cx="3182112"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2244115" y="6143624"/>
              <a:ext cx="318906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2062646" y="5786954"/>
              <a:ext cx="3958909" cy="276999"/>
            </a:xfrm>
            <a:prstGeom prst="rect">
              <a:avLst/>
            </a:prstGeom>
            <a:noFill/>
          </p:spPr>
          <p:txBody>
            <a:bodyPr wrap="square" rtlCol="0">
              <a:spAutoFit/>
            </a:bodyPr>
            <a:lstStyle/>
            <a:p>
              <a:pPr algn="ctr"/>
              <a:r>
                <a:rPr lang="en-US" sz="1200" dirty="0" smtClean="0"/>
                <a:t>Target Region</a:t>
              </a:r>
            </a:p>
          </p:txBody>
        </p:sp>
        <p:sp>
          <p:nvSpPr>
            <p:cNvPr id="121" name="Rectangle 120"/>
            <p:cNvSpPr/>
            <p:nvPr/>
          </p:nvSpPr>
          <p:spPr>
            <a:xfrm>
              <a:off x="1332019" y="6144169"/>
              <a:ext cx="457200" cy="64008"/>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p:cNvSpPr/>
            <p:nvPr/>
          </p:nvSpPr>
          <p:spPr>
            <a:xfrm>
              <a:off x="5898729" y="5685611"/>
              <a:ext cx="457200" cy="64008"/>
            </a:xfrm>
            <a:prstGeom prst="rect">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TextBox 122"/>
            <p:cNvSpPr txBox="1"/>
            <p:nvPr/>
          </p:nvSpPr>
          <p:spPr>
            <a:xfrm>
              <a:off x="647700" y="5823109"/>
              <a:ext cx="2135616" cy="246221"/>
            </a:xfrm>
            <a:prstGeom prst="rect">
              <a:avLst/>
            </a:prstGeom>
            <a:noFill/>
          </p:spPr>
          <p:txBody>
            <a:bodyPr wrap="square" rtlCol="0">
              <a:spAutoFit/>
            </a:bodyPr>
            <a:lstStyle/>
            <a:p>
              <a:r>
                <a:rPr lang="en-US" sz="1000" dirty="0" smtClean="0"/>
                <a:t>P5     </a:t>
              </a:r>
              <a:r>
                <a:rPr lang="en-US" sz="1000" dirty="0" smtClean="0"/>
                <a:t>   BC2     CS1         TS_F</a:t>
              </a:r>
              <a:endParaRPr lang="en-US" sz="1000" dirty="0"/>
            </a:p>
          </p:txBody>
        </p:sp>
        <p:sp>
          <p:nvSpPr>
            <p:cNvPr id="124" name="TextBox 123"/>
            <p:cNvSpPr txBox="1"/>
            <p:nvPr/>
          </p:nvSpPr>
          <p:spPr>
            <a:xfrm>
              <a:off x="5380232" y="5822732"/>
              <a:ext cx="2100067" cy="246221"/>
            </a:xfrm>
            <a:prstGeom prst="rect">
              <a:avLst/>
            </a:prstGeom>
            <a:noFill/>
          </p:spPr>
          <p:txBody>
            <a:bodyPr wrap="square" rtlCol="0">
              <a:spAutoFit/>
            </a:bodyPr>
            <a:lstStyle/>
            <a:p>
              <a:r>
                <a:rPr lang="en-US" sz="1000" dirty="0" smtClean="0"/>
                <a:t>TS_R     CS2    BC1   P7</a:t>
              </a:r>
              <a:endParaRPr lang="en-US" sz="1000" dirty="0"/>
            </a:p>
          </p:txBody>
        </p:sp>
        <p:sp>
          <p:nvSpPr>
            <p:cNvPr id="125" name="Rectangle 124"/>
            <p:cNvSpPr/>
            <p:nvPr/>
          </p:nvSpPr>
          <p:spPr>
            <a:xfrm>
              <a:off x="5897499" y="6143624"/>
              <a:ext cx="457200" cy="64008"/>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a:off x="1332082" y="5685007"/>
              <a:ext cx="457200" cy="64008"/>
            </a:xfrm>
            <a:prstGeom prst="rect">
              <a:avLst/>
            </a:prstGeom>
            <a:solidFill>
              <a:schemeClr val="accent6">
                <a:lumMod val="60000"/>
                <a:lumOff val="40000"/>
              </a:schemeClr>
            </a:solid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ectangle 126"/>
            <p:cNvSpPr/>
            <p:nvPr/>
          </p:nvSpPr>
          <p:spPr>
            <a:xfrm>
              <a:off x="1786044" y="6143624"/>
              <a:ext cx="457200" cy="6400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ectangle 127"/>
            <p:cNvSpPr/>
            <p:nvPr/>
          </p:nvSpPr>
          <p:spPr>
            <a:xfrm>
              <a:off x="1789282" y="5685007"/>
              <a:ext cx="457200" cy="64008"/>
            </a:xfrm>
            <a:prstGeom prst="rect">
              <a:avLst/>
            </a:prstGeom>
            <a:solidFill>
              <a:schemeClr val="tx2">
                <a:lumMod val="40000"/>
                <a:lumOff val="60000"/>
              </a:schemeClr>
            </a:solid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5433175" y="6143624"/>
              <a:ext cx="457200" cy="64008"/>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p:cNvSpPr/>
            <p:nvPr/>
          </p:nvSpPr>
          <p:spPr>
            <a:xfrm>
              <a:off x="5434500" y="5685007"/>
              <a:ext cx="457200" cy="64008"/>
            </a:xfrm>
            <a:prstGeom prst="rect">
              <a:avLst/>
            </a:prstGeom>
            <a:solidFill>
              <a:schemeClr val="tx2">
                <a:lumMod val="5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ight Arrow 130"/>
            <p:cNvSpPr/>
            <p:nvPr/>
          </p:nvSpPr>
          <p:spPr>
            <a:xfrm>
              <a:off x="1334900" y="6291833"/>
              <a:ext cx="457200" cy="91440"/>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2" name="Right Arrow 131"/>
            <p:cNvSpPr/>
            <p:nvPr/>
          </p:nvSpPr>
          <p:spPr>
            <a:xfrm>
              <a:off x="1792457" y="6291833"/>
              <a:ext cx="2286000" cy="91440"/>
            </a:xfrm>
            <a:prstGeom prst="right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3" name="TextBox 132"/>
            <p:cNvSpPr txBox="1"/>
            <p:nvPr/>
          </p:nvSpPr>
          <p:spPr>
            <a:xfrm>
              <a:off x="1872312" y="6307693"/>
              <a:ext cx="2090568" cy="276999"/>
            </a:xfrm>
            <a:prstGeom prst="rect">
              <a:avLst/>
            </a:prstGeom>
            <a:noFill/>
          </p:spPr>
          <p:txBody>
            <a:bodyPr wrap="square" rtlCol="0">
              <a:spAutoFit/>
            </a:bodyPr>
            <a:lstStyle/>
            <a:p>
              <a:pPr algn="ctr"/>
              <a:r>
                <a:rPr lang="en-US" sz="1200" dirty="0" smtClean="0"/>
                <a:t>Read 1 (100 - 300bp)</a:t>
              </a:r>
              <a:endParaRPr lang="en-US" sz="1200" dirty="0"/>
            </a:p>
          </p:txBody>
        </p:sp>
        <p:sp>
          <p:nvSpPr>
            <p:cNvPr id="134" name="TextBox 133"/>
            <p:cNvSpPr txBox="1"/>
            <p:nvPr/>
          </p:nvSpPr>
          <p:spPr>
            <a:xfrm>
              <a:off x="1230419" y="6548373"/>
              <a:ext cx="1493247" cy="276999"/>
            </a:xfrm>
            <a:prstGeom prst="rect">
              <a:avLst/>
            </a:prstGeom>
            <a:noFill/>
          </p:spPr>
          <p:txBody>
            <a:bodyPr wrap="square" rtlCol="0">
              <a:spAutoFit/>
            </a:bodyPr>
            <a:lstStyle/>
            <a:p>
              <a:r>
                <a:rPr lang="en-US" sz="1200" dirty="0" smtClean="0"/>
                <a:t>Read 1 </a:t>
              </a:r>
              <a:r>
                <a:rPr lang="en-US" sz="1200" dirty="0" smtClean="0"/>
                <a:t>primer</a:t>
              </a:r>
              <a:endParaRPr lang="en-US" sz="1200" dirty="0"/>
            </a:p>
          </p:txBody>
        </p:sp>
        <p:sp>
          <p:nvSpPr>
            <p:cNvPr id="135" name="TextBox 134"/>
            <p:cNvSpPr txBox="1"/>
            <p:nvPr/>
          </p:nvSpPr>
          <p:spPr>
            <a:xfrm>
              <a:off x="3800209" y="5230019"/>
              <a:ext cx="1784616" cy="276999"/>
            </a:xfrm>
            <a:prstGeom prst="rect">
              <a:avLst/>
            </a:prstGeom>
            <a:noFill/>
          </p:spPr>
          <p:txBody>
            <a:bodyPr wrap="square" rtlCol="0">
              <a:spAutoFit/>
            </a:bodyPr>
            <a:lstStyle/>
            <a:p>
              <a:pPr algn="ctr"/>
              <a:r>
                <a:rPr lang="en-US" sz="1200" dirty="0" smtClean="0"/>
                <a:t>Read 4 (100-300bp)</a:t>
              </a:r>
              <a:endParaRPr lang="en-US" sz="1200" dirty="0"/>
            </a:p>
          </p:txBody>
        </p:sp>
        <p:sp>
          <p:nvSpPr>
            <p:cNvPr id="136" name="Right Arrow 135"/>
            <p:cNvSpPr/>
            <p:nvPr/>
          </p:nvSpPr>
          <p:spPr>
            <a:xfrm rot="10800000">
              <a:off x="3605699" y="5518746"/>
              <a:ext cx="2286000" cy="91440"/>
            </a:xfrm>
            <a:prstGeom prst="right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7" name="Right Arrow 136"/>
            <p:cNvSpPr/>
            <p:nvPr/>
          </p:nvSpPr>
          <p:spPr>
            <a:xfrm rot="10800000">
              <a:off x="5895549" y="5518746"/>
              <a:ext cx="457200" cy="91440"/>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8" name="TextBox 137"/>
            <p:cNvSpPr txBox="1"/>
            <p:nvPr/>
          </p:nvSpPr>
          <p:spPr>
            <a:xfrm>
              <a:off x="5493072" y="5131167"/>
              <a:ext cx="1301428" cy="276999"/>
            </a:xfrm>
            <a:prstGeom prst="rect">
              <a:avLst/>
            </a:prstGeom>
            <a:noFill/>
          </p:spPr>
          <p:txBody>
            <a:bodyPr wrap="square" rtlCol="0">
              <a:spAutoFit/>
            </a:bodyPr>
            <a:lstStyle/>
            <a:p>
              <a:pPr algn="ctr"/>
              <a:r>
                <a:rPr lang="en-US" sz="1200" dirty="0" smtClean="0"/>
                <a:t>Read 4 primer</a:t>
              </a:r>
              <a:endParaRPr lang="en-US" sz="1200" dirty="0"/>
            </a:p>
          </p:txBody>
        </p:sp>
        <p:sp>
          <p:nvSpPr>
            <p:cNvPr id="139" name="Right Arrow 138"/>
            <p:cNvSpPr/>
            <p:nvPr/>
          </p:nvSpPr>
          <p:spPr>
            <a:xfrm>
              <a:off x="6364019" y="6291833"/>
              <a:ext cx="228600" cy="91440"/>
            </a:xfrm>
            <a:prstGeom prst="right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0" name="Right Arrow 139"/>
            <p:cNvSpPr/>
            <p:nvPr/>
          </p:nvSpPr>
          <p:spPr>
            <a:xfrm>
              <a:off x="5898939" y="6291833"/>
              <a:ext cx="457200" cy="91440"/>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1" name="Right Arrow 140"/>
            <p:cNvSpPr/>
            <p:nvPr/>
          </p:nvSpPr>
          <p:spPr>
            <a:xfrm>
              <a:off x="633420" y="6291833"/>
              <a:ext cx="461255" cy="91440"/>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2" name="Right Arrow 141"/>
            <p:cNvSpPr/>
            <p:nvPr/>
          </p:nvSpPr>
          <p:spPr>
            <a:xfrm>
              <a:off x="1100244" y="6291833"/>
              <a:ext cx="228600" cy="91440"/>
            </a:xfrm>
            <a:prstGeom prst="right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3" name="TextBox 142"/>
            <p:cNvSpPr txBox="1"/>
            <p:nvPr/>
          </p:nvSpPr>
          <p:spPr>
            <a:xfrm>
              <a:off x="6256058" y="6351264"/>
              <a:ext cx="1541742" cy="276999"/>
            </a:xfrm>
            <a:prstGeom prst="rect">
              <a:avLst/>
            </a:prstGeom>
            <a:noFill/>
          </p:spPr>
          <p:txBody>
            <a:bodyPr wrap="square" rtlCol="0">
              <a:spAutoFit/>
            </a:bodyPr>
            <a:lstStyle/>
            <a:p>
              <a:r>
                <a:rPr lang="en-US" sz="1200" dirty="0" smtClean="0"/>
                <a:t>Read 2 RC (</a:t>
              </a:r>
              <a:r>
                <a:rPr lang="en-US" sz="1200" dirty="0"/>
                <a:t>8</a:t>
              </a:r>
              <a:r>
                <a:rPr lang="en-US" sz="1200" dirty="0" smtClean="0"/>
                <a:t>bp)</a:t>
              </a:r>
            </a:p>
          </p:txBody>
        </p:sp>
        <p:sp>
          <p:nvSpPr>
            <p:cNvPr id="144" name="TextBox 143"/>
            <p:cNvSpPr txBox="1"/>
            <p:nvPr/>
          </p:nvSpPr>
          <p:spPr>
            <a:xfrm>
              <a:off x="975197" y="6356548"/>
              <a:ext cx="1148004" cy="276999"/>
            </a:xfrm>
            <a:prstGeom prst="rect">
              <a:avLst/>
            </a:prstGeom>
            <a:noFill/>
          </p:spPr>
          <p:txBody>
            <a:bodyPr wrap="square" rtlCol="0">
              <a:spAutoFit/>
            </a:bodyPr>
            <a:lstStyle/>
            <a:p>
              <a:r>
                <a:rPr lang="en-US" sz="1200" smtClean="0"/>
                <a:t>Read 3 </a:t>
              </a:r>
              <a:r>
                <a:rPr lang="en-US" sz="1200" dirty="0" smtClean="0"/>
                <a:t>(</a:t>
              </a:r>
              <a:r>
                <a:rPr lang="en-US" sz="1200" dirty="0"/>
                <a:t>8</a:t>
              </a:r>
              <a:r>
                <a:rPr lang="en-US" sz="1200" dirty="0" smtClean="0"/>
                <a:t>bp)</a:t>
              </a:r>
              <a:endParaRPr lang="en-US" sz="1200" dirty="0"/>
            </a:p>
          </p:txBody>
        </p:sp>
        <p:sp>
          <p:nvSpPr>
            <p:cNvPr id="145" name="TextBox 144"/>
            <p:cNvSpPr txBox="1"/>
            <p:nvPr/>
          </p:nvSpPr>
          <p:spPr>
            <a:xfrm>
              <a:off x="88900" y="6537831"/>
              <a:ext cx="1355725" cy="276999"/>
            </a:xfrm>
            <a:prstGeom prst="rect">
              <a:avLst/>
            </a:prstGeom>
            <a:noFill/>
          </p:spPr>
          <p:txBody>
            <a:bodyPr wrap="square" rtlCol="0">
              <a:spAutoFit/>
            </a:bodyPr>
            <a:lstStyle/>
            <a:p>
              <a:pPr algn="ctr"/>
              <a:r>
                <a:rPr lang="en-US" sz="1200" dirty="0" smtClean="0"/>
                <a:t>Read 3 primer</a:t>
              </a:r>
              <a:endParaRPr lang="en-US" sz="1200" dirty="0"/>
            </a:p>
          </p:txBody>
        </p:sp>
        <p:sp>
          <p:nvSpPr>
            <p:cNvPr id="146" name="TextBox 145"/>
            <p:cNvSpPr txBox="1"/>
            <p:nvPr/>
          </p:nvSpPr>
          <p:spPr>
            <a:xfrm>
              <a:off x="5318161" y="6535836"/>
              <a:ext cx="1508297" cy="276999"/>
            </a:xfrm>
            <a:prstGeom prst="rect">
              <a:avLst/>
            </a:prstGeom>
            <a:noFill/>
          </p:spPr>
          <p:txBody>
            <a:bodyPr wrap="square" rtlCol="0">
              <a:spAutoFit/>
            </a:bodyPr>
            <a:lstStyle/>
            <a:p>
              <a:pPr algn="ctr"/>
              <a:r>
                <a:rPr lang="en-US" sz="1200" dirty="0" smtClean="0"/>
                <a:t>Read 2 RC primer</a:t>
              </a:r>
              <a:endParaRPr lang="en-US" sz="1200" dirty="0"/>
            </a:p>
          </p:txBody>
        </p:sp>
        <p:sp>
          <p:nvSpPr>
            <p:cNvPr id="147" name="TextBox 146"/>
            <p:cNvSpPr txBox="1"/>
            <p:nvPr/>
          </p:nvSpPr>
          <p:spPr>
            <a:xfrm>
              <a:off x="7131259" y="5735428"/>
              <a:ext cx="1691109" cy="276999"/>
            </a:xfrm>
            <a:prstGeom prst="rect">
              <a:avLst/>
            </a:prstGeom>
            <a:noFill/>
          </p:spPr>
          <p:txBody>
            <a:bodyPr wrap="square" rtlCol="0">
              <a:spAutoFit/>
            </a:bodyPr>
            <a:lstStyle/>
            <a:p>
              <a:r>
                <a:rPr lang="en-US" sz="1200" dirty="0" smtClean="0"/>
                <a:t>Sequencing</a:t>
              </a:r>
            </a:p>
          </p:txBody>
        </p:sp>
      </p:grpSp>
      <p:pic>
        <p:nvPicPr>
          <p:cNvPr id="148" name="Content Placeholder 5" descr="images.jpeg"/>
          <p:cNvPicPr>
            <a:picLocks noGrp="1" noChangeAspect="1"/>
          </p:cNvPicPr>
          <p:nvPr>
            <p:ph idx="1"/>
          </p:nvPr>
        </p:nvPicPr>
        <p:blipFill>
          <a:blip r:embed="rId2">
            <a:extLst>
              <a:ext uri="{28A0092B-C50C-407E-A947-70E740481C1C}">
                <a14:useLocalDpi xmlns:a14="http://schemas.microsoft.com/office/drawing/2010/main" val="0"/>
              </a:ext>
            </a:extLst>
          </a:blip>
          <a:srcRect t="13289" b="13289"/>
          <a:stretch>
            <a:fillRect/>
          </a:stretch>
        </p:blipFill>
        <p:spPr>
          <a:xfrm>
            <a:off x="7737990" y="240052"/>
            <a:ext cx="305814" cy="168186"/>
          </a:xfrm>
        </p:spPr>
      </p:pic>
      <p:pic>
        <p:nvPicPr>
          <p:cNvPr id="149"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8263980" y="255536"/>
            <a:ext cx="305814" cy="168186"/>
          </a:xfrm>
          <a:prstGeom prst="rect">
            <a:avLst/>
          </a:prstGeom>
        </p:spPr>
      </p:pic>
      <p:pic>
        <p:nvPicPr>
          <p:cNvPr id="150"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8723574" y="242954"/>
            <a:ext cx="305814" cy="168186"/>
          </a:xfrm>
          <a:prstGeom prst="rect">
            <a:avLst/>
          </a:prstGeom>
        </p:spPr>
      </p:pic>
      <p:pic>
        <p:nvPicPr>
          <p:cNvPr id="151"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7959644" y="591471"/>
            <a:ext cx="305814" cy="168186"/>
          </a:xfrm>
          <a:prstGeom prst="rect">
            <a:avLst/>
          </a:prstGeom>
        </p:spPr>
      </p:pic>
      <p:pic>
        <p:nvPicPr>
          <p:cNvPr id="152"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8462523" y="588445"/>
            <a:ext cx="305814" cy="168186"/>
          </a:xfrm>
          <a:prstGeom prst="rect">
            <a:avLst/>
          </a:prstGeom>
        </p:spPr>
      </p:pic>
      <p:cxnSp>
        <p:nvCxnSpPr>
          <p:cNvPr id="154" name="Straight Arrow Connector 153"/>
          <p:cNvCxnSpPr/>
          <p:nvPr/>
        </p:nvCxnSpPr>
        <p:spPr>
          <a:xfrm>
            <a:off x="8422010" y="1348372"/>
            <a:ext cx="0" cy="155867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flipH="1">
            <a:off x="8419787" y="3677474"/>
            <a:ext cx="1" cy="18037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56" name="Picture 155" descr="imgr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9743" y="5799357"/>
            <a:ext cx="406872" cy="406872"/>
          </a:xfrm>
          <a:prstGeom prst="rect">
            <a:avLst/>
          </a:prstGeom>
        </p:spPr>
      </p:pic>
      <p:pic>
        <p:nvPicPr>
          <p:cNvPr id="157"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8254493" y="3188071"/>
            <a:ext cx="305814" cy="168186"/>
          </a:xfrm>
          <a:prstGeom prst="rect">
            <a:avLst/>
          </a:prstGeom>
        </p:spPr>
      </p:pic>
      <p:sp>
        <p:nvSpPr>
          <p:cNvPr id="158" name="Rectangle 157"/>
          <p:cNvSpPr/>
          <p:nvPr/>
        </p:nvSpPr>
        <p:spPr>
          <a:xfrm>
            <a:off x="5894766" y="4472980"/>
            <a:ext cx="457200" cy="64008"/>
          </a:xfrm>
          <a:prstGeom prst="rect">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p:cNvSpPr/>
          <p:nvPr/>
        </p:nvSpPr>
        <p:spPr>
          <a:xfrm>
            <a:off x="5903313" y="3091638"/>
            <a:ext cx="457200" cy="64008"/>
          </a:xfrm>
          <a:prstGeom prst="rect">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03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Bioinformatics</a:t>
            </a:r>
            <a:endParaRPr lang="en-US" dirty="0"/>
          </a:p>
        </p:txBody>
      </p:sp>
      <p:sp>
        <p:nvSpPr>
          <p:cNvPr id="3" name="Rounded Rectangle 2"/>
          <p:cNvSpPr/>
          <p:nvPr/>
        </p:nvSpPr>
        <p:spPr bwMode="auto">
          <a:xfrm>
            <a:off x="3396960" y="1839240"/>
            <a:ext cx="2419200" cy="96768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82944" tIns="41472" rIns="82944" bIns="41472" numCol="1" rtlCol="0" anchor="ctr" anchorCtr="0" compatLnSpc="1">
            <a:prstTxWarp prst="textNoShape">
              <a:avLst/>
            </a:prstTxWarp>
          </a:bodyPr>
          <a:lstStyle/>
          <a:p>
            <a:pPr algn="ctr" defTabSz="407526" fontAlgn="base" hangingPunct="0">
              <a:lnSpc>
                <a:spcPct val="93000"/>
              </a:lnSpc>
              <a:spcBef>
                <a:spcPct val="0"/>
              </a:spcBef>
              <a:spcAft>
                <a:spcPct val="0"/>
              </a:spcAft>
              <a:buClr>
                <a:srgbClr val="000000"/>
              </a:buClr>
              <a:buSzPct val="100000"/>
            </a:pPr>
            <a:r>
              <a:rPr lang="en-US" sz="1633" b="1" dirty="0"/>
              <a:t>Illumina CASAVA 1.8</a:t>
            </a:r>
            <a:endParaRPr lang="en-US" sz="1633" b="1" dirty="0">
              <a:latin typeface="Arial" charset="0"/>
            </a:endParaRPr>
          </a:p>
        </p:txBody>
      </p:sp>
      <p:pic>
        <p:nvPicPr>
          <p:cNvPr id="4" name="Picture 3" descr="imgre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280" y="1562760"/>
            <a:ext cx="2040908" cy="1589760"/>
          </a:xfrm>
          <a:prstGeom prst="rect">
            <a:avLst/>
          </a:prstGeom>
        </p:spPr>
      </p:pic>
      <p:sp>
        <p:nvSpPr>
          <p:cNvPr id="5" name="Rounded Rectangle 4"/>
          <p:cNvSpPr/>
          <p:nvPr/>
        </p:nvSpPr>
        <p:spPr bwMode="auto">
          <a:xfrm>
            <a:off x="6369120" y="1839240"/>
            <a:ext cx="2419200" cy="96768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82944" tIns="41472" rIns="82944" bIns="41472" numCol="1" rtlCol="0" anchor="ctr" anchorCtr="0" compatLnSpc="1">
            <a:prstTxWarp prst="textNoShape">
              <a:avLst/>
            </a:prstTxWarp>
          </a:bodyPr>
          <a:lstStyle/>
          <a:p>
            <a:pPr algn="ctr" defTabSz="407526" fontAlgn="base" hangingPunct="0">
              <a:lnSpc>
                <a:spcPct val="93000"/>
              </a:lnSpc>
              <a:spcBef>
                <a:spcPct val="0"/>
              </a:spcBef>
              <a:spcAft>
                <a:spcPct val="0"/>
              </a:spcAft>
              <a:buClr>
                <a:srgbClr val="000000"/>
              </a:buClr>
              <a:buSzPct val="100000"/>
            </a:pPr>
            <a:r>
              <a:rPr lang="en-US" sz="1633" b="1" dirty="0"/>
              <a:t>Four</a:t>
            </a:r>
          </a:p>
          <a:p>
            <a:pPr algn="ctr" defTabSz="407526" fontAlgn="base" hangingPunct="0">
              <a:lnSpc>
                <a:spcPct val="93000"/>
              </a:lnSpc>
              <a:spcBef>
                <a:spcPct val="0"/>
              </a:spcBef>
              <a:spcAft>
                <a:spcPct val="0"/>
              </a:spcAft>
              <a:buClr>
                <a:srgbClr val="000000"/>
              </a:buClr>
              <a:buSzPct val="100000"/>
            </a:pPr>
            <a:r>
              <a:rPr lang="en-US" sz="1633" b="1" dirty="0" err="1"/>
              <a:t>Fastq</a:t>
            </a:r>
            <a:r>
              <a:rPr lang="en-US" sz="1633" b="1" dirty="0"/>
              <a:t> files</a:t>
            </a:r>
            <a:endParaRPr lang="en-US" sz="1633" b="1" dirty="0">
              <a:latin typeface="Arial" charset="0"/>
            </a:endParaRPr>
          </a:p>
        </p:txBody>
      </p:sp>
      <p:cxnSp>
        <p:nvCxnSpPr>
          <p:cNvPr id="6" name="Straight Arrow Connector 5"/>
          <p:cNvCxnSpPr/>
          <p:nvPr/>
        </p:nvCxnSpPr>
        <p:spPr bwMode="auto">
          <a:xfrm>
            <a:off x="2913120" y="2323080"/>
            <a:ext cx="3456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7" name="Straight Arrow Connector 6"/>
          <p:cNvCxnSpPr/>
          <p:nvPr/>
        </p:nvCxnSpPr>
        <p:spPr bwMode="auto">
          <a:xfrm>
            <a:off x="5954400" y="2323080"/>
            <a:ext cx="3456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8" name="Rounded Rectangle 7"/>
          <p:cNvSpPr/>
          <p:nvPr/>
        </p:nvSpPr>
        <p:spPr bwMode="auto">
          <a:xfrm>
            <a:off x="6369120" y="3152520"/>
            <a:ext cx="2419200" cy="96768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82944" tIns="41472" rIns="82944" bIns="41472" numCol="1" rtlCol="0" anchor="ctr" anchorCtr="0" compatLnSpc="1">
            <a:prstTxWarp prst="textNoShape">
              <a:avLst/>
            </a:prstTxWarp>
          </a:bodyPr>
          <a:lstStyle/>
          <a:p>
            <a:pPr algn="ctr" defTabSz="407526" fontAlgn="base" hangingPunct="0">
              <a:lnSpc>
                <a:spcPct val="93000"/>
              </a:lnSpc>
              <a:spcBef>
                <a:spcPct val="0"/>
              </a:spcBef>
              <a:spcAft>
                <a:spcPct val="0"/>
              </a:spcAft>
              <a:buClr>
                <a:srgbClr val="000000"/>
              </a:buClr>
              <a:buSzPct val="100000"/>
            </a:pPr>
            <a:r>
              <a:rPr lang="en-US" sz="1633" b="1" dirty="0"/>
              <a:t>“Preprocess”</a:t>
            </a:r>
          </a:p>
          <a:p>
            <a:pPr algn="ctr" defTabSz="407526" fontAlgn="base" hangingPunct="0">
              <a:lnSpc>
                <a:spcPct val="93000"/>
              </a:lnSpc>
              <a:spcBef>
                <a:spcPct val="0"/>
              </a:spcBef>
              <a:spcAft>
                <a:spcPct val="0"/>
              </a:spcAft>
              <a:buClr>
                <a:srgbClr val="000000"/>
              </a:buClr>
              <a:buSzPct val="100000"/>
            </a:pPr>
            <a:r>
              <a:rPr lang="en-US" sz="1633" b="1" dirty="0" err="1">
                <a:latin typeface="Arial" charset="0"/>
              </a:rPr>
              <a:t>Demultiplex</a:t>
            </a:r>
            <a:r>
              <a:rPr lang="en-US" sz="1633" b="1" dirty="0">
                <a:latin typeface="Arial" charset="0"/>
              </a:rPr>
              <a:t> barcode and</a:t>
            </a:r>
          </a:p>
          <a:p>
            <a:pPr algn="ctr" defTabSz="407526" fontAlgn="base" hangingPunct="0">
              <a:lnSpc>
                <a:spcPct val="93000"/>
              </a:lnSpc>
              <a:spcBef>
                <a:spcPct val="0"/>
              </a:spcBef>
              <a:spcAft>
                <a:spcPct val="0"/>
              </a:spcAft>
              <a:buClr>
                <a:srgbClr val="000000"/>
              </a:buClr>
              <a:buSzPct val="100000"/>
            </a:pPr>
            <a:r>
              <a:rPr lang="en-US" sz="1633" b="1" dirty="0">
                <a:latin typeface="Arial" charset="0"/>
              </a:rPr>
              <a:t>primer sequences</a:t>
            </a:r>
            <a:endParaRPr lang="en-US" sz="1633" b="1" dirty="0">
              <a:latin typeface="Arial" charset="0"/>
            </a:endParaRPr>
          </a:p>
        </p:txBody>
      </p:sp>
      <p:sp>
        <p:nvSpPr>
          <p:cNvPr id="9" name="Rectangle 8"/>
          <p:cNvSpPr/>
          <p:nvPr/>
        </p:nvSpPr>
        <p:spPr>
          <a:xfrm>
            <a:off x="701281" y="6401161"/>
            <a:ext cx="5114285" cy="427361"/>
          </a:xfrm>
          <a:prstGeom prst="rect">
            <a:avLst/>
          </a:prstGeom>
        </p:spPr>
        <p:txBody>
          <a:bodyPr wrap="none">
            <a:spAutoFit/>
          </a:bodyPr>
          <a:lstStyle/>
          <a:p>
            <a:r>
              <a:rPr lang="en-US" sz="2177" dirty="0"/>
              <a:t>https://</a:t>
            </a:r>
            <a:r>
              <a:rPr lang="en-US" sz="2177" dirty="0" err="1"/>
              <a:t>github.com</a:t>
            </a:r>
            <a:r>
              <a:rPr lang="en-US" sz="2177" dirty="0"/>
              <a:t>/</a:t>
            </a:r>
            <a:r>
              <a:rPr lang="en-US" sz="2177" dirty="0" err="1"/>
              <a:t>msettles</a:t>
            </a:r>
            <a:r>
              <a:rPr lang="en-US" sz="2177" dirty="0"/>
              <a:t>/</a:t>
            </a:r>
            <a:r>
              <a:rPr lang="en-US" sz="2177" dirty="0" err="1"/>
              <a:t>dbcAmplicons</a:t>
            </a:r>
            <a:endParaRPr lang="en-US" sz="2177" dirty="0"/>
          </a:p>
        </p:txBody>
      </p:sp>
      <p:sp>
        <p:nvSpPr>
          <p:cNvPr id="10" name="TextBox 9"/>
          <p:cNvSpPr txBox="1"/>
          <p:nvPr/>
        </p:nvSpPr>
        <p:spPr>
          <a:xfrm>
            <a:off x="770400" y="3359881"/>
            <a:ext cx="3663360" cy="762388"/>
          </a:xfrm>
          <a:prstGeom prst="rect">
            <a:avLst/>
          </a:prstGeom>
          <a:noFill/>
        </p:spPr>
        <p:txBody>
          <a:bodyPr wrap="square" rtlCol="0">
            <a:spAutoFit/>
          </a:bodyPr>
          <a:lstStyle/>
          <a:p>
            <a:r>
              <a:rPr lang="en-US" sz="2177" b="1" dirty="0" err="1">
                <a:solidFill>
                  <a:srgbClr val="FF0000"/>
                </a:solidFill>
              </a:rPr>
              <a:t>dbcAmplicons</a:t>
            </a:r>
            <a:r>
              <a:rPr lang="en-US" sz="2177" b="1" dirty="0">
                <a:solidFill>
                  <a:srgbClr val="FF0000"/>
                </a:solidFill>
              </a:rPr>
              <a:t> </a:t>
            </a:r>
          </a:p>
          <a:p>
            <a:r>
              <a:rPr lang="en-US" sz="2177" b="1" dirty="0">
                <a:solidFill>
                  <a:srgbClr val="FF0000"/>
                </a:solidFill>
              </a:rPr>
              <a:t>Python Application</a:t>
            </a:r>
            <a:endParaRPr lang="en-US" sz="2177" b="1" dirty="0">
              <a:solidFill>
                <a:srgbClr val="FF0000"/>
              </a:solidFill>
            </a:endParaRPr>
          </a:p>
        </p:txBody>
      </p:sp>
      <p:sp>
        <p:nvSpPr>
          <p:cNvPr id="11" name="Rounded Rectangle 10"/>
          <p:cNvSpPr/>
          <p:nvPr/>
        </p:nvSpPr>
        <p:spPr bwMode="auto">
          <a:xfrm>
            <a:off x="6369120" y="4465800"/>
            <a:ext cx="2419200" cy="96768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82944" tIns="41472" rIns="82944" bIns="41472" numCol="1" rtlCol="0" anchor="ctr" anchorCtr="0" compatLnSpc="1">
            <a:prstTxWarp prst="textNoShape">
              <a:avLst/>
            </a:prstTxWarp>
          </a:bodyPr>
          <a:lstStyle/>
          <a:p>
            <a:pPr algn="ctr" defTabSz="407526" fontAlgn="base" hangingPunct="0">
              <a:lnSpc>
                <a:spcPct val="93000"/>
              </a:lnSpc>
              <a:spcBef>
                <a:spcPct val="0"/>
              </a:spcBef>
              <a:spcAft>
                <a:spcPct val="0"/>
              </a:spcAft>
              <a:buClr>
                <a:srgbClr val="000000"/>
              </a:buClr>
              <a:buSzPct val="100000"/>
            </a:pPr>
            <a:r>
              <a:rPr lang="en-US" sz="1633" b="1" dirty="0"/>
              <a:t>Overlap paired reads</a:t>
            </a:r>
          </a:p>
          <a:p>
            <a:pPr algn="ctr" defTabSz="407526" fontAlgn="base" hangingPunct="0">
              <a:lnSpc>
                <a:spcPct val="93000"/>
              </a:lnSpc>
              <a:spcBef>
                <a:spcPct val="0"/>
              </a:spcBef>
              <a:spcAft>
                <a:spcPct val="0"/>
              </a:spcAft>
              <a:buClr>
                <a:srgbClr val="000000"/>
              </a:buClr>
              <a:buSzPct val="100000"/>
            </a:pPr>
            <a:r>
              <a:rPr lang="en-US" sz="1633" b="1" dirty="0">
                <a:latin typeface="Arial" charset="0"/>
              </a:rPr>
              <a:t>(wrapper around Flash)</a:t>
            </a:r>
            <a:endParaRPr lang="en-US" sz="1633" b="1" dirty="0">
              <a:latin typeface="Arial" charset="0"/>
            </a:endParaRPr>
          </a:p>
        </p:txBody>
      </p:sp>
      <p:sp>
        <p:nvSpPr>
          <p:cNvPr id="12" name="Rounded Rectangle 11"/>
          <p:cNvSpPr/>
          <p:nvPr/>
        </p:nvSpPr>
        <p:spPr bwMode="auto">
          <a:xfrm>
            <a:off x="6369120" y="5779080"/>
            <a:ext cx="2419200" cy="96768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82944" tIns="41472" rIns="82944" bIns="41472" numCol="1" rtlCol="0" anchor="ctr" anchorCtr="0" compatLnSpc="1">
            <a:prstTxWarp prst="textNoShape">
              <a:avLst/>
            </a:prstTxWarp>
          </a:bodyPr>
          <a:lstStyle/>
          <a:p>
            <a:pPr algn="ctr" defTabSz="407526" fontAlgn="base" hangingPunct="0">
              <a:lnSpc>
                <a:spcPct val="93000"/>
              </a:lnSpc>
              <a:spcBef>
                <a:spcPct val="0"/>
              </a:spcBef>
              <a:spcAft>
                <a:spcPct val="0"/>
              </a:spcAft>
              <a:buClr>
                <a:srgbClr val="000000"/>
              </a:buClr>
              <a:buSzPct val="100000"/>
            </a:pPr>
            <a:r>
              <a:rPr lang="en-US" sz="1633" b="1" dirty="0"/>
              <a:t>Downstream Analysis</a:t>
            </a:r>
            <a:endParaRPr lang="en-US" sz="1633" b="1" dirty="0">
              <a:latin typeface="Arial" charset="0"/>
            </a:endParaRPr>
          </a:p>
        </p:txBody>
      </p:sp>
      <p:cxnSp>
        <p:nvCxnSpPr>
          <p:cNvPr id="13" name="Straight Arrow Connector 12"/>
          <p:cNvCxnSpPr/>
          <p:nvPr/>
        </p:nvCxnSpPr>
        <p:spPr bwMode="auto">
          <a:xfrm rot="5400000">
            <a:off x="7440480" y="2979720"/>
            <a:ext cx="3456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rot="5400000">
            <a:off x="7440480" y="4293000"/>
            <a:ext cx="3456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rot="5400000">
            <a:off x="7440480" y="5606280"/>
            <a:ext cx="3456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graphicFrame>
        <p:nvGraphicFramePr>
          <p:cNvPr id="17" name="Table 16"/>
          <p:cNvGraphicFramePr>
            <a:graphicFrameLocks noGrp="1"/>
          </p:cNvGraphicFramePr>
          <p:nvPr>
            <p:extLst/>
          </p:nvPr>
        </p:nvGraphicFramePr>
        <p:xfrm>
          <a:off x="701280" y="4327560"/>
          <a:ext cx="4976640" cy="1658880"/>
        </p:xfrm>
        <a:graphic>
          <a:graphicData uri="http://schemas.openxmlformats.org/drawingml/2006/table">
            <a:tbl>
              <a:tblPr>
                <a:tableStyleId>{073A0DAA-6AF3-43AB-8588-CEC1D06C72B9}</a:tableStyleId>
              </a:tblPr>
              <a:tblGrid>
                <a:gridCol w="1382400"/>
                <a:gridCol w="3594240"/>
              </a:tblGrid>
              <a:tr h="580608">
                <a:tc>
                  <a:txBody>
                    <a:bodyPr/>
                    <a:lstStyle/>
                    <a:p>
                      <a:r>
                        <a:rPr lang="en-US" sz="1600" b="1" dirty="0" smtClean="0"/>
                        <a:t>Barcode</a:t>
                      </a:r>
                      <a:endParaRPr lang="en-US" sz="1600" b="1" dirty="0"/>
                    </a:p>
                  </a:txBody>
                  <a:tcPr marL="82944" marR="82944" marT="41472" marB="41472" anchor="ctr"/>
                </a:tc>
                <a:tc>
                  <a:txBody>
                    <a:bodyPr/>
                    <a:lstStyle/>
                    <a:p>
                      <a:r>
                        <a:rPr lang="en-US" sz="1600" dirty="0" smtClean="0"/>
                        <a:t>Match determined by edit-</a:t>
                      </a:r>
                      <a:r>
                        <a:rPr lang="en-US" sz="1600" baseline="0" dirty="0" smtClean="0"/>
                        <a:t>distance, allowing for 1 mismatch (by default)</a:t>
                      </a:r>
                      <a:endParaRPr lang="en-US" sz="1600" dirty="0"/>
                    </a:p>
                  </a:txBody>
                  <a:tcPr marL="82944" marR="82944" marT="41472" marB="41472"/>
                </a:tc>
              </a:tr>
              <a:tr h="1078272">
                <a:tc>
                  <a:txBody>
                    <a:bodyPr/>
                    <a:lstStyle/>
                    <a:p>
                      <a:r>
                        <a:rPr lang="en-US" sz="1600" b="1" dirty="0" smtClean="0"/>
                        <a:t>Primers</a:t>
                      </a:r>
                      <a:endParaRPr lang="en-US" sz="1600" b="1" dirty="0"/>
                    </a:p>
                  </a:txBody>
                  <a:tcPr marL="82944" marR="82944" marT="41472" marB="41472" anchor="ctr"/>
                </a:tc>
                <a:tc>
                  <a:txBody>
                    <a:bodyPr/>
                    <a:lstStyle/>
                    <a:p>
                      <a:r>
                        <a:rPr lang="en-US" sz="1600" dirty="0" smtClean="0"/>
                        <a:t>Match</a:t>
                      </a:r>
                      <a:r>
                        <a:rPr lang="en-US" sz="1600" baseline="0" dirty="0" smtClean="0"/>
                        <a:t> determined by </a:t>
                      </a:r>
                      <a:r>
                        <a:rPr lang="en-US" sz="1600" baseline="0" dirty="0" err="1" smtClean="0"/>
                        <a:t>Levenshtein</a:t>
                      </a:r>
                      <a:r>
                        <a:rPr lang="en-US" sz="1600" baseline="0" dirty="0" smtClean="0"/>
                        <a:t> Distance allowing for 4 mismatches (by default) with the final 4 (by default) bases required to be perfect matches</a:t>
                      </a:r>
                      <a:endParaRPr lang="en-US" sz="1600" dirty="0"/>
                    </a:p>
                  </a:txBody>
                  <a:tcPr marL="82944" marR="82944" marT="41472" marB="41472"/>
                </a:tc>
              </a:tr>
            </a:tbl>
          </a:graphicData>
        </a:graphic>
      </p:graphicFrame>
      <p:sp>
        <p:nvSpPr>
          <p:cNvPr id="18" name="TextBox 17"/>
          <p:cNvSpPr txBox="1"/>
          <p:nvPr/>
        </p:nvSpPr>
        <p:spPr>
          <a:xfrm>
            <a:off x="4521182" y="3152520"/>
            <a:ext cx="1380378" cy="343620"/>
          </a:xfrm>
          <a:prstGeom prst="rect">
            <a:avLst/>
          </a:prstGeom>
          <a:noFill/>
        </p:spPr>
        <p:txBody>
          <a:bodyPr wrap="none" rtlCol="0">
            <a:spAutoFit/>
          </a:bodyPr>
          <a:lstStyle/>
          <a:p>
            <a:r>
              <a:rPr lang="en-US" sz="1633" dirty="0"/>
              <a:t>Barcode Table</a:t>
            </a:r>
            <a:endParaRPr lang="en-US" sz="1633" dirty="0"/>
          </a:p>
        </p:txBody>
      </p:sp>
      <p:sp>
        <p:nvSpPr>
          <p:cNvPr id="20" name="TextBox 19"/>
          <p:cNvSpPr txBox="1"/>
          <p:nvPr/>
        </p:nvSpPr>
        <p:spPr>
          <a:xfrm>
            <a:off x="4521182" y="3454241"/>
            <a:ext cx="1256754" cy="343620"/>
          </a:xfrm>
          <a:prstGeom prst="rect">
            <a:avLst/>
          </a:prstGeom>
          <a:noFill/>
        </p:spPr>
        <p:txBody>
          <a:bodyPr wrap="none" rtlCol="0">
            <a:spAutoFit/>
          </a:bodyPr>
          <a:lstStyle/>
          <a:p>
            <a:r>
              <a:rPr lang="en-US" sz="1633" dirty="0"/>
              <a:t>Primer Table</a:t>
            </a:r>
            <a:endParaRPr lang="en-US" sz="1633" dirty="0"/>
          </a:p>
        </p:txBody>
      </p:sp>
      <p:sp>
        <p:nvSpPr>
          <p:cNvPr id="21" name="TextBox 20"/>
          <p:cNvSpPr txBox="1"/>
          <p:nvPr/>
        </p:nvSpPr>
        <p:spPr>
          <a:xfrm>
            <a:off x="4521182" y="3774600"/>
            <a:ext cx="1344214" cy="343620"/>
          </a:xfrm>
          <a:prstGeom prst="rect">
            <a:avLst/>
          </a:prstGeom>
          <a:noFill/>
        </p:spPr>
        <p:txBody>
          <a:bodyPr wrap="none" rtlCol="0">
            <a:spAutoFit/>
          </a:bodyPr>
          <a:lstStyle/>
          <a:p>
            <a:r>
              <a:rPr lang="en-US" sz="1633" dirty="0"/>
              <a:t>Sample Sheet</a:t>
            </a:r>
            <a:endParaRPr lang="en-US" sz="1633" dirty="0"/>
          </a:p>
        </p:txBody>
      </p:sp>
      <p:cxnSp>
        <p:nvCxnSpPr>
          <p:cNvPr id="22" name="Straight Arrow Connector 21"/>
          <p:cNvCxnSpPr/>
          <p:nvPr/>
        </p:nvCxnSpPr>
        <p:spPr bwMode="auto">
          <a:xfrm>
            <a:off x="5954400" y="3290760"/>
            <a:ext cx="3456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5954400" y="3636360"/>
            <a:ext cx="3456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a:off x="5954400" y="3981960"/>
            <a:ext cx="3456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411532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Downstream Analysis</a:t>
            </a:r>
            <a:endParaRPr lang="en-US" dirty="0"/>
          </a:p>
        </p:txBody>
      </p:sp>
      <p:sp>
        <p:nvSpPr>
          <p:cNvPr id="3" name="TextBox 2"/>
          <p:cNvSpPr txBox="1"/>
          <p:nvPr/>
        </p:nvSpPr>
        <p:spPr>
          <a:xfrm>
            <a:off x="770400" y="1630831"/>
            <a:ext cx="8017920" cy="371512"/>
          </a:xfrm>
          <a:prstGeom prst="rect">
            <a:avLst/>
          </a:prstGeom>
          <a:noFill/>
        </p:spPr>
        <p:txBody>
          <a:bodyPr wrap="square" rtlCol="0">
            <a:spAutoFit/>
          </a:bodyPr>
          <a:lstStyle/>
          <a:p>
            <a:r>
              <a:rPr lang="en-US" sz="1814" b="1" dirty="0"/>
              <a:t>Population Community Profiling ( i.e. microbial, bacterial, fungal, etc. )</a:t>
            </a:r>
            <a:endParaRPr lang="en-US" sz="1814" b="1" dirty="0"/>
          </a:p>
        </p:txBody>
      </p:sp>
      <p:graphicFrame>
        <p:nvGraphicFramePr>
          <p:cNvPr id="5" name="Table 4"/>
          <p:cNvGraphicFramePr>
            <a:graphicFrameLocks noGrp="1"/>
          </p:cNvGraphicFramePr>
          <p:nvPr>
            <p:extLst>
              <p:ext uri="{D42A27DB-BD31-4B8C-83A1-F6EECF244321}">
                <p14:modId xmlns:p14="http://schemas.microsoft.com/office/powerpoint/2010/main" val="1052910367"/>
              </p:ext>
            </p:extLst>
          </p:nvPr>
        </p:nvGraphicFramePr>
        <p:xfrm>
          <a:off x="1461600" y="2392201"/>
          <a:ext cx="7395840" cy="2488320"/>
        </p:xfrm>
        <a:graphic>
          <a:graphicData uri="http://schemas.openxmlformats.org/drawingml/2006/table">
            <a:tbl>
              <a:tblPr>
                <a:tableStyleId>{073A0DAA-6AF3-43AB-8588-CEC1D06C72B9}</a:tableStyleId>
              </a:tblPr>
              <a:tblGrid>
                <a:gridCol w="2054400"/>
                <a:gridCol w="5341440"/>
              </a:tblGrid>
              <a:tr h="829440">
                <a:tc>
                  <a:txBody>
                    <a:bodyPr/>
                    <a:lstStyle/>
                    <a:p>
                      <a:r>
                        <a:rPr lang="en-US" sz="1600" b="1" dirty="0" smtClean="0"/>
                        <a:t>Classify</a:t>
                      </a:r>
                      <a:endParaRPr lang="en-US" sz="1600" b="1" dirty="0"/>
                    </a:p>
                  </a:txBody>
                  <a:tcPr marL="82944" marR="82944" marT="41472" marB="41472" anchor="ctr"/>
                </a:tc>
                <a:tc>
                  <a:txBody>
                    <a:bodyPr/>
                    <a:lstStyle/>
                    <a:p>
                      <a:r>
                        <a:rPr lang="en-US" sz="1600" dirty="0" smtClean="0"/>
                        <a:t>Wrapper around the MSU</a:t>
                      </a:r>
                      <a:r>
                        <a:rPr lang="en-US" sz="1600" baseline="0" dirty="0" smtClean="0"/>
                        <a:t> Ribosomal Database Project (RDP) Classifier for </a:t>
                      </a:r>
                      <a:r>
                        <a:rPr lang="en-US" sz="1600" kern="1200" dirty="0" smtClean="0">
                          <a:solidFill>
                            <a:schemeClr val="dk1"/>
                          </a:solidFill>
                          <a:latin typeface="+mn-lt"/>
                          <a:ea typeface="+mn-ea"/>
                          <a:cs typeface="+mn-cs"/>
                        </a:rPr>
                        <a:t>Bacterial and </a:t>
                      </a:r>
                      <a:r>
                        <a:rPr lang="en-US" sz="1600" kern="1200" dirty="0" err="1" smtClean="0">
                          <a:solidFill>
                            <a:schemeClr val="dk1"/>
                          </a:solidFill>
                          <a:latin typeface="+mn-lt"/>
                          <a:ea typeface="+mn-ea"/>
                          <a:cs typeface="+mn-cs"/>
                        </a:rPr>
                        <a:t>Archaeal</a:t>
                      </a:r>
                      <a:r>
                        <a:rPr lang="en-US" sz="1600" kern="1200" dirty="0" smtClean="0">
                          <a:solidFill>
                            <a:schemeClr val="dk1"/>
                          </a:solidFill>
                          <a:latin typeface="+mn-lt"/>
                          <a:ea typeface="+mn-ea"/>
                          <a:cs typeface="+mn-cs"/>
                        </a:rPr>
                        <a:t> 16S </a:t>
                      </a:r>
                      <a:r>
                        <a:rPr lang="en-US" sz="1600" kern="1200" dirty="0" err="1" smtClean="0">
                          <a:solidFill>
                            <a:schemeClr val="dk1"/>
                          </a:solidFill>
                          <a:latin typeface="+mn-lt"/>
                          <a:ea typeface="+mn-ea"/>
                          <a:cs typeface="+mn-cs"/>
                        </a:rPr>
                        <a:t>rRNA</a:t>
                      </a:r>
                      <a:r>
                        <a:rPr lang="en-US" sz="1600" kern="1200" dirty="0" smtClean="0">
                          <a:solidFill>
                            <a:schemeClr val="dk1"/>
                          </a:solidFill>
                          <a:latin typeface="+mn-lt"/>
                          <a:ea typeface="+mn-ea"/>
                          <a:cs typeface="+mn-cs"/>
                        </a:rPr>
                        <a:t> sequences, Fungal LSU </a:t>
                      </a:r>
                      <a:r>
                        <a:rPr lang="en-US" sz="1600" kern="1200" dirty="0" err="1" smtClean="0">
                          <a:solidFill>
                            <a:schemeClr val="dk1"/>
                          </a:solidFill>
                          <a:latin typeface="+mn-lt"/>
                          <a:ea typeface="+mn-ea"/>
                          <a:cs typeface="+mn-cs"/>
                        </a:rPr>
                        <a:t>rRNA</a:t>
                      </a:r>
                      <a:r>
                        <a:rPr lang="en-US" sz="1600" kern="1200" dirty="0" smtClean="0">
                          <a:solidFill>
                            <a:schemeClr val="dk1"/>
                          </a:solidFill>
                          <a:latin typeface="+mn-lt"/>
                          <a:ea typeface="+mn-ea"/>
                          <a:cs typeface="+mn-cs"/>
                        </a:rPr>
                        <a:t> and ITS (</a:t>
                      </a:r>
                      <a:r>
                        <a:rPr lang="en-US" sz="1600" kern="1200" dirty="0" err="1" smtClean="0">
                          <a:solidFill>
                            <a:schemeClr val="dk1"/>
                          </a:solidFill>
                          <a:latin typeface="+mn-lt"/>
                          <a:ea typeface="+mn-ea"/>
                          <a:cs typeface="+mn-cs"/>
                        </a:rPr>
                        <a:t>warcup</a:t>
                      </a:r>
                      <a:r>
                        <a:rPr lang="en-US" sz="1600" kern="1200" dirty="0" smtClean="0">
                          <a:solidFill>
                            <a:schemeClr val="dk1"/>
                          </a:solidFill>
                          <a:latin typeface="+mn-lt"/>
                          <a:ea typeface="+mn-ea"/>
                          <a:cs typeface="+mn-cs"/>
                        </a:rPr>
                        <a:t> or unite).</a:t>
                      </a:r>
                      <a:endParaRPr lang="en-US" sz="1600" dirty="0"/>
                    </a:p>
                  </a:txBody>
                  <a:tcPr marL="82944" marR="82944" marT="41472" marB="41472" anchor="ctr"/>
                </a:tc>
              </a:tr>
              <a:tr h="829440">
                <a:tc>
                  <a:txBody>
                    <a:bodyPr/>
                    <a:lstStyle/>
                    <a:p>
                      <a:r>
                        <a:rPr lang="en-US" sz="1600" b="1" dirty="0" smtClean="0"/>
                        <a:t>Abundance</a:t>
                      </a:r>
                      <a:endParaRPr lang="en-US" sz="1600" b="1" dirty="0"/>
                    </a:p>
                  </a:txBody>
                  <a:tcPr marL="82944" marR="82944" marT="41472" marB="41472" anchor="ctr"/>
                </a:tc>
                <a:tc>
                  <a:txBody>
                    <a:bodyPr/>
                    <a:lstStyle/>
                    <a:p>
                      <a:r>
                        <a:rPr lang="en-US" sz="1600" dirty="0" smtClean="0"/>
                        <a:t>Reduce</a:t>
                      </a:r>
                      <a:r>
                        <a:rPr lang="en-US" sz="1600" baseline="0" dirty="0" smtClean="0"/>
                        <a:t> RDP classifier results to abundance tables and/or </a:t>
                      </a:r>
                      <a:r>
                        <a:rPr lang="en-US" sz="1600" baseline="0" dirty="0" err="1" smtClean="0"/>
                        <a:t>biom</a:t>
                      </a:r>
                      <a:r>
                        <a:rPr lang="en-US" sz="1600" baseline="0" dirty="0" smtClean="0"/>
                        <a:t> </a:t>
                      </a:r>
                      <a:r>
                        <a:rPr lang="en-US" sz="1600" baseline="0" dirty="0" err="1" smtClean="0"/>
                        <a:t>formated</a:t>
                      </a:r>
                      <a:r>
                        <a:rPr lang="en-US" sz="1600" baseline="0" dirty="0" smtClean="0"/>
                        <a:t> bile, rows are taxa and columns are samples ready for additional community analysis.</a:t>
                      </a:r>
                      <a:endParaRPr lang="en-US" sz="1600" dirty="0"/>
                    </a:p>
                  </a:txBody>
                  <a:tcPr marL="82944" marR="82944" marT="41472" marB="41472" anchor="ctr"/>
                </a:tc>
              </a:tr>
              <a:tr h="829440">
                <a:tc>
                  <a:txBody>
                    <a:bodyPr/>
                    <a:lstStyle/>
                    <a:p>
                      <a:r>
                        <a:rPr lang="en-US" sz="1600" b="1" dirty="0" smtClean="0"/>
                        <a:t>Ecological Analysis</a:t>
                      </a:r>
                      <a:endParaRPr lang="en-US" sz="1600" b="1" dirty="0"/>
                    </a:p>
                  </a:txBody>
                  <a:tcPr marL="82944" marR="82944" marT="41472" marB="41472"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Analysis</a:t>
                      </a:r>
                      <a:r>
                        <a:rPr lang="en-US" sz="1600" baseline="0" dirty="0" smtClean="0"/>
                        <a:t> within R packages such as Vegan, Vegetarian, etc.</a:t>
                      </a:r>
                      <a:endParaRPr lang="en-US" sz="1600" dirty="0" smtClean="0"/>
                    </a:p>
                  </a:txBody>
                  <a:tcPr marL="82944" marR="82944" marT="41472" marB="41472" anchor="ctr"/>
                </a:tc>
              </a:tr>
            </a:tbl>
          </a:graphicData>
        </a:graphic>
      </p:graphicFrame>
      <p:sp>
        <p:nvSpPr>
          <p:cNvPr id="7" name="TextBox 6"/>
          <p:cNvSpPr txBox="1"/>
          <p:nvPr/>
        </p:nvSpPr>
        <p:spPr>
          <a:xfrm>
            <a:off x="1461600" y="2046600"/>
            <a:ext cx="7050240" cy="343620"/>
          </a:xfrm>
          <a:prstGeom prst="rect">
            <a:avLst/>
          </a:prstGeom>
          <a:noFill/>
        </p:spPr>
        <p:txBody>
          <a:bodyPr wrap="square" rtlCol="0">
            <a:spAutoFit/>
          </a:bodyPr>
          <a:lstStyle/>
          <a:p>
            <a:r>
              <a:rPr lang="en-US" sz="1633" b="1" dirty="0" err="1">
                <a:solidFill>
                  <a:srgbClr val="FF0000"/>
                </a:solidFill>
              </a:rPr>
              <a:t>dbcAmplicons</a:t>
            </a:r>
            <a:r>
              <a:rPr lang="en-US" sz="1633" b="1" dirty="0">
                <a:solidFill>
                  <a:srgbClr val="FF0000"/>
                </a:solidFill>
              </a:rPr>
              <a:t> </a:t>
            </a:r>
            <a:r>
              <a:rPr lang="en-US" sz="1633" b="1" dirty="0">
                <a:solidFill>
                  <a:srgbClr val="FF0000"/>
                </a:solidFill>
              </a:rPr>
              <a:t>Python Application</a:t>
            </a:r>
            <a:endParaRPr lang="en-US" sz="1633" b="1" dirty="0">
              <a:solidFill>
                <a:srgbClr val="FF0000"/>
              </a:solidFill>
            </a:endParaRPr>
          </a:p>
        </p:txBody>
      </p:sp>
    </p:spTree>
    <p:extLst>
      <p:ext uri="{BB962C8B-B14F-4D97-AF65-F5344CB8AC3E}">
        <p14:creationId xmlns:p14="http://schemas.microsoft.com/office/powerpoint/2010/main" val="974423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2135</TotalTime>
  <Words>1397</Words>
  <Application>Microsoft Macintosh PowerPoint</Application>
  <PresentationFormat>On-screen Show (4:3)</PresentationFormat>
  <Paragraphs>265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Monaco</vt:lpstr>
      <vt:lpstr>Times New Roman</vt:lpstr>
      <vt:lpstr>Arial</vt:lpstr>
      <vt:lpstr>Office Theme</vt:lpstr>
      <vt:lpstr>Illumina Miseq Dual-barcoded Two-step PCR Amplicon Sequencing</vt:lpstr>
      <vt:lpstr>Outline</vt:lpstr>
      <vt:lpstr>Amplicon sequencing with dual barcoding</vt:lpstr>
      <vt:lpstr>Benefits</vt:lpstr>
      <vt:lpstr>Basics/Workflow</vt:lpstr>
      <vt:lpstr>PowerPoint Presentation</vt:lpstr>
      <vt:lpstr>PowerPoint Presentation</vt:lpstr>
      <vt:lpstr>Bioinformatics</vt:lpstr>
      <vt:lpstr>Downstream Analysis</vt:lpstr>
      <vt:lpstr>Primer design</vt:lpstr>
      <vt:lpstr>Primer design for PCR-1 and PCR-2</vt:lpstr>
      <vt:lpstr>Nucleotide Diversity</vt:lpstr>
      <vt:lpstr>Low Diversity Library vs High Diversity Library</vt:lpstr>
      <vt:lpstr>Ways to ensure nucleotide diversity</vt:lpstr>
      <vt:lpstr>Low complexity libraries will require phase-shifting primers on both flanking regions  </vt:lpstr>
      <vt:lpstr>Components of the target specific primer</vt:lpstr>
      <vt:lpstr>Example target specific primers</vt:lpstr>
      <vt:lpstr>Components of the Barcoded adapter primers sequence</vt:lpstr>
      <vt:lpstr>PowerPoint Presentation</vt:lpstr>
      <vt:lpstr>Illumina Sequencing Requires custom sequencing primers to be added to the reaction  (Typical Illumina sequencing primers remain in the reaction for sequencing of PhiX or other shotgun library) </vt:lpstr>
      <vt:lpstr>Dual Barcoding Multiple Targets</vt:lpstr>
      <vt:lpstr>Dual barcoding allows for massively multiplexing of sample using only relatively few primers</vt:lpstr>
      <vt:lpstr>Multiple targets can be used and pooled into the same reaction</vt:lpstr>
    </vt:vector>
  </TitlesOfParts>
  <Company>IBEST GRC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Illumina Miseq Dual-barcoded Two-step PCR Amplicon Sequencing</dc:title>
  <dc:creator>Matthew Settles</dc:creator>
  <cp:lastModifiedBy>Matthew Lee Settles</cp:lastModifiedBy>
  <cp:revision>63</cp:revision>
  <dcterms:created xsi:type="dcterms:W3CDTF">2012-11-29T14:55:16Z</dcterms:created>
  <dcterms:modified xsi:type="dcterms:W3CDTF">2015-11-12T20:10:47Z</dcterms:modified>
</cp:coreProperties>
</file>