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7" r:id="rId3"/>
    <p:sldId id="268" r:id="rId4"/>
    <p:sldId id="299" r:id="rId5"/>
    <p:sldId id="269" r:id="rId6"/>
    <p:sldId id="270" r:id="rId7"/>
    <p:sldId id="271" r:id="rId8"/>
    <p:sldId id="272" r:id="rId9"/>
    <p:sldId id="273" r:id="rId10"/>
    <p:sldId id="274" r:id="rId11"/>
    <p:sldId id="257" r:id="rId12"/>
    <p:sldId id="261" r:id="rId13"/>
    <p:sldId id="260" r:id="rId14"/>
    <p:sldId id="259" r:id="rId15"/>
    <p:sldId id="258" r:id="rId16"/>
    <p:sldId id="262" r:id="rId17"/>
    <p:sldId id="263" r:id="rId18"/>
    <p:sldId id="265" r:id="rId19"/>
    <p:sldId id="26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84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6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59426-CA89-458C-B9BC-D5FE7918DE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5BCE6-90B7-49C7-981F-4FE78821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5BCE6-90B7-49C7-981F-4FE7882172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B7AA-DF0B-4D8D-8A65-2C3739C66B7C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0D15-A4DC-4D74-A386-27A6DA282B4B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A135-6AAA-4101-A42C-3336AE47A7E5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EFCF-4886-4B68-AE6A-13CD17D3CE66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196C-6A6E-4653-BA83-F4E0D9512CF7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ABBB-B74C-47F1-B9F8-BF115C29CC13}" type="datetime1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069-6616-44E9-8882-71E00CABF3D7}" type="datetime1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501-4DA1-48E7-A865-46FC3C0E6FF3}" type="datetime1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091A-1062-48BF-8558-F5D9306F7D13}" type="datetime1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CB2FD-9834-4B8B-8B68-7DBE2AA5D669}" type="datetime1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3BED-A521-4D54-B071-3874CC2AAE76}" type="datetime1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3D4F-2070-4FD8-8DB9-D19C9C4B549B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Chapter-3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Designs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1BB9C-AAE5-40B2-98EF-42A01C8C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A74C2-CEF5-444D-BCA0-3C816031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Schemas and Instances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Instances</a:t>
            </a:r>
            <a:endParaRPr lang="en-US" sz="1800" b="1" dirty="0"/>
          </a:p>
          <a:p>
            <a:pPr lvl="1"/>
            <a:r>
              <a:rPr lang="en-US" dirty="0"/>
              <a:t>is the collection of data in the database at a </a:t>
            </a:r>
            <a:r>
              <a:rPr lang="en-US" dirty="0">
                <a:solidFill>
                  <a:srgbClr val="FF0000"/>
                </a:solidFill>
              </a:rPr>
              <a:t>particular point of time (snap-shot)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Also called </a:t>
            </a:r>
            <a:r>
              <a:rPr lang="en-US" b="1" dirty="0"/>
              <a:t>State or Snap Shot or Extension of the </a:t>
            </a:r>
            <a:r>
              <a:rPr lang="en-US" dirty="0"/>
              <a:t>database </a:t>
            </a:r>
          </a:p>
          <a:p>
            <a:pPr lvl="1"/>
            <a:r>
              <a:rPr lang="en-US" dirty="0"/>
              <a:t>Refers to the </a:t>
            </a:r>
            <a:r>
              <a:rPr lang="en-US" dirty="0">
                <a:solidFill>
                  <a:srgbClr val="FF0000"/>
                </a:solidFill>
              </a:rPr>
              <a:t>actual data in the database </a:t>
            </a:r>
            <a:r>
              <a:rPr lang="en-US" dirty="0"/>
              <a:t>at a </a:t>
            </a:r>
            <a:r>
              <a:rPr lang="en-US" dirty="0">
                <a:solidFill>
                  <a:srgbClr val="FF0000"/>
                </a:solidFill>
              </a:rPr>
              <a:t>specific point in time </a:t>
            </a:r>
          </a:p>
          <a:p>
            <a:pPr lvl="1"/>
            <a:r>
              <a:rPr lang="en-US" dirty="0"/>
              <a:t>State of database is changed any time we add, delete or update an item. </a:t>
            </a:r>
          </a:p>
          <a:p>
            <a:pPr lvl="1"/>
            <a:r>
              <a:rPr lang="en-US" dirty="0"/>
              <a:t>Since Instance is actual data of database at some point in time, changes rapidly </a:t>
            </a:r>
          </a:p>
          <a:p>
            <a:pPr lvl="0"/>
            <a:r>
              <a:rPr lang="en-US" dirty="0"/>
              <a:t>To define a new database, we specify its database schema to the DBMS (database is empty)</a:t>
            </a:r>
          </a:p>
          <a:p>
            <a:pPr lvl="0"/>
            <a:r>
              <a:rPr lang="en-US" dirty="0"/>
              <a:t>database is initialized when we first load it with data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E8AF-914D-4341-AFF8-8341827B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586D-4FD0-4468-84B5-9F858CCA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91DD6-F045-4D8E-9ABC-9028DE80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7" name="Content Placeholder 3" descr="C:\Users\MWU\Pictures\1.png">
            <a:extLst>
              <a:ext uri="{FF2B5EF4-FFF2-40B4-BE49-F238E27FC236}">
                <a16:creationId xmlns:a16="http://schemas.microsoft.com/office/drawing/2014/main" id="{7194CD02-9CBB-44C7-B971-FD02C51DB2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51816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E0B1C-5A0F-4062-90B2-217E864A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CBB7C-248F-4191-A390-B778ABEC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0655D-3CEE-4376-A782-82053396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7" name="Content Placeholder 3" descr="C:\Users\MWU\Pictures\2.png">
            <a:extLst>
              <a:ext uri="{FF2B5EF4-FFF2-40B4-BE49-F238E27FC236}">
                <a16:creationId xmlns:a16="http://schemas.microsoft.com/office/drawing/2014/main" id="{B8240D47-07A7-41FC-A565-FB14663281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1"/>
            <a:ext cx="7010400" cy="44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1C7B7-9EC5-4288-927F-E8DACD5D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39DA7-85DB-4381-BA19-E417D644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731D5F-F80A-48F2-BEFC-D5AEC042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7" name="Content Placeholder 3" descr="C:\Users\MWU\Pictures\3.png">
            <a:extLst>
              <a:ext uri="{FF2B5EF4-FFF2-40B4-BE49-F238E27FC236}">
                <a16:creationId xmlns:a16="http://schemas.microsoft.com/office/drawing/2014/main" id="{87CF05D1-71AC-40F4-ABF0-73A196E62A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391400" cy="41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5BE64-4F96-4970-8A01-209F6A71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B2A11-F434-46BD-B80B-B80A6BD6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08825A-DE47-4261-89AF-11EDEBCB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pic>
        <p:nvPicPr>
          <p:cNvPr id="7" name="Content Placeholder 3" descr="C:\Users\MWU\Pictures\4.png">
            <a:extLst>
              <a:ext uri="{FF2B5EF4-FFF2-40B4-BE49-F238E27FC236}">
                <a16:creationId xmlns:a16="http://schemas.microsoft.com/office/drawing/2014/main" id="{3A8CF4C7-6E7B-4D66-A794-9FD3E6FB99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26" y="1676400"/>
            <a:ext cx="7191574" cy="41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AD84A-92E7-4EAF-BF38-0705424A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4E0BC-26D6-48B0-96F4-2C05198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CC6F9B-5079-468C-AE17-B0EF361A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7" name="Content Placeholder 3" descr="C:\Users\MWU\Pictures\5.png">
            <a:extLst>
              <a:ext uri="{FF2B5EF4-FFF2-40B4-BE49-F238E27FC236}">
                <a16:creationId xmlns:a16="http://schemas.microsoft.com/office/drawing/2014/main" id="{67CAE219-5A02-4488-8796-C55377548B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5943600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C2A3C-B2B7-482B-A266-F7B2598F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8F842-777A-4DC5-BDAA-BF6537A0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F42F58-8FB2-4A4E-8ED2-5A3F2E38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Example</a:t>
            </a:r>
          </a:p>
        </p:txBody>
      </p:sp>
      <p:pic>
        <p:nvPicPr>
          <p:cNvPr id="7" name="Content Placeholder 3" descr="C:\Users\MWU\Pictures\6.png">
            <a:extLst>
              <a:ext uri="{FF2B5EF4-FFF2-40B4-BE49-F238E27FC236}">
                <a16:creationId xmlns:a16="http://schemas.microsoft.com/office/drawing/2014/main" id="{84EBC145-34C5-40B2-870E-08FE15FAA5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6294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F0F5A-56B0-4000-9854-F7F83C4F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1F3C9-AE6C-4055-B4F5-09DFB1F2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8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D649CA-0E58-4D35-973F-52FC3A56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7" name="Content Placeholder 3" descr="C:\Users\MWU\Pictures\7.png">
            <a:extLst>
              <a:ext uri="{FF2B5EF4-FFF2-40B4-BE49-F238E27FC236}">
                <a16:creationId xmlns:a16="http://schemas.microsoft.com/office/drawing/2014/main" id="{66DC0A8F-B056-4321-8182-344F92BFDD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6" y="1676401"/>
            <a:ext cx="6970764" cy="41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6B7D0-A0EF-451E-98BE-51B47AFF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889F4-8687-4F18-A273-BFF2057F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DF99A-C065-43CE-9DB3-01240C26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7" name="Content Placeholder 3" descr="C:\Users\MWU\Pictures\8.png">
            <a:extLst>
              <a:ext uri="{FF2B5EF4-FFF2-40B4-BE49-F238E27FC236}">
                <a16:creationId xmlns:a16="http://schemas.microsoft.com/office/drawing/2014/main" id="{C7E39FEB-5648-43FD-A21C-FB401A4F0D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35162"/>
            <a:ext cx="7086600" cy="44656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218DB-EF85-47F2-9B10-52E8A874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880BC-B60E-440C-B597-C5402A94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FA4EA5-DB3D-4D81-B3E7-D14F9471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7" name="Content Placeholder 3" descr="C:\Users\MWU\Pictures\9.png">
            <a:extLst>
              <a:ext uri="{FF2B5EF4-FFF2-40B4-BE49-F238E27FC236}">
                <a16:creationId xmlns:a16="http://schemas.microsoft.com/office/drawing/2014/main" id="{E541AD5C-6834-4365-9DD9-A04F9565D8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1"/>
            <a:ext cx="7162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559DD-EB97-4412-A5D5-1F9FBC5A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FFE6A-CD0C-41B3-B290-D62DA5A5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Relational Constraints/Integrity Rules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endParaRPr lang="en-US" b="1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b="1" dirty="0"/>
              <a:t>The different Relational Integrity Rules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Domain Integrity</a:t>
            </a:r>
          </a:p>
          <a:p>
            <a:pPr lvl="2"/>
            <a:r>
              <a:rPr lang="en-US" dirty="0"/>
              <a:t>No value of the attribute should be beyond the allowable limits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Entity Integrity</a:t>
            </a:r>
          </a:p>
          <a:p>
            <a:pPr lvl="2"/>
            <a:r>
              <a:rPr lang="en-US" dirty="0"/>
              <a:t>In a base relation, no attribute of a Primary Key can assume a value of NULL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Referential Integrity</a:t>
            </a:r>
            <a:endParaRPr lang="en-US" dirty="0"/>
          </a:p>
          <a:p>
            <a:pPr lvl="2"/>
            <a:r>
              <a:rPr lang="en-US" dirty="0"/>
              <a:t>If a Foreign Key exists in a relation, either the Foreign Key value must match a Candidate Key value in its home relation or the Foreign Key value must be NULL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Enterprise Integrity </a:t>
            </a:r>
          </a:p>
          <a:p>
            <a:pPr marL="1200150" lvl="2" indent="-342900"/>
            <a:r>
              <a:rPr lang="en-US" dirty="0"/>
              <a:t>Additional rules specified by the users or database administrators of a database are incorporated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CC06-0D79-4832-9B20-F5998EDD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BDBE-59E5-4EA9-9BA2-2D6E509C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F611-B965-4810-8325-D237B4CB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448C-5AC2-4140-919F-68359AF9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converting the </a:t>
            </a:r>
            <a:r>
              <a:rPr lang="en-US" sz="2000" dirty="0">
                <a:solidFill>
                  <a:srgbClr val="FF0000"/>
                </a:solidFill>
              </a:rPr>
              <a:t>conceptual design </a:t>
            </a:r>
            <a:r>
              <a:rPr lang="en-US" sz="2000" dirty="0"/>
              <a:t>to a form suitable for </a:t>
            </a:r>
            <a:r>
              <a:rPr lang="en-US" sz="2000" dirty="0">
                <a:solidFill>
                  <a:srgbClr val="FF0000"/>
                </a:solidFill>
              </a:rPr>
              <a:t>relational logical model</a:t>
            </a:r>
            <a:r>
              <a:rPr lang="en-US" sz="2000" dirty="0"/>
              <a:t>, which is in a form of tables.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B619F-058D-42D4-9A1F-77CDBF987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8086403" cy="393192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565BE-9501-4B3B-A4F9-A7C38209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7B1CF-9BB2-411C-95AF-38C83B0C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4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F28B-DA7A-480E-9C4D-C6676277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75FA-5087-4AED-8A4B-C5946153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1. The basic rule for converting the ER diagrams into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Convert all the </a:t>
            </a:r>
            <a:r>
              <a:rPr lang="en-US" dirty="0">
                <a:solidFill>
                  <a:srgbClr val="FF0000"/>
                </a:solidFill>
              </a:rPr>
              <a:t>Entities</a:t>
            </a:r>
            <a:r>
              <a:rPr lang="en-US" dirty="0"/>
              <a:t> in the diagram to </a:t>
            </a:r>
            <a:r>
              <a:rPr lang="en-US" dirty="0">
                <a:solidFill>
                  <a:srgbClr val="FF0000"/>
                </a:solidFill>
              </a:rPr>
              <a:t>tables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dirty="0"/>
              <a:t>All the entities represented in the rectangular box in the ER diagram become independent tables in the database. </a:t>
            </a:r>
          </a:p>
          <a:p>
            <a:pPr lvl="2" indent="-285750"/>
            <a:r>
              <a:rPr lang="en-US" dirty="0"/>
              <a:t>In the diagram, STUDENT, COURSE, LECTURER and SUBJECTS forms individual tables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045A-4E0D-421D-BB5C-43C87017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8C1A-FF88-42F5-8126-B2026C06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05D-7FAA-4EB5-810A-589CC033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83E3-B714-4991-80FF-9A81FB68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1. The basic rule for converting the ER diagrams into tables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single valued attributes </a:t>
            </a:r>
            <a:r>
              <a:rPr lang="en-US" dirty="0"/>
              <a:t>of an entity is converted to a </a:t>
            </a:r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en-US" dirty="0"/>
              <a:t> of the table</a:t>
            </a:r>
          </a:p>
          <a:p>
            <a:pPr lvl="1"/>
            <a:r>
              <a:rPr lang="en-US" dirty="0"/>
              <a:t>All the attributes, whose value at any instance of time is unique, are considered as columns of that table. </a:t>
            </a:r>
          </a:p>
          <a:p>
            <a:pPr lvl="1"/>
            <a:r>
              <a:rPr lang="en-US" dirty="0"/>
              <a:t>In the STUDENT Entity, STUDENT_ID, STUDENT_NAME form the columns of STUDENT table. </a:t>
            </a:r>
          </a:p>
          <a:p>
            <a:pPr lvl="1"/>
            <a:r>
              <a:rPr lang="en-US" dirty="0"/>
              <a:t>Similarly, LECTURER_ID, LECTURER_NAME form the columns of LECTURER table. And so 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778DF-7DF1-4EEB-8280-1B42E8B4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35B7-EDA1-422C-B71D-2D4A85A7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0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A821-C9FB-43D6-B5F5-B1A26DCA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7F15-1E22-4EE8-B12D-D416BB8E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1. The basic rule for converting the ER diagrams into tables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Declare the foreign key column, if applicable.</a:t>
            </a:r>
          </a:p>
          <a:p>
            <a:pPr lvl="1"/>
            <a:r>
              <a:rPr lang="en-US" dirty="0"/>
              <a:t>In the diagram, attribute COURSE_ID in the STUDENT entity is from COURSE entity. </a:t>
            </a:r>
          </a:p>
          <a:p>
            <a:pPr lvl="1"/>
            <a:r>
              <a:rPr lang="en-US" dirty="0"/>
              <a:t>Hence add COURSE_ID in the STUDENT table and assign it foreign key constraint. </a:t>
            </a:r>
          </a:p>
          <a:p>
            <a:pPr lvl="1"/>
            <a:r>
              <a:rPr lang="en-US" dirty="0"/>
              <a:t>COURSE_ID and SUBJECT_ID in LECTURER table forms the foreign key column. </a:t>
            </a:r>
          </a:p>
          <a:p>
            <a:pPr lvl="1"/>
            <a:r>
              <a:rPr lang="en-US" dirty="0"/>
              <a:t>Hence by declaring the foreign key constraints, mapping between the tables are established.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6B14-4F48-42DC-BADF-954D167D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2B37-20BF-491F-80B7-50325021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A446-D689-4B0F-966B-2B95AD6D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5F28-6252-4DE1-856C-A46AB1B9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1. The basic rule for converting the ER diagrams into tables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Any multi-valued attributes are converted into new table.</a:t>
            </a:r>
          </a:p>
          <a:p>
            <a:pPr lvl="1"/>
            <a:r>
              <a:rPr lang="en-US" dirty="0"/>
              <a:t>A hobby in the Student table is a multivalued attribute. </a:t>
            </a:r>
          </a:p>
          <a:p>
            <a:pPr lvl="2"/>
            <a:r>
              <a:rPr lang="en-US" dirty="0"/>
              <a:t>Any student can have any number of hobbies. </a:t>
            </a:r>
          </a:p>
          <a:p>
            <a:pPr lvl="1"/>
            <a:r>
              <a:rPr lang="en-US" dirty="0"/>
              <a:t>So we cannot represent multiple values in a single column of STUDENT table.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need to store it separately, so that we can store any number of hobbies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adding/ removing / deleting hobbies should not create any redundancy or anomalies in the system. </a:t>
            </a:r>
          </a:p>
          <a:p>
            <a:pPr lvl="1"/>
            <a:r>
              <a:rPr lang="en-US" dirty="0"/>
              <a:t>Hence we create a separate table STUD_HOBBY with STUDENT_ID and HOBBY as its columns.</a:t>
            </a:r>
          </a:p>
          <a:p>
            <a:pPr lvl="1"/>
            <a:r>
              <a:rPr lang="en-US" dirty="0"/>
              <a:t> We create a composite key using both the columns</a:t>
            </a:r>
          </a:p>
          <a:p>
            <a:pPr lvl="1"/>
            <a:r>
              <a:rPr lang="en-US" dirty="0"/>
              <a:t>STUD_HOBBY(</a:t>
            </a:r>
            <a:r>
              <a:rPr lang="en-US" b="1" dirty="0" err="1"/>
              <a:t>student_id</a:t>
            </a:r>
            <a:r>
              <a:rPr lang="en-US" dirty="0"/>
              <a:t>, </a:t>
            </a:r>
            <a:r>
              <a:rPr lang="en-US" b="1" dirty="0"/>
              <a:t>hobby</a:t>
            </a:r>
            <a:r>
              <a:rPr lang="en-US" dirty="0"/>
              <a:t>,…)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8C18-2DB2-410C-9E04-231EF304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2D59-565E-4A6F-A864-219E06EC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2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701F-0DB7-4D76-8249-B9B92193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FDFF-9587-4CAF-859D-FFA929F9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1. The basic rule for converting the ER diagrams into tables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Any composite attributes are merged into same table as different columns.</a:t>
            </a:r>
          </a:p>
          <a:p>
            <a:pPr lvl="1"/>
            <a:r>
              <a:rPr lang="en-US" dirty="0"/>
              <a:t>In the diagram above, Student Address is a composite attribute. </a:t>
            </a:r>
          </a:p>
          <a:p>
            <a:pPr lvl="1"/>
            <a:r>
              <a:rPr lang="en-US" dirty="0"/>
              <a:t>It has Door#, Street, City, State and Pin. </a:t>
            </a:r>
          </a:p>
          <a:p>
            <a:pPr lvl="1"/>
            <a:r>
              <a:rPr lang="en-US" dirty="0"/>
              <a:t>These attributes are merged into STUDENT table as individual columns.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AE4BC-914A-4328-A4B5-5A1073BC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B0341-A903-4129-84C3-E3CE9D9E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0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CEDA-ACD8-46CF-97A2-C4E2FF5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A1D7-D35B-4A04-9514-78CC7B52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5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B0F0"/>
                </a:solidFill>
              </a:rPr>
              <a:t>1. The basic rule for converting the ER diagrams into tables</a:t>
            </a:r>
            <a:endParaRPr lang="en-US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One can ignore derived attribute, since it can be calculated at any time.</a:t>
            </a:r>
          </a:p>
          <a:p>
            <a:pPr lvl="1"/>
            <a:r>
              <a:rPr lang="en-US" sz="2500" dirty="0"/>
              <a:t>In the STUDENT table, Age can be derived at any point of time by calculating the difference between </a:t>
            </a:r>
            <a:r>
              <a:rPr lang="en-US" sz="2500" dirty="0" err="1"/>
              <a:t>yearOfBirth</a:t>
            </a:r>
            <a:r>
              <a:rPr lang="en-US" sz="2500" dirty="0"/>
              <a:t> and current year.</a:t>
            </a:r>
          </a:p>
          <a:p>
            <a:pPr lvl="1"/>
            <a:r>
              <a:rPr lang="en-US" sz="2500" dirty="0"/>
              <a:t> Hence we need not create a column for this attribute. </a:t>
            </a:r>
          </a:p>
          <a:p>
            <a:pPr lvl="1"/>
            <a:r>
              <a:rPr lang="en-US" sz="2500" dirty="0"/>
              <a:t>It reduces the duplicity in the database.</a:t>
            </a:r>
          </a:p>
          <a:p>
            <a:endParaRPr lang="en-US" sz="2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635F-AB99-453C-86A8-6E68C267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3448-E5BA-4B20-B02D-9744B8E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3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3AC-C597-4225-98B7-8D5178B9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6E32A6-F9AB-4AEC-B034-6440C144E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56339"/>
            <a:ext cx="5058364" cy="3117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4E0F4-5235-464B-B6B1-EC6CE7B2A8FD}"/>
              </a:ext>
            </a:extLst>
          </p:cNvPr>
          <p:cNvSpPr txBox="1"/>
          <p:nvPr/>
        </p:nvSpPr>
        <p:spPr>
          <a:xfrm>
            <a:off x="572086" y="1702322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ERD could be converted into Relationship Diagram as follows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840B-341D-4520-ADB1-4979EBC6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F87B7-00B2-4E9F-88AC-978BCDDC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0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D5B5-F1B7-4847-918B-B7DF0FA1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6190-FF64-447B-ABF4-B5E665E08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B0F0"/>
                </a:solidFill>
              </a:rPr>
              <a:t>2. Let us see some of the special cases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700" b="1" dirty="0"/>
              <a:t>Converting Weak Entity</a:t>
            </a:r>
          </a:p>
          <a:p>
            <a:pPr lvl="1"/>
            <a:r>
              <a:rPr lang="en-US" sz="2700" dirty="0"/>
              <a:t>Weak entity is also represented as table.</a:t>
            </a:r>
          </a:p>
          <a:p>
            <a:pPr lvl="1"/>
            <a:r>
              <a:rPr lang="en-US" sz="2700" dirty="0"/>
              <a:t> All the attributes of the weak entity forms the column of the table.</a:t>
            </a:r>
          </a:p>
          <a:p>
            <a:pPr lvl="1"/>
            <a:r>
              <a:rPr lang="en-US" sz="2700" dirty="0"/>
              <a:t> But the key attribute represented in the diagram cannot form the primary key of this table. </a:t>
            </a:r>
          </a:p>
          <a:p>
            <a:pPr lvl="1"/>
            <a:r>
              <a:rPr lang="en-US" sz="2700" dirty="0"/>
              <a:t>We have to add a foreign key column, which would be the primary key column of its strong entity. </a:t>
            </a:r>
          </a:p>
          <a:p>
            <a:pPr lvl="2"/>
            <a:r>
              <a:rPr lang="en-US" sz="2700" dirty="0"/>
              <a:t>This </a:t>
            </a:r>
            <a:r>
              <a:rPr lang="en-US" sz="2700" dirty="0">
                <a:solidFill>
                  <a:srgbClr val="FF0000"/>
                </a:solidFill>
              </a:rPr>
              <a:t>foreign</a:t>
            </a:r>
            <a:r>
              <a:rPr lang="en-US" sz="2700" dirty="0"/>
              <a:t> key column </a:t>
            </a:r>
            <a:r>
              <a:rPr lang="en-US" sz="2700" dirty="0">
                <a:solidFill>
                  <a:srgbClr val="FF0000"/>
                </a:solidFill>
              </a:rPr>
              <a:t>along</a:t>
            </a:r>
            <a:r>
              <a:rPr lang="en-US" sz="2700" dirty="0"/>
              <a:t> with its </a:t>
            </a:r>
            <a:r>
              <a:rPr lang="en-US" sz="2700" dirty="0">
                <a:solidFill>
                  <a:srgbClr val="FF0000"/>
                </a:solidFill>
              </a:rPr>
              <a:t>key</a:t>
            </a:r>
            <a:r>
              <a:rPr lang="en-US" sz="2700" dirty="0"/>
              <a:t> attribute column forms the </a:t>
            </a:r>
            <a:r>
              <a:rPr lang="en-US" sz="2700" dirty="0">
                <a:solidFill>
                  <a:srgbClr val="FF0000"/>
                </a:solidFill>
              </a:rPr>
              <a:t>primary</a:t>
            </a:r>
            <a:r>
              <a:rPr lang="en-US" sz="2700" dirty="0"/>
              <a:t> key of the table.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99E6-0FF4-442B-9807-2EE6D49F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A5C3-62EF-4D4C-9A47-1A1470D7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43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B093-AD20-428F-9C51-40BAEA35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A992-97EF-4A5A-B4EB-4854D8B3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2. Let us see some of the special cases</a:t>
            </a:r>
          </a:p>
          <a:p>
            <a:r>
              <a:rPr lang="en-US" sz="2500" dirty="0"/>
              <a:t>Weak entity set always appears in association with </a:t>
            </a:r>
            <a:r>
              <a:rPr lang="en-US" sz="2500" dirty="0">
                <a:solidFill>
                  <a:srgbClr val="FF0000"/>
                </a:solidFill>
              </a:rPr>
              <a:t>identifying relationship </a:t>
            </a:r>
            <a:r>
              <a:rPr lang="en-US" sz="2500" dirty="0"/>
              <a:t>with </a:t>
            </a:r>
            <a:r>
              <a:rPr lang="en-US" sz="2500" dirty="0">
                <a:solidFill>
                  <a:srgbClr val="FF0000"/>
                </a:solidFill>
              </a:rPr>
              <a:t>total participation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E5D6F-C1CA-499F-B9DF-94C0CE427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6019800" cy="1543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4DA7D-503E-4C6D-A5DB-B39A442750D4}"/>
              </a:ext>
            </a:extLst>
          </p:cNvPr>
          <p:cNvSpPr txBox="1"/>
          <p:nvPr/>
        </p:nvSpPr>
        <p:spPr>
          <a:xfrm>
            <a:off x="762000" y="5181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case two tables are required </a:t>
            </a:r>
          </a:p>
          <a:p>
            <a:pPr marL="342900" indent="-342900">
              <a:buAutoNum type="arabicPeriod"/>
            </a:pPr>
            <a:r>
              <a:rPr lang="en-US" dirty="0"/>
              <a:t>A(</a:t>
            </a:r>
            <a:r>
              <a:rPr lang="en-US" u="sng" dirty="0"/>
              <a:t>a1</a:t>
            </a:r>
            <a:r>
              <a:rPr lang="en-US" dirty="0"/>
              <a:t>, a2)</a:t>
            </a:r>
          </a:p>
          <a:p>
            <a:pPr marL="342900" indent="-342900">
              <a:buAutoNum type="arabicPeriod"/>
            </a:pPr>
            <a:r>
              <a:rPr lang="en-US" dirty="0"/>
              <a:t>BR(</a:t>
            </a:r>
            <a:r>
              <a:rPr lang="en-US" u="sng" dirty="0"/>
              <a:t>a1</a:t>
            </a:r>
            <a:r>
              <a:rPr lang="en-US" dirty="0"/>
              <a:t>, </a:t>
            </a:r>
            <a:r>
              <a:rPr lang="en-US" u="sng" dirty="0"/>
              <a:t>b1</a:t>
            </a:r>
            <a:r>
              <a:rPr lang="en-US" dirty="0"/>
              <a:t>, b2)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EFAB32-53FC-47C1-AC18-26FD85D2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72EB04-FCB8-4190-A491-1EC44066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/>
              <a:t>Key constraints</a:t>
            </a: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82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Super Key</a:t>
            </a:r>
            <a:r>
              <a:rPr lang="en-US" sz="2000" dirty="0"/>
              <a:t>: </a:t>
            </a:r>
          </a:p>
          <a:p>
            <a:pPr algn="just">
              <a:lnSpc>
                <a:spcPct val="120000"/>
              </a:lnSpc>
            </a:pPr>
            <a:r>
              <a:rPr lang="en-US" sz="2000" dirty="0"/>
              <a:t>set of attribute or attributes that uniquely identifies a tuple within a relation. </a:t>
            </a:r>
          </a:p>
          <a:p>
            <a:pPr algn="just">
              <a:lnSpc>
                <a:spcPct val="120000"/>
              </a:lnSpc>
            </a:pPr>
            <a:r>
              <a:rPr lang="en-US" sz="2000" dirty="0"/>
              <a:t>A key which we just understand or think at the beginning and they can even be every key in a table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Candidate:</a:t>
            </a:r>
          </a:p>
          <a:p>
            <a:r>
              <a:rPr lang="en-US" sz="2000" dirty="0"/>
              <a:t>It is minimal subset of super key</a:t>
            </a:r>
          </a:p>
          <a:p>
            <a:r>
              <a:rPr lang="en-US" sz="2000" dirty="0"/>
              <a:t>If any proper subset of a super key is super key then that key cannot be a candidate key.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Primary keys</a:t>
            </a:r>
          </a:p>
          <a:p>
            <a:r>
              <a:rPr lang="en-US" sz="2000" dirty="0"/>
              <a:t>The candidate key chosen to uniquely identify each row of data in a table</a:t>
            </a:r>
          </a:p>
          <a:p>
            <a:r>
              <a:rPr lang="en-US" sz="2000" dirty="0"/>
              <a:t>The DBA Picks any one of the candidate key to be the primary key </a:t>
            </a:r>
          </a:p>
          <a:p>
            <a:pPr lvl="1"/>
            <a:r>
              <a:rPr lang="en-US" sz="1600" dirty="0"/>
              <a:t>The rest one of the candidate key become alternate keys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b="1" dirty="0"/>
              <a:t>Foreign key</a:t>
            </a:r>
          </a:p>
          <a:p>
            <a:r>
              <a:rPr lang="en-US" sz="2000" dirty="0"/>
              <a:t>Primary key of another table used to define relationship with another table and is used to maintain integrity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4323-F6BA-4888-84B9-D185235B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029FC-B019-4820-ABEA-6B1139D0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153B-93FC-4DD8-921A-44182458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9D7C-2E8F-49AA-9692-D52BDD31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2. Let us see some of the special cases</a:t>
            </a:r>
            <a:endParaRPr lang="en-US" dirty="0"/>
          </a:p>
          <a:p>
            <a:r>
              <a:rPr lang="en-US" dirty="0"/>
              <a:t>In our example above, SUBJECTS is the weak entity. </a:t>
            </a:r>
          </a:p>
          <a:p>
            <a:r>
              <a:rPr lang="en-US" dirty="0">
                <a:solidFill>
                  <a:srgbClr val="FFC000"/>
                </a:solidFill>
              </a:rPr>
              <a:t>Although</a:t>
            </a:r>
            <a:r>
              <a:rPr lang="en-US" dirty="0"/>
              <a:t>, SUBJECT_ID is represented as key attribute in the diagram, it cannot be considered as primary key. </a:t>
            </a:r>
          </a:p>
          <a:p>
            <a:r>
              <a:rPr lang="en-US" dirty="0"/>
              <a:t>In order to add primary key to the column, we have to find the foreign key first. </a:t>
            </a:r>
          </a:p>
          <a:p>
            <a:r>
              <a:rPr lang="en-US" dirty="0"/>
              <a:t>COURSE is the strong entity related to SUBJECT. </a:t>
            </a:r>
          </a:p>
          <a:p>
            <a:pPr lvl="1"/>
            <a:r>
              <a:rPr lang="en-US" dirty="0"/>
              <a:t>Hence the primary key COURSE_ID of COURSE is added to SUBJECT table as foreign key. </a:t>
            </a:r>
          </a:p>
          <a:p>
            <a:pPr lvl="1"/>
            <a:r>
              <a:rPr lang="en-US" dirty="0"/>
              <a:t>Now we can create a </a:t>
            </a:r>
            <a:r>
              <a:rPr lang="en-US" dirty="0">
                <a:solidFill>
                  <a:srgbClr val="FF0000"/>
                </a:solidFill>
              </a:rPr>
              <a:t>composite primary </a:t>
            </a:r>
            <a:r>
              <a:rPr lang="en-US" dirty="0"/>
              <a:t>key out of COURSE_ID and SUBJECT_ID.</a:t>
            </a:r>
          </a:p>
          <a:p>
            <a:pPr lvl="1"/>
            <a:r>
              <a:rPr lang="en-US" dirty="0"/>
              <a:t>Course (</a:t>
            </a:r>
            <a:r>
              <a:rPr lang="en-US" u="sng" dirty="0"/>
              <a:t>COURSE_ID,</a:t>
            </a:r>
            <a:r>
              <a:rPr lang="en-US" dirty="0"/>
              <a:t> </a:t>
            </a:r>
            <a:r>
              <a:rPr lang="en-US" dirty="0" err="1"/>
              <a:t>course_name</a:t>
            </a:r>
            <a:r>
              <a:rPr lang="en-US" dirty="0"/>
              <a:t>)</a:t>
            </a:r>
          </a:p>
          <a:p>
            <a:pPr lvl="1"/>
            <a:r>
              <a:rPr lang="en-US" sz="3300" dirty="0">
                <a:solidFill>
                  <a:srgbClr val="FF0000"/>
                </a:solidFill>
              </a:rPr>
              <a:t>Subject(key{</a:t>
            </a:r>
            <a:r>
              <a:rPr lang="en-US" sz="3300" b="1" dirty="0">
                <a:solidFill>
                  <a:srgbClr val="FF0000"/>
                </a:solidFill>
              </a:rPr>
              <a:t>COURSE_ID(FK), </a:t>
            </a:r>
            <a:r>
              <a:rPr lang="en-US" sz="3300" dirty="0" err="1">
                <a:solidFill>
                  <a:srgbClr val="FF0000"/>
                </a:solidFill>
              </a:rPr>
              <a:t>subject_id</a:t>
            </a:r>
            <a:r>
              <a:rPr lang="en-US" sz="3300" b="1" dirty="0">
                <a:solidFill>
                  <a:srgbClr val="FF0000"/>
                </a:solidFill>
              </a:rPr>
              <a:t>(partial key)}, </a:t>
            </a:r>
            <a:r>
              <a:rPr lang="en-US" sz="3300" dirty="0" err="1">
                <a:solidFill>
                  <a:srgbClr val="FF0000"/>
                </a:solidFill>
              </a:rPr>
              <a:t>subject_name</a:t>
            </a:r>
            <a:r>
              <a:rPr lang="en-US" sz="33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1D5F-80B9-4984-9A73-57254650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EBA6-6EAE-494A-B22F-F682F6DC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6007790-E2AE-4413-9479-F455E31C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C84D12-2A76-4DBB-85F2-3EA43EE9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2. Let us see some of the special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2B6CA-3241-489E-9989-019D6AB6A4EF}"/>
              </a:ext>
            </a:extLst>
          </p:cNvPr>
          <p:cNvSpPr txBox="1"/>
          <p:nvPr/>
        </p:nvSpPr>
        <p:spPr>
          <a:xfrm>
            <a:off x="484163" y="218407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Binary relationship with both cardinality constraints and participation constraints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C9D6E0-6775-46C7-8425-284579CCBDAA}"/>
              </a:ext>
            </a:extLst>
          </p:cNvPr>
          <p:cNvSpPr/>
          <p:nvPr/>
        </p:nvSpPr>
        <p:spPr>
          <a:xfrm>
            <a:off x="381000" y="2919735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Case-1:Binary relationship with cardinality and total participation constraint from one side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78E47-869D-40B8-AF2A-384BB7765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79840"/>
            <a:ext cx="5924550" cy="1428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F0F3C1-3060-4375-9DF4-FF7B8C20C764}"/>
              </a:ext>
            </a:extLst>
          </p:cNvPr>
          <p:cNvSpPr txBox="1"/>
          <p:nvPr/>
        </p:nvSpPr>
        <p:spPr>
          <a:xfrm>
            <a:off x="674077" y="535726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the entity set B and relationship set  R then two tables will be required:</a:t>
            </a:r>
          </a:p>
          <a:p>
            <a:pPr marL="342900" indent="-342900">
              <a:buAutoNum type="arabicPeriod"/>
            </a:pPr>
            <a:r>
              <a:rPr lang="en-US" dirty="0"/>
              <a:t>A(</a:t>
            </a:r>
            <a:r>
              <a:rPr lang="en-US" u="sng" dirty="0"/>
              <a:t>a1</a:t>
            </a:r>
            <a:r>
              <a:rPr lang="en-US" dirty="0"/>
              <a:t>, a2)</a:t>
            </a:r>
          </a:p>
          <a:p>
            <a:pPr marL="342900" indent="-342900">
              <a:buAutoNum type="arabicPeriod"/>
            </a:pPr>
            <a:r>
              <a:rPr lang="en-US" dirty="0"/>
              <a:t>BR(a1, </a:t>
            </a:r>
            <a:r>
              <a:rPr lang="en-US" u="sng" dirty="0"/>
              <a:t>b1</a:t>
            </a:r>
            <a:r>
              <a:rPr lang="en-US" dirty="0"/>
              <a:t>, b2)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41063-039B-4591-88F2-E5EE7E25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2660-9BB7-41F0-B522-F277C419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9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1E5D-7BF5-4FDD-B5A5-B51B20D6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715F-6E54-472F-B28C-F7EF282B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2. Let us see some of the special cases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Case :Binary relationship with cardinality constraint and total participation from both sides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C5CA42-3695-437F-9F9D-5DDC6642BD46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6868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984BB-1EF5-43B6-819E-2E088C0A49C7}"/>
              </a:ext>
            </a:extLst>
          </p:cNvPr>
          <p:cNvSpPr/>
          <p:nvPr/>
        </p:nvSpPr>
        <p:spPr>
          <a:xfrm>
            <a:off x="647700" y="461146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need a single table ARB(</a:t>
            </a:r>
            <a:r>
              <a:rPr lang="en-US" u="sng" dirty="0"/>
              <a:t>a1</a:t>
            </a:r>
            <a:r>
              <a:rPr lang="en-US" dirty="0"/>
              <a:t>,a2,</a:t>
            </a:r>
            <a:r>
              <a:rPr lang="en-US" u="sng" dirty="0"/>
              <a:t>b1</a:t>
            </a:r>
            <a:r>
              <a:rPr lang="en-US" dirty="0"/>
              <a:t>,b2)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a1 and b1 together create primary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BD795-A574-43A7-9441-88DB5FBFB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5638800" cy="140017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C2EE4-4AD1-42C7-9777-A0DF3A0A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417CF-4477-410F-BC22-EF0375E3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20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49D4-04F9-4880-8BDA-C25AF03D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17A7E-4990-4028-891E-8C8777E0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2. Let us see some of the special cases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Representing 1:1 relationship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23A2F-A584-40B6-B776-3B5346AB2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7177"/>
            <a:ext cx="5734050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4433D-FB73-4E18-A540-3E550E6FFAA4}"/>
              </a:ext>
            </a:extLst>
          </p:cNvPr>
          <p:cNvSpPr txBox="1"/>
          <p:nvPr/>
        </p:nvSpPr>
        <p:spPr>
          <a:xfrm>
            <a:off x="1518328" y="4595057"/>
            <a:ext cx="423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Either of the Two tables are needed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7DDC4-3FE6-4308-B0EF-585748B94AA3}"/>
              </a:ext>
            </a:extLst>
          </p:cNvPr>
          <p:cNvSpPr txBox="1"/>
          <p:nvPr/>
        </p:nvSpPr>
        <p:spPr>
          <a:xfrm>
            <a:off x="914400" y="5105400"/>
            <a:ext cx="2479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AR(</a:t>
            </a:r>
            <a:r>
              <a:rPr lang="en-US" u="sng" dirty="0"/>
              <a:t>a1</a:t>
            </a:r>
            <a:r>
              <a:rPr lang="en-US" dirty="0"/>
              <a:t>, a2, b1)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B(</a:t>
            </a:r>
            <a:r>
              <a:rPr lang="en-US" u="sng" dirty="0"/>
              <a:t>b1</a:t>
            </a:r>
            <a:r>
              <a:rPr lang="en-US" dirty="0"/>
              <a:t>, b2)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4BB2A-E62C-41A8-B202-B34AB4A956E9}"/>
              </a:ext>
            </a:extLst>
          </p:cNvPr>
          <p:cNvSpPr txBox="1"/>
          <p:nvPr/>
        </p:nvSpPr>
        <p:spPr>
          <a:xfrm>
            <a:off x="4724400" y="5105400"/>
            <a:ext cx="2479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2: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A(</a:t>
            </a:r>
            <a:r>
              <a:rPr lang="en-US" u="sng" dirty="0"/>
              <a:t>a1</a:t>
            </a:r>
            <a:r>
              <a:rPr lang="en-US" dirty="0"/>
              <a:t>, a2)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BR(a1, </a:t>
            </a:r>
            <a:r>
              <a:rPr lang="en-US" u="sng" dirty="0"/>
              <a:t>b1</a:t>
            </a:r>
            <a:r>
              <a:rPr lang="en-US" dirty="0"/>
              <a:t>, b2)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91F80DA-C137-4784-AD6B-5016C284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86519-AAFB-462C-B1C1-52EF6F13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4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6398-E9A4-4E02-99B9-329D38F8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5A1F-0DC3-433B-91AD-62605458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2. Let us see some of the special cases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Imagine SUBJECT is not a weak entity, and we have LECTURER teaches SUBJECT relation. 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2000" dirty="0"/>
              <a:t>It is a 1:1 relation. i.e.; one lecturer teaches only one subject.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represent this case in two ways</a:t>
            </a:r>
          </a:p>
          <a:p>
            <a:pPr marL="0" indent="0">
              <a:buNone/>
            </a:pPr>
            <a:r>
              <a:rPr lang="en-US" sz="2400" dirty="0"/>
              <a:t>Case 1:Create table for both LECTURER and SUBJECT.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Add the primary key of LECTURER in  SUBJECT table as foreign key.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It implies the lecturer name for that particular subject.</a:t>
            </a:r>
          </a:p>
          <a:p>
            <a:pPr marL="0" indent="0">
              <a:buNone/>
            </a:pPr>
            <a:r>
              <a:rPr lang="en-US" sz="2400" dirty="0"/>
              <a:t>Case 2: Create table for both LECTURER and SUBJECT.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Add the primary key of SUBJECT in LECTURER table as foreign key.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It implies the subject taught by the lecturer.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06D9-2557-4259-886E-0D330429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B394-A78A-432D-83BC-17945DC9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7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4B15-5492-4FD6-84A3-588D153F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C675-E961-47D3-B624-7A5BD686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2. Let us see some of the special cases</a:t>
            </a:r>
            <a:endParaRPr lang="en-US" sz="2000" dirty="0"/>
          </a:p>
          <a:p>
            <a:r>
              <a:rPr lang="en-US" sz="2000" dirty="0"/>
              <a:t>In both the case, meaning is same. </a:t>
            </a:r>
          </a:p>
          <a:p>
            <a:pPr lvl="1"/>
            <a:r>
              <a:rPr lang="en-US" sz="2000" dirty="0"/>
              <a:t>Foreign key column can be added in either of the table, depending on the developer’s choice.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FE575-446A-4A1F-AF9C-42145DE3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66487"/>
            <a:ext cx="7543800" cy="1793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29528-0427-42A3-9711-8F7574F8F9B5}"/>
              </a:ext>
            </a:extLst>
          </p:cNvPr>
          <p:cNvSpPr txBox="1"/>
          <p:nvPr/>
        </p:nvSpPr>
        <p:spPr>
          <a:xfrm>
            <a:off x="457200" y="47953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Representing 1:N relationship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D37F7-F9FD-4E9F-8162-AB420729C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5181600"/>
            <a:ext cx="5734050" cy="1381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EECAC-0DCC-4F4E-AB3A-E2B518B39BDD}"/>
              </a:ext>
            </a:extLst>
          </p:cNvPr>
          <p:cNvSpPr txBox="1"/>
          <p:nvPr/>
        </p:nvSpPr>
        <p:spPr>
          <a:xfrm>
            <a:off x="6477000" y="54012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tables required</a:t>
            </a:r>
          </a:p>
          <a:p>
            <a:pPr marL="342900" indent="-342900">
              <a:buAutoNum type="arabicPeriod"/>
            </a:pPr>
            <a:r>
              <a:rPr lang="en-US" dirty="0"/>
              <a:t>A(</a:t>
            </a:r>
            <a:r>
              <a:rPr lang="en-US" u="sng" dirty="0"/>
              <a:t>a1</a:t>
            </a:r>
            <a:r>
              <a:rPr lang="en-US" dirty="0"/>
              <a:t>, a2)</a:t>
            </a:r>
          </a:p>
          <a:p>
            <a:pPr marL="342900" indent="-342900">
              <a:buAutoNum type="arabicPeriod"/>
            </a:pPr>
            <a:r>
              <a:rPr lang="en-US" dirty="0"/>
              <a:t>BR(a1, </a:t>
            </a:r>
            <a:r>
              <a:rPr lang="en-US" u="sng" dirty="0"/>
              <a:t>b1</a:t>
            </a:r>
            <a:r>
              <a:rPr lang="en-US" dirty="0"/>
              <a:t>, b2)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764373-30C4-442A-9C3B-8994C13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EAFA88B-2287-4D32-99CB-D20BDB96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6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D474-5172-40F7-B448-F5148D4A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AF9C-C595-4EBB-9AFC-59CC4FCB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2. Let us see some of the special cases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Consider SUBJECT and LECTURER relation, where each Lecturer teaches multiple subjects. </a:t>
            </a:r>
          </a:p>
          <a:p>
            <a:r>
              <a:rPr lang="en-US" sz="2000" dirty="0"/>
              <a:t>This is a 1: N relation.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 In this case, primary key of LECTURER table is added to the SUBJECT table.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 i.e.; the primary key at 1 cardinality entity is added as foreign key to N cardinality entity</a:t>
            </a:r>
          </a:p>
          <a:p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78D909-6BB3-4A93-AC21-D85EA8EC5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4267200" cy="209452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A621F-B94D-4715-9EB8-18D3C8C3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AEED5-9D54-41CE-A9F4-832F4C8D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0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9A9E-DD42-41E8-A46F-C4038329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B52D-4B5E-42CD-85F5-F388D5FB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2. Let us see some of the special cases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Representing M:N relationship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64CB1-5D89-4315-89D5-9584564E5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809875"/>
            <a:ext cx="5734050" cy="1381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C1B9F-25B5-4DB0-8EAE-B90200885F17}"/>
              </a:ext>
            </a:extLst>
          </p:cNvPr>
          <p:cNvSpPr txBox="1"/>
          <p:nvPr/>
        </p:nvSpPr>
        <p:spPr>
          <a:xfrm>
            <a:off x="1143000" y="436146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tables will be needed</a:t>
            </a:r>
          </a:p>
          <a:p>
            <a:pPr marL="342900" indent="-342900">
              <a:buAutoNum type="arabicPeriod"/>
            </a:pPr>
            <a:r>
              <a:rPr lang="en-US" dirty="0"/>
              <a:t>A(</a:t>
            </a:r>
            <a:r>
              <a:rPr lang="en-US" u="sng" dirty="0"/>
              <a:t>a1, </a:t>
            </a:r>
            <a:r>
              <a:rPr lang="en-US" dirty="0"/>
              <a:t>a2)</a:t>
            </a:r>
          </a:p>
          <a:p>
            <a:pPr marL="342900" indent="-342900">
              <a:buAutoNum type="arabicPeriod"/>
            </a:pPr>
            <a:r>
              <a:rPr lang="en-US" dirty="0"/>
              <a:t>R(</a:t>
            </a:r>
            <a:r>
              <a:rPr lang="en-US" u="sng" dirty="0"/>
              <a:t>a1</a:t>
            </a:r>
            <a:r>
              <a:rPr lang="en-US" dirty="0"/>
              <a:t>, </a:t>
            </a:r>
            <a:r>
              <a:rPr lang="en-US" u="sng" dirty="0"/>
              <a:t>b1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B(</a:t>
            </a:r>
            <a:r>
              <a:rPr lang="en-US" u="sng" dirty="0"/>
              <a:t>b1</a:t>
            </a:r>
            <a:r>
              <a:rPr lang="en-US" dirty="0"/>
              <a:t>,b2)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563F45-9743-40D6-8443-ADF06A52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15ECAE-7CD3-4B00-870A-F643B47B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0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EC0E-C9D9-4FE3-8E67-F51A7019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42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16E6-B53B-4992-B300-097DEC6C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2. Let us see some of the special cases</a:t>
            </a:r>
            <a:endParaRPr lang="en-US" sz="15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/>
              <a:t>Consider the example, multiple </a:t>
            </a:r>
            <a:r>
              <a:rPr lang="en-US" sz="1500" dirty="0">
                <a:solidFill>
                  <a:srgbClr val="FF0000"/>
                </a:solidFill>
              </a:rPr>
              <a:t>students</a:t>
            </a:r>
            <a:r>
              <a:rPr lang="en-US" sz="1500" dirty="0"/>
              <a:t> enrolled for multiple </a:t>
            </a:r>
            <a:r>
              <a:rPr lang="en-US" sz="1500" dirty="0">
                <a:solidFill>
                  <a:srgbClr val="FF0000"/>
                </a:solidFill>
              </a:rPr>
              <a:t>courses</a:t>
            </a:r>
            <a:r>
              <a:rPr lang="en-US" sz="1500" dirty="0"/>
              <a:t>, </a:t>
            </a:r>
          </a:p>
          <a:p>
            <a:pPr lvl="1"/>
            <a:r>
              <a:rPr lang="en-US" sz="1500" dirty="0"/>
              <a:t>which is M:N relation.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/>
              <a:t>In this case,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/>
              <a:t>we create STUDENT and COURSE tables for the entities.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</a:rPr>
              <a:t>Create one more table</a:t>
            </a:r>
            <a:r>
              <a:rPr lang="en-US" sz="1500" dirty="0"/>
              <a:t> for the relation between them and name it as STUD_COURSE.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500" dirty="0"/>
              <a:t>Add the primary keys of COURSE and STUDENT which will become foreign key into it along with some additional attributes (if applicable) ,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500" dirty="0"/>
              <a:t>which forms the composite primary key of the new table.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500" dirty="0"/>
              <a:t>Student (</a:t>
            </a:r>
            <a:r>
              <a:rPr lang="en-US" sz="1500" u="sng" dirty="0" err="1"/>
              <a:t>student_id</a:t>
            </a:r>
            <a:r>
              <a:rPr lang="en-US" sz="1500" u="sng" dirty="0"/>
              <a:t>, </a:t>
            </a:r>
            <a:r>
              <a:rPr lang="en-US" sz="1500" dirty="0" err="1"/>
              <a:t>student_name</a:t>
            </a:r>
            <a:r>
              <a:rPr lang="en-US" sz="1500" dirty="0"/>
              <a:t>, …)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500" dirty="0"/>
              <a:t>Course (</a:t>
            </a:r>
            <a:r>
              <a:rPr lang="en-US" sz="1500" u="sng" dirty="0" err="1"/>
              <a:t>course_id</a:t>
            </a:r>
            <a:r>
              <a:rPr lang="en-US" sz="1500" u="sng" dirty="0"/>
              <a:t>, </a:t>
            </a:r>
            <a:r>
              <a:rPr lang="en-US" sz="1500" dirty="0" err="1"/>
              <a:t>course_name</a:t>
            </a:r>
            <a:r>
              <a:rPr lang="en-US" sz="1500" dirty="0"/>
              <a:t>,…)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500" dirty="0" err="1"/>
              <a:t>Stud_course</a:t>
            </a:r>
            <a:r>
              <a:rPr lang="en-US" sz="1500" dirty="0"/>
              <a:t>(</a:t>
            </a:r>
            <a:r>
              <a:rPr lang="en-US" sz="1500" u="sng" dirty="0"/>
              <a:t> </a:t>
            </a:r>
            <a:r>
              <a:rPr lang="en-US" sz="1500" b="1" dirty="0" err="1"/>
              <a:t>student_id</a:t>
            </a:r>
            <a:r>
              <a:rPr lang="en-US" sz="1500" dirty="0"/>
              <a:t> , </a:t>
            </a:r>
            <a:r>
              <a:rPr lang="en-US" sz="1500" b="1" dirty="0" err="1"/>
              <a:t>course_id</a:t>
            </a:r>
            <a:r>
              <a:rPr lang="en-US" sz="1500" dirty="0"/>
              <a:t>, 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500" dirty="0"/>
          </a:p>
          <a:p>
            <a:pPr marL="285750" indent="-285750">
              <a:buFont typeface="Arial" pitchFamily="34" charset="0"/>
              <a:buChar char="•"/>
            </a:pPr>
            <a:endParaRPr lang="en-US" sz="1500" dirty="0"/>
          </a:p>
          <a:p>
            <a:endParaRPr lang="en-US" sz="15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02E69-7599-4999-8F45-7DB8A55C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09363"/>
            <a:ext cx="4342358" cy="231441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916C-1C81-4856-8BE8-628EF87F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FAE53-50D2-47E3-B62E-8133A4F8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9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032B-0478-4E07-8F80-E43076C6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317B-7A13-4DB3-9CB6-0AD93B12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2. Let us see some of the special cases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Self referencing  1:1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C2C0E-73D7-43D8-B519-659B8D38E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2" y="2685659"/>
            <a:ext cx="5468114" cy="280074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B7E254C-C65C-4804-91B7-BE66F8961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142" y="2743200"/>
            <a:ext cx="25431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7852DD-44C8-4474-BB26-F35EB6BF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C33CA5-F8FB-4B38-AF73-E42AF71A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B2B0-2F39-411A-8FC6-BF4F12FC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constraint Example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F2B82B8-49F9-471F-9CC3-6DC606B8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04" y="4973292"/>
            <a:ext cx="1371791" cy="11336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A4DA9D-5D47-4669-8CC1-BC816C4C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75" y="1289548"/>
            <a:ext cx="5088680" cy="1922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C3EC2C-5680-4D03-8FC7-8735224B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16" y="3590767"/>
            <a:ext cx="6935168" cy="11336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329743-B075-46B9-BE96-9C040ED80C1E}"/>
              </a:ext>
            </a:extLst>
          </p:cNvPr>
          <p:cNvSpPr txBox="1"/>
          <p:nvPr/>
        </p:nvSpPr>
        <p:spPr>
          <a:xfrm>
            <a:off x="418513" y="3211631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combination of Super keys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B89FF-7BC1-4C4C-8679-06709D3C3CC0}"/>
              </a:ext>
            </a:extLst>
          </p:cNvPr>
          <p:cNvSpPr txBox="1"/>
          <p:nvPr/>
        </p:nvSpPr>
        <p:spPr>
          <a:xfrm>
            <a:off x="457200" y="462737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key are combinations of candidate keys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49A4E-4183-468D-BAA8-60500722F093}"/>
              </a:ext>
            </a:extLst>
          </p:cNvPr>
          <p:cNvSpPr txBox="1"/>
          <p:nvPr/>
        </p:nvSpPr>
        <p:spPr>
          <a:xfrm>
            <a:off x="436098" y="6138803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REG_ID </a:t>
            </a:r>
            <a:r>
              <a:rPr lang="en-US" dirty="0"/>
              <a:t>is the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SID and EMAIL become alternate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9BFE0-3115-4601-9ACB-0D201F1E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B49D7-0049-4829-80DF-43F74049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28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6473-E344-4ABE-BABD-D07FFFEC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E877-F729-41C4-88E5-D2A4D6E8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2. Let us see some of the special cases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Self referencing 1:N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308C3-36CF-4749-87A8-DBF7A55E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90825"/>
            <a:ext cx="55626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DEC72-7479-42AD-BAF8-5BF8B1D9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14625"/>
            <a:ext cx="25717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6FA947-C513-4A8D-964F-60D9F724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AD8B2B-42FC-4419-86F3-5382B4E6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5137-E2EA-48A8-9766-953B4017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ERD into Relational model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FF3FD723-1D0F-4849-9582-2C732CD64E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23365"/>
            <a:ext cx="5867400" cy="397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B0836DB-9D75-4F2C-BFEA-396C2E8BF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584507"/>
            <a:ext cx="52863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A76A6-9E74-4F32-8387-281001AAD6C3}"/>
              </a:ext>
            </a:extLst>
          </p:cNvPr>
          <p:cNvSpPr txBox="1"/>
          <p:nvPr/>
        </p:nvSpPr>
        <p:spPr>
          <a:xfrm>
            <a:off x="914400" y="1600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2. Let us see some of the special cases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3032A4-51E6-4F46-948D-9C941475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C3EE17-F278-477C-9F03-4D0DE7B1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69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A3F6-FDA0-45DA-9614-89F1F8D1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Exercise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F936B-6A20-4AA0-A41A-72614F646DE9}"/>
              </a:ext>
            </a:extLst>
          </p:cNvPr>
          <p:cNvSpPr txBox="1"/>
          <p:nvPr/>
        </p:nvSpPr>
        <p:spPr>
          <a:xfrm>
            <a:off x="1219200" y="1676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the following ERD into Relationship diagram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DE41-5924-425A-B454-3008A692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908A7-5D19-4677-98F0-696C97CC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868E48-C1FA-48A7-9356-1627F3D8C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45732"/>
            <a:ext cx="7696200" cy="4019550"/>
          </a:xfrm>
        </p:spPr>
      </p:pic>
    </p:spTree>
    <p:extLst>
      <p:ext uri="{BB962C8B-B14F-4D97-AF65-F5344CB8AC3E}">
        <p14:creationId xmlns:p14="http://schemas.microsoft.com/office/powerpoint/2010/main" val="4040070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C12C-E5CF-4E45-9DF0-67370A08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7C1D1-371F-407E-9CE6-E54267EB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346F0-DED3-4471-9078-8228BD1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C80676-62F5-4AF7-89B7-3C3CB01DB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7" y="1600200"/>
            <a:ext cx="7635605" cy="8712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4D4273-6B48-4F24-B1D9-6DC2AB6F6515}"/>
              </a:ext>
            </a:extLst>
          </p:cNvPr>
          <p:cNvSpPr txBox="1"/>
          <p:nvPr/>
        </p:nvSpPr>
        <p:spPr>
          <a:xfrm>
            <a:off x="1143000" y="1828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Relationship diagram for the ERD on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78658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Relational 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There are two kinds of relation in relational database. </a:t>
            </a:r>
          </a:p>
          <a:p>
            <a:pPr marL="457200" lvl="1" indent="0">
              <a:buNone/>
            </a:pPr>
            <a:r>
              <a:rPr lang="en-US" sz="1600" b="1" dirty="0"/>
              <a:t>1. Base Relation(</a:t>
            </a:r>
            <a:r>
              <a:rPr lang="en-US" sz="1600" b="1" i="1" dirty="0"/>
              <a:t>Named Relation) </a:t>
            </a:r>
          </a:p>
          <a:p>
            <a:pPr lvl="1"/>
            <a:r>
              <a:rPr lang="en-US" sz="2000" dirty="0"/>
              <a:t>corresponding to an entity in the conceptual schema, whose tuples are physically stored in the database.</a:t>
            </a:r>
          </a:p>
          <a:p>
            <a:pPr marL="400050" lvl="1" indent="0">
              <a:buNone/>
            </a:pPr>
            <a:r>
              <a:rPr lang="en-US" sz="1600" b="1" dirty="0"/>
              <a:t>2. View (Unnamed Relation)</a:t>
            </a:r>
          </a:p>
          <a:p>
            <a:pPr lvl="1"/>
            <a:r>
              <a:rPr lang="en-US" sz="2000" b="1" dirty="0"/>
              <a:t> </a:t>
            </a:r>
            <a:r>
              <a:rPr lang="en-US" sz="2000" dirty="0"/>
              <a:t>A View is the dynamic result of one or more relational operations operating on the base relations to produce another virtual relation that does not actually exist as presented.</a:t>
            </a:r>
          </a:p>
          <a:p>
            <a:pPr marL="857250" lvl="1" indent="-457200"/>
            <a:r>
              <a:rPr lang="en-US" sz="2000" b="1" dirty="0"/>
              <a:t>View is a virtually derived relation </a:t>
            </a:r>
            <a:r>
              <a:rPr lang="en-US" sz="2000" dirty="0"/>
              <a:t>that does not necessarily exist in the database but can be produced upon request by a particular user at the time of request.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97C0-10A3-4063-A4F9-EC4383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A1535-1E85-4DB5-9FA8-94661085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1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Purpose of a view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Hides unnecessary information from users: </a:t>
            </a:r>
          </a:p>
          <a:p>
            <a:pPr lvl="1"/>
            <a:r>
              <a:rPr lang="en-US" sz="2500" dirty="0"/>
              <a:t>since only part of the base relation (Some collection of attributes, not necessarily all) are to be included in the virtual table.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500" dirty="0"/>
              <a:t>Provide powerful flexibility and security:</a:t>
            </a:r>
          </a:p>
          <a:p>
            <a:pPr marL="971550" lvl="1" indent="-457200"/>
            <a:r>
              <a:rPr lang="en-US" sz="2500" dirty="0"/>
              <a:t> since unnecessary information will be hidden from the user there will be some sort of data security.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500" dirty="0"/>
              <a:t>Provide </a:t>
            </a:r>
            <a:r>
              <a:rPr lang="en-US" sz="2500" dirty="0">
                <a:solidFill>
                  <a:srgbClr val="FF0000"/>
                </a:solidFill>
              </a:rPr>
              <a:t>customized view </a:t>
            </a:r>
            <a:r>
              <a:rPr lang="en-US" sz="2500" dirty="0"/>
              <a:t>of the database for users: </a:t>
            </a:r>
          </a:p>
          <a:p>
            <a:pPr lvl="1"/>
            <a:r>
              <a:rPr lang="en-US" sz="2500" dirty="0"/>
              <a:t>each user is going to be interfaced with his own </a:t>
            </a:r>
            <a:r>
              <a:rPr lang="en-US" sz="2500" dirty="0">
                <a:solidFill>
                  <a:srgbClr val="FF0000"/>
                </a:solidFill>
              </a:rPr>
              <a:t>preferred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0000"/>
                </a:solidFill>
              </a:rPr>
              <a:t>data</a:t>
            </a:r>
            <a:r>
              <a:rPr lang="en-US" sz="2500" dirty="0"/>
              <a:t> set and format by making use of the Views. </a:t>
            </a:r>
          </a:p>
          <a:p>
            <a:endParaRPr lang="en-US" sz="2500" dirty="0"/>
          </a:p>
          <a:p>
            <a:endParaRPr lang="en-US" sz="2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FF59-78E3-40CB-9029-9C626F60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D828B-775C-453F-89E3-F2122301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Purpose of a view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600" dirty="0"/>
          </a:p>
          <a:p>
            <a:pPr lvl="0"/>
            <a:r>
              <a:rPr lang="en-US" sz="2600" dirty="0"/>
              <a:t>Update on views derived from various relations is not allowed since it may violate the integrity of the database. </a:t>
            </a:r>
          </a:p>
          <a:p>
            <a:pPr lvl="0"/>
            <a:r>
              <a:rPr lang="en-US" sz="2600" dirty="0"/>
              <a:t>Since aggregation and summary results are computed from a base relation and does not exist actually.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Update on view with aggregation and summary is not allowed. </a:t>
            </a:r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7D60-4B7D-4BDE-B291-3BB65494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FBD5-07D3-47C2-AF98-684DF7C8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Schemas and Instances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a database is designed using a </a:t>
            </a:r>
            <a:r>
              <a:rPr lang="en-US" dirty="0">
                <a:solidFill>
                  <a:srgbClr val="FF0000"/>
                </a:solidFill>
              </a:rPr>
              <a:t>Relational data model</a:t>
            </a:r>
          </a:p>
          <a:p>
            <a:pPr lvl="1"/>
            <a:r>
              <a:rPr lang="en-US" dirty="0"/>
              <a:t>all the data is represented in a form of a table. </a:t>
            </a:r>
          </a:p>
          <a:p>
            <a:pPr lvl="2"/>
            <a:r>
              <a:rPr lang="en-US" dirty="0"/>
              <a:t>In such definitions and representation</a:t>
            </a:r>
          </a:p>
          <a:p>
            <a:pPr lvl="3"/>
            <a:r>
              <a:rPr lang="en-US" dirty="0"/>
              <a:t>there are two basic components of the database.</a:t>
            </a:r>
          </a:p>
          <a:p>
            <a:pPr lvl="4"/>
            <a:r>
              <a:rPr lang="en-US" dirty="0"/>
              <a:t>Schemas </a:t>
            </a:r>
          </a:p>
          <a:p>
            <a:pPr lvl="4"/>
            <a:r>
              <a:rPr lang="en-US" dirty="0"/>
              <a:t>Instances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C245-553A-40D9-A5E3-1981D154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AEFA7-86DE-4992-9EB8-C45CBCE4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Schemas and Instances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b="1" dirty="0"/>
              <a:t>Database Schema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specifies </a:t>
            </a:r>
            <a:r>
              <a:rPr lang="en-US" dirty="0">
                <a:solidFill>
                  <a:srgbClr val="FF0000"/>
                </a:solidFill>
              </a:rPr>
              <a:t>name of relation </a:t>
            </a:r>
            <a:r>
              <a:rPr lang="en-US" dirty="0"/>
              <a:t>and the collection of the </a:t>
            </a:r>
            <a:r>
              <a:rPr lang="en-US" dirty="0">
                <a:solidFill>
                  <a:srgbClr val="FF0000"/>
                </a:solidFill>
              </a:rPr>
              <a:t>attributes</a:t>
            </a:r>
            <a:r>
              <a:rPr lang="en-US" dirty="0"/>
              <a:t> (specifically the Name of attributes). </a:t>
            </a:r>
          </a:p>
          <a:p>
            <a:pPr lvl="1"/>
            <a:r>
              <a:rPr lang="en-US" dirty="0"/>
              <a:t> refer to a </a:t>
            </a:r>
            <a:r>
              <a:rPr lang="en-US" dirty="0">
                <a:solidFill>
                  <a:srgbClr val="FF0000"/>
                </a:solidFill>
              </a:rPr>
              <a:t>description of database </a:t>
            </a:r>
            <a:r>
              <a:rPr lang="en-US" dirty="0"/>
              <a:t>or describes how data is to be structured </a:t>
            </a:r>
          </a:p>
          <a:p>
            <a:pPr lvl="1"/>
            <a:r>
              <a:rPr lang="en-US" dirty="0"/>
              <a:t>specified during </a:t>
            </a:r>
            <a:r>
              <a:rPr lang="en-US" dirty="0">
                <a:solidFill>
                  <a:srgbClr val="FF0000"/>
                </a:solidFill>
              </a:rPr>
              <a:t>database design </a:t>
            </a:r>
          </a:p>
          <a:p>
            <a:pPr lvl="1"/>
            <a:r>
              <a:rPr lang="en-US" dirty="0"/>
              <a:t>should not be changed unless during maintenance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Schema Diagrams </a:t>
            </a:r>
            <a:endParaRPr lang="en-US" dirty="0"/>
          </a:p>
          <a:p>
            <a:pPr lvl="1"/>
            <a:r>
              <a:rPr lang="en-US" dirty="0"/>
              <a:t>convention to display some aspect of a schema </a:t>
            </a:r>
            <a:r>
              <a:rPr lang="en-US" dirty="0">
                <a:solidFill>
                  <a:srgbClr val="FF0000"/>
                </a:solidFill>
              </a:rPr>
              <a:t>visually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Schema Construct </a:t>
            </a:r>
            <a:endParaRPr lang="en-US" dirty="0"/>
          </a:p>
          <a:p>
            <a:pPr lvl="1"/>
            <a:r>
              <a:rPr lang="en-US" dirty="0"/>
              <a:t> refers to each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in the schema (e.g. STUDENT)</a:t>
            </a:r>
          </a:p>
          <a:p>
            <a:pPr lvl="2"/>
            <a:r>
              <a:rPr lang="en-US" dirty="0"/>
              <a:t>E.g.: STUDENT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Id, Year, </a:t>
            </a:r>
            <a:r>
              <a:rPr lang="en-US" dirty="0" err="1"/>
              <a:t>Dept</a:t>
            </a:r>
            <a:r>
              <a:rPr lang="en-US" dirty="0"/>
              <a:t>, Sex)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5C051-7196-489B-9A8B-8668AB4F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BD9A-A03E-4DB2-BDF5-1473E2C5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2446</Words>
  <Application>Microsoft Office PowerPoint</Application>
  <PresentationFormat>On-screen Show (4:3)</PresentationFormat>
  <Paragraphs>327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Office Theme</vt:lpstr>
      <vt:lpstr>Chapter-3 </vt:lpstr>
      <vt:lpstr> Relational Constraints/Integrity Rules </vt:lpstr>
      <vt:lpstr>  Key constraints  </vt:lpstr>
      <vt:lpstr>Key constraint Example </vt:lpstr>
      <vt:lpstr>Relational Views </vt:lpstr>
      <vt:lpstr> Purpose of a view  </vt:lpstr>
      <vt:lpstr> Purpose of a view  </vt:lpstr>
      <vt:lpstr> Schemas and Instances </vt:lpstr>
      <vt:lpstr> Schemas and Instances </vt:lpstr>
      <vt:lpstr> Schemas and Instances </vt:lpstr>
      <vt:lpstr>Database design</vt:lpstr>
      <vt:lpstr>Database design</vt:lpstr>
      <vt:lpstr>Database design</vt:lpstr>
      <vt:lpstr>Entity Relationship Diagram (ERD)</vt:lpstr>
      <vt:lpstr>ERD</vt:lpstr>
      <vt:lpstr>ERD Example</vt:lpstr>
      <vt:lpstr>ERD</vt:lpstr>
      <vt:lpstr>ERD</vt:lpstr>
      <vt:lpstr>ERD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Mapping ERD into Relational model</vt:lpstr>
      <vt:lpstr>Exercise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Addis Ababa science and technology university department of software engineering</dc:title>
  <dc:creator>yayner</dc:creator>
  <cp:lastModifiedBy>Yay</cp:lastModifiedBy>
  <cp:revision>181</cp:revision>
  <dcterms:created xsi:type="dcterms:W3CDTF">2006-08-16T00:00:00Z</dcterms:created>
  <dcterms:modified xsi:type="dcterms:W3CDTF">2021-08-16T07:16:09Z</dcterms:modified>
</cp:coreProperties>
</file>