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6539" r:id="rId3"/>
    <p:sldId id="6540" r:id="rId5"/>
    <p:sldId id="6461" r:id="rId6"/>
    <p:sldId id="6566" r:id="rId7"/>
    <p:sldId id="6591" r:id="rId8"/>
    <p:sldId id="6593" r:id="rId9"/>
    <p:sldId id="6594" r:id="rId10"/>
    <p:sldId id="6595" r:id="rId11"/>
    <p:sldId id="6435" r:id="rId12"/>
    <p:sldId id="6460" r:id="rId13"/>
    <p:sldId id="6465" r:id="rId14"/>
    <p:sldId id="6596" r:id="rId15"/>
    <p:sldId id="6541" r:id="rId16"/>
    <p:sldId id="6464" r:id="rId17"/>
    <p:sldId id="6468" r:id="rId18"/>
    <p:sldId id="6459" r:id="rId19"/>
    <p:sldId id="6471" r:id="rId20"/>
    <p:sldId id="6469" r:id="rId21"/>
    <p:sldId id="6545" r:id="rId22"/>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3B3B3B"/>
    <a:srgbClr val="E8E8E8"/>
    <a:srgbClr val="E4E4E4"/>
    <a:srgbClr val="EAEAEA"/>
    <a:srgbClr val="DEDEDE"/>
    <a:srgbClr val="FDF1F8"/>
    <a:srgbClr val="FCE8F3"/>
    <a:srgbClr val="FBE3F0"/>
    <a:srgbClr val="F8A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012" autoAdjust="0"/>
  </p:normalViewPr>
  <p:slideViewPr>
    <p:cSldViewPr>
      <p:cViewPr varScale="1">
        <p:scale>
          <a:sx n="163" d="100"/>
          <a:sy n="163" d="100"/>
        </p:scale>
        <p:origin x="408" y="106"/>
      </p:cViewPr>
      <p:guideLst>
        <p:guide pos="2880"/>
        <p:guide orient="horz" pos="1559"/>
        <p:guide pos="5074"/>
        <p:guide orient="horz" pos="3252"/>
        <p:guide pos="430"/>
        <p:guide pos="5343"/>
        <p:guide orient="horz" pos="536"/>
        <p:guide pos="1973"/>
        <p:guide orient="horz" pos="2724"/>
        <p:guide pos="3786"/>
        <p:guide pos="4921"/>
        <p:guide pos="5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846"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71E8F-9B2B-491C-BF18-E33909BE833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1C2023-A398-416E-AC65-CBA0D090EB2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5_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3"/>
          <p:cNvSpPr txBox="1"/>
          <p:nvPr/>
        </p:nvSpPr>
        <p:spPr>
          <a:xfrm>
            <a:off x="683568" y="1851670"/>
            <a:ext cx="7722858" cy="922020"/>
          </a:xfrm>
          <a:prstGeom prst="rect">
            <a:avLst/>
          </a:prstGeom>
          <a:noFill/>
        </p:spPr>
        <p:txBody>
          <a:bodyPr wrap="square" rtlCol="0">
            <a:spAutoFit/>
          </a:bodyPr>
          <a:lstStyle/>
          <a:p>
            <a:pPr algn="ctr"/>
            <a:r>
              <a:rPr lang="zh-CN" altLang="en-US" sz="5400" b="1" spc="225" dirty="0">
                <a:solidFill>
                  <a:schemeClr val="accent1"/>
                </a:solidFill>
                <a:latin typeface="+mn-ea"/>
              </a:rPr>
              <a:t>学术任务</a:t>
            </a:r>
            <a:endParaRPr lang="zh-CN" altLang="en-US" sz="5400" b="1" spc="225" dirty="0">
              <a:solidFill>
                <a:srgbClr val="595959"/>
              </a:solidFill>
              <a:latin typeface="+mn-ea"/>
            </a:endParaRPr>
          </a:p>
        </p:txBody>
      </p:sp>
      <p:sp>
        <p:nvSpPr>
          <p:cNvPr id="5" name="Freeform 28"/>
          <p:cNvSpPr>
            <a:spLocks noEditPoints="1"/>
          </p:cNvSpPr>
          <p:nvPr/>
        </p:nvSpPr>
        <p:spPr bwMode="auto">
          <a:xfrm>
            <a:off x="3859221" y="780552"/>
            <a:ext cx="1425558" cy="1071118"/>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chemeClr val="accent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bg1"/>
              </a:solidFill>
            </a:endParaRPr>
          </a:p>
        </p:txBody>
      </p:sp>
      <p:sp>
        <p:nvSpPr>
          <p:cNvPr id="2" name="矩形 1"/>
          <p:cNvSpPr/>
          <p:nvPr/>
        </p:nvSpPr>
        <p:spPr>
          <a:xfrm>
            <a:off x="3810638" y="2715766"/>
            <a:ext cx="1522730" cy="260350"/>
          </a:xfrm>
          <a:prstGeom prst="rect">
            <a:avLst/>
          </a:prstGeom>
        </p:spPr>
        <p:txBody>
          <a:bodyPr wrap="none">
            <a:spAutoFit/>
          </a:bodyPr>
          <a:lstStyle/>
          <a:p>
            <a:pPr algn="ctr" defTabSz="914400"/>
            <a:r>
              <a:rPr lang="en-US" altLang="zh-CN" sz="1100" dirty="0" smtClean="0">
                <a:solidFill>
                  <a:schemeClr val="bg1">
                    <a:lumMod val="65000"/>
                  </a:schemeClr>
                </a:solidFill>
                <a:latin typeface="+mn-ea"/>
                <a:cs typeface="+mn-ea"/>
              </a:rPr>
              <a:t>Nature-2020-07-09 </a:t>
            </a:r>
            <a:endParaRPr lang="en-US" altLang="zh-CN" sz="1100" dirty="0" smtClean="0">
              <a:solidFill>
                <a:schemeClr val="bg1">
                  <a:lumMod val="65000"/>
                </a:schemeClr>
              </a:solidFill>
              <a:latin typeface="+mn-ea"/>
              <a:cs typeface="+mn-ea"/>
            </a:endParaRPr>
          </a:p>
        </p:txBody>
      </p:sp>
      <p:sp>
        <p:nvSpPr>
          <p:cNvPr id="7" name="文本框 21"/>
          <p:cNvSpPr txBox="1"/>
          <p:nvPr/>
        </p:nvSpPr>
        <p:spPr>
          <a:xfrm>
            <a:off x="1642175" y="2931790"/>
            <a:ext cx="5859651" cy="2076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7000"/>
              </a:lnSpc>
            </a:pPr>
            <a:r>
              <a:rPr lang="en-US" altLang="zh-CN" sz="600">
                <a:solidFill>
                  <a:schemeClr val="tx1">
                    <a:lumMod val="65000"/>
                    <a:lumOff val="35000"/>
                  </a:schemeClr>
                </a:solidFill>
                <a:latin typeface="Adobe Myungjo Std M" panose="02020600000000000000" pitchFamily="18" charset="-128"/>
                <a:ea typeface="Adobe Myungjo Std M" panose="02020600000000000000" pitchFamily="18" charset="-128"/>
                <a:cs typeface="+mn-ea"/>
                <a:sym typeface="+mn-ea"/>
              </a:rPr>
              <a:t>A mobile robotic chemist</a:t>
            </a:r>
            <a:endParaRPr lang="en-US" altLang="zh-CN" sz="600">
              <a:solidFill>
                <a:schemeClr val="tx1">
                  <a:lumMod val="65000"/>
                  <a:lumOff val="35000"/>
                </a:schemeClr>
              </a:solidFill>
              <a:latin typeface="Adobe Myungjo Std M" panose="02020600000000000000" pitchFamily="18" charset="-128"/>
              <a:ea typeface="Adobe Myungjo Std M" panose="02020600000000000000" pitchFamily="18" charset="-128"/>
              <a:cs typeface="+mn-ea"/>
              <a:sym typeface="+mn-ea"/>
            </a:endParaRPr>
          </a:p>
        </p:txBody>
      </p:sp>
      <p:grpSp>
        <p:nvGrpSpPr>
          <p:cNvPr id="6" name="组合 5"/>
          <p:cNvGrpSpPr/>
          <p:nvPr/>
        </p:nvGrpSpPr>
        <p:grpSpPr>
          <a:xfrm>
            <a:off x="1" y="0"/>
            <a:ext cx="9143999" cy="5164038"/>
            <a:chOff x="1" y="0"/>
            <a:chExt cx="9143999" cy="5164038"/>
          </a:xfrm>
        </p:grpSpPr>
        <p:sp>
          <p:nvSpPr>
            <p:cNvPr id="3" name="圆角矩形 2"/>
            <p:cNvSpPr/>
            <p:nvPr/>
          </p:nvSpPr>
          <p:spPr>
            <a:xfrm>
              <a:off x="3221850" y="5056026"/>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4" name="圆角矩形 3"/>
            <p:cNvSpPr/>
            <p:nvPr/>
          </p:nvSpPr>
          <p:spPr>
            <a:xfrm>
              <a:off x="3232343" y="0"/>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8" name="圆角矩形 7"/>
            <p:cNvSpPr/>
            <p:nvPr/>
          </p:nvSpPr>
          <p:spPr>
            <a:xfrm rot="16200000">
              <a:off x="-1285651" y="2517744"/>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9" name="圆角矩形 8"/>
            <p:cNvSpPr/>
            <p:nvPr/>
          </p:nvSpPr>
          <p:spPr>
            <a:xfrm rot="16200000">
              <a:off x="7750336" y="2517744"/>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grpSp>
      <p:sp>
        <p:nvSpPr>
          <p:cNvPr id="13" name="矩形 12"/>
          <p:cNvSpPr/>
          <p:nvPr/>
        </p:nvSpPr>
        <p:spPr>
          <a:xfrm>
            <a:off x="4571813" y="3723441"/>
            <a:ext cx="487680" cy="275590"/>
          </a:xfrm>
          <a:prstGeom prst="rect">
            <a:avLst/>
          </a:prstGeom>
        </p:spPr>
        <p:txBody>
          <a:bodyPr wrap="none">
            <a:spAutoFit/>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毕圣</a:t>
            </a:r>
            <a:endPar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4008521" y="3716250"/>
            <a:ext cx="291381" cy="291381"/>
            <a:chOff x="2914422" y="3575608"/>
            <a:chExt cx="254804" cy="254804"/>
          </a:xfrm>
        </p:grpSpPr>
        <p:sp>
          <p:nvSpPr>
            <p:cNvPr id="15" name="椭圆 14"/>
            <p:cNvSpPr/>
            <p:nvPr/>
          </p:nvSpPr>
          <p:spPr>
            <a:xfrm>
              <a:off x="2914422" y="3575608"/>
              <a:ext cx="254804" cy="2548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16" name="student-with-graduation-cap_57073"/>
            <p:cNvSpPr>
              <a:spLocks noChangeAspect="1"/>
            </p:cNvSpPr>
            <p:nvPr/>
          </p:nvSpPr>
          <p:spPr bwMode="auto">
            <a:xfrm>
              <a:off x="2966182" y="3612952"/>
              <a:ext cx="151284" cy="180116"/>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a:noFill/>
            </a:ln>
          </p:spPr>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500" autoRev="1" fill="hold">
                                          <p:stCondLst>
                                            <p:cond delay="0"/>
                                          </p:stCondLst>
                                        </p:cTn>
                                        <p:tgtEl>
                                          <p:spTgt spid="19"/>
                                        </p:tgtEl>
                                        <p:attrNameLst>
                                          <p:attrName>ppt_w</p:attrName>
                                        </p:attrNameLst>
                                      </p:cBhvr>
                                    </p:anim>
                                    <p:anim by="(#ppt_w*0.50)" calcmode="lin" valueType="num">
                                      <p:cBhvr>
                                        <p:cTn id="8" dur="500" decel="50000" autoRev="1" fill="hold">
                                          <p:stCondLst>
                                            <p:cond delay="0"/>
                                          </p:stCondLst>
                                        </p:cTn>
                                        <p:tgtEl>
                                          <p:spTgt spid="19"/>
                                        </p:tgtEl>
                                        <p:attrNameLst>
                                          <p:attrName>ppt_x</p:attrName>
                                        </p:attrNameLst>
                                      </p:cBhvr>
                                    </p:anim>
                                    <p:anim from="(-#ppt_h/2)" to="(#ppt_y)" calcmode="lin" valueType="num">
                                      <p:cBhvr>
                                        <p:cTn id="9" dur="1000" fill="hold">
                                          <p:stCondLst>
                                            <p:cond delay="0"/>
                                          </p:stCondLst>
                                        </p:cTn>
                                        <p:tgtEl>
                                          <p:spTgt spid="19"/>
                                        </p:tgtEl>
                                        <p:attrNameLst>
                                          <p:attrName>ppt_y</p:attrName>
                                        </p:attrNameLst>
                                      </p:cBhvr>
                                    </p:anim>
                                    <p:animRot by="21600000">
                                      <p:cBhvr>
                                        <p:cTn id="10" dur="1000" fill="hold">
                                          <p:stCondLst>
                                            <p:cond delay="0"/>
                                          </p:stCondLst>
                                        </p:cTn>
                                        <p:tgtEl>
                                          <p:spTgt spid="19"/>
                                        </p:tgtEl>
                                        <p:attrNameLst>
                                          <p:attrName>r</p:attrName>
                                        </p:attrNameLst>
                                      </p:cBhvr>
                                    </p:animRot>
                                  </p:childTnLst>
                                </p:cTn>
                              </p:par>
                            </p:childTnLst>
                          </p:cTn>
                        </p:par>
                        <p:par>
                          <p:cTn id="11" fill="hold">
                            <p:stCondLst>
                              <p:cond delay="1299"/>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436017" y="699574"/>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筛选</a:t>
            </a:r>
            <a:r>
              <a:rPr lang="zh-CN" altLang="en-US" dirty="0">
                <a:solidFill>
                  <a:schemeClr val="accent1"/>
                </a:solidFill>
                <a:latin typeface="+mn-ea"/>
                <a:cs typeface="+mn-ea"/>
              </a:rPr>
              <a:t>算法</a:t>
            </a:r>
            <a:endParaRPr lang="zh-CN" altLang="en-US" dirty="0">
              <a:solidFill>
                <a:schemeClr val="accent1"/>
              </a:solidFill>
              <a:latin typeface="+mn-ea"/>
              <a:cs typeface="+mn-ea"/>
            </a:endParaRPr>
          </a:p>
        </p:txBody>
      </p:sp>
      <p:sp>
        <p:nvSpPr>
          <p:cNvPr id="22" name="矩形 22"/>
          <p:cNvSpPr txBox="1"/>
          <p:nvPr/>
        </p:nvSpPr>
        <p:spPr>
          <a:xfrm>
            <a:off x="3995420" y="1275715"/>
            <a:ext cx="5368925" cy="385445"/>
          </a:xfrm>
          <a:prstGeom prst="rect">
            <a:avLst/>
          </a:prstGeom>
          <a:noFill/>
        </p:spPr>
        <p:txBody>
          <a:bodyPr wrap="square" lIns="67500" tIns="35100" rIns="67500" bIns="35100" rtlCol="0">
            <a:normAutofit lnSpcReduction="10000"/>
          </a:bodyPr>
          <a:lstStyle/>
          <a:p>
            <a:pPr algn="ctr">
              <a:lnSpc>
                <a:spcPct val="200000"/>
              </a:lnSpc>
            </a:pPr>
            <a:r>
              <a:rPr lang="zh-CN" altLang="en-US" sz="1050" dirty="0">
                <a:solidFill>
                  <a:schemeClr val="tx1">
                    <a:lumMod val="65000"/>
                    <a:lumOff val="35000"/>
                  </a:schemeClr>
                </a:solidFill>
                <a:latin typeface="+mn-ea"/>
                <a:cs typeface="+mn-ea"/>
                <a:sym typeface="JXK" panose="02010604000101010101" pitchFamily="2" charset="-122"/>
              </a:rPr>
              <a:t>开发了一种基于高斯过程回归和并行搜索策略的贝叶斯优化算法</a:t>
            </a:r>
            <a:endParaRPr lang="zh-CN" altLang="en-US" sz="1050" dirty="0">
              <a:solidFill>
                <a:schemeClr val="tx1">
                  <a:lumMod val="65000"/>
                  <a:lumOff val="35000"/>
                </a:schemeClr>
              </a:solidFill>
              <a:latin typeface="+mn-ea"/>
              <a:cs typeface="+mn-ea"/>
              <a:sym typeface="JXK" panose="02010604000101010101" pitchFamily="2" charset="-122"/>
            </a:endParaRPr>
          </a:p>
        </p:txBody>
      </p:sp>
      <p:pic>
        <p:nvPicPr>
          <p:cNvPr id="2" name="图片 1"/>
          <p:cNvPicPr>
            <a:picLocks noChangeAspect="1"/>
          </p:cNvPicPr>
          <p:nvPr/>
        </p:nvPicPr>
        <p:blipFill>
          <a:blip r:embed="rId1"/>
          <a:stretch>
            <a:fillRect/>
          </a:stretch>
        </p:blipFill>
        <p:spPr>
          <a:xfrm>
            <a:off x="179070" y="51435"/>
            <a:ext cx="4149725" cy="5033010"/>
          </a:xfrm>
          <a:prstGeom prst="rect">
            <a:avLst/>
          </a:prstGeom>
        </p:spPr>
      </p:pic>
      <p:sp>
        <p:nvSpPr>
          <p:cNvPr id="3" name="文本框 2"/>
          <p:cNvSpPr txBox="1"/>
          <p:nvPr/>
        </p:nvSpPr>
        <p:spPr>
          <a:xfrm>
            <a:off x="4919980" y="2023110"/>
            <a:ext cx="3469005" cy="1319530"/>
          </a:xfrm>
          <a:prstGeom prst="rect">
            <a:avLst/>
          </a:prstGeom>
          <a:noFill/>
        </p:spPr>
        <p:txBody>
          <a:bodyPr wrap="square" rtlCol="0">
            <a:spAutoFit/>
          </a:bodyPr>
          <a:p>
            <a:r>
              <a:rPr lang="zh-CN" altLang="en-US" sz="1400">
                <a:latin typeface="+mn-ea"/>
              </a:rPr>
              <a:t>左图是机器人筛选最优的过程：</a:t>
            </a:r>
            <a:endParaRPr lang="zh-CN" altLang="en-US" sz="1400">
              <a:latin typeface="+mn-ea"/>
            </a:endParaRPr>
          </a:p>
          <a:p>
            <a:pPr marL="285750" indent="-285750">
              <a:lnSpc>
                <a:spcPct val="110000"/>
              </a:lnSpc>
              <a:buFont typeface="Wingdings" panose="05000000000000000000" charset="0"/>
              <a:buChar char="l"/>
            </a:pPr>
            <a:r>
              <a:rPr lang="zh-CN" altLang="en-US" sz="1200">
                <a:latin typeface="+mn-ea"/>
              </a:rPr>
              <a:t>可以看到染料最开始选中，后来发现呈负相关就不要了。</a:t>
            </a:r>
            <a:endParaRPr lang="zh-CN" altLang="en-US" sz="1200">
              <a:latin typeface="+mn-ea"/>
            </a:endParaRPr>
          </a:p>
          <a:p>
            <a:pPr marL="285750" indent="-285750">
              <a:lnSpc>
                <a:spcPct val="110000"/>
              </a:lnSpc>
              <a:buFont typeface="Wingdings" panose="05000000000000000000" charset="0"/>
              <a:buChar char="l"/>
            </a:pPr>
            <a:r>
              <a:rPr lang="zh-CN" altLang="en-US" sz="1200">
                <a:latin typeface="+mn-ea"/>
              </a:rPr>
              <a:t>最开始还将</a:t>
            </a:r>
            <a:r>
              <a:rPr lang="en-US" altLang="zh-CN" sz="1200">
                <a:latin typeface="+mn-ea"/>
              </a:rPr>
              <a:t>NaOH</a:t>
            </a:r>
            <a:r>
              <a:rPr lang="zh-CN" altLang="en-US" sz="1200">
                <a:latin typeface="+mn-ea"/>
              </a:rPr>
              <a:t>扔掉了（因为染料的负影响太大，导致增加</a:t>
            </a:r>
            <a:r>
              <a:rPr lang="en-US" altLang="zh-CN" sz="1200">
                <a:latin typeface="+mn-ea"/>
              </a:rPr>
              <a:t>ph</a:t>
            </a:r>
            <a:r>
              <a:rPr lang="zh-CN" altLang="en-US" sz="1200">
                <a:latin typeface="+mn-ea"/>
              </a:rPr>
              <a:t>值产生的正影响完全被盖过去了）在第</a:t>
            </a:r>
            <a:r>
              <a:rPr lang="en-US" altLang="zh-CN" sz="1200">
                <a:latin typeface="+mn-ea"/>
              </a:rPr>
              <a:t>150</a:t>
            </a:r>
            <a:r>
              <a:rPr lang="zh-CN" altLang="en-US" sz="1200">
                <a:latin typeface="+mn-ea"/>
              </a:rPr>
              <a:t>次试验给捡回来了</a:t>
            </a:r>
            <a:endParaRPr lang="zh-CN" altLang="en-US" sz="120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347997" y="309049"/>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最后的</a:t>
            </a:r>
            <a:r>
              <a:rPr lang="zh-CN" altLang="en-US" dirty="0">
                <a:solidFill>
                  <a:schemeClr val="accent1"/>
                </a:solidFill>
                <a:latin typeface="+mn-ea"/>
                <a:cs typeface="+mn-ea"/>
              </a:rPr>
              <a:t>结果</a:t>
            </a:r>
            <a:endParaRPr lang="zh-CN" altLang="en-US" dirty="0">
              <a:solidFill>
                <a:schemeClr val="accent1"/>
              </a:solidFill>
              <a:latin typeface="+mn-ea"/>
              <a:cs typeface="+mn-ea"/>
            </a:endParaRPr>
          </a:p>
        </p:txBody>
      </p:sp>
      <p:pic>
        <p:nvPicPr>
          <p:cNvPr id="2" name="图片 1"/>
          <p:cNvPicPr>
            <a:picLocks noChangeAspect="1"/>
          </p:cNvPicPr>
          <p:nvPr/>
        </p:nvPicPr>
        <p:blipFill>
          <a:blip r:embed="rId1"/>
          <a:stretch>
            <a:fillRect/>
          </a:stretch>
        </p:blipFill>
        <p:spPr>
          <a:xfrm>
            <a:off x="1354455" y="636905"/>
            <a:ext cx="6428105" cy="4402455"/>
          </a:xfrm>
          <a:prstGeom prst="rect">
            <a:avLst/>
          </a:prstGeom>
        </p:spPr>
      </p:pic>
      <p:sp>
        <p:nvSpPr>
          <p:cNvPr id="3" name="文本框 2"/>
          <p:cNvSpPr txBox="1"/>
          <p:nvPr/>
        </p:nvSpPr>
        <p:spPr>
          <a:xfrm>
            <a:off x="251460" y="1563370"/>
            <a:ext cx="1069975" cy="1753235"/>
          </a:xfrm>
          <a:prstGeom prst="rect">
            <a:avLst/>
          </a:prstGeom>
          <a:noFill/>
        </p:spPr>
        <p:txBody>
          <a:bodyPr wrap="square" rtlCol="0">
            <a:spAutoFit/>
          </a:bodyPr>
          <a:p>
            <a:r>
              <a:rPr lang="zh-CN" altLang="en-US"/>
              <a:t>随着试验次数增加氢气产生的量</a:t>
            </a:r>
            <a:r>
              <a:rPr lang="zh-CN" altLang="en-US"/>
              <a:t>越来越多</a:t>
            </a:r>
            <a:endParaRPr lang="zh-CN" altLang="en-US"/>
          </a:p>
        </p:txBody>
      </p:sp>
      <p:sp>
        <p:nvSpPr>
          <p:cNvPr id="4" name="文本框 3"/>
          <p:cNvSpPr txBox="1"/>
          <p:nvPr/>
        </p:nvSpPr>
        <p:spPr>
          <a:xfrm>
            <a:off x="7884160" y="1707515"/>
            <a:ext cx="989330" cy="645160"/>
          </a:xfrm>
          <a:prstGeom prst="rect">
            <a:avLst/>
          </a:prstGeom>
          <a:noFill/>
        </p:spPr>
        <p:txBody>
          <a:bodyPr wrap="square" rtlCol="0">
            <a:spAutoFit/>
          </a:bodyPr>
          <a:p>
            <a:r>
              <a:rPr lang="zh-CN" altLang="en-US"/>
              <a:t>各成分</a:t>
            </a:r>
            <a:r>
              <a:rPr lang="zh-CN" altLang="en-US"/>
              <a:t>使用率</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83895" y="1121410"/>
            <a:ext cx="7893050" cy="2900680"/>
          </a:xfrm>
          <a:prstGeom prst="rect">
            <a:avLst/>
          </a:prstGeom>
        </p:spPr>
      </p:pic>
      <p:sp>
        <p:nvSpPr>
          <p:cNvPr id="10" name="文本框 9"/>
          <p:cNvSpPr txBox="1"/>
          <p:nvPr/>
        </p:nvSpPr>
        <p:spPr>
          <a:xfrm>
            <a:off x="3347997" y="309049"/>
            <a:ext cx="2441376" cy="327660"/>
          </a:xfrm>
          <a:prstGeom prst="rect">
            <a:avLst/>
          </a:prstGeom>
          <a:noFill/>
        </p:spPr>
        <p:txBody>
          <a:bodyPr wrap="square" lIns="51435" tIns="25718" rIns="51435" bIns="25718" rtlCol="0">
            <a:spAutoFit/>
          </a:bodyPr>
          <a:p>
            <a:pPr marL="0" lvl="1" algn="ctr"/>
            <a:r>
              <a:rPr lang="zh-CN" altLang="en-US" dirty="0">
                <a:solidFill>
                  <a:schemeClr val="accent1"/>
                </a:solidFill>
                <a:latin typeface="+mn-ea"/>
                <a:cs typeface="+mn-ea"/>
              </a:rPr>
              <a:t>时间尺度</a:t>
            </a:r>
            <a:endParaRPr lang="zh-CN" altLang="en-US" dirty="0">
              <a:solidFill>
                <a:schemeClr val="accent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0"/>
            <a:ext cx="9143999" cy="5164038"/>
            <a:chOff x="1" y="0"/>
            <a:chExt cx="9143999" cy="5164038"/>
          </a:xfrm>
        </p:grpSpPr>
        <p:sp>
          <p:nvSpPr>
            <p:cNvPr id="3" name="圆角矩形 2"/>
            <p:cNvSpPr/>
            <p:nvPr/>
          </p:nvSpPr>
          <p:spPr>
            <a:xfrm>
              <a:off x="3221850" y="5056026"/>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4" name="圆角矩形 3"/>
            <p:cNvSpPr/>
            <p:nvPr/>
          </p:nvSpPr>
          <p:spPr>
            <a:xfrm>
              <a:off x="3232343" y="0"/>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8" name="圆角矩形 7"/>
            <p:cNvSpPr/>
            <p:nvPr/>
          </p:nvSpPr>
          <p:spPr>
            <a:xfrm rot="16200000">
              <a:off x="-1285651" y="2517744"/>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9" name="圆角矩形 8"/>
            <p:cNvSpPr/>
            <p:nvPr/>
          </p:nvSpPr>
          <p:spPr>
            <a:xfrm rot="16200000">
              <a:off x="7750336" y="2517744"/>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grpSp>
      <p:sp>
        <p:nvSpPr>
          <p:cNvPr id="22" name="文本框 3"/>
          <p:cNvSpPr txBox="1"/>
          <p:nvPr/>
        </p:nvSpPr>
        <p:spPr>
          <a:xfrm>
            <a:off x="683568" y="2380541"/>
            <a:ext cx="7722858" cy="829945"/>
          </a:xfrm>
          <a:prstGeom prst="rect">
            <a:avLst/>
          </a:prstGeom>
          <a:noFill/>
        </p:spPr>
        <p:txBody>
          <a:bodyPr wrap="square" rtlCol="0">
            <a:spAutoFit/>
          </a:bodyPr>
          <a:lstStyle/>
          <a:p>
            <a:pPr algn="ctr"/>
            <a:r>
              <a:rPr lang="zh-CN" altLang="en-US" sz="1600" b="1" spc="225" dirty="0">
                <a:solidFill>
                  <a:schemeClr val="accent1"/>
                </a:solidFill>
                <a:latin typeface="+mn-ea"/>
              </a:rPr>
              <a:t>Organic synthesis in a modular</a:t>
            </a:r>
            <a:endParaRPr lang="zh-CN" altLang="en-US" sz="1600" b="1" spc="225" dirty="0">
              <a:solidFill>
                <a:schemeClr val="accent1"/>
              </a:solidFill>
              <a:latin typeface="+mn-ea"/>
            </a:endParaRPr>
          </a:p>
          <a:p>
            <a:pPr algn="ctr"/>
            <a:r>
              <a:rPr lang="zh-CN" altLang="en-US" sz="1600" b="1" spc="225" dirty="0">
                <a:solidFill>
                  <a:schemeClr val="accent1"/>
                </a:solidFill>
                <a:latin typeface="+mn-ea"/>
              </a:rPr>
              <a:t>robotic system driven by a chemical</a:t>
            </a:r>
            <a:endParaRPr lang="zh-CN" altLang="en-US" sz="1600" b="1" spc="225" dirty="0">
              <a:solidFill>
                <a:schemeClr val="accent1"/>
              </a:solidFill>
              <a:latin typeface="+mn-ea"/>
            </a:endParaRPr>
          </a:p>
          <a:p>
            <a:pPr algn="ctr"/>
            <a:r>
              <a:rPr lang="zh-CN" altLang="en-US" sz="1600" b="1" spc="225" dirty="0">
                <a:solidFill>
                  <a:schemeClr val="accent1"/>
                </a:solidFill>
                <a:latin typeface="+mn-ea"/>
              </a:rPr>
              <a:t>programming language</a:t>
            </a:r>
            <a:endParaRPr lang="zh-CN" altLang="en-US" sz="1600" b="1" spc="225" dirty="0">
              <a:solidFill>
                <a:schemeClr val="accent1"/>
              </a:solidFill>
              <a:latin typeface="+mn-ea"/>
            </a:endParaRPr>
          </a:p>
        </p:txBody>
      </p:sp>
      <p:grpSp>
        <p:nvGrpSpPr>
          <p:cNvPr id="11" name="组合 10"/>
          <p:cNvGrpSpPr/>
          <p:nvPr/>
        </p:nvGrpSpPr>
        <p:grpSpPr>
          <a:xfrm>
            <a:off x="4139952" y="1479590"/>
            <a:ext cx="792087" cy="792087"/>
            <a:chOff x="4139952" y="963493"/>
            <a:chExt cx="792087" cy="792087"/>
          </a:xfrm>
        </p:grpSpPr>
        <p:sp>
          <p:nvSpPr>
            <p:cNvPr id="23" name="椭圆 22"/>
            <p:cNvSpPr/>
            <p:nvPr/>
          </p:nvSpPr>
          <p:spPr>
            <a:xfrm>
              <a:off x="4139952" y="963493"/>
              <a:ext cx="792087" cy="792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773-CAI978" panose="020B0402020204020303" pitchFamily="34" charset="0"/>
                <a:ea typeface="方正黑体简体" panose="02010601030101010101" pitchFamily="2" charset="-122"/>
              </a:endParaRPr>
            </a:p>
          </p:txBody>
        </p:sp>
        <p:sp>
          <p:nvSpPr>
            <p:cNvPr id="10" name="矩形 9"/>
            <p:cNvSpPr/>
            <p:nvPr/>
          </p:nvSpPr>
          <p:spPr>
            <a:xfrm>
              <a:off x="4236875" y="1097926"/>
              <a:ext cx="598241" cy="523220"/>
            </a:xfrm>
            <a:prstGeom prst="rect">
              <a:avLst/>
            </a:prstGeom>
          </p:spPr>
          <p:txBody>
            <a:bodyPr wrap="none">
              <a:spAutoFit/>
            </a:bodyPr>
            <a:lstStyle/>
            <a:p>
              <a:pPr algn="ctr"/>
              <a:r>
                <a:rPr lang="en-US" altLang="zh-CN" sz="2800" dirty="0" smtClean="0">
                  <a:solidFill>
                    <a:schemeClr val="bg1"/>
                  </a:solidFill>
                  <a:latin typeface="773-CAI978" panose="020B0402020204020303" pitchFamily="34" charset="0"/>
                  <a:ea typeface="方正黑体简体" panose="02010601030101010101" pitchFamily="2" charset="-122"/>
                </a:rPr>
                <a:t>02</a:t>
              </a:r>
              <a:endParaRPr lang="zh-CN" altLang="en-US" sz="2800" dirty="0">
                <a:solidFill>
                  <a:schemeClr val="bg1"/>
                </a:solidFill>
                <a:latin typeface="773-CAI978" panose="020B0402020204020303" pitchFamily="34" charset="0"/>
                <a:ea typeface="方正黑体简体" panose="02010601030101010101" pitchFamily="2" charset="-122"/>
              </a:endParaRPr>
            </a:p>
          </p:txBody>
        </p:sp>
      </p:grpSp>
      <p:sp>
        <p:nvSpPr>
          <p:cNvPr id="24" name="文本框 21"/>
          <p:cNvSpPr txBox="1"/>
          <p:nvPr/>
        </p:nvSpPr>
        <p:spPr>
          <a:xfrm>
            <a:off x="1642175" y="3219750"/>
            <a:ext cx="5859651" cy="4425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7000"/>
              </a:lnSpc>
            </a:pPr>
            <a:r>
              <a:rPr lang="zh-CN" altLang="en-US" sz="900" b="1" dirty="0">
                <a:solidFill>
                  <a:schemeClr val="tx1">
                    <a:lumMod val="65000"/>
                    <a:lumOff val="35000"/>
                  </a:schemeClr>
                </a:solidFill>
                <a:latin typeface="+mn-ea"/>
                <a:cs typeface="+mn-ea"/>
                <a:sym typeface="+mn-ea"/>
              </a:rPr>
              <a:t>目标：合成三种药物化合物，盐酸苯海拉明、鲁非酰胺和西地那非，无需任何人为干预。</a:t>
            </a:r>
            <a:endParaRPr lang="zh-CN" altLang="en-US" sz="900" b="1" dirty="0">
              <a:solidFill>
                <a:schemeClr val="tx1">
                  <a:lumMod val="65000"/>
                  <a:lumOff val="35000"/>
                </a:schemeClr>
              </a:solidFill>
              <a:latin typeface="+mn-ea"/>
              <a:cs typeface="+mn-ea"/>
              <a:sym typeface="+mn-ea"/>
            </a:endParaRPr>
          </a:p>
          <a:p>
            <a:pPr algn="ctr">
              <a:lnSpc>
                <a:spcPct val="127000"/>
              </a:lnSpc>
            </a:pPr>
            <a:r>
              <a:rPr lang="zh-CN" altLang="en-US" sz="900" b="1" dirty="0">
                <a:solidFill>
                  <a:schemeClr val="tx1">
                    <a:lumMod val="65000"/>
                    <a:lumOff val="35000"/>
                  </a:schemeClr>
                </a:solidFill>
                <a:latin typeface="+mn-ea"/>
                <a:cs typeface="+mn-ea"/>
                <a:sym typeface="+mn-ea"/>
              </a:rPr>
              <a:t> 产品与中间体的产量和纯度跟手工实现的产量和纯度相当或更好</a:t>
            </a:r>
            <a:endParaRPr lang="zh-CN" altLang="en-US" sz="900" b="1" dirty="0">
              <a:solidFill>
                <a:schemeClr val="tx1">
                  <a:lumMod val="65000"/>
                  <a:lumOff val="35000"/>
                </a:schemeClr>
              </a:solidFill>
              <a:latin typeface="+mn-ea"/>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372762" y="309049"/>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a:t>
            </a:r>
            <a:endParaRPr lang="zh-CN" altLang="en-US" dirty="0">
              <a:solidFill>
                <a:schemeClr val="accent1"/>
              </a:solidFill>
              <a:latin typeface="+mn-ea"/>
              <a:cs typeface="+mn-ea"/>
            </a:endParaRPr>
          </a:p>
        </p:txBody>
      </p:sp>
      <p:grpSp>
        <p:nvGrpSpPr>
          <p:cNvPr id="3" name="组合 2"/>
          <p:cNvGrpSpPr/>
          <p:nvPr/>
        </p:nvGrpSpPr>
        <p:grpSpPr>
          <a:xfrm>
            <a:off x="5439330" y="851040"/>
            <a:ext cx="5231926" cy="661779"/>
            <a:chOff x="3156498" y="814210"/>
            <a:chExt cx="5231926" cy="661779"/>
          </a:xfrm>
        </p:grpSpPr>
        <p:grpSp>
          <p:nvGrpSpPr>
            <p:cNvPr id="2" name="组合 1"/>
            <p:cNvGrpSpPr/>
            <p:nvPr/>
          </p:nvGrpSpPr>
          <p:grpSpPr>
            <a:xfrm>
              <a:off x="3585292" y="814210"/>
              <a:ext cx="4803132" cy="650972"/>
              <a:chOff x="3585292" y="814210"/>
              <a:chExt cx="4803132" cy="650972"/>
            </a:xfrm>
          </p:grpSpPr>
          <p:sp>
            <p:nvSpPr>
              <p:cNvPr id="37" name="TextBox 52"/>
              <p:cNvSpPr txBox="1"/>
              <p:nvPr/>
            </p:nvSpPr>
            <p:spPr>
              <a:xfrm>
                <a:off x="3591642" y="814210"/>
                <a:ext cx="3347720" cy="359191"/>
              </a:xfrm>
              <a:prstGeom prst="rect">
                <a:avLst/>
              </a:prstGeom>
              <a:noFill/>
            </p:spPr>
            <p:txBody>
              <a:bodyPr wrap="square" anchor="ctr" anchorCtr="0">
                <a:spAutoFit/>
              </a:bodyPr>
              <a:lstStyle/>
              <a:p>
                <a:pPr>
                  <a:lnSpc>
                    <a:spcPct val="100000"/>
                  </a:lnSpc>
                  <a:spcAft>
                    <a:spcPts val="450"/>
                  </a:spcAft>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抽象了四个</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阶段</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38" name="TextBox 53"/>
              <p:cNvSpPr txBox="1"/>
              <p:nvPr/>
            </p:nvSpPr>
            <p:spPr>
              <a:xfrm>
                <a:off x="3585292" y="1204075"/>
                <a:ext cx="4803132" cy="261107"/>
              </a:xfrm>
              <a:prstGeom prst="rect">
                <a:avLst/>
              </a:prstGeom>
              <a:noFill/>
            </p:spPr>
            <p:txBody>
              <a:bodyPr wrap="square" anchor="ctr" anchorCtr="0">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spcAft>
                    <a:spcPts val="450"/>
                  </a:spcAft>
                </a:pPr>
                <a:r>
                  <a:rPr lang="zh-CN" altLang="en-US" sz="1000" b="1" dirty="0">
                    <a:solidFill>
                      <a:schemeClr val="tx1">
                        <a:lumMod val="65000"/>
                        <a:lumOff val="35000"/>
                      </a:schemeClr>
                    </a:solidFill>
                    <a:sym typeface="+mn-ea"/>
                  </a:rPr>
                  <a:t>反应、工作、分离、纯化</a:t>
                </a:r>
                <a:endParaRPr lang="zh-CN" altLang="en-US" sz="1000" b="1" dirty="0">
                  <a:solidFill>
                    <a:schemeClr val="tx1">
                      <a:lumMod val="65000"/>
                      <a:lumOff val="35000"/>
                    </a:schemeClr>
                  </a:solidFill>
                  <a:sym typeface="+mn-ea"/>
                </a:endParaRPr>
              </a:p>
            </p:txBody>
          </p:sp>
        </p:grpSp>
        <p:sp>
          <p:nvSpPr>
            <p:cNvPr id="43" name="Oval 7"/>
            <p:cNvSpPr>
              <a:spLocks noChangeArrowheads="1"/>
            </p:cNvSpPr>
            <p:nvPr/>
          </p:nvSpPr>
          <p:spPr bwMode="auto">
            <a:xfrm>
              <a:off x="3156498" y="1092758"/>
              <a:ext cx="382041" cy="383231"/>
            </a:xfrm>
            <a:prstGeom prst="ellipse">
              <a:avLst/>
            </a:prstGeom>
            <a:solidFill>
              <a:schemeClr val="accent1"/>
            </a:solidFill>
            <a:ln>
              <a:noFill/>
            </a:ln>
            <a:effectLst>
              <a:outerShdw blurRad="63500" algn="ctr" rotWithShape="0">
                <a:prstClr val="black">
                  <a:alpha val="40000"/>
                </a:prstClr>
              </a:outerShdw>
            </a:effectLst>
          </p:spPr>
          <p:txBody>
            <a:bodyPr anchor="ctr" anchorCtr="0"/>
            <a:lstStyle/>
            <a:p>
              <a:pPr algn="ctr">
                <a:lnSpc>
                  <a:spcPct val="100000"/>
                </a:lnSpc>
                <a:buFont typeface="Arial" panose="020B0604020202020204" pitchFamily="34" charset="0"/>
                <a:buNone/>
              </a:pPr>
              <a:r>
                <a:rPr lang="en-US" altLang="zh-CN" sz="1600" dirty="0">
                  <a:solidFill>
                    <a:schemeClr val="bg1"/>
                  </a:solidFill>
                  <a:latin typeface="773-CAI978" panose="020B0402020204020303" pitchFamily="34" charset="0"/>
                </a:rPr>
                <a:t>1</a:t>
              </a:r>
              <a:endParaRPr lang="zh-CN" altLang="en-US" sz="1600" dirty="0">
                <a:solidFill>
                  <a:schemeClr val="bg1"/>
                </a:solidFill>
                <a:latin typeface="773-CAI978" panose="020B0402020204020303" pitchFamily="34" charset="0"/>
              </a:endParaRPr>
            </a:p>
          </p:txBody>
        </p:sp>
      </p:grpSp>
      <p:grpSp>
        <p:nvGrpSpPr>
          <p:cNvPr id="51" name="组合 50"/>
          <p:cNvGrpSpPr/>
          <p:nvPr/>
        </p:nvGrpSpPr>
        <p:grpSpPr>
          <a:xfrm>
            <a:off x="5439330" y="1777243"/>
            <a:ext cx="5231926" cy="761975"/>
            <a:chOff x="3156498" y="814210"/>
            <a:chExt cx="5231926" cy="761975"/>
          </a:xfrm>
        </p:grpSpPr>
        <p:grpSp>
          <p:nvGrpSpPr>
            <p:cNvPr id="52" name="组合 51"/>
            <p:cNvGrpSpPr/>
            <p:nvPr/>
          </p:nvGrpSpPr>
          <p:grpSpPr>
            <a:xfrm>
              <a:off x="3585292" y="814210"/>
              <a:ext cx="4803132" cy="761975"/>
              <a:chOff x="3585292" y="814210"/>
              <a:chExt cx="4803132" cy="761975"/>
            </a:xfrm>
          </p:grpSpPr>
          <p:sp>
            <p:nvSpPr>
              <p:cNvPr id="54" name="TextBox 52"/>
              <p:cNvSpPr txBox="1"/>
              <p:nvPr/>
            </p:nvSpPr>
            <p:spPr>
              <a:xfrm>
                <a:off x="3591243" y="814210"/>
                <a:ext cx="2844482" cy="337185"/>
              </a:xfrm>
              <a:prstGeom prst="rect">
                <a:avLst/>
              </a:prstGeom>
              <a:noFill/>
            </p:spPr>
            <p:txBody>
              <a:bodyPr anchor="ctr" anchorCtr="0">
                <a:spAutoFit/>
              </a:bodyPr>
              <a:lstStyle/>
              <a:p>
                <a:pPr>
                  <a:lnSpc>
                    <a:spcPct val="100000"/>
                  </a:lnSpc>
                  <a:spcAft>
                    <a:spcPts val="450"/>
                  </a:spcAft>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创造了新化学</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机器语言</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5" name="TextBox 53"/>
              <p:cNvSpPr txBox="1"/>
              <p:nvPr/>
            </p:nvSpPr>
            <p:spPr>
              <a:xfrm>
                <a:off x="3585292" y="1207885"/>
                <a:ext cx="4803132" cy="368300"/>
              </a:xfrm>
              <a:prstGeom prst="rect">
                <a:avLst/>
              </a:prstGeom>
              <a:noFill/>
            </p:spPr>
            <p:txBody>
              <a:bodyPr wrap="square" anchor="ctr" anchorCtr="0">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900" dirty="0">
                    <a:solidFill>
                      <a:schemeClr val="tx1">
                        <a:lumMod val="65000"/>
                        <a:lumOff val="35000"/>
                      </a:schemeClr>
                    </a:solidFill>
                    <a:latin typeface="+mn-ea"/>
                    <a:ea typeface="+mn-ea"/>
                  </a:rPr>
                  <a:t>结合化学合成标准化格式与自动化平台物理操作</a:t>
                </a:r>
                <a:endParaRPr lang="zh-CN" altLang="en-US" sz="900" dirty="0">
                  <a:solidFill>
                    <a:schemeClr val="tx1">
                      <a:lumMod val="65000"/>
                      <a:lumOff val="35000"/>
                    </a:schemeClr>
                  </a:solidFill>
                  <a:latin typeface="+mn-ea"/>
                  <a:ea typeface="+mn-ea"/>
                </a:endParaRPr>
              </a:p>
              <a:p>
                <a:pPr>
                  <a:lnSpc>
                    <a:spcPct val="100000"/>
                  </a:lnSpc>
                </a:pPr>
                <a:r>
                  <a:rPr lang="zh-CN" altLang="en-US" sz="900" dirty="0">
                    <a:solidFill>
                      <a:schemeClr val="tx1">
                        <a:lumMod val="65000"/>
                        <a:lumOff val="35000"/>
                      </a:schemeClr>
                    </a:solidFill>
                    <a:latin typeface="+mn-ea"/>
                    <a:ea typeface="+mn-ea"/>
                  </a:rPr>
                  <a:t>将这种体系结构和抽象称为Chemputer</a:t>
                </a:r>
                <a:endParaRPr lang="zh-CN" altLang="en-US" sz="900" dirty="0">
                  <a:solidFill>
                    <a:schemeClr val="tx1">
                      <a:lumMod val="65000"/>
                      <a:lumOff val="35000"/>
                    </a:schemeClr>
                  </a:solidFill>
                  <a:latin typeface="+mn-ea"/>
                  <a:ea typeface="+mn-ea"/>
                </a:endParaRPr>
              </a:p>
            </p:txBody>
          </p:sp>
        </p:grpSp>
        <p:sp>
          <p:nvSpPr>
            <p:cNvPr id="53" name="Oval 7"/>
            <p:cNvSpPr>
              <a:spLocks noChangeArrowheads="1"/>
            </p:cNvSpPr>
            <p:nvPr/>
          </p:nvSpPr>
          <p:spPr bwMode="auto">
            <a:xfrm>
              <a:off x="3156498" y="1092758"/>
              <a:ext cx="382041" cy="383231"/>
            </a:xfrm>
            <a:prstGeom prst="ellipse">
              <a:avLst/>
            </a:prstGeom>
            <a:solidFill>
              <a:schemeClr val="accent1"/>
            </a:solidFill>
            <a:ln>
              <a:noFill/>
            </a:ln>
            <a:effectLst>
              <a:outerShdw blurRad="63500" algn="ctr" rotWithShape="0">
                <a:prstClr val="black">
                  <a:alpha val="40000"/>
                </a:prstClr>
              </a:outerShdw>
            </a:effectLst>
          </p:spPr>
          <p:txBody>
            <a:bodyPr anchor="ctr" anchorCtr="0"/>
            <a:lstStyle/>
            <a:p>
              <a:pPr algn="ctr">
                <a:lnSpc>
                  <a:spcPct val="100000"/>
                </a:lnSpc>
                <a:buFont typeface="Arial" panose="020B0604020202020204" pitchFamily="34" charset="0"/>
                <a:buNone/>
              </a:pPr>
              <a:r>
                <a:rPr lang="en-US" altLang="zh-CN" sz="1600" dirty="0" smtClean="0">
                  <a:solidFill>
                    <a:schemeClr val="bg1"/>
                  </a:solidFill>
                  <a:latin typeface="773-CAI978" panose="020B0402020204020303" pitchFamily="34" charset="0"/>
                </a:rPr>
                <a:t>2</a:t>
              </a:r>
              <a:endParaRPr lang="zh-CN" altLang="en-US" sz="1600" dirty="0">
                <a:solidFill>
                  <a:schemeClr val="bg1"/>
                </a:solidFill>
                <a:latin typeface="773-CAI978" panose="020B0402020204020303" pitchFamily="34" charset="0"/>
              </a:endParaRPr>
            </a:p>
          </p:txBody>
        </p:sp>
      </p:grpSp>
      <p:grpSp>
        <p:nvGrpSpPr>
          <p:cNvPr id="56" name="组合 55"/>
          <p:cNvGrpSpPr/>
          <p:nvPr/>
        </p:nvGrpSpPr>
        <p:grpSpPr>
          <a:xfrm>
            <a:off x="5439330" y="2859656"/>
            <a:ext cx="5231926" cy="539859"/>
            <a:chOff x="3156498" y="936130"/>
            <a:chExt cx="5231926" cy="539859"/>
          </a:xfrm>
        </p:grpSpPr>
        <p:grpSp>
          <p:nvGrpSpPr>
            <p:cNvPr id="57" name="组合 56"/>
            <p:cNvGrpSpPr/>
            <p:nvPr/>
          </p:nvGrpSpPr>
          <p:grpSpPr>
            <a:xfrm>
              <a:off x="3585292" y="936130"/>
              <a:ext cx="4803132" cy="501625"/>
              <a:chOff x="3585292" y="936130"/>
              <a:chExt cx="4803132" cy="501625"/>
            </a:xfrm>
          </p:grpSpPr>
          <p:sp>
            <p:nvSpPr>
              <p:cNvPr id="59" name="TextBox 52"/>
              <p:cNvSpPr txBox="1"/>
              <p:nvPr/>
            </p:nvSpPr>
            <p:spPr>
              <a:xfrm>
                <a:off x="3591243" y="936130"/>
                <a:ext cx="2844482" cy="337185"/>
              </a:xfrm>
              <a:prstGeom prst="rect">
                <a:avLst/>
              </a:prstGeom>
              <a:noFill/>
            </p:spPr>
            <p:txBody>
              <a:bodyPr anchor="ctr" anchorCtr="0">
                <a:spAutoFit/>
              </a:bodyPr>
              <a:lstStyle/>
              <a:p>
                <a:pPr>
                  <a:lnSpc>
                    <a:spcPct val="100000"/>
                  </a:lnSpc>
                  <a:buFont typeface="Arial" panose="020B0604020202020204" pitchFamily="34" charset="0"/>
                  <a:buNone/>
                  <a:defRPr/>
                </a:pPr>
                <a:r>
                  <a:rPr lang="zh-CN" altLang="en-US" sz="1600" dirty="0">
                    <a:solidFill>
                      <a:schemeClr val="tx1">
                        <a:lumMod val="65000"/>
                        <a:lumOff val="35000"/>
                      </a:schemeClr>
                    </a:solidFill>
                    <a:latin typeface="+mn-ea"/>
                  </a:rPr>
                  <a:t>无人为干预合成了</a:t>
                </a:r>
                <a:r>
                  <a:rPr lang="en-US" altLang="zh-CN" sz="1600" dirty="0">
                    <a:solidFill>
                      <a:schemeClr val="tx1">
                        <a:lumMod val="65000"/>
                        <a:lumOff val="35000"/>
                      </a:schemeClr>
                    </a:solidFill>
                    <a:latin typeface="+mn-ea"/>
                  </a:rPr>
                  <a:t>3</a:t>
                </a:r>
                <a:r>
                  <a:rPr lang="zh-CN" altLang="en-US" sz="1600" dirty="0">
                    <a:solidFill>
                      <a:schemeClr val="tx1">
                        <a:lumMod val="65000"/>
                        <a:lumOff val="35000"/>
                      </a:schemeClr>
                    </a:solidFill>
                    <a:latin typeface="+mn-ea"/>
                  </a:rPr>
                  <a:t>种</a:t>
                </a:r>
                <a:r>
                  <a:rPr lang="zh-CN" altLang="en-US" sz="1600" dirty="0">
                    <a:solidFill>
                      <a:schemeClr val="tx1">
                        <a:lumMod val="65000"/>
                        <a:lumOff val="35000"/>
                      </a:schemeClr>
                    </a:solidFill>
                    <a:latin typeface="+mn-ea"/>
                  </a:rPr>
                  <a:t>药物</a:t>
                </a:r>
                <a:endParaRPr lang="zh-CN" altLang="en-US" sz="1600" dirty="0">
                  <a:solidFill>
                    <a:schemeClr val="tx1">
                      <a:lumMod val="65000"/>
                      <a:lumOff val="35000"/>
                    </a:schemeClr>
                  </a:solidFill>
                  <a:latin typeface="+mn-ea"/>
                </a:endParaRPr>
              </a:p>
            </p:txBody>
          </p:sp>
          <p:sp>
            <p:nvSpPr>
              <p:cNvPr id="60" name="TextBox 53"/>
              <p:cNvSpPr txBox="1"/>
              <p:nvPr/>
            </p:nvSpPr>
            <p:spPr>
              <a:xfrm>
                <a:off x="3585292" y="1207885"/>
                <a:ext cx="4803132" cy="229870"/>
              </a:xfrm>
              <a:prstGeom prst="rect">
                <a:avLst/>
              </a:prstGeom>
              <a:noFill/>
            </p:spPr>
            <p:txBody>
              <a:bodyPr wrap="square" anchor="ctr" anchorCtr="0">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900" dirty="0">
                    <a:solidFill>
                      <a:schemeClr val="tx1">
                        <a:lumMod val="65000"/>
                        <a:lumOff val="35000"/>
                      </a:schemeClr>
                    </a:solidFill>
                    <a:latin typeface="+mn-ea"/>
                    <a:ea typeface="+mn-ea"/>
                  </a:rPr>
                  <a:t>盐酸苯海拉明、鲁非酰胺和西地那非</a:t>
                </a:r>
                <a:endParaRPr lang="zh-CN" altLang="en-US" sz="900" dirty="0">
                  <a:solidFill>
                    <a:schemeClr val="tx1">
                      <a:lumMod val="65000"/>
                      <a:lumOff val="35000"/>
                    </a:schemeClr>
                  </a:solidFill>
                  <a:latin typeface="+mn-ea"/>
                  <a:ea typeface="+mn-ea"/>
                </a:endParaRPr>
              </a:p>
            </p:txBody>
          </p:sp>
        </p:grpSp>
        <p:sp>
          <p:nvSpPr>
            <p:cNvPr id="58" name="Oval 7"/>
            <p:cNvSpPr>
              <a:spLocks noChangeArrowheads="1"/>
            </p:cNvSpPr>
            <p:nvPr/>
          </p:nvSpPr>
          <p:spPr bwMode="auto">
            <a:xfrm>
              <a:off x="3156498" y="1092758"/>
              <a:ext cx="382041" cy="383231"/>
            </a:xfrm>
            <a:prstGeom prst="ellipse">
              <a:avLst/>
            </a:prstGeom>
            <a:solidFill>
              <a:schemeClr val="accent1"/>
            </a:solidFill>
            <a:ln>
              <a:noFill/>
            </a:ln>
            <a:effectLst>
              <a:outerShdw blurRad="63500" algn="ctr" rotWithShape="0">
                <a:prstClr val="black">
                  <a:alpha val="40000"/>
                </a:prstClr>
              </a:outerShdw>
            </a:effectLst>
          </p:spPr>
          <p:txBody>
            <a:bodyPr anchor="ctr" anchorCtr="0"/>
            <a:lstStyle/>
            <a:p>
              <a:pPr algn="ctr">
                <a:lnSpc>
                  <a:spcPct val="100000"/>
                </a:lnSpc>
                <a:buFont typeface="Arial" panose="020B0604020202020204" pitchFamily="34" charset="0"/>
                <a:buNone/>
              </a:pPr>
              <a:r>
                <a:rPr lang="en-US" altLang="zh-CN" sz="1600" dirty="0" smtClean="0">
                  <a:solidFill>
                    <a:schemeClr val="bg1"/>
                  </a:solidFill>
                  <a:latin typeface="773-CAI978" panose="020B0402020204020303" pitchFamily="34" charset="0"/>
                </a:rPr>
                <a:t>3</a:t>
              </a:r>
              <a:endParaRPr lang="zh-CN" altLang="en-US" sz="1600" dirty="0">
                <a:solidFill>
                  <a:schemeClr val="bg1"/>
                </a:solidFill>
                <a:latin typeface="773-CAI978" panose="020B0402020204020303" pitchFamily="34" charset="0"/>
              </a:endParaRPr>
            </a:p>
          </p:txBody>
        </p:sp>
      </p:grpSp>
      <p:grpSp>
        <p:nvGrpSpPr>
          <p:cNvPr id="61" name="组合 60"/>
          <p:cNvGrpSpPr/>
          <p:nvPr/>
        </p:nvGrpSpPr>
        <p:grpSpPr>
          <a:xfrm>
            <a:off x="5436155" y="3800464"/>
            <a:ext cx="5231926" cy="778485"/>
            <a:chOff x="3156498" y="936130"/>
            <a:chExt cx="5231926" cy="778485"/>
          </a:xfrm>
        </p:grpSpPr>
        <p:grpSp>
          <p:nvGrpSpPr>
            <p:cNvPr id="62" name="组合 61"/>
            <p:cNvGrpSpPr/>
            <p:nvPr/>
          </p:nvGrpSpPr>
          <p:grpSpPr>
            <a:xfrm>
              <a:off x="3585292" y="936130"/>
              <a:ext cx="4803132" cy="778485"/>
              <a:chOff x="3585292" y="936130"/>
              <a:chExt cx="4803132" cy="778485"/>
            </a:xfrm>
          </p:grpSpPr>
          <p:sp>
            <p:nvSpPr>
              <p:cNvPr id="96" name="TextBox 52"/>
              <p:cNvSpPr txBox="1"/>
              <p:nvPr/>
            </p:nvSpPr>
            <p:spPr>
              <a:xfrm>
                <a:off x="3591243" y="936130"/>
                <a:ext cx="2844482" cy="337185"/>
              </a:xfrm>
              <a:prstGeom prst="rect">
                <a:avLst/>
              </a:prstGeom>
              <a:noFill/>
            </p:spPr>
            <p:txBody>
              <a:bodyPr anchor="ctr" anchorCtr="0">
                <a:spAutoFit/>
              </a:bodyPr>
              <a:lstStyle/>
              <a:p>
                <a:pPr>
                  <a:lnSpc>
                    <a:spcPct val="100000"/>
                  </a:lnSpc>
                  <a:buFont typeface="Arial" panose="020B0604020202020204" pitchFamily="34" charset="0"/>
                  <a:buNone/>
                  <a:defRPr/>
                </a:pPr>
                <a:r>
                  <a:rPr lang="zh-CN" altLang="en-US" sz="1600" dirty="0">
                    <a:solidFill>
                      <a:schemeClr val="tx1">
                        <a:lumMod val="65000"/>
                        <a:lumOff val="35000"/>
                      </a:schemeClr>
                    </a:solidFill>
                    <a:latin typeface="+mn-ea"/>
                  </a:rPr>
                  <a:t>开发了四个</a:t>
                </a:r>
                <a:r>
                  <a:rPr lang="zh-CN" altLang="en-US" sz="1600" dirty="0">
                    <a:solidFill>
                      <a:schemeClr val="tx1">
                        <a:lumMod val="65000"/>
                        <a:lumOff val="35000"/>
                      </a:schemeClr>
                    </a:solidFill>
                    <a:latin typeface="+mn-ea"/>
                  </a:rPr>
                  <a:t>操作模块</a:t>
                </a:r>
                <a:endParaRPr lang="zh-CN" altLang="en-US" sz="1600" dirty="0">
                  <a:solidFill>
                    <a:schemeClr val="tx1">
                      <a:lumMod val="65000"/>
                      <a:lumOff val="35000"/>
                    </a:schemeClr>
                  </a:solidFill>
                  <a:latin typeface="+mn-ea"/>
                </a:endParaRPr>
              </a:p>
            </p:txBody>
          </p:sp>
          <p:sp>
            <p:nvSpPr>
              <p:cNvPr id="97" name="TextBox 53"/>
              <p:cNvSpPr txBox="1"/>
              <p:nvPr/>
            </p:nvSpPr>
            <p:spPr>
              <a:xfrm>
                <a:off x="3585292" y="1207885"/>
                <a:ext cx="4803132" cy="506730"/>
              </a:xfrm>
              <a:prstGeom prst="rect">
                <a:avLst/>
              </a:prstGeom>
              <a:noFill/>
            </p:spPr>
            <p:txBody>
              <a:bodyPr wrap="square" anchor="ctr" anchorCtr="0">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900" dirty="0">
                    <a:solidFill>
                      <a:schemeClr val="tx1">
                        <a:lumMod val="65000"/>
                        <a:lumOff val="35000"/>
                      </a:schemeClr>
                    </a:solidFill>
                    <a:latin typeface="+mn-ea"/>
                    <a:ea typeface="+mn-ea"/>
                  </a:rPr>
                  <a:t>反应瓶、可加热或冷却的夹套过滤装置、</a:t>
                </a:r>
                <a:endParaRPr lang="zh-CN" altLang="en-US" sz="900" dirty="0">
                  <a:solidFill>
                    <a:schemeClr val="tx1">
                      <a:lumMod val="65000"/>
                      <a:lumOff val="35000"/>
                    </a:schemeClr>
                  </a:solidFill>
                  <a:latin typeface="+mn-ea"/>
                  <a:ea typeface="+mn-ea"/>
                </a:endParaRPr>
              </a:p>
              <a:p>
                <a:pPr>
                  <a:lnSpc>
                    <a:spcPct val="100000"/>
                  </a:lnSpc>
                </a:pPr>
                <a:r>
                  <a:rPr lang="zh-CN" altLang="en-US" sz="900" dirty="0">
                    <a:solidFill>
                      <a:schemeClr val="tx1">
                        <a:lumMod val="65000"/>
                        <a:lumOff val="35000"/>
                      </a:schemeClr>
                    </a:solidFill>
                    <a:latin typeface="+mn-ea"/>
                    <a:ea typeface="+mn-ea"/>
                  </a:rPr>
                  <a:t>自动液液分离模块和溶剂蒸发模块</a:t>
                </a:r>
                <a:endParaRPr lang="zh-CN" altLang="en-US" sz="900" dirty="0">
                  <a:solidFill>
                    <a:schemeClr val="tx1">
                      <a:lumMod val="65000"/>
                      <a:lumOff val="35000"/>
                    </a:schemeClr>
                  </a:solidFill>
                  <a:latin typeface="+mn-ea"/>
                  <a:ea typeface="+mn-ea"/>
                </a:endParaRPr>
              </a:p>
              <a:p>
                <a:pPr>
                  <a:lnSpc>
                    <a:spcPct val="100000"/>
                  </a:lnSpc>
                </a:pPr>
                <a:r>
                  <a:rPr lang="zh-CN" altLang="en-US" sz="900" dirty="0">
                    <a:solidFill>
                      <a:schemeClr val="tx1">
                        <a:lumMod val="65000"/>
                        <a:lumOff val="35000"/>
                      </a:schemeClr>
                    </a:solidFill>
                    <a:latin typeface="+mn-ea"/>
                    <a:ea typeface="+mn-ea"/>
                  </a:rPr>
                  <a:t>（模块多次使用）</a:t>
                </a:r>
                <a:endParaRPr lang="zh-CN" altLang="en-US" sz="900" dirty="0">
                  <a:solidFill>
                    <a:schemeClr val="tx1">
                      <a:lumMod val="65000"/>
                      <a:lumOff val="35000"/>
                    </a:schemeClr>
                  </a:solidFill>
                  <a:latin typeface="+mn-ea"/>
                  <a:ea typeface="+mn-ea"/>
                </a:endParaRPr>
              </a:p>
            </p:txBody>
          </p:sp>
        </p:grpSp>
        <p:sp>
          <p:nvSpPr>
            <p:cNvPr id="63" name="Oval 7"/>
            <p:cNvSpPr>
              <a:spLocks noChangeArrowheads="1"/>
            </p:cNvSpPr>
            <p:nvPr/>
          </p:nvSpPr>
          <p:spPr bwMode="auto">
            <a:xfrm>
              <a:off x="3156498" y="1092758"/>
              <a:ext cx="382041" cy="383231"/>
            </a:xfrm>
            <a:prstGeom prst="ellipse">
              <a:avLst/>
            </a:prstGeom>
            <a:solidFill>
              <a:schemeClr val="accent1"/>
            </a:solidFill>
            <a:ln>
              <a:noFill/>
            </a:ln>
            <a:effectLst>
              <a:outerShdw blurRad="63500" algn="ctr" rotWithShape="0">
                <a:prstClr val="black">
                  <a:alpha val="40000"/>
                </a:prstClr>
              </a:outerShdw>
            </a:effectLst>
          </p:spPr>
          <p:txBody>
            <a:bodyPr anchor="ctr" anchorCtr="0"/>
            <a:lstStyle/>
            <a:p>
              <a:pPr algn="ctr">
                <a:lnSpc>
                  <a:spcPct val="100000"/>
                </a:lnSpc>
                <a:buFont typeface="Arial" panose="020B0604020202020204" pitchFamily="34" charset="0"/>
                <a:buNone/>
              </a:pPr>
              <a:r>
                <a:rPr lang="en-US" altLang="zh-CN" sz="1600" dirty="0" smtClean="0">
                  <a:solidFill>
                    <a:schemeClr val="bg1"/>
                  </a:solidFill>
                  <a:latin typeface="773-CAI978" panose="020B0402020204020303" pitchFamily="34" charset="0"/>
                </a:rPr>
                <a:t>4</a:t>
              </a:r>
              <a:endParaRPr lang="zh-CN" altLang="en-US" sz="1600" dirty="0">
                <a:solidFill>
                  <a:schemeClr val="bg1"/>
                </a:solidFill>
                <a:latin typeface="773-CAI978" panose="020B0402020204020303" pitchFamily="34" charset="0"/>
              </a:endParaRPr>
            </a:p>
          </p:txBody>
        </p:sp>
      </p:grpSp>
      <p:pic>
        <p:nvPicPr>
          <p:cNvPr id="4" name="图片 3"/>
          <p:cNvPicPr>
            <a:picLocks noChangeAspect="1"/>
          </p:cNvPicPr>
          <p:nvPr/>
        </p:nvPicPr>
        <p:blipFill>
          <a:blip r:embed="rId1"/>
          <a:stretch>
            <a:fillRect/>
          </a:stretch>
        </p:blipFill>
        <p:spPr>
          <a:xfrm>
            <a:off x="179705" y="1059180"/>
            <a:ext cx="5143500" cy="3527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351312" y="309049"/>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原理与</a:t>
            </a:r>
            <a:r>
              <a:rPr lang="zh-CN" altLang="en-US" dirty="0">
                <a:solidFill>
                  <a:schemeClr val="accent1"/>
                </a:solidFill>
                <a:latin typeface="+mn-ea"/>
                <a:cs typeface="+mn-ea"/>
              </a:rPr>
              <a:t>过程</a:t>
            </a:r>
            <a:endParaRPr lang="zh-CN" altLang="en-US" dirty="0">
              <a:solidFill>
                <a:schemeClr val="accent1"/>
              </a:solidFill>
              <a:latin typeface="+mn-ea"/>
              <a:cs typeface="+mn-ea"/>
            </a:endParaRPr>
          </a:p>
        </p:txBody>
      </p:sp>
      <p:pic>
        <p:nvPicPr>
          <p:cNvPr id="2" name="图片 1"/>
          <p:cNvPicPr>
            <a:picLocks noChangeAspect="1"/>
          </p:cNvPicPr>
          <p:nvPr/>
        </p:nvPicPr>
        <p:blipFill>
          <a:blip r:embed="rId1"/>
          <a:stretch>
            <a:fillRect/>
          </a:stretch>
        </p:blipFill>
        <p:spPr>
          <a:xfrm>
            <a:off x="1242060" y="638175"/>
            <a:ext cx="6659880" cy="4411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351312" y="309049"/>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Chemputer体系</a:t>
            </a:r>
            <a:endParaRPr lang="zh-CN" altLang="en-US" dirty="0">
              <a:solidFill>
                <a:schemeClr val="accent1"/>
              </a:solidFill>
              <a:latin typeface="+mn-ea"/>
              <a:cs typeface="+mn-ea"/>
            </a:endParaRPr>
          </a:p>
        </p:txBody>
      </p:sp>
      <p:sp>
        <p:nvSpPr>
          <p:cNvPr id="2" name="文本框 1"/>
          <p:cNvSpPr txBox="1"/>
          <p:nvPr/>
        </p:nvSpPr>
        <p:spPr>
          <a:xfrm>
            <a:off x="179705" y="636905"/>
            <a:ext cx="8668385" cy="4355465"/>
          </a:xfrm>
          <a:prstGeom prst="rect">
            <a:avLst/>
          </a:prstGeom>
          <a:noFill/>
        </p:spPr>
        <p:txBody>
          <a:bodyPr wrap="square" rtlCol="0">
            <a:spAutoFit/>
          </a:bodyPr>
          <a:p>
            <a:pPr marL="285750" indent="-285750">
              <a:lnSpc>
                <a:spcPct val="110000"/>
              </a:lnSpc>
              <a:buFont typeface="Arial" panose="020B0604020202020204" pitchFamily="34" charset="0"/>
              <a:buChar char="•"/>
            </a:pPr>
            <a:r>
              <a:rPr lang="zh-CN" altLang="en-US" b="1">
                <a:latin typeface="+mn-ea"/>
                <a:cs typeface="+mn-ea"/>
              </a:rPr>
              <a:t>每个模块都设计了设备或设备的驱动程序和一个标准化的应用程序编程接口(API)</a:t>
            </a:r>
            <a:endParaRPr lang="zh-CN" altLang="en-US" b="1">
              <a:latin typeface="+mn-ea"/>
              <a:cs typeface="+mn-ea"/>
            </a:endParaRPr>
          </a:p>
          <a:p>
            <a:pPr marL="285750" indent="-285750">
              <a:lnSpc>
                <a:spcPct val="110000"/>
              </a:lnSpc>
              <a:buFont typeface="Arial" panose="020B0604020202020204" pitchFamily="34" charset="0"/>
              <a:buChar char="•"/>
            </a:pPr>
            <a:r>
              <a:rPr lang="zh-CN" altLang="en-US" b="1">
                <a:solidFill>
                  <a:schemeClr val="tx1"/>
                </a:solidFill>
                <a:latin typeface="+mn-ea"/>
                <a:cs typeface="+mn-ea"/>
              </a:rPr>
              <a:t>允许用户直接运行已发布的合成，而无需重新配置，只要系统中存在必要的模块和驱动程序</a:t>
            </a:r>
            <a:endParaRPr lang="zh-CN" altLang="en-US" b="1">
              <a:solidFill>
                <a:schemeClr val="tx1"/>
              </a:solidFill>
              <a:latin typeface="+mn-ea"/>
              <a:cs typeface="+mn-ea"/>
            </a:endParaRPr>
          </a:p>
          <a:p>
            <a:pPr marL="285750" indent="-285750">
              <a:lnSpc>
                <a:spcPct val="110000"/>
              </a:lnSpc>
              <a:buFont typeface="Arial" panose="020B0604020202020204" pitchFamily="34" charset="0"/>
              <a:buChar char="•"/>
            </a:pPr>
            <a:r>
              <a:rPr lang="zh-CN" altLang="en-US" b="1">
                <a:latin typeface="+mn-ea"/>
                <a:cs typeface="+mn-ea"/>
              </a:rPr>
              <a:t>物理模块的连接和表示以有向图的形式存储在内存中，这允许实时了解和控制它们的状态</a:t>
            </a:r>
            <a:endParaRPr lang="zh-CN" altLang="en-US" b="1">
              <a:latin typeface="+mn-ea"/>
              <a:cs typeface="+mn-ea"/>
            </a:endParaRPr>
          </a:p>
          <a:p>
            <a:pPr marL="285750" indent="-285750">
              <a:lnSpc>
                <a:spcPct val="110000"/>
              </a:lnSpc>
              <a:buFont typeface="Arial" panose="020B0604020202020204" pitchFamily="34" charset="0"/>
              <a:buChar char="•"/>
            </a:pPr>
            <a:r>
              <a:rPr lang="zh-CN" altLang="en-US" b="1">
                <a:latin typeface="+mn-ea"/>
                <a:cs typeface="+mn-ea"/>
              </a:rPr>
              <a:t>使用开源格式GraphML在源瓶和目标烧瓶之间找到路径，以及基于它们连接的容器的地址设备（如热板搅拌器）</a:t>
            </a:r>
            <a:endParaRPr lang="zh-CN" altLang="en-US" b="1">
              <a:latin typeface="+mn-ea"/>
              <a:cs typeface="+mn-ea"/>
            </a:endParaRPr>
          </a:p>
          <a:p>
            <a:pPr marL="285750" indent="-285750">
              <a:lnSpc>
                <a:spcPct val="110000"/>
              </a:lnSpc>
              <a:buFont typeface="Arial" panose="020B0604020202020204" pitchFamily="34" charset="0"/>
              <a:buChar char="•"/>
            </a:pPr>
            <a:r>
              <a:rPr lang="zh-CN" altLang="en-US" b="1">
                <a:latin typeface="+mn-ea"/>
                <a:cs typeface="+mn-ea"/>
              </a:rPr>
              <a:t>合成过程是通过使用(Chemical Assembly，CHASM)的脚本语言来编码，该方案是通过使用化学描 述性语言(ΧDL)形式化的（编写XDL并将其转换为ChASM，即使对于没有编程经验的用户也会变得直观）</a:t>
            </a:r>
            <a:endParaRPr lang="zh-CN" altLang="en-US" b="1">
              <a:latin typeface="+mn-ea"/>
              <a:cs typeface="+mn-ea"/>
            </a:endParaRPr>
          </a:p>
          <a:p>
            <a:pPr marL="285750" indent="-285750">
              <a:lnSpc>
                <a:spcPct val="110000"/>
              </a:lnSpc>
              <a:buFont typeface="Arial" panose="020B0604020202020204" pitchFamily="34" charset="0"/>
              <a:buChar char="•"/>
            </a:pPr>
            <a:r>
              <a:rPr lang="zh-CN" altLang="en-US" b="1">
                <a:latin typeface="+mn-ea"/>
                <a:cs typeface="+mn-ea"/>
              </a:rPr>
              <a:t>拥有功能库文件（可以多次重用的函数，例如，定义了几个功能，如“蒸 发 到 干 燥 </a:t>
            </a:r>
            <a:r>
              <a:rPr lang="en-US" altLang="zh-CN" b="1">
                <a:latin typeface="+mn-ea"/>
                <a:cs typeface="+mn-ea"/>
              </a:rPr>
              <a:t>“</a:t>
            </a:r>
            <a:r>
              <a:rPr lang="zh-CN" altLang="en-US" b="1">
                <a:latin typeface="+mn-ea"/>
                <a:cs typeface="+mn-ea"/>
              </a:rPr>
              <a:t>或“ 添 加 试 剂 和 加 热 到 x°C</a:t>
            </a:r>
            <a:r>
              <a:rPr lang="en-US" altLang="zh-CN" b="1">
                <a:latin typeface="+mn-ea"/>
                <a:cs typeface="+mn-ea"/>
              </a:rPr>
              <a:t>”</a:t>
            </a:r>
            <a:r>
              <a:rPr lang="zh-CN" altLang="en-US" b="1">
                <a:latin typeface="+mn-ea"/>
                <a:cs typeface="+mn-ea"/>
              </a:rPr>
              <a:t>）</a:t>
            </a:r>
            <a:endParaRPr lang="zh-CN" altLang="en-US" b="1">
              <a:latin typeface="+mn-ea"/>
              <a:cs typeface="+mn-ea"/>
            </a:endParaRPr>
          </a:p>
          <a:p>
            <a:pPr marL="285750" indent="-285750">
              <a:lnSpc>
                <a:spcPct val="110000"/>
              </a:lnSpc>
              <a:buFont typeface="Arial" panose="020B0604020202020204" pitchFamily="34" charset="0"/>
              <a:buChar char="•"/>
            </a:pPr>
            <a:r>
              <a:rPr lang="zh-CN" altLang="en-US" b="1">
                <a:latin typeface="+mn-ea"/>
                <a:cs typeface="+mn-ea"/>
              </a:rPr>
              <a:t>断点 命令选项，可以根据需要进行额外的安全和兼容性检查</a:t>
            </a:r>
            <a:endParaRPr lang="zh-CN" altLang="en-US" b="1">
              <a:latin typeface="+mn-ea"/>
              <a:cs typeface="+mn-ea"/>
            </a:endParaRPr>
          </a:p>
          <a:p>
            <a:pPr marL="285750" indent="-285750">
              <a:lnSpc>
                <a:spcPct val="110000"/>
              </a:lnSpc>
              <a:buFont typeface="Arial" panose="020B0604020202020204" pitchFamily="34" charset="0"/>
              <a:buChar char="•"/>
            </a:pPr>
            <a:r>
              <a:rPr lang="zh-CN" altLang="en-US" b="1">
                <a:latin typeface="+mn-ea"/>
                <a:cs typeface="+mn-ea"/>
              </a:rPr>
              <a:t>还有个仿真运行功能</a:t>
            </a:r>
            <a:endParaRPr lang="zh-CN" altLang="en-US" b="1">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755432" y="122994"/>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实物图</a:t>
            </a:r>
            <a:endParaRPr lang="zh-CN" altLang="en-US" dirty="0">
              <a:solidFill>
                <a:schemeClr val="accent1"/>
              </a:solidFill>
              <a:latin typeface="+mn-ea"/>
              <a:cs typeface="+mn-ea"/>
            </a:endParaRPr>
          </a:p>
        </p:txBody>
      </p:sp>
      <p:pic>
        <p:nvPicPr>
          <p:cNvPr id="2" name="图片 1"/>
          <p:cNvPicPr>
            <a:picLocks noChangeAspect="1"/>
          </p:cNvPicPr>
          <p:nvPr/>
        </p:nvPicPr>
        <p:blipFill>
          <a:blip r:embed="rId1"/>
          <a:stretch>
            <a:fillRect/>
          </a:stretch>
        </p:blipFill>
        <p:spPr>
          <a:xfrm>
            <a:off x="231140" y="483235"/>
            <a:ext cx="3634740" cy="4378325"/>
          </a:xfrm>
          <a:prstGeom prst="rect">
            <a:avLst/>
          </a:prstGeom>
        </p:spPr>
      </p:pic>
      <p:pic>
        <p:nvPicPr>
          <p:cNvPr id="3" name="图片 2"/>
          <p:cNvPicPr>
            <a:picLocks noChangeAspect="1"/>
          </p:cNvPicPr>
          <p:nvPr/>
        </p:nvPicPr>
        <p:blipFill>
          <a:blip r:embed="rId2"/>
          <a:stretch>
            <a:fillRect/>
          </a:stretch>
        </p:blipFill>
        <p:spPr>
          <a:xfrm>
            <a:off x="4716145" y="488950"/>
            <a:ext cx="4047490" cy="4367530"/>
          </a:xfrm>
          <a:prstGeom prst="rect">
            <a:avLst/>
          </a:prstGeom>
        </p:spPr>
      </p:pic>
      <p:sp>
        <p:nvSpPr>
          <p:cNvPr id="4" name="文本框 3"/>
          <p:cNvSpPr txBox="1"/>
          <p:nvPr/>
        </p:nvSpPr>
        <p:spPr>
          <a:xfrm>
            <a:off x="5519202" y="122994"/>
            <a:ext cx="2441376" cy="327660"/>
          </a:xfrm>
          <a:prstGeom prst="rect">
            <a:avLst/>
          </a:prstGeom>
          <a:noFill/>
        </p:spPr>
        <p:txBody>
          <a:bodyPr wrap="square" lIns="51435" tIns="25718" rIns="51435" bIns="25718" rtlCol="0">
            <a:spAutoFit/>
          </a:bodyPr>
          <a:p>
            <a:pPr marL="0" lvl="1" algn="ctr"/>
            <a:r>
              <a:rPr lang="zh-CN" altLang="en-US" dirty="0">
                <a:solidFill>
                  <a:schemeClr val="accent1"/>
                </a:solidFill>
                <a:latin typeface="+mn-ea"/>
                <a:cs typeface="+mn-ea"/>
              </a:rPr>
              <a:t>代码运作</a:t>
            </a:r>
            <a:r>
              <a:rPr lang="zh-CN" altLang="en-US" dirty="0">
                <a:solidFill>
                  <a:schemeClr val="accent1"/>
                </a:solidFill>
                <a:latin typeface="+mn-ea"/>
                <a:cs typeface="+mn-ea"/>
              </a:rPr>
              <a:t>过程</a:t>
            </a:r>
            <a:endParaRPr lang="zh-CN" altLang="en-US" dirty="0">
              <a:solidFill>
                <a:schemeClr val="accent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65922" y="339529"/>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萃取</a:t>
            </a:r>
            <a:endParaRPr lang="zh-CN" altLang="en-US" dirty="0">
              <a:solidFill>
                <a:schemeClr val="accent1"/>
              </a:solidFill>
              <a:latin typeface="+mn-ea"/>
              <a:cs typeface="+mn-ea"/>
            </a:endParaRPr>
          </a:p>
        </p:txBody>
      </p:sp>
      <p:sp>
        <p:nvSpPr>
          <p:cNvPr id="3" name="文本框 2"/>
          <p:cNvSpPr txBox="1"/>
          <p:nvPr/>
        </p:nvSpPr>
        <p:spPr>
          <a:xfrm>
            <a:off x="395605" y="1059815"/>
            <a:ext cx="3383280" cy="3138170"/>
          </a:xfrm>
          <a:prstGeom prst="rect">
            <a:avLst/>
          </a:prstGeom>
          <a:noFill/>
        </p:spPr>
        <p:txBody>
          <a:bodyPr wrap="square" rtlCol="0">
            <a:spAutoFit/>
          </a:bodyPr>
          <a:p>
            <a:pPr marL="285750" indent="-285750">
              <a:buFont typeface="Arial" panose="020B0604020202020204" pitchFamily="34" charset="0"/>
              <a:buChar char="•"/>
            </a:pPr>
            <a:r>
              <a:rPr lang="zh-CN" altLang="en-US">
                <a:latin typeface="+mn-ea"/>
              </a:rPr>
              <a:t>视觉识别：相位分离差、强彩色或混浊溶液或不寻常的提取溶剂等缺陷导致图像识别算法失败</a:t>
            </a:r>
            <a:endParaRPr lang="zh-CN" altLang="en-US">
              <a:latin typeface="+mn-ea"/>
            </a:endParaRPr>
          </a:p>
          <a:p>
            <a:pPr marL="285750" indent="-285750">
              <a:buFont typeface="Arial" panose="020B0604020202020204" pitchFamily="34" charset="0"/>
              <a:buChar char="•"/>
            </a:pPr>
            <a:r>
              <a:rPr lang="zh-CN" altLang="en-US">
                <a:latin typeface="+mn-ea"/>
              </a:rPr>
              <a:t>光学和电容传感器（不需要与介质直接接触）：这些传感器在某些情况下也表现不佳</a:t>
            </a:r>
            <a:endParaRPr lang="zh-CN" altLang="en-US">
              <a:latin typeface="+mn-ea"/>
            </a:endParaRPr>
          </a:p>
          <a:p>
            <a:pPr marL="285750" indent="-285750">
              <a:buFont typeface="Arial" panose="020B0604020202020204" pitchFamily="34" charset="0"/>
              <a:buChar char="•"/>
            </a:pPr>
            <a:r>
              <a:rPr lang="zh-CN" altLang="en-US">
                <a:latin typeface="+mn-ea"/>
              </a:rPr>
              <a:t>最终方案：从插入到流动路径中的两根不锈钢油管中构建了一个电导率传感器</a:t>
            </a:r>
            <a:endParaRPr lang="zh-CN" altLang="en-US">
              <a:latin typeface="+mn-ea"/>
            </a:endParaRPr>
          </a:p>
        </p:txBody>
      </p:sp>
      <p:sp>
        <p:nvSpPr>
          <p:cNvPr id="4" name="文本框 3"/>
          <p:cNvSpPr txBox="1"/>
          <p:nvPr/>
        </p:nvSpPr>
        <p:spPr>
          <a:xfrm>
            <a:off x="5436017" y="339529"/>
            <a:ext cx="2441376" cy="327660"/>
          </a:xfrm>
          <a:prstGeom prst="rect">
            <a:avLst/>
          </a:prstGeom>
          <a:noFill/>
        </p:spPr>
        <p:txBody>
          <a:bodyPr wrap="square" lIns="51435" tIns="25718" rIns="51435" bIns="25718" rtlCol="0">
            <a:spAutoFit/>
          </a:bodyPr>
          <a:p>
            <a:pPr marL="0" lvl="1" algn="ctr"/>
            <a:r>
              <a:rPr lang="zh-CN" altLang="en-US" dirty="0">
                <a:solidFill>
                  <a:schemeClr val="accent1"/>
                </a:solidFill>
                <a:latin typeface="+mn-ea"/>
                <a:cs typeface="+mn-ea"/>
              </a:rPr>
              <a:t>清洗</a:t>
            </a:r>
            <a:endParaRPr lang="zh-CN" altLang="en-US" dirty="0">
              <a:solidFill>
                <a:schemeClr val="accent1"/>
              </a:solidFill>
              <a:latin typeface="+mn-ea"/>
              <a:cs typeface="+mn-ea"/>
            </a:endParaRPr>
          </a:p>
        </p:txBody>
      </p:sp>
      <p:sp>
        <p:nvSpPr>
          <p:cNvPr id="5" name="文本框 4"/>
          <p:cNvSpPr txBox="1"/>
          <p:nvPr/>
        </p:nvSpPr>
        <p:spPr>
          <a:xfrm>
            <a:off x="4965065" y="732790"/>
            <a:ext cx="3383280" cy="2061210"/>
          </a:xfrm>
          <a:prstGeom prst="rect">
            <a:avLst/>
          </a:prstGeom>
          <a:noFill/>
        </p:spPr>
        <p:txBody>
          <a:bodyPr wrap="square" rtlCol="0">
            <a:spAutoFit/>
          </a:bodyPr>
          <a:p>
            <a:pPr marL="285750" indent="-285750">
              <a:buFont typeface="Arial" panose="020B0604020202020204" pitchFamily="34" charset="0"/>
              <a:buChar char="•"/>
            </a:pPr>
            <a:r>
              <a:rPr lang="zh-CN" altLang="en-US" sz="1600">
                <a:latin typeface="+mn-ea"/>
                <a:cs typeface="+mn-ea"/>
              </a:rPr>
              <a:t>洗涤溶剂通过顶部或底部端口添加，取决于结构。 然 后顶部先快速搅拌，然后慢速，沉淀，移出，根据经验确定高密度物质移出体积，随后传感器多次比较标准溶剂，区分水还是有机物，并将洗涤液多次循环直到检测阈值完全为有机物</a:t>
            </a:r>
            <a:endParaRPr lang="zh-CN" altLang="en-US" sz="1600">
              <a:latin typeface="+mn-ea"/>
              <a:cs typeface="+mn-ea"/>
            </a:endParaRPr>
          </a:p>
        </p:txBody>
      </p:sp>
      <p:sp>
        <p:nvSpPr>
          <p:cNvPr id="6" name="文本框 5"/>
          <p:cNvSpPr txBox="1"/>
          <p:nvPr/>
        </p:nvSpPr>
        <p:spPr>
          <a:xfrm>
            <a:off x="5580162" y="2859844"/>
            <a:ext cx="2441376" cy="327660"/>
          </a:xfrm>
          <a:prstGeom prst="rect">
            <a:avLst/>
          </a:prstGeom>
          <a:noFill/>
        </p:spPr>
        <p:txBody>
          <a:bodyPr wrap="square" lIns="51435" tIns="25718" rIns="51435" bIns="25718" rtlCol="0">
            <a:spAutoFit/>
          </a:bodyPr>
          <a:p>
            <a:pPr marL="0" lvl="1" algn="ctr"/>
            <a:r>
              <a:rPr lang="zh-CN" altLang="en-US" dirty="0">
                <a:solidFill>
                  <a:schemeClr val="accent1"/>
                </a:solidFill>
                <a:latin typeface="+mn-ea"/>
                <a:cs typeface="+mn-ea"/>
              </a:rPr>
              <a:t>研究</a:t>
            </a:r>
            <a:r>
              <a:rPr lang="zh-CN" altLang="en-US" dirty="0">
                <a:solidFill>
                  <a:schemeClr val="accent1"/>
                </a:solidFill>
                <a:latin typeface="+mn-ea"/>
                <a:cs typeface="+mn-ea"/>
              </a:rPr>
              <a:t>效率</a:t>
            </a:r>
            <a:endParaRPr lang="zh-CN" altLang="en-US" dirty="0">
              <a:solidFill>
                <a:schemeClr val="accent1"/>
              </a:solidFill>
              <a:latin typeface="+mn-ea"/>
              <a:cs typeface="+mn-ea"/>
            </a:endParaRPr>
          </a:p>
        </p:txBody>
      </p:sp>
      <p:sp>
        <p:nvSpPr>
          <p:cNvPr id="7" name="文本框 6"/>
          <p:cNvSpPr txBox="1"/>
          <p:nvPr/>
        </p:nvSpPr>
        <p:spPr>
          <a:xfrm>
            <a:off x="5234940" y="3272790"/>
            <a:ext cx="3132455" cy="1599565"/>
          </a:xfrm>
          <a:prstGeom prst="rect">
            <a:avLst/>
          </a:prstGeom>
          <a:noFill/>
        </p:spPr>
        <p:txBody>
          <a:bodyPr wrap="square" rtlCol="0">
            <a:spAutoFit/>
          </a:bodyPr>
          <a:p>
            <a:r>
              <a:rPr lang="zh-CN" altLang="en-US" sz="1400">
                <a:latin typeface="+mn-ea"/>
                <a:cs typeface="+mn-ea"/>
              </a:rPr>
              <a:t>纯盐酸苯海拉明，在四个步骤中分离产率为58%， 平均每步87</a:t>
            </a:r>
            <a:r>
              <a:rPr lang="en-US" altLang="zh-CN" sz="1400">
                <a:latin typeface="+mn-ea"/>
                <a:cs typeface="+mn-ea"/>
              </a:rPr>
              <a:t>%</a:t>
            </a:r>
            <a:r>
              <a:rPr lang="zh-CN" altLang="en-US" sz="1400">
                <a:latin typeface="+mn-ea"/>
                <a:cs typeface="+mn-ea"/>
              </a:rPr>
              <a:t>。虽然这略低于68%的总体手动实现，平均收益率每步（87%的自动化，而91%的人工）是可比的，平台在77小时内完全自动完成合成，而手动合成需要4个工作日。</a:t>
            </a:r>
            <a:endParaRPr lang="zh-CN" altLang="en-US" sz="14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3"/>
          <p:cNvSpPr txBox="1"/>
          <p:nvPr/>
        </p:nvSpPr>
        <p:spPr>
          <a:xfrm>
            <a:off x="683568" y="1851670"/>
            <a:ext cx="7722858" cy="922020"/>
          </a:xfrm>
          <a:prstGeom prst="rect">
            <a:avLst/>
          </a:prstGeom>
          <a:noFill/>
        </p:spPr>
        <p:txBody>
          <a:bodyPr wrap="square" rtlCol="0">
            <a:spAutoFit/>
          </a:bodyPr>
          <a:lstStyle/>
          <a:p>
            <a:pPr algn="ctr"/>
            <a:r>
              <a:rPr lang="zh-CN" altLang="en-US" sz="5400" b="1" spc="225" dirty="0" smtClean="0">
                <a:solidFill>
                  <a:schemeClr val="accent1"/>
                </a:solidFill>
                <a:latin typeface="+mn-ea"/>
              </a:rPr>
              <a:t>谢谢</a:t>
            </a:r>
            <a:endParaRPr lang="zh-CN" altLang="en-US" sz="5400" b="1" spc="225" dirty="0" smtClean="0">
              <a:solidFill>
                <a:schemeClr val="accent1"/>
              </a:solidFill>
              <a:latin typeface="+mn-ea"/>
            </a:endParaRPr>
          </a:p>
        </p:txBody>
      </p:sp>
      <p:sp>
        <p:nvSpPr>
          <p:cNvPr id="5" name="Freeform 28"/>
          <p:cNvSpPr>
            <a:spLocks noEditPoints="1"/>
          </p:cNvSpPr>
          <p:nvPr/>
        </p:nvSpPr>
        <p:spPr bwMode="auto">
          <a:xfrm>
            <a:off x="3859221" y="780552"/>
            <a:ext cx="1425558" cy="1071118"/>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chemeClr val="accent1"/>
          </a:soli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sz="1350">
              <a:solidFill>
                <a:schemeClr val="bg1"/>
              </a:solidFill>
            </a:endParaRPr>
          </a:p>
        </p:txBody>
      </p:sp>
      <p:grpSp>
        <p:nvGrpSpPr>
          <p:cNvPr id="6" name="组合 5"/>
          <p:cNvGrpSpPr/>
          <p:nvPr/>
        </p:nvGrpSpPr>
        <p:grpSpPr>
          <a:xfrm>
            <a:off x="1" y="0"/>
            <a:ext cx="9143999" cy="5164038"/>
            <a:chOff x="1" y="0"/>
            <a:chExt cx="9143999" cy="5164038"/>
          </a:xfrm>
        </p:grpSpPr>
        <p:sp>
          <p:nvSpPr>
            <p:cNvPr id="3" name="圆角矩形 2"/>
            <p:cNvSpPr/>
            <p:nvPr/>
          </p:nvSpPr>
          <p:spPr>
            <a:xfrm>
              <a:off x="3221850" y="5056026"/>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4" name="圆角矩形 3"/>
            <p:cNvSpPr/>
            <p:nvPr/>
          </p:nvSpPr>
          <p:spPr>
            <a:xfrm>
              <a:off x="3232343" y="0"/>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8" name="圆角矩形 7"/>
            <p:cNvSpPr/>
            <p:nvPr/>
          </p:nvSpPr>
          <p:spPr>
            <a:xfrm rot="16200000">
              <a:off x="-1285651" y="2517744"/>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9" name="圆角矩形 8"/>
            <p:cNvSpPr/>
            <p:nvPr/>
          </p:nvSpPr>
          <p:spPr>
            <a:xfrm rot="16200000">
              <a:off x="7750336" y="2517744"/>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500" autoRev="1" fill="hold">
                                          <p:stCondLst>
                                            <p:cond delay="0"/>
                                          </p:stCondLst>
                                        </p:cTn>
                                        <p:tgtEl>
                                          <p:spTgt spid="19"/>
                                        </p:tgtEl>
                                        <p:attrNameLst>
                                          <p:attrName>ppt_w</p:attrName>
                                        </p:attrNameLst>
                                      </p:cBhvr>
                                    </p:anim>
                                    <p:anim by="(#ppt_w*0.50)" calcmode="lin" valueType="num">
                                      <p:cBhvr>
                                        <p:cTn id="8" dur="500" decel="50000" autoRev="1" fill="hold">
                                          <p:stCondLst>
                                            <p:cond delay="0"/>
                                          </p:stCondLst>
                                        </p:cTn>
                                        <p:tgtEl>
                                          <p:spTgt spid="19"/>
                                        </p:tgtEl>
                                        <p:attrNameLst>
                                          <p:attrName>ppt_x</p:attrName>
                                        </p:attrNameLst>
                                      </p:cBhvr>
                                    </p:anim>
                                    <p:anim from="(-#ppt_h/2)" to="(#ppt_y)" calcmode="lin" valueType="num">
                                      <p:cBhvr>
                                        <p:cTn id="9" dur="1000" fill="hold">
                                          <p:stCondLst>
                                            <p:cond delay="0"/>
                                          </p:stCondLst>
                                        </p:cTn>
                                        <p:tgtEl>
                                          <p:spTgt spid="19"/>
                                        </p:tgtEl>
                                        <p:attrNameLst>
                                          <p:attrName>ppt_y</p:attrName>
                                        </p:attrNameLst>
                                      </p:cBhvr>
                                    </p:anim>
                                    <p:animRot by="21600000">
                                      <p:cBhvr>
                                        <p:cTn id="10" dur="1000" fill="hold">
                                          <p:stCondLst>
                                            <p:cond delay="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0"/>
            <a:ext cx="9143999" cy="5164038"/>
            <a:chOff x="1" y="0"/>
            <a:chExt cx="9143999" cy="5164038"/>
          </a:xfrm>
        </p:grpSpPr>
        <p:sp>
          <p:nvSpPr>
            <p:cNvPr id="3" name="圆角矩形 2"/>
            <p:cNvSpPr/>
            <p:nvPr/>
          </p:nvSpPr>
          <p:spPr>
            <a:xfrm>
              <a:off x="3221850" y="5056026"/>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4" name="圆角矩形 3"/>
            <p:cNvSpPr/>
            <p:nvPr/>
          </p:nvSpPr>
          <p:spPr>
            <a:xfrm>
              <a:off x="3232343" y="0"/>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8" name="圆角矩形 7"/>
            <p:cNvSpPr/>
            <p:nvPr/>
          </p:nvSpPr>
          <p:spPr>
            <a:xfrm rot="16200000">
              <a:off x="-1285651" y="2517744"/>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sp>
          <p:nvSpPr>
            <p:cNvPr id="9" name="圆角矩形 8"/>
            <p:cNvSpPr/>
            <p:nvPr/>
          </p:nvSpPr>
          <p:spPr>
            <a:xfrm rot="16200000">
              <a:off x="7750336" y="2517744"/>
              <a:ext cx="2679315" cy="108012"/>
            </a:xfrm>
            <a:prstGeom prst="roundRect">
              <a:avLst>
                <a:gd name="adj" fmla="val 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latin typeface="微软雅黑" panose="020B0503020204020204" pitchFamily="34" charset="-122"/>
                <a:ea typeface="微软雅黑" panose="020B0503020204020204" pitchFamily="34" charset="-122"/>
              </a:endParaRPr>
            </a:p>
          </p:txBody>
        </p:sp>
      </p:grpSp>
      <p:sp>
        <p:nvSpPr>
          <p:cNvPr id="22" name="文本框 3"/>
          <p:cNvSpPr txBox="1"/>
          <p:nvPr/>
        </p:nvSpPr>
        <p:spPr>
          <a:xfrm>
            <a:off x="683568" y="2380541"/>
            <a:ext cx="7722858" cy="794385"/>
          </a:xfrm>
          <a:prstGeom prst="rect">
            <a:avLst/>
          </a:prstGeom>
          <a:noFill/>
        </p:spPr>
        <p:txBody>
          <a:bodyPr wrap="square" rtlCol="0">
            <a:spAutoFit/>
          </a:bodyPr>
          <a:lstStyle/>
          <a:p>
            <a:pPr algn="ctr">
              <a:lnSpc>
                <a:spcPct val="127000"/>
              </a:lnSpc>
            </a:pPr>
            <a:r>
              <a:rPr lang="en-US" altLang="zh-CN" sz="3600">
                <a:solidFill>
                  <a:schemeClr val="tx1">
                    <a:lumMod val="65000"/>
                    <a:lumOff val="35000"/>
                  </a:schemeClr>
                </a:solidFill>
                <a:latin typeface="Adobe Myungjo Std M" panose="02020600000000000000" pitchFamily="18" charset="-128"/>
                <a:ea typeface="Adobe Myungjo Std M" panose="02020600000000000000" pitchFamily="18" charset="-128"/>
                <a:cs typeface="+mn-ea"/>
                <a:sym typeface="+mn-ea"/>
              </a:rPr>
              <a:t>A mobile robotic chemist</a:t>
            </a:r>
            <a:endParaRPr lang="en-US" altLang="zh-CN" sz="3600" b="1" spc="225" dirty="0">
              <a:solidFill>
                <a:schemeClr val="tx1">
                  <a:lumMod val="65000"/>
                  <a:lumOff val="35000"/>
                </a:schemeClr>
              </a:solidFill>
              <a:latin typeface="Adobe Myungjo Std M" panose="02020600000000000000" pitchFamily="18" charset="-128"/>
              <a:ea typeface="Adobe Myungjo Std M" panose="02020600000000000000" pitchFamily="18" charset="-128"/>
              <a:cs typeface="+mn-ea"/>
              <a:sym typeface="+mn-ea"/>
            </a:endParaRPr>
          </a:p>
        </p:txBody>
      </p:sp>
      <p:grpSp>
        <p:nvGrpSpPr>
          <p:cNvPr id="11" name="组合 10"/>
          <p:cNvGrpSpPr/>
          <p:nvPr/>
        </p:nvGrpSpPr>
        <p:grpSpPr>
          <a:xfrm>
            <a:off x="4139952" y="1479590"/>
            <a:ext cx="792087" cy="792087"/>
            <a:chOff x="4139952" y="963493"/>
            <a:chExt cx="792087" cy="792087"/>
          </a:xfrm>
        </p:grpSpPr>
        <p:sp>
          <p:nvSpPr>
            <p:cNvPr id="23" name="椭圆 22"/>
            <p:cNvSpPr/>
            <p:nvPr/>
          </p:nvSpPr>
          <p:spPr>
            <a:xfrm>
              <a:off x="4139952" y="963493"/>
              <a:ext cx="792087" cy="792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773-CAI978" panose="020B0402020204020303" pitchFamily="34" charset="0"/>
                <a:ea typeface="方正黑体简体" panose="02010601030101010101" pitchFamily="2" charset="-122"/>
              </a:endParaRPr>
            </a:p>
          </p:txBody>
        </p:sp>
        <p:sp>
          <p:nvSpPr>
            <p:cNvPr id="10" name="矩形 9"/>
            <p:cNvSpPr/>
            <p:nvPr/>
          </p:nvSpPr>
          <p:spPr>
            <a:xfrm>
              <a:off x="4236875" y="1097926"/>
              <a:ext cx="598241" cy="523220"/>
            </a:xfrm>
            <a:prstGeom prst="rect">
              <a:avLst/>
            </a:prstGeom>
          </p:spPr>
          <p:txBody>
            <a:bodyPr wrap="none">
              <a:spAutoFit/>
            </a:bodyPr>
            <a:lstStyle/>
            <a:p>
              <a:pPr algn="ctr"/>
              <a:r>
                <a:rPr lang="en-US" altLang="zh-CN" sz="2800" dirty="0">
                  <a:solidFill>
                    <a:schemeClr val="bg1"/>
                  </a:solidFill>
                  <a:latin typeface="773-CAI978" panose="020B0402020204020303" pitchFamily="34" charset="0"/>
                  <a:ea typeface="方正黑体简体" panose="02010601030101010101" pitchFamily="2" charset="-122"/>
                </a:rPr>
                <a:t>01</a:t>
              </a:r>
              <a:endParaRPr lang="zh-CN" altLang="en-US" sz="2800" dirty="0">
                <a:solidFill>
                  <a:schemeClr val="bg1"/>
                </a:solidFill>
                <a:latin typeface="773-CAI978" panose="020B0402020204020303" pitchFamily="34" charset="0"/>
                <a:ea typeface="方正黑体简体" panose="02010601030101010101" pitchFamily="2" charset="-122"/>
              </a:endParaRPr>
            </a:p>
          </p:txBody>
        </p:sp>
      </p:grpSp>
      <p:sp>
        <p:nvSpPr>
          <p:cNvPr id="24" name="文本框 21"/>
          <p:cNvSpPr txBox="1"/>
          <p:nvPr/>
        </p:nvSpPr>
        <p:spPr>
          <a:xfrm>
            <a:off x="1642175" y="3219750"/>
            <a:ext cx="5859651" cy="4806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7000"/>
              </a:lnSpc>
            </a:pPr>
            <a:r>
              <a:rPr lang="zh-CN" altLang="en-US" sz="1000" dirty="0">
                <a:solidFill>
                  <a:schemeClr val="tx1">
                    <a:lumMod val="65000"/>
                    <a:lumOff val="35000"/>
                  </a:schemeClr>
                </a:solidFill>
                <a:latin typeface="思源黑体" panose="020B0500000000000000" charset="-122"/>
                <a:ea typeface="思源黑体" panose="020B0500000000000000" charset="-122"/>
                <a:cs typeface="+mn-ea"/>
                <a:sym typeface="+mn-ea"/>
              </a:rPr>
              <a:t>为解决试验随变量增加而变得越发复杂，设计机器人协助试验</a:t>
            </a:r>
            <a:endParaRPr lang="zh-CN" altLang="en-US" sz="1000" dirty="0">
              <a:solidFill>
                <a:schemeClr val="tx1">
                  <a:lumMod val="65000"/>
                  <a:lumOff val="35000"/>
                </a:schemeClr>
              </a:solidFill>
              <a:latin typeface="思源黑体" panose="020B0500000000000000" charset="-122"/>
              <a:ea typeface="思源黑体" panose="020B0500000000000000" charset="-122"/>
              <a:cs typeface="+mn-ea"/>
              <a:sym typeface="+mn-ea"/>
            </a:endParaRPr>
          </a:p>
          <a:p>
            <a:pPr algn="ctr">
              <a:lnSpc>
                <a:spcPct val="127000"/>
              </a:lnSpc>
            </a:pPr>
            <a:r>
              <a:rPr lang="zh-CN" altLang="en-US" sz="1000" b="1" dirty="0">
                <a:solidFill>
                  <a:schemeClr val="tx1">
                    <a:lumMod val="65000"/>
                    <a:lumOff val="35000"/>
                  </a:schemeClr>
                </a:solidFill>
                <a:latin typeface="思源黑体" panose="020B0500000000000000" charset="-122"/>
                <a:ea typeface="思源黑体" panose="020B0500000000000000" charset="-122"/>
                <a:cs typeface="+mn-ea"/>
                <a:sym typeface="+mn-ea"/>
              </a:rPr>
              <a:t>使用一个移动机器人来寻找改进的从水制氢的光催化剂</a:t>
            </a:r>
            <a:endParaRPr lang="zh-CN" altLang="en-US" sz="1000" b="1" dirty="0">
              <a:solidFill>
                <a:schemeClr val="tx1">
                  <a:lumMod val="65000"/>
                  <a:lumOff val="35000"/>
                </a:schemeClr>
              </a:solidFill>
              <a:latin typeface="思源黑体" panose="020B0500000000000000" charset="-122"/>
              <a:ea typeface="思源黑体" panose="020B0500000000000000"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351312" y="309049"/>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关于</a:t>
            </a:r>
            <a:r>
              <a:rPr lang="zh-CN" altLang="en-US" dirty="0">
                <a:solidFill>
                  <a:schemeClr val="accent1"/>
                </a:solidFill>
                <a:latin typeface="+mn-ea"/>
                <a:cs typeface="+mn-ea"/>
              </a:rPr>
              <a:t>机器人</a:t>
            </a:r>
            <a:endParaRPr lang="zh-CN" altLang="en-US" dirty="0">
              <a:solidFill>
                <a:schemeClr val="accent1"/>
              </a:solidFill>
              <a:latin typeface="+mn-ea"/>
              <a:cs typeface="+mn-ea"/>
            </a:endParaRPr>
          </a:p>
        </p:txBody>
      </p:sp>
      <p:sp>
        <p:nvSpPr>
          <p:cNvPr id="50" name="TextBox 144"/>
          <p:cNvSpPr txBox="1"/>
          <p:nvPr/>
        </p:nvSpPr>
        <p:spPr>
          <a:xfrm>
            <a:off x="1061346" y="1597544"/>
            <a:ext cx="1983214" cy="400050"/>
          </a:xfrm>
          <a:prstGeom prst="rect">
            <a:avLst/>
          </a:prstGeom>
          <a:noFill/>
        </p:spPr>
        <p:txBody>
          <a:bodyPr wrap="square" lIns="0" tIns="0" rIns="0" bIns="0" rtlCol="0">
            <a:spAutoFit/>
          </a:bodyPr>
          <a:lstStyle/>
          <a:p>
            <a:pPr algn="l">
              <a:lnSpc>
                <a:spcPct val="130000"/>
              </a:lnSpc>
            </a:pPr>
            <a:r>
              <a:rPr lang="zh-CN" altLang="en-US" sz="1000" dirty="0">
                <a:solidFill>
                  <a:schemeClr val="tx1">
                    <a:lumMod val="65000"/>
                    <a:lumOff val="35000"/>
                  </a:schemeClr>
                </a:solidFill>
                <a:latin typeface="+mn-ea"/>
              </a:rPr>
              <a:t>使用激光扫描和触摸反馈来精细定位</a:t>
            </a:r>
            <a:endParaRPr lang="zh-CN" altLang="en-US" sz="1000" dirty="0">
              <a:solidFill>
                <a:schemeClr val="tx1">
                  <a:lumMod val="65000"/>
                  <a:lumOff val="35000"/>
                </a:schemeClr>
              </a:solidFill>
              <a:latin typeface="+mn-ea"/>
            </a:endParaRPr>
          </a:p>
        </p:txBody>
      </p:sp>
      <p:sp>
        <p:nvSpPr>
          <p:cNvPr id="51" name="Text Placeholder 2"/>
          <p:cNvSpPr txBox="1"/>
          <p:nvPr/>
        </p:nvSpPr>
        <p:spPr>
          <a:xfrm>
            <a:off x="1061346" y="1351571"/>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65000"/>
                    <a:lumOff val="35000"/>
                  </a:schemeClr>
                </a:solidFill>
              </a:rPr>
              <a:t>移动方案</a:t>
            </a:r>
            <a:endParaRPr lang="zh-CN" altLang="en-US" sz="1200" b="1" dirty="0">
              <a:solidFill>
                <a:schemeClr val="tx1">
                  <a:lumMod val="65000"/>
                  <a:lumOff val="35000"/>
                </a:schemeClr>
              </a:solidFill>
            </a:endParaRPr>
          </a:p>
        </p:txBody>
      </p:sp>
      <p:sp>
        <p:nvSpPr>
          <p:cNvPr id="52" name="TextBox 146"/>
          <p:cNvSpPr txBox="1"/>
          <p:nvPr/>
        </p:nvSpPr>
        <p:spPr>
          <a:xfrm>
            <a:off x="3580947" y="1605164"/>
            <a:ext cx="1983214" cy="759460"/>
          </a:xfrm>
          <a:prstGeom prst="rect">
            <a:avLst/>
          </a:prstGeom>
          <a:noFill/>
        </p:spPr>
        <p:txBody>
          <a:bodyPr wrap="square" lIns="0" tIns="0" rIns="0" bIns="0" rtlCol="0">
            <a:spAutoFit/>
          </a:bodyPr>
          <a:lstStyle/>
          <a:p>
            <a:pPr algn="l">
              <a:lnSpc>
                <a:spcPct val="110000"/>
              </a:lnSpc>
            </a:pPr>
            <a:r>
              <a:rPr lang="zh-CN" altLang="en-US" sz="900" dirty="0">
                <a:solidFill>
                  <a:schemeClr val="tx1">
                    <a:lumMod val="65000"/>
                    <a:lumOff val="35000"/>
                  </a:schemeClr>
                </a:solidFill>
                <a:latin typeface="+mn-ea"/>
              </a:rPr>
              <a:t>可与人类研究人员的操作相媲美，如处理样品瓶和 操作仪器。这个机器人具有</a:t>
            </a:r>
            <a:r>
              <a:rPr lang="zh-CN" altLang="en-US" sz="900" b="1" dirty="0">
                <a:solidFill>
                  <a:schemeClr val="tx1">
                    <a:lumMod val="65000"/>
                    <a:lumOff val="35000"/>
                  </a:schemeClr>
                </a:solidFill>
                <a:latin typeface="+mn-ea"/>
              </a:rPr>
              <a:t>类似人的尺寸</a:t>
            </a:r>
            <a:r>
              <a:rPr lang="zh-CN" altLang="en-US" sz="900" dirty="0">
                <a:solidFill>
                  <a:schemeClr val="tx1">
                    <a:lumMod val="65000"/>
                    <a:lumOff val="35000"/>
                  </a:schemeClr>
                </a:solidFill>
                <a:latin typeface="+mn-ea"/>
              </a:rPr>
              <a:t>和到达距离。因此， 它可以在一个传统的、</a:t>
            </a:r>
            <a:r>
              <a:rPr lang="zh-CN" altLang="en-US" sz="900" b="1" dirty="0">
                <a:solidFill>
                  <a:schemeClr val="tx1">
                    <a:lumMod val="65000"/>
                    <a:lumOff val="35000"/>
                  </a:schemeClr>
                </a:solidFill>
                <a:latin typeface="+mn-ea"/>
              </a:rPr>
              <a:t>未经修改的实验室</a:t>
            </a:r>
            <a:r>
              <a:rPr lang="zh-CN" altLang="en-US" sz="900" dirty="0">
                <a:solidFill>
                  <a:schemeClr val="tx1">
                    <a:lumMod val="65000"/>
                    <a:lumOff val="35000"/>
                  </a:schemeClr>
                </a:solidFill>
                <a:latin typeface="+mn-ea"/>
              </a:rPr>
              <a:t>中工作。</a:t>
            </a:r>
            <a:endParaRPr lang="zh-CN" altLang="en-US" sz="900" dirty="0">
              <a:solidFill>
                <a:schemeClr val="tx1">
                  <a:lumMod val="65000"/>
                  <a:lumOff val="35000"/>
                </a:schemeClr>
              </a:solidFill>
              <a:latin typeface="+mn-ea"/>
            </a:endParaRPr>
          </a:p>
        </p:txBody>
      </p:sp>
      <p:sp>
        <p:nvSpPr>
          <p:cNvPr id="53" name="Text Placeholder 2"/>
          <p:cNvSpPr txBox="1"/>
          <p:nvPr/>
        </p:nvSpPr>
        <p:spPr>
          <a:xfrm>
            <a:off x="3580947" y="1359191"/>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GB" sz="1200" b="1" dirty="0">
                <a:solidFill>
                  <a:schemeClr val="tx1">
                    <a:lumMod val="65000"/>
                    <a:lumOff val="35000"/>
                  </a:schemeClr>
                </a:solidFill>
              </a:rPr>
              <a:t>尺寸</a:t>
            </a:r>
            <a:endParaRPr lang="zh-CN" altLang="en-GB" sz="1200" b="1" dirty="0">
              <a:solidFill>
                <a:schemeClr val="tx1">
                  <a:lumMod val="65000"/>
                  <a:lumOff val="35000"/>
                </a:schemeClr>
              </a:solidFill>
            </a:endParaRPr>
          </a:p>
        </p:txBody>
      </p:sp>
      <p:sp>
        <p:nvSpPr>
          <p:cNvPr id="54" name="TextBox 148"/>
          <p:cNvSpPr txBox="1"/>
          <p:nvPr/>
        </p:nvSpPr>
        <p:spPr>
          <a:xfrm>
            <a:off x="1061346" y="2636142"/>
            <a:ext cx="1983214" cy="607695"/>
          </a:xfrm>
          <a:prstGeom prst="rect">
            <a:avLst/>
          </a:prstGeom>
          <a:noFill/>
        </p:spPr>
        <p:txBody>
          <a:bodyPr wrap="square" lIns="0" tIns="0" rIns="0" bIns="0" rtlCol="0">
            <a:spAutoFit/>
          </a:bodyPr>
          <a:lstStyle/>
          <a:p>
            <a:pPr algn="l">
              <a:lnSpc>
                <a:spcPct val="110000"/>
              </a:lnSpc>
            </a:pPr>
            <a:r>
              <a:rPr lang="zh-CN" altLang="en-US" sz="900" dirty="0">
                <a:solidFill>
                  <a:schemeClr val="tx1">
                    <a:lumMod val="65000"/>
                    <a:lumOff val="35000"/>
                  </a:schemeClr>
                </a:solidFill>
                <a:latin typeface="+mn-ea"/>
              </a:rPr>
              <a:t>与许多只能分 配液体的自动化系统不同，该机器人</a:t>
            </a:r>
            <a:r>
              <a:rPr lang="zh-CN" altLang="en-US" sz="900" dirty="0">
                <a:solidFill>
                  <a:schemeClr val="tx1">
                    <a:lumMod val="65000"/>
                    <a:lumOff val="35000"/>
                  </a:schemeClr>
                </a:solidFill>
                <a:latin typeface="+mn-ea"/>
              </a:rPr>
              <a:t>可以高精度和可重复性分配不溶 性固体和液体溶液。扩大了其在材料研究中的效用。</a:t>
            </a:r>
            <a:endParaRPr lang="zh-CN" altLang="en-US" sz="900" dirty="0">
              <a:solidFill>
                <a:schemeClr val="tx1">
                  <a:lumMod val="65000"/>
                  <a:lumOff val="35000"/>
                </a:schemeClr>
              </a:solidFill>
              <a:latin typeface="+mn-ea"/>
            </a:endParaRPr>
          </a:p>
        </p:txBody>
      </p:sp>
      <p:sp>
        <p:nvSpPr>
          <p:cNvPr id="55" name="Text Placeholder 2"/>
          <p:cNvSpPr txBox="1"/>
          <p:nvPr/>
        </p:nvSpPr>
        <p:spPr>
          <a:xfrm>
            <a:off x="1061346" y="2390168"/>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65000"/>
                    <a:lumOff val="35000"/>
                  </a:schemeClr>
                </a:solidFill>
              </a:rPr>
              <a:t>相比较自动化配液系统</a:t>
            </a:r>
            <a:endParaRPr lang="zh-CN" altLang="en-US" sz="1200" b="1" dirty="0">
              <a:solidFill>
                <a:schemeClr val="tx1">
                  <a:lumMod val="65000"/>
                  <a:lumOff val="35000"/>
                </a:schemeClr>
              </a:solidFill>
            </a:endParaRPr>
          </a:p>
        </p:txBody>
      </p:sp>
      <p:sp>
        <p:nvSpPr>
          <p:cNvPr id="56" name="TextBox 150"/>
          <p:cNvSpPr txBox="1"/>
          <p:nvPr/>
        </p:nvSpPr>
        <p:spPr>
          <a:xfrm>
            <a:off x="3580947" y="2643762"/>
            <a:ext cx="1983214" cy="600075"/>
          </a:xfrm>
          <a:prstGeom prst="rect">
            <a:avLst/>
          </a:prstGeom>
          <a:noFill/>
        </p:spPr>
        <p:txBody>
          <a:bodyPr wrap="square" lIns="0" tIns="0" rIns="0" bIns="0" rtlCol="0">
            <a:spAutoFit/>
          </a:bodyPr>
          <a:lstStyle/>
          <a:p>
            <a:pPr algn="l">
              <a:lnSpc>
                <a:spcPct val="130000"/>
              </a:lnSpc>
            </a:pPr>
            <a:r>
              <a:rPr lang="zh-CN" altLang="en-US" sz="1000" dirty="0">
                <a:solidFill>
                  <a:schemeClr val="tx1">
                    <a:lumMod val="65000"/>
                    <a:lumOff val="35000"/>
                  </a:schemeClr>
                </a:solidFill>
                <a:latin typeface="+mn-ea"/>
              </a:rPr>
              <a:t>在给电池充电所需的时间内，这个机器人可以每天运行21.6小时的最佳调度。</a:t>
            </a:r>
            <a:endParaRPr lang="zh-CN" altLang="en-US" sz="1000" dirty="0">
              <a:solidFill>
                <a:schemeClr val="tx1">
                  <a:lumMod val="65000"/>
                  <a:lumOff val="35000"/>
                </a:schemeClr>
              </a:solidFill>
              <a:latin typeface="+mn-ea"/>
            </a:endParaRPr>
          </a:p>
        </p:txBody>
      </p:sp>
      <p:sp>
        <p:nvSpPr>
          <p:cNvPr id="57" name="Text Placeholder 2"/>
          <p:cNvSpPr txBox="1"/>
          <p:nvPr/>
        </p:nvSpPr>
        <p:spPr>
          <a:xfrm>
            <a:off x="3580947" y="2397788"/>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65000"/>
                    <a:lumOff val="35000"/>
                  </a:schemeClr>
                </a:solidFill>
              </a:rPr>
              <a:t>运行时间</a:t>
            </a:r>
            <a:endParaRPr lang="zh-CN" altLang="en-US" sz="1200" b="1" dirty="0">
              <a:solidFill>
                <a:schemeClr val="tx1">
                  <a:lumMod val="65000"/>
                  <a:lumOff val="35000"/>
                </a:schemeClr>
              </a:solidFill>
            </a:endParaRPr>
          </a:p>
        </p:txBody>
      </p:sp>
      <p:sp>
        <p:nvSpPr>
          <p:cNvPr id="58" name="TextBox 152"/>
          <p:cNvSpPr txBox="1"/>
          <p:nvPr/>
        </p:nvSpPr>
        <p:spPr>
          <a:xfrm>
            <a:off x="1061346" y="3657549"/>
            <a:ext cx="1983214" cy="600075"/>
          </a:xfrm>
          <a:prstGeom prst="rect">
            <a:avLst/>
          </a:prstGeom>
          <a:noFill/>
        </p:spPr>
        <p:txBody>
          <a:bodyPr wrap="square" lIns="0" tIns="0" rIns="0" bIns="0" rtlCol="0">
            <a:spAutoFit/>
          </a:bodyPr>
          <a:lstStyle/>
          <a:p>
            <a:pPr algn="l">
              <a:lnSpc>
                <a:spcPct val="130000"/>
              </a:lnSpc>
            </a:pPr>
            <a:r>
              <a:rPr lang="zh-CN" altLang="en-US" sz="1000" dirty="0">
                <a:solidFill>
                  <a:schemeClr val="tx1">
                    <a:lumMod val="65000"/>
                    <a:lumOff val="35000"/>
                  </a:schemeClr>
                </a:solidFill>
                <a:latin typeface="+mn-ea"/>
              </a:rPr>
              <a:t>机 器人臂和移动底座符合协作机器人的安全标准，允许人类研 究人员在同一物理空间内工作</a:t>
            </a:r>
            <a:endParaRPr lang="zh-CN" altLang="en-US" sz="1000" dirty="0">
              <a:solidFill>
                <a:schemeClr val="tx1">
                  <a:lumMod val="65000"/>
                  <a:lumOff val="35000"/>
                </a:schemeClr>
              </a:solidFill>
              <a:latin typeface="+mn-ea"/>
            </a:endParaRPr>
          </a:p>
        </p:txBody>
      </p:sp>
      <p:sp>
        <p:nvSpPr>
          <p:cNvPr id="59" name="Text Placeholder 2"/>
          <p:cNvSpPr txBox="1"/>
          <p:nvPr/>
        </p:nvSpPr>
        <p:spPr>
          <a:xfrm>
            <a:off x="1061346" y="3411576"/>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65000"/>
                    <a:lumOff val="35000"/>
                  </a:schemeClr>
                </a:solidFill>
              </a:rPr>
              <a:t>人机协作</a:t>
            </a:r>
            <a:endParaRPr lang="zh-CN" altLang="en-US" sz="1200" b="1" dirty="0">
              <a:solidFill>
                <a:schemeClr val="tx1">
                  <a:lumMod val="65000"/>
                  <a:lumOff val="35000"/>
                </a:schemeClr>
              </a:solidFill>
            </a:endParaRPr>
          </a:p>
        </p:txBody>
      </p:sp>
      <p:sp>
        <p:nvSpPr>
          <p:cNvPr id="60" name="TextBox 154"/>
          <p:cNvSpPr txBox="1"/>
          <p:nvPr/>
        </p:nvSpPr>
        <p:spPr>
          <a:xfrm>
            <a:off x="3580947" y="3665169"/>
            <a:ext cx="1983214" cy="600075"/>
          </a:xfrm>
          <a:prstGeom prst="rect">
            <a:avLst/>
          </a:prstGeom>
          <a:noFill/>
        </p:spPr>
        <p:txBody>
          <a:bodyPr wrap="square" lIns="0" tIns="0" rIns="0" bIns="0" rtlCol="0">
            <a:spAutoFit/>
          </a:bodyPr>
          <a:lstStyle/>
          <a:p>
            <a:pPr algn="l">
              <a:lnSpc>
                <a:spcPct val="130000"/>
              </a:lnSpc>
            </a:pPr>
            <a:r>
              <a:rPr lang="zh-CN" altLang="en-US" sz="1000" dirty="0">
                <a:solidFill>
                  <a:schemeClr val="tx1">
                    <a:lumMod val="65000"/>
                    <a:lumOff val="35000"/>
                  </a:schemeClr>
                </a:solidFill>
                <a:latin typeface="+mn-ea"/>
              </a:rPr>
              <a:t>设计了一个</a:t>
            </a:r>
            <a:r>
              <a:rPr lang="zh-CN" altLang="en-US" sz="1000" b="1" dirty="0">
                <a:solidFill>
                  <a:schemeClr val="tx1">
                    <a:lumMod val="65000"/>
                    <a:lumOff val="35000"/>
                  </a:schemeClr>
                </a:solidFill>
                <a:latin typeface="+mn-ea"/>
              </a:rPr>
              <a:t>多用途的抓握器</a:t>
            </a:r>
            <a:r>
              <a:rPr lang="zh-CN" altLang="en-US" sz="1000" dirty="0">
                <a:solidFill>
                  <a:schemeClr val="tx1">
                    <a:lumMod val="65000"/>
                    <a:lumOff val="35000"/>
                  </a:schemeClr>
                </a:solidFill>
                <a:latin typeface="+mn-ea"/>
              </a:rPr>
              <a:t>，以抓住 10ml气相色谱仪样品瓶、固体分配盒和一个16位置的样品架</a:t>
            </a:r>
            <a:endParaRPr lang="zh-CN" altLang="en-US" sz="1000" dirty="0">
              <a:solidFill>
                <a:schemeClr val="tx1">
                  <a:lumMod val="65000"/>
                  <a:lumOff val="35000"/>
                </a:schemeClr>
              </a:solidFill>
              <a:latin typeface="+mn-ea"/>
            </a:endParaRPr>
          </a:p>
        </p:txBody>
      </p:sp>
      <p:sp>
        <p:nvSpPr>
          <p:cNvPr id="61" name="Text Placeholder 2"/>
          <p:cNvSpPr txBox="1"/>
          <p:nvPr/>
        </p:nvSpPr>
        <p:spPr>
          <a:xfrm>
            <a:off x="3580947" y="3419196"/>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65000"/>
                    <a:lumOff val="35000"/>
                  </a:schemeClr>
                </a:solidFill>
              </a:rPr>
              <a:t>抓握</a:t>
            </a:r>
            <a:endParaRPr lang="zh-CN" altLang="en-US" sz="1200" b="1" dirty="0">
              <a:solidFill>
                <a:schemeClr val="tx1">
                  <a:lumMod val="65000"/>
                  <a:lumOff val="35000"/>
                </a:schemeClr>
              </a:solidFill>
            </a:endParaRPr>
          </a:p>
        </p:txBody>
      </p:sp>
      <p:sp>
        <p:nvSpPr>
          <p:cNvPr id="2" name="TextBox 146"/>
          <p:cNvSpPr txBox="1"/>
          <p:nvPr/>
        </p:nvSpPr>
        <p:spPr>
          <a:xfrm>
            <a:off x="6101262" y="1580399"/>
            <a:ext cx="1983214" cy="455295"/>
          </a:xfrm>
          <a:prstGeom prst="rect">
            <a:avLst/>
          </a:prstGeom>
          <a:noFill/>
        </p:spPr>
        <p:txBody>
          <a:bodyPr wrap="square" lIns="0" tIns="0" rIns="0" bIns="0" rtlCol="0">
            <a:spAutoFit/>
          </a:bodyPr>
          <a:lstStyle/>
          <a:p>
            <a:pPr algn="l">
              <a:lnSpc>
                <a:spcPct val="110000"/>
              </a:lnSpc>
            </a:pPr>
            <a:r>
              <a:rPr lang="zh-CN" altLang="en-US" sz="900" dirty="0">
                <a:solidFill>
                  <a:schemeClr val="tx1">
                    <a:lumMod val="65000"/>
                    <a:lumOff val="35000"/>
                  </a:schemeClr>
                </a:solidFill>
                <a:latin typeface="+mn-ea"/>
              </a:rPr>
              <a:t>机器人臂：荷为14公斤，可达820毫米，移动平台底座：200公斤</a:t>
            </a:r>
            <a:endParaRPr lang="zh-CN" altLang="en-US" sz="900" dirty="0">
              <a:solidFill>
                <a:schemeClr val="tx1">
                  <a:lumMod val="65000"/>
                  <a:lumOff val="35000"/>
                </a:schemeClr>
              </a:solidFill>
              <a:latin typeface="+mn-ea"/>
            </a:endParaRPr>
          </a:p>
          <a:p>
            <a:pPr algn="l">
              <a:lnSpc>
                <a:spcPct val="110000"/>
              </a:lnSpc>
            </a:pPr>
            <a:r>
              <a:rPr lang="zh-CN" altLang="en-US" sz="900" dirty="0">
                <a:solidFill>
                  <a:schemeClr val="tx1">
                    <a:lumMod val="65000"/>
                    <a:lumOff val="35000"/>
                  </a:schemeClr>
                </a:solidFill>
                <a:latin typeface="+mn-ea"/>
              </a:rPr>
              <a:t>组合质量约为： 430公斤</a:t>
            </a:r>
            <a:endParaRPr lang="zh-CN" altLang="en-US" sz="900" dirty="0">
              <a:solidFill>
                <a:schemeClr val="tx1">
                  <a:lumMod val="65000"/>
                  <a:lumOff val="35000"/>
                </a:schemeClr>
              </a:solidFill>
              <a:latin typeface="+mn-ea"/>
            </a:endParaRPr>
          </a:p>
        </p:txBody>
      </p:sp>
      <p:sp>
        <p:nvSpPr>
          <p:cNvPr id="3" name="Text Placeholder 2"/>
          <p:cNvSpPr txBox="1"/>
          <p:nvPr/>
        </p:nvSpPr>
        <p:spPr>
          <a:xfrm>
            <a:off x="6101262" y="1334426"/>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GB" sz="1200" b="1" dirty="0">
                <a:solidFill>
                  <a:schemeClr val="tx1">
                    <a:lumMod val="65000"/>
                    <a:lumOff val="35000"/>
                  </a:schemeClr>
                </a:solidFill>
              </a:rPr>
              <a:t>载重</a:t>
            </a:r>
            <a:endParaRPr lang="zh-CN" altLang="en-GB" sz="1200" b="1" dirty="0">
              <a:solidFill>
                <a:schemeClr val="tx1">
                  <a:lumMod val="65000"/>
                  <a:lumOff val="35000"/>
                </a:schemeClr>
              </a:solidFill>
            </a:endParaRPr>
          </a:p>
        </p:txBody>
      </p:sp>
      <p:sp>
        <p:nvSpPr>
          <p:cNvPr id="4" name="TextBox 150"/>
          <p:cNvSpPr txBox="1"/>
          <p:nvPr/>
        </p:nvSpPr>
        <p:spPr>
          <a:xfrm>
            <a:off x="6101262" y="2618997"/>
            <a:ext cx="1983214" cy="400050"/>
          </a:xfrm>
          <a:prstGeom prst="rect">
            <a:avLst/>
          </a:prstGeom>
          <a:noFill/>
        </p:spPr>
        <p:txBody>
          <a:bodyPr wrap="square" lIns="0" tIns="0" rIns="0" bIns="0" rtlCol="0">
            <a:spAutoFit/>
          </a:bodyPr>
          <a:lstStyle/>
          <a:p>
            <a:pPr algn="l">
              <a:lnSpc>
                <a:spcPct val="130000"/>
              </a:lnSpc>
            </a:pPr>
            <a:r>
              <a:rPr lang="zh-CN" altLang="en-US" sz="1000" dirty="0">
                <a:solidFill>
                  <a:schemeClr val="tx1">
                    <a:lumMod val="65000"/>
                    <a:lumOff val="35000"/>
                  </a:schemeClr>
                </a:solidFill>
                <a:latin typeface="+mn-ea"/>
              </a:rPr>
              <a:t>运动速度被限制在0.5m</a:t>
            </a:r>
            <a:r>
              <a:rPr lang="en-US" altLang="zh-CN" sz="1000" dirty="0">
                <a:solidFill>
                  <a:schemeClr val="tx1">
                    <a:lumMod val="65000"/>
                    <a:lumOff val="35000"/>
                  </a:schemeClr>
                </a:solidFill>
                <a:latin typeface="+mn-ea"/>
              </a:rPr>
              <a:t>/</a:t>
            </a:r>
            <a:r>
              <a:rPr lang="zh-CN" altLang="en-US" sz="1000" dirty="0">
                <a:solidFill>
                  <a:schemeClr val="tx1">
                    <a:lumMod val="65000"/>
                    <a:lumOff val="35000"/>
                  </a:schemeClr>
                </a:solidFill>
                <a:latin typeface="+mn-ea"/>
              </a:rPr>
              <a:t>秒内出于安全原因</a:t>
            </a:r>
            <a:endParaRPr lang="zh-CN" altLang="en-US" sz="1000" dirty="0">
              <a:solidFill>
                <a:schemeClr val="tx1">
                  <a:lumMod val="65000"/>
                  <a:lumOff val="35000"/>
                </a:schemeClr>
              </a:solidFill>
              <a:latin typeface="+mn-ea"/>
            </a:endParaRPr>
          </a:p>
        </p:txBody>
      </p:sp>
      <p:sp>
        <p:nvSpPr>
          <p:cNvPr id="5" name="Text Placeholder 2"/>
          <p:cNvSpPr txBox="1"/>
          <p:nvPr/>
        </p:nvSpPr>
        <p:spPr>
          <a:xfrm>
            <a:off x="6101262" y="2373023"/>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65000"/>
                    <a:lumOff val="35000"/>
                  </a:schemeClr>
                </a:solidFill>
              </a:rPr>
              <a:t>移动速度</a:t>
            </a:r>
            <a:endParaRPr lang="zh-CN" altLang="en-US" sz="1200" b="1" dirty="0">
              <a:solidFill>
                <a:schemeClr val="tx1">
                  <a:lumMod val="65000"/>
                  <a:lumOff val="35000"/>
                </a:schemeClr>
              </a:solidFill>
            </a:endParaRPr>
          </a:p>
        </p:txBody>
      </p:sp>
      <p:sp>
        <p:nvSpPr>
          <p:cNvPr id="6" name="TextBox 154"/>
          <p:cNvSpPr txBox="1"/>
          <p:nvPr/>
        </p:nvSpPr>
        <p:spPr>
          <a:xfrm>
            <a:off x="6101262" y="3640404"/>
            <a:ext cx="1983214" cy="800100"/>
          </a:xfrm>
          <a:prstGeom prst="rect">
            <a:avLst/>
          </a:prstGeom>
          <a:noFill/>
        </p:spPr>
        <p:txBody>
          <a:bodyPr wrap="square" lIns="0" tIns="0" rIns="0" bIns="0" rtlCol="0">
            <a:spAutoFit/>
          </a:bodyPr>
          <a:lstStyle/>
          <a:p>
            <a:pPr algn="l">
              <a:lnSpc>
                <a:spcPct val="130000"/>
              </a:lnSpc>
            </a:pPr>
            <a:r>
              <a:rPr lang="en-US" altLang="zh-CN" sz="1000" dirty="0">
                <a:solidFill>
                  <a:schemeClr val="tx1">
                    <a:lumMod val="65000"/>
                    <a:lumOff val="35000"/>
                  </a:schemeClr>
                </a:solidFill>
                <a:latin typeface="+mn-ea"/>
              </a:rPr>
              <a:t>1.</a:t>
            </a:r>
            <a:r>
              <a:rPr lang="zh-CN" altLang="en-US" sz="1000" dirty="0">
                <a:solidFill>
                  <a:schemeClr val="tx1">
                    <a:lumMod val="65000"/>
                    <a:lumOff val="35000"/>
                  </a:schemeClr>
                </a:solidFill>
                <a:latin typeface="+mn-ea"/>
              </a:rPr>
              <a:t>可以打开和关闭某些设备的门等操作</a:t>
            </a:r>
            <a:endParaRPr lang="zh-CN" altLang="en-US" sz="1000" dirty="0">
              <a:solidFill>
                <a:schemeClr val="tx1">
                  <a:lumMod val="65000"/>
                  <a:lumOff val="35000"/>
                </a:schemeClr>
              </a:solidFill>
              <a:latin typeface="+mn-ea"/>
            </a:endParaRPr>
          </a:p>
          <a:p>
            <a:pPr algn="l">
              <a:lnSpc>
                <a:spcPct val="130000"/>
              </a:lnSpc>
            </a:pPr>
            <a:r>
              <a:rPr lang="en-US" altLang="zh-CN" sz="1000" dirty="0">
                <a:solidFill>
                  <a:schemeClr val="tx1">
                    <a:lumMod val="65000"/>
                    <a:lumOff val="35000"/>
                  </a:schemeClr>
                </a:solidFill>
                <a:latin typeface="+mn-ea"/>
              </a:rPr>
              <a:t>2.</a:t>
            </a:r>
            <a:r>
              <a:rPr lang="zh-CN" altLang="en-US" sz="1000" dirty="0">
                <a:solidFill>
                  <a:schemeClr val="tx1">
                    <a:lumMod val="65000"/>
                    <a:lumOff val="35000"/>
                  </a:schemeClr>
                </a:solidFill>
                <a:latin typeface="+mn-ea"/>
              </a:rPr>
              <a:t>机器人的高度和到达范围允许直接将样品装入气相色谱仪器</a:t>
            </a:r>
            <a:endParaRPr lang="zh-CN" altLang="en-US" sz="1000" dirty="0">
              <a:solidFill>
                <a:schemeClr val="tx1">
                  <a:lumMod val="65000"/>
                  <a:lumOff val="35000"/>
                </a:schemeClr>
              </a:solidFill>
              <a:latin typeface="+mn-ea"/>
            </a:endParaRPr>
          </a:p>
        </p:txBody>
      </p:sp>
      <p:sp>
        <p:nvSpPr>
          <p:cNvPr id="7" name="Text Placeholder 2"/>
          <p:cNvSpPr txBox="1"/>
          <p:nvPr/>
        </p:nvSpPr>
        <p:spPr>
          <a:xfrm>
            <a:off x="6101262" y="3394431"/>
            <a:ext cx="1723598" cy="228848"/>
          </a:xfrm>
          <a:prstGeom prst="rect">
            <a:avLst/>
          </a:prstGeom>
          <a:noFill/>
        </p:spPr>
        <p:txBody>
          <a:bodyPr vert="horz" lIns="0" tIns="35426" rIns="0" bIns="35426"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65000"/>
                    <a:lumOff val="35000"/>
                  </a:schemeClr>
                </a:solidFill>
              </a:rPr>
              <a:t>拓展</a:t>
            </a:r>
            <a:endParaRPr lang="zh-CN" altLang="en-US" sz="1200" b="1"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1">
                                            <p:txEl>
                                              <p:pRg st="0" end="0"/>
                                            </p:txEl>
                                          </p:spTgt>
                                        </p:tgtEl>
                                        <p:attrNameLst>
                                          <p:attrName>style.visibility</p:attrName>
                                        </p:attrNameLst>
                                      </p:cBhvr>
                                      <p:to>
                                        <p:strVal val="visible"/>
                                      </p:to>
                                    </p:set>
                                    <p:animEffect transition="in" filter="fade">
                                      <p:cBhvr>
                                        <p:cTn id="12" dur="200"/>
                                        <p:tgtEl>
                                          <p:spTgt spid="5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200"/>
                                        <p:tgtEl>
                                          <p:spTgt spid="50"/>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5">
                                            <p:txEl>
                                              <p:pRg st="0" end="0"/>
                                            </p:txEl>
                                          </p:spTgt>
                                        </p:tgtEl>
                                        <p:attrNameLst>
                                          <p:attrName>style.visibility</p:attrName>
                                        </p:attrNameLst>
                                      </p:cBhvr>
                                      <p:to>
                                        <p:strVal val="visible"/>
                                      </p:to>
                                    </p:set>
                                    <p:animEffect transition="in" filter="fade">
                                      <p:cBhvr>
                                        <p:cTn id="19" dur="200"/>
                                        <p:tgtEl>
                                          <p:spTgt spid="5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200"/>
                                        <p:tgtEl>
                                          <p:spTgt spid="54"/>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59">
                                            <p:txEl>
                                              <p:pRg st="0" end="0"/>
                                            </p:txEl>
                                          </p:spTgt>
                                        </p:tgtEl>
                                        <p:attrNameLst>
                                          <p:attrName>style.visibility</p:attrName>
                                        </p:attrNameLst>
                                      </p:cBhvr>
                                      <p:to>
                                        <p:strVal val="visible"/>
                                      </p:to>
                                    </p:set>
                                    <p:animEffect transition="in" filter="fade">
                                      <p:cBhvr>
                                        <p:cTn id="26" dur="200"/>
                                        <p:tgtEl>
                                          <p:spTgt spid="59">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200"/>
                                        <p:tgtEl>
                                          <p:spTgt spid="58"/>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53">
                                            <p:txEl>
                                              <p:pRg st="0" end="0"/>
                                            </p:txEl>
                                          </p:spTgt>
                                        </p:tgtEl>
                                        <p:attrNameLst>
                                          <p:attrName>style.visibility</p:attrName>
                                        </p:attrNameLst>
                                      </p:cBhvr>
                                      <p:to>
                                        <p:strVal val="visible"/>
                                      </p:to>
                                    </p:set>
                                    <p:animEffect transition="in" filter="fade">
                                      <p:cBhvr>
                                        <p:cTn id="33" dur="200"/>
                                        <p:tgtEl>
                                          <p:spTgt spid="53">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200"/>
                                        <p:tgtEl>
                                          <p:spTgt spid="52"/>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57">
                                            <p:txEl>
                                              <p:pRg st="0" end="0"/>
                                            </p:txEl>
                                          </p:spTgt>
                                        </p:tgtEl>
                                        <p:attrNameLst>
                                          <p:attrName>style.visibility</p:attrName>
                                        </p:attrNameLst>
                                      </p:cBhvr>
                                      <p:to>
                                        <p:strVal val="visible"/>
                                      </p:to>
                                    </p:set>
                                    <p:animEffect transition="in" filter="fade">
                                      <p:cBhvr>
                                        <p:cTn id="40" dur="200"/>
                                        <p:tgtEl>
                                          <p:spTgt spid="57">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200"/>
                                        <p:tgtEl>
                                          <p:spTgt spid="56"/>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61">
                                            <p:txEl>
                                              <p:pRg st="0" end="0"/>
                                            </p:txEl>
                                          </p:spTgt>
                                        </p:tgtEl>
                                        <p:attrNameLst>
                                          <p:attrName>style.visibility</p:attrName>
                                        </p:attrNameLst>
                                      </p:cBhvr>
                                      <p:to>
                                        <p:strVal val="visible"/>
                                      </p:to>
                                    </p:set>
                                    <p:animEffect transition="in" filter="fade">
                                      <p:cBhvr>
                                        <p:cTn id="47" dur="200"/>
                                        <p:tgtEl>
                                          <p:spTgt spid="61">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200"/>
                                        <p:tgtEl>
                                          <p:spTgt spid="60"/>
                                        </p:tgtEl>
                                      </p:cBhvr>
                                    </p:animEffect>
                                  </p:childTnLst>
                                </p:cTn>
                              </p:par>
                            </p:childTnLst>
                          </p:cTn>
                        </p:par>
                        <p:par>
                          <p:cTn id="51" fill="hold">
                            <p:stCondLst>
                              <p:cond delay="3500"/>
                            </p:stCondLst>
                            <p:childTnLst>
                              <p:par>
                                <p:cTn id="52" presetID="10" presetClass="entr" presetSubtype="0" fill="hold" grpId="0" nodeType="afterEffect">
                                  <p:stCondLst>
                                    <p:cond delay="0"/>
                                  </p:stCondLst>
                                  <p:childTnLst>
                                    <p:set>
                                      <p:cBhvr>
                                        <p:cTn id="53" dur="1" fill="hold">
                                          <p:stCondLst>
                                            <p:cond delay="0"/>
                                          </p:stCondLst>
                                        </p:cTn>
                                        <p:tgtEl>
                                          <p:spTgt spid="3">
                                            <p:txEl>
                                              <p:pRg st="0" end="0"/>
                                            </p:txEl>
                                          </p:spTgt>
                                        </p:tgtEl>
                                        <p:attrNameLst>
                                          <p:attrName>style.visibility</p:attrName>
                                        </p:attrNameLst>
                                      </p:cBhvr>
                                      <p:to>
                                        <p:strVal val="visible"/>
                                      </p:to>
                                    </p:set>
                                    <p:animEffect transition="in" filter="fade">
                                      <p:cBhvr>
                                        <p:cTn id="54" dur="200"/>
                                        <p:tgtEl>
                                          <p:spTgt spid="3">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200"/>
                                        <p:tgtEl>
                                          <p:spTgt spid="2"/>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Effect transition="in" filter="fade">
                                      <p:cBhvr>
                                        <p:cTn id="61" dur="200"/>
                                        <p:tgtEl>
                                          <p:spTgt spid="5">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200"/>
                                        <p:tgtEl>
                                          <p:spTgt spid="4"/>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7">
                                            <p:txEl>
                                              <p:pRg st="0" end="0"/>
                                            </p:txEl>
                                          </p:spTgt>
                                        </p:tgtEl>
                                        <p:attrNameLst>
                                          <p:attrName>style.visibility</p:attrName>
                                        </p:attrNameLst>
                                      </p:cBhvr>
                                      <p:to>
                                        <p:strVal val="visible"/>
                                      </p:to>
                                    </p:set>
                                    <p:animEffect transition="in" filter="fade">
                                      <p:cBhvr>
                                        <p:cTn id="68" dur="200"/>
                                        <p:tgtEl>
                                          <p:spTgt spid="7">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0" grpId="0"/>
      <p:bldP spid="51" grpId="0" build="p"/>
      <p:bldP spid="52" grpId="0"/>
      <p:bldP spid="53" grpId="0" build="p"/>
      <p:bldP spid="54" grpId="0"/>
      <p:bldP spid="55" grpId="0" build="p"/>
      <p:bldP spid="56" grpId="0"/>
      <p:bldP spid="57" grpId="0" build="p"/>
      <p:bldP spid="58" grpId="0"/>
      <p:bldP spid="59" grpId="0" build="p"/>
      <p:bldP spid="60" grpId="0"/>
      <p:bldP spid="61" grpId="0" build="p"/>
      <p:bldP spid="2" grpId="0"/>
      <p:bldP spid="3" grpId="0" build="p"/>
      <p:bldP spid="4" grpId="0"/>
      <p:bldP spid="5" grpId="0" build="p"/>
      <p:bldP spid="6"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51460" y="195580"/>
            <a:ext cx="2270760" cy="1493520"/>
          </a:xfrm>
          <a:prstGeom prst="rect">
            <a:avLst/>
          </a:prstGeom>
        </p:spPr>
      </p:pic>
      <p:pic>
        <p:nvPicPr>
          <p:cNvPr id="3" name="图片 2"/>
          <p:cNvPicPr>
            <a:picLocks noChangeAspect="1"/>
          </p:cNvPicPr>
          <p:nvPr/>
        </p:nvPicPr>
        <p:blipFill>
          <a:blip r:embed="rId2"/>
          <a:stretch>
            <a:fillRect/>
          </a:stretch>
        </p:blipFill>
        <p:spPr>
          <a:xfrm>
            <a:off x="251460" y="1779905"/>
            <a:ext cx="4747260" cy="3169920"/>
          </a:xfrm>
          <a:prstGeom prst="rect">
            <a:avLst/>
          </a:prstGeom>
        </p:spPr>
      </p:pic>
      <p:sp>
        <p:nvSpPr>
          <p:cNvPr id="4" name="文本框 3"/>
          <p:cNvSpPr txBox="1"/>
          <p:nvPr/>
        </p:nvSpPr>
        <p:spPr>
          <a:xfrm>
            <a:off x="3491865" y="650875"/>
            <a:ext cx="710565" cy="583565"/>
          </a:xfrm>
          <a:prstGeom prst="rect">
            <a:avLst/>
          </a:prstGeom>
          <a:noFill/>
        </p:spPr>
        <p:txBody>
          <a:bodyPr wrap="square" rtlCol="0">
            <a:spAutoFit/>
          </a:bodyPr>
          <a:p>
            <a:r>
              <a:rPr lang="zh-CN" altLang="en-US" sz="3200"/>
              <a:t>手</a:t>
            </a:r>
            <a:endParaRPr lang="zh-CN" altLang="en-US" sz="3200"/>
          </a:p>
        </p:txBody>
      </p:sp>
      <p:sp>
        <p:nvSpPr>
          <p:cNvPr id="5" name="文本框 4"/>
          <p:cNvSpPr txBox="1"/>
          <p:nvPr/>
        </p:nvSpPr>
        <p:spPr>
          <a:xfrm>
            <a:off x="5292090" y="339725"/>
            <a:ext cx="1318260" cy="368300"/>
          </a:xfrm>
          <a:prstGeom prst="rect">
            <a:avLst/>
          </a:prstGeom>
          <a:noFill/>
        </p:spPr>
        <p:txBody>
          <a:bodyPr wrap="square" rtlCol="0">
            <a:spAutoFit/>
          </a:bodyPr>
          <a:p>
            <a:r>
              <a:rPr lang="zh-CN" altLang="en-US" b="1"/>
              <a:t>导航</a:t>
            </a:r>
            <a:endParaRPr lang="zh-CN" altLang="en-US" b="1"/>
          </a:p>
        </p:txBody>
      </p:sp>
      <p:sp>
        <p:nvSpPr>
          <p:cNvPr id="6" name="文本框 5"/>
          <p:cNvSpPr txBox="1"/>
          <p:nvPr/>
        </p:nvSpPr>
        <p:spPr>
          <a:xfrm>
            <a:off x="5507990" y="771525"/>
            <a:ext cx="3499485" cy="706755"/>
          </a:xfrm>
          <a:prstGeom prst="rect">
            <a:avLst/>
          </a:prstGeom>
          <a:noFill/>
        </p:spPr>
        <p:txBody>
          <a:bodyPr wrap="square" rtlCol="0">
            <a:spAutoFit/>
          </a:bodyPr>
          <a:p>
            <a:r>
              <a:rPr lang="zh-CN" altLang="en-US" sz="1000">
                <a:latin typeface="+mn-ea"/>
                <a:cs typeface="+mn-ea"/>
              </a:rPr>
              <a:t>在类似于同时定位和映射的过程中(SLAM)，机器人跟踪一个可 能位置的云，并将其位置更新到其激光扫描仪的输出和云中每个位置的地图之间的最佳匹配。机器人的位置由x和y（其在地图上的位置）和θ（其方向角）决定。</a:t>
            </a:r>
            <a:endParaRPr lang="zh-CN" altLang="en-US" sz="1000">
              <a:latin typeface="+mn-ea"/>
              <a:cs typeface="+mn-ea"/>
            </a:endParaRPr>
          </a:p>
        </p:txBody>
      </p:sp>
      <p:sp>
        <p:nvSpPr>
          <p:cNvPr id="7" name="文本框 6"/>
          <p:cNvSpPr txBox="1"/>
          <p:nvPr/>
        </p:nvSpPr>
        <p:spPr>
          <a:xfrm>
            <a:off x="5292090" y="1537970"/>
            <a:ext cx="1318260" cy="368300"/>
          </a:xfrm>
          <a:prstGeom prst="rect">
            <a:avLst/>
          </a:prstGeom>
          <a:noFill/>
        </p:spPr>
        <p:txBody>
          <a:bodyPr wrap="square" rtlCol="0">
            <a:spAutoFit/>
          </a:bodyPr>
          <a:p>
            <a:r>
              <a:rPr lang="zh-CN" altLang="en-US" b="1"/>
              <a:t>精度</a:t>
            </a:r>
            <a:endParaRPr lang="zh-CN" altLang="en-US" b="1"/>
          </a:p>
        </p:txBody>
      </p:sp>
      <p:sp>
        <p:nvSpPr>
          <p:cNvPr id="8" name="文本框 7"/>
          <p:cNvSpPr txBox="1"/>
          <p:nvPr/>
        </p:nvSpPr>
        <p:spPr>
          <a:xfrm>
            <a:off x="5507990" y="1965960"/>
            <a:ext cx="3499485" cy="706755"/>
          </a:xfrm>
          <a:prstGeom prst="rect">
            <a:avLst/>
          </a:prstGeom>
          <a:noFill/>
        </p:spPr>
        <p:txBody>
          <a:bodyPr wrap="square" rtlCol="0">
            <a:spAutoFit/>
          </a:bodyPr>
          <a:p>
            <a:r>
              <a:rPr lang="zh-CN" altLang="en-US" sz="1000">
                <a:latin typeface="+mn-ea"/>
                <a:cs typeface="+mn-ea"/>
              </a:rPr>
              <a:t>定位精度优于 ±10mm，定位精度小于±2.5°</a:t>
            </a:r>
            <a:endParaRPr lang="zh-CN" altLang="en-US" sz="1000">
              <a:latin typeface="+mn-ea"/>
              <a:cs typeface="+mn-ea"/>
            </a:endParaRPr>
          </a:p>
          <a:p>
            <a:r>
              <a:rPr lang="zh-CN" altLang="en-US" sz="1000">
                <a:latin typeface="+mn-ea"/>
                <a:cs typeface="+mn-ea"/>
              </a:rPr>
              <a:t>允许导航到实验室中的各种实验站，但不允许精细的操作，如放置样品瓶（通过使用触摸敏感的6点校准方法，提高精度</a:t>
            </a:r>
            <a:r>
              <a:rPr lang="en-US" altLang="zh-CN" sz="1000">
                <a:latin typeface="+mn-ea"/>
                <a:cs typeface="+mn-ea"/>
              </a:rPr>
              <a:t>,</a:t>
            </a:r>
            <a:r>
              <a:rPr lang="zh-CN" altLang="en-US" sz="1000">
                <a:latin typeface="+mn-ea"/>
                <a:cs typeface="+mn-ea"/>
              </a:rPr>
              <a:t>提高到 ±0.12mm</a:t>
            </a:r>
            <a:r>
              <a:rPr lang="en-US" altLang="zh-CN" sz="1000">
                <a:latin typeface="+mn-ea"/>
                <a:cs typeface="+mn-ea"/>
              </a:rPr>
              <a:t>,±0.005°</a:t>
            </a:r>
            <a:r>
              <a:rPr lang="zh-CN" altLang="en-US" sz="1000">
                <a:latin typeface="+mn-ea"/>
                <a:cs typeface="+mn-ea"/>
              </a:rPr>
              <a:t>）</a:t>
            </a:r>
            <a:endParaRPr lang="zh-CN" altLang="en-US" sz="1000">
              <a:latin typeface="+mn-ea"/>
              <a:cs typeface="+mn-ea"/>
            </a:endParaRPr>
          </a:p>
        </p:txBody>
      </p:sp>
      <p:sp>
        <p:nvSpPr>
          <p:cNvPr id="9" name="文本框 8"/>
          <p:cNvSpPr txBox="1"/>
          <p:nvPr/>
        </p:nvSpPr>
        <p:spPr>
          <a:xfrm>
            <a:off x="5292090" y="2787650"/>
            <a:ext cx="1318260" cy="368300"/>
          </a:xfrm>
          <a:prstGeom prst="rect">
            <a:avLst/>
          </a:prstGeom>
          <a:noFill/>
        </p:spPr>
        <p:txBody>
          <a:bodyPr wrap="square" rtlCol="0">
            <a:spAutoFit/>
          </a:bodyPr>
          <a:p>
            <a:r>
              <a:rPr lang="en-US" altLang="zh-CN" b="1"/>
              <a:t>6</a:t>
            </a:r>
            <a:r>
              <a:rPr lang="zh-CN" altLang="en-US" b="1"/>
              <a:t>点</a:t>
            </a:r>
            <a:r>
              <a:rPr lang="zh-CN" altLang="en-US" b="1"/>
              <a:t>校准</a:t>
            </a:r>
            <a:endParaRPr lang="zh-CN" altLang="en-US" b="1"/>
          </a:p>
        </p:txBody>
      </p:sp>
      <p:sp>
        <p:nvSpPr>
          <p:cNvPr id="10" name="文本框 9"/>
          <p:cNvSpPr txBox="1"/>
          <p:nvPr/>
        </p:nvSpPr>
        <p:spPr>
          <a:xfrm>
            <a:off x="5507990" y="3160395"/>
            <a:ext cx="3499485" cy="398780"/>
          </a:xfrm>
          <a:prstGeom prst="rect">
            <a:avLst/>
          </a:prstGeom>
          <a:noFill/>
        </p:spPr>
        <p:txBody>
          <a:bodyPr wrap="square" rtlCol="0">
            <a:spAutoFit/>
          </a:bodyPr>
          <a:p>
            <a:r>
              <a:rPr lang="zh-CN" altLang="en-US" sz="1000">
                <a:latin typeface="+mn-ea"/>
                <a:cs typeface="+mn-ea"/>
              </a:rPr>
              <a:t>机器人触摸到与每个实验站相关联的立方体上的6个点，以找到立方体相对于机器人的位置和方向</a:t>
            </a:r>
            <a:endParaRPr lang="zh-CN" altLang="en-US" sz="1000">
              <a:latin typeface="+mn-ea"/>
              <a:cs typeface="+mn-ea"/>
            </a:endParaRPr>
          </a:p>
        </p:txBody>
      </p:sp>
      <p:sp>
        <p:nvSpPr>
          <p:cNvPr id="11" name="文本框 10"/>
          <p:cNvSpPr txBox="1"/>
          <p:nvPr/>
        </p:nvSpPr>
        <p:spPr>
          <a:xfrm>
            <a:off x="5292090" y="3651885"/>
            <a:ext cx="1318260" cy="368300"/>
          </a:xfrm>
          <a:prstGeom prst="rect">
            <a:avLst/>
          </a:prstGeom>
          <a:noFill/>
        </p:spPr>
        <p:txBody>
          <a:bodyPr wrap="square" rtlCol="0">
            <a:spAutoFit/>
          </a:bodyPr>
          <a:p>
            <a:r>
              <a:rPr lang="zh-CN" altLang="en-GB" b="1"/>
              <a:t>工作效率</a:t>
            </a:r>
            <a:endParaRPr lang="zh-CN" altLang="en-GB" b="1"/>
          </a:p>
        </p:txBody>
      </p:sp>
      <p:sp>
        <p:nvSpPr>
          <p:cNvPr id="12" name="文本框 11"/>
          <p:cNvSpPr txBox="1"/>
          <p:nvPr/>
        </p:nvSpPr>
        <p:spPr>
          <a:xfrm>
            <a:off x="5507990" y="4112895"/>
            <a:ext cx="3499485" cy="398780"/>
          </a:xfrm>
          <a:prstGeom prst="rect">
            <a:avLst/>
          </a:prstGeom>
          <a:noFill/>
        </p:spPr>
        <p:txBody>
          <a:bodyPr wrap="square" rtlCol="0">
            <a:spAutoFit/>
          </a:bodyPr>
          <a:p>
            <a:r>
              <a:rPr lang="zh-CN" altLang="en-US" sz="1000">
                <a:latin typeface="+mn-ea"/>
                <a:cs typeface="+mn-ea"/>
              </a:rPr>
              <a:t>并行处理多项试验，间隙充电，有</a:t>
            </a:r>
            <a:r>
              <a:rPr lang="en-US" altLang="zh-CN" sz="1000">
                <a:latin typeface="+mn-ea"/>
                <a:cs typeface="+mn-ea"/>
              </a:rPr>
              <a:t>bug</a:t>
            </a:r>
            <a:r>
              <a:rPr lang="zh-CN" altLang="en-US" sz="1000">
                <a:latin typeface="+mn-ea"/>
                <a:cs typeface="+mn-ea"/>
              </a:rPr>
              <a:t>自行上报，大部分都可远程</a:t>
            </a:r>
            <a:r>
              <a:rPr lang="zh-CN" altLang="en-US" sz="1000">
                <a:latin typeface="+mn-ea"/>
                <a:cs typeface="+mn-ea"/>
              </a:rPr>
              <a:t>处理</a:t>
            </a:r>
            <a:endParaRPr lang="zh-CN" altLang="en-US" sz="10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351530" y="309245"/>
            <a:ext cx="2852420" cy="327660"/>
          </a:xfrm>
          <a:prstGeom prst="rect">
            <a:avLst/>
          </a:prstGeom>
          <a:noFill/>
        </p:spPr>
        <p:txBody>
          <a:bodyPr wrap="square" lIns="51435" tIns="25718" rIns="51435" bIns="25718" rtlCol="0">
            <a:spAutoFit/>
          </a:bodyPr>
          <a:p>
            <a:pPr marL="0" lvl="1" algn="ctr"/>
            <a:r>
              <a:rPr lang="zh-CN" altLang="en-US" dirty="0">
                <a:solidFill>
                  <a:schemeClr val="accent1"/>
                </a:solidFill>
                <a:latin typeface="+mn-ea"/>
                <a:cs typeface="+mn-ea"/>
              </a:rPr>
              <a:t>室内激光定位与运动</a:t>
            </a:r>
            <a:r>
              <a:rPr lang="zh-CN" altLang="en-US" dirty="0">
                <a:solidFill>
                  <a:schemeClr val="accent1"/>
                </a:solidFill>
                <a:latin typeface="+mn-ea"/>
                <a:cs typeface="+mn-ea"/>
              </a:rPr>
              <a:t>轨迹</a:t>
            </a:r>
            <a:endParaRPr lang="zh-CN" altLang="en-US" dirty="0">
              <a:solidFill>
                <a:schemeClr val="accent1"/>
              </a:solidFill>
              <a:latin typeface="+mn-ea"/>
              <a:cs typeface="+mn-ea"/>
            </a:endParaRPr>
          </a:p>
        </p:txBody>
      </p:sp>
      <p:pic>
        <p:nvPicPr>
          <p:cNvPr id="2" name="图片 1"/>
          <p:cNvPicPr>
            <a:picLocks noChangeAspect="1"/>
          </p:cNvPicPr>
          <p:nvPr/>
        </p:nvPicPr>
        <p:blipFill>
          <a:blip r:embed="rId1"/>
          <a:stretch>
            <a:fillRect/>
          </a:stretch>
        </p:blipFill>
        <p:spPr>
          <a:xfrm>
            <a:off x="323850" y="771525"/>
            <a:ext cx="3597275" cy="4178300"/>
          </a:xfrm>
          <a:prstGeom prst="rect">
            <a:avLst/>
          </a:prstGeom>
        </p:spPr>
      </p:pic>
      <p:sp>
        <p:nvSpPr>
          <p:cNvPr id="3" name="文本框 2"/>
          <p:cNvSpPr txBox="1"/>
          <p:nvPr/>
        </p:nvSpPr>
        <p:spPr>
          <a:xfrm>
            <a:off x="4716145" y="875665"/>
            <a:ext cx="3913505" cy="3406140"/>
          </a:xfrm>
          <a:prstGeom prst="rect">
            <a:avLst/>
          </a:prstGeom>
          <a:noFill/>
        </p:spPr>
        <p:txBody>
          <a:bodyPr wrap="square" rtlCol="0">
            <a:spAutoFit/>
          </a:bodyPr>
          <a:p>
            <a:pPr>
              <a:lnSpc>
                <a:spcPct val="140000"/>
              </a:lnSpc>
            </a:pPr>
            <a:r>
              <a:rPr lang="zh-CN" altLang="en-US" sz="1400" b="1">
                <a:latin typeface="+mn-ea"/>
                <a:cs typeface="+mn-ea"/>
              </a:rPr>
              <a:t>a、显示机器人将样品加载到光解站的照片</a:t>
            </a:r>
            <a:endParaRPr lang="zh-CN" altLang="en-US" sz="1400" b="1">
              <a:latin typeface="+mn-ea"/>
              <a:cs typeface="+mn-ea"/>
            </a:endParaRPr>
          </a:p>
          <a:p>
            <a:pPr>
              <a:lnSpc>
                <a:spcPct val="140000"/>
              </a:lnSpc>
            </a:pPr>
            <a:r>
              <a:rPr lang="zh-CN" altLang="en-US" sz="1400" b="1">
                <a:latin typeface="+mn-ea"/>
                <a:cs typeface="+mn-ea"/>
              </a:rPr>
              <a:t>b、激光扫描生成的实验室地图，显示八个站点的位置；橙色的十字线显示已记录的导航位置，机器人的位置由绿色的矩形表示。输入 1-3是存储空瓶或完整样品架的区域。（</a:t>
            </a:r>
            <a:r>
              <a:rPr lang="en-US" altLang="zh-CN" sz="1400" b="1">
                <a:latin typeface="+mn-ea"/>
                <a:cs typeface="+mn-ea"/>
              </a:rPr>
              <a:t>GC</a:t>
            </a:r>
            <a:r>
              <a:rPr lang="zh-CN" altLang="en-US" sz="1400" b="1">
                <a:latin typeface="+mn-ea"/>
                <a:cs typeface="+mn-ea"/>
              </a:rPr>
              <a:t>）气相色谱仪，气相色谱分析站。</a:t>
            </a:r>
            <a:endParaRPr lang="zh-CN" altLang="en-US" sz="1400" b="1">
              <a:latin typeface="+mn-ea"/>
              <a:cs typeface="+mn-ea"/>
            </a:endParaRPr>
          </a:p>
          <a:p>
            <a:pPr>
              <a:lnSpc>
                <a:spcPct val="140000"/>
              </a:lnSpc>
            </a:pPr>
            <a:r>
              <a:rPr lang="zh-CN" altLang="en-US" sz="1400" b="1">
                <a:latin typeface="+mn-ea"/>
                <a:cs typeface="+mn-ea"/>
              </a:rPr>
              <a:t> c、机器人在分配光催化剂之前，将空的样品瓶装载到固体分配站。</a:t>
            </a:r>
            <a:endParaRPr lang="zh-CN" altLang="en-US" sz="1400" b="1">
              <a:latin typeface="+mn-ea"/>
              <a:cs typeface="+mn-ea"/>
            </a:endParaRPr>
          </a:p>
          <a:p>
            <a:pPr>
              <a:lnSpc>
                <a:spcPct val="140000"/>
              </a:lnSpc>
            </a:pPr>
            <a:r>
              <a:rPr lang="zh-CN" altLang="en-US" sz="1400" b="1">
                <a:latin typeface="+mn-ea"/>
                <a:cs typeface="+mn-ea"/>
              </a:rPr>
              <a:t>d、给气相色谱仪站装载一个新的样品架进行分析。</a:t>
            </a:r>
            <a:endParaRPr lang="zh-CN" altLang="en-US" sz="1400" b="1">
              <a:latin typeface="+mn-ea"/>
              <a:cs typeface="+mn-ea"/>
            </a:endParaRPr>
          </a:p>
          <a:p>
            <a:pPr>
              <a:lnSpc>
                <a:spcPct val="140000"/>
              </a:lnSpc>
            </a:pPr>
            <a:r>
              <a:rPr lang="zh-CN" altLang="en-US" sz="1400" b="1">
                <a:latin typeface="+mn-ea"/>
                <a:cs typeface="+mn-ea"/>
              </a:rPr>
              <a:t>e、气相色谱分析后存放</a:t>
            </a:r>
            <a:r>
              <a:rPr lang="en-US" altLang="zh-CN" sz="1400" b="1">
                <a:latin typeface="+mn-ea"/>
                <a:cs typeface="+mn-ea"/>
              </a:rPr>
              <a:t>input</a:t>
            </a:r>
            <a:r>
              <a:rPr lang="zh-CN" altLang="en-US" sz="1400" b="1">
                <a:latin typeface="+mn-ea"/>
                <a:cs typeface="+mn-ea"/>
              </a:rPr>
              <a:t>1完整样品架。</a:t>
            </a:r>
            <a:endParaRPr lang="zh-CN" altLang="en-US" sz="1400" b="1">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145790" y="339725"/>
            <a:ext cx="2852420" cy="327660"/>
          </a:xfrm>
          <a:prstGeom prst="rect">
            <a:avLst/>
          </a:prstGeom>
          <a:noFill/>
        </p:spPr>
        <p:txBody>
          <a:bodyPr wrap="square" lIns="51435" tIns="25718" rIns="51435" bIns="25718" rtlCol="0">
            <a:spAutoFit/>
          </a:bodyPr>
          <a:p>
            <a:pPr marL="0" lvl="1" algn="ctr"/>
            <a:r>
              <a:rPr lang="zh-CN" altLang="en-US" dirty="0">
                <a:solidFill>
                  <a:schemeClr val="accent1"/>
                </a:solidFill>
                <a:latin typeface="+mn-ea"/>
                <a:cs typeface="+mn-ea"/>
              </a:rPr>
              <a:t>试验</a:t>
            </a:r>
            <a:r>
              <a:rPr lang="zh-CN" altLang="en-US" dirty="0">
                <a:solidFill>
                  <a:schemeClr val="accent1"/>
                </a:solidFill>
                <a:latin typeface="+mn-ea"/>
                <a:cs typeface="+mn-ea"/>
              </a:rPr>
              <a:t>站</a:t>
            </a:r>
            <a:endParaRPr lang="zh-CN" altLang="en-US" dirty="0">
              <a:solidFill>
                <a:schemeClr val="accent1"/>
              </a:solidFill>
              <a:latin typeface="+mn-ea"/>
              <a:cs typeface="+mn-ea"/>
            </a:endParaRPr>
          </a:p>
        </p:txBody>
      </p:sp>
      <p:sp>
        <p:nvSpPr>
          <p:cNvPr id="2" name="文本框 1"/>
          <p:cNvSpPr txBox="1"/>
          <p:nvPr/>
        </p:nvSpPr>
        <p:spPr>
          <a:xfrm>
            <a:off x="661670" y="915670"/>
            <a:ext cx="7820660" cy="3415030"/>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1600" b="1">
                <a:latin typeface="+mn-ea"/>
                <a:cs typeface="+mn-ea"/>
              </a:rPr>
              <a:t>工作流包括六个步骤，每个步骤都有自己的工作站</a:t>
            </a:r>
            <a:endParaRPr lang="zh-CN" altLang="en-US" sz="1600" b="1">
              <a:latin typeface="+mn-ea"/>
              <a:cs typeface="+mn-ea"/>
            </a:endParaRPr>
          </a:p>
          <a:p>
            <a:pPr marL="285750" indent="-285750">
              <a:lnSpc>
                <a:spcPct val="150000"/>
              </a:lnSpc>
              <a:buFont typeface="Arial" panose="020B0604020202020204" pitchFamily="34" charset="0"/>
              <a:buChar char="•"/>
            </a:pPr>
            <a:r>
              <a:rPr lang="zh-CN" altLang="en-US" sz="1600" b="1">
                <a:latin typeface="+mn-ea"/>
                <a:cs typeface="+mn-ea"/>
              </a:rPr>
              <a:t>液体分配采用定制系统进行， 使用反馈回路按重量分配液体</a:t>
            </a:r>
            <a:endParaRPr lang="zh-CN" altLang="en-US" sz="1600" b="1">
              <a:latin typeface="+mn-ea"/>
              <a:cs typeface="+mn-ea"/>
            </a:endParaRPr>
          </a:p>
          <a:p>
            <a:pPr marL="285750" indent="-285750">
              <a:lnSpc>
                <a:spcPct val="150000"/>
              </a:lnSpc>
              <a:buFont typeface="Arial" panose="020B0604020202020204" pitchFamily="34" charset="0"/>
              <a:buChar char="•"/>
            </a:pPr>
            <a:r>
              <a:rPr lang="zh-CN" altLang="en-US" sz="1600" b="1">
                <a:latin typeface="+mn-ea"/>
                <a:cs typeface="+mn-ea"/>
              </a:rPr>
              <a:t>该系统对超过20,000份的水和非水液体采样显示了优异的精度和精度</a:t>
            </a:r>
            <a:endParaRPr lang="zh-CN" altLang="en-US" sz="1600" b="1">
              <a:latin typeface="+mn-ea"/>
              <a:cs typeface="+mn-ea"/>
            </a:endParaRPr>
          </a:p>
          <a:p>
            <a:pPr marL="285750" indent="-285750">
              <a:lnSpc>
                <a:spcPct val="150000"/>
              </a:lnSpc>
              <a:buFont typeface="Arial" panose="020B0604020202020204" pitchFamily="34" charset="0"/>
              <a:buChar char="•"/>
            </a:pPr>
            <a:r>
              <a:rPr lang="zh-CN" altLang="en-US" sz="1600" b="1">
                <a:latin typeface="+mn-ea"/>
                <a:cs typeface="+mn-ea"/>
              </a:rPr>
              <a:t>允许样品惰化（除氧气）和一步压盖（cap crimping in one step）</a:t>
            </a:r>
            <a:endParaRPr lang="zh-CN" altLang="en-US" sz="1600" b="1">
              <a:latin typeface="+mn-ea"/>
              <a:cs typeface="+mn-ea"/>
            </a:endParaRPr>
          </a:p>
          <a:p>
            <a:pPr marL="285750" indent="-285750">
              <a:lnSpc>
                <a:spcPct val="150000"/>
              </a:lnSpc>
              <a:buFont typeface="Arial" panose="020B0604020202020204" pitchFamily="34" charset="0"/>
              <a:buChar char="•"/>
            </a:pPr>
            <a:r>
              <a:rPr lang="zh-CN" altLang="en-US" sz="1600" b="1">
                <a:latin typeface="+mn-ea"/>
                <a:cs typeface="+mn-ea"/>
              </a:rPr>
              <a:t>修改这个平台可以直接引入其他气体</a:t>
            </a:r>
            <a:endParaRPr lang="zh-CN" altLang="en-US" sz="1600" b="1">
              <a:latin typeface="+mn-ea"/>
              <a:cs typeface="+mn-ea"/>
            </a:endParaRPr>
          </a:p>
          <a:p>
            <a:pPr marL="285750" indent="-285750">
              <a:lnSpc>
                <a:spcPct val="150000"/>
              </a:lnSpc>
              <a:buFont typeface="Arial" panose="020B0604020202020204" pitchFamily="34" charset="0"/>
              <a:buChar char="•"/>
            </a:pPr>
            <a:r>
              <a:rPr lang="zh-CN" altLang="en-US" sz="1600" b="1">
                <a:latin typeface="+mn-ea"/>
                <a:cs typeface="+mn-ea"/>
              </a:rPr>
              <a:t>实验站由一个过程管理系统模块控制，该模块包含用于控制人工软件的所有过程逻辑过程管理系统和各站之间的通信采用多种通信协议（WIFI/LAN，TCP/IP；RS-232）</a:t>
            </a:r>
            <a:endParaRPr lang="zh-CN" altLang="en-US" sz="1600" b="1">
              <a:latin typeface="+mn-ea"/>
              <a:cs typeface="+mn-ea"/>
            </a:endParaRPr>
          </a:p>
          <a:p>
            <a:pPr marL="285750" indent="-285750">
              <a:lnSpc>
                <a:spcPct val="150000"/>
              </a:lnSpc>
              <a:buFont typeface="Arial" panose="020B0604020202020204" pitchFamily="34" charset="0"/>
              <a:buChar char="•"/>
            </a:pPr>
            <a:r>
              <a:rPr lang="zh-CN" altLang="en-US" sz="1600" b="1">
                <a:latin typeface="+mn-ea"/>
                <a:cs typeface="+mn-ea"/>
              </a:rPr>
              <a:t>对于固体分配，聚合物在使用前用研 钵和杵研磨。二硅酸钠作为游离样品获得</a:t>
            </a:r>
            <a:endParaRPr lang="zh-CN" altLang="en-US" sz="1600" b="1">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145790" y="339725"/>
            <a:ext cx="2852420" cy="327660"/>
          </a:xfrm>
          <a:prstGeom prst="rect">
            <a:avLst/>
          </a:prstGeom>
          <a:noFill/>
        </p:spPr>
        <p:txBody>
          <a:bodyPr wrap="square" lIns="51435" tIns="25718" rIns="51435" bIns="25718" rtlCol="0">
            <a:spAutoFit/>
          </a:bodyPr>
          <a:p>
            <a:pPr marL="0" lvl="1" algn="ctr"/>
            <a:r>
              <a:rPr lang="zh-CN" altLang="en-US" dirty="0">
                <a:solidFill>
                  <a:schemeClr val="accent1"/>
                </a:solidFill>
                <a:latin typeface="+mn-ea"/>
                <a:cs typeface="+mn-ea"/>
              </a:rPr>
              <a:t>自主搜索和</a:t>
            </a:r>
            <a:r>
              <a:rPr lang="zh-CN" altLang="en-US" dirty="0">
                <a:solidFill>
                  <a:schemeClr val="accent1"/>
                </a:solidFill>
                <a:latin typeface="+mn-ea"/>
                <a:cs typeface="+mn-ea"/>
              </a:rPr>
              <a:t>调度</a:t>
            </a:r>
            <a:endParaRPr lang="zh-CN" altLang="en-US" dirty="0">
              <a:solidFill>
                <a:schemeClr val="accent1"/>
              </a:solidFill>
              <a:latin typeface="+mn-ea"/>
              <a:cs typeface="+mn-ea"/>
            </a:endParaRPr>
          </a:p>
        </p:txBody>
      </p:sp>
      <p:sp>
        <p:nvSpPr>
          <p:cNvPr id="2" name="文本框 1"/>
          <p:cNvSpPr txBox="1"/>
          <p:nvPr/>
        </p:nvSpPr>
        <p:spPr>
          <a:xfrm>
            <a:off x="988060" y="843915"/>
            <a:ext cx="7579360" cy="3441700"/>
          </a:xfrm>
          <a:prstGeom prst="rect">
            <a:avLst/>
          </a:prstGeom>
          <a:noFill/>
        </p:spPr>
        <p:txBody>
          <a:bodyPr wrap="square" rtlCol="0">
            <a:spAutoFit/>
          </a:bodyPr>
          <a:p>
            <a:pPr marL="285750" indent="-285750">
              <a:lnSpc>
                <a:spcPct val="110000"/>
              </a:lnSpc>
              <a:buFont typeface="Arial" panose="020B0604020202020204" pitchFamily="34" charset="0"/>
              <a:buChar char="•"/>
            </a:pPr>
            <a:r>
              <a:rPr lang="zh-CN" altLang="en-US" b="1">
                <a:latin typeface="+mn-ea"/>
                <a:cs typeface="+mn-ea"/>
              </a:rPr>
              <a:t>该机器人在每个样本架中处理了16个样本，并在搜索过程中运 行了43批（688个实验）。在这688个实验中，由于工作流错误 或系统标记为氧气含量过高（小瓶密封故障），有11个结果被 丢弃。每批样品平均需要183min制备和光化，每批需要232min 完成气相色谱分析。</a:t>
            </a:r>
            <a:endParaRPr lang="zh-CN" altLang="en-US" b="1">
              <a:latin typeface="+mn-ea"/>
              <a:cs typeface="+mn-ea"/>
            </a:endParaRPr>
          </a:p>
          <a:p>
            <a:pPr marL="285750" indent="-285750">
              <a:lnSpc>
                <a:spcPct val="110000"/>
              </a:lnSpc>
              <a:buFont typeface="Arial" panose="020B0604020202020204" pitchFamily="34" charset="0"/>
              <a:buChar char="•"/>
            </a:pPr>
            <a:endParaRPr lang="zh-CN" altLang="en-US" b="1">
              <a:latin typeface="+mn-ea"/>
              <a:cs typeface="+mn-ea"/>
            </a:endParaRPr>
          </a:p>
          <a:p>
            <a:pPr marL="285750" indent="-285750">
              <a:lnSpc>
                <a:spcPct val="110000"/>
              </a:lnSpc>
              <a:buFont typeface="Arial" panose="020B0604020202020204" pitchFamily="34" charset="0"/>
              <a:buChar char="•"/>
            </a:pPr>
            <a:r>
              <a:rPr lang="zh-CN" altLang="en-US" b="1">
                <a:latin typeface="+mn-ea"/>
                <a:cs typeface="+mn-ea"/>
              </a:rPr>
              <a:t>当机器人在做一项工作时，其他仪器，如固体分配器、光解站和气相色谱仪，都在并行工作。该系统可以</a:t>
            </a:r>
            <a:r>
              <a:rPr lang="zh-CN" altLang="en-US" b="1">
                <a:solidFill>
                  <a:srgbClr val="C00000"/>
                </a:solidFill>
                <a:latin typeface="+mn-ea"/>
                <a:cs typeface="+mn-ea"/>
              </a:rPr>
              <a:t>一次处理多达6个批次</a:t>
            </a:r>
            <a:r>
              <a:rPr lang="zh-CN" altLang="en-US" b="1">
                <a:latin typeface="+mn-ea"/>
                <a:cs typeface="+mn-ea"/>
              </a:rPr>
              <a:t>，但考虑到这个特定工作流的时间尺度，其中准备/反应时间大约等于分析时间，机器人同时处 理两个批次。</a:t>
            </a:r>
            <a:endParaRPr lang="zh-CN" altLang="en-US" b="1">
              <a:latin typeface="+mn-ea"/>
              <a:cs typeface="+mn-ea"/>
            </a:endParaRPr>
          </a:p>
          <a:p>
            <a:pPr marL="285750" indent="-285750">
              <a:lnSpc>
                <a:spcPct val="110000"/>
              </a:lnSpc>
              <a:buFont typeface="Arial" panose="020B0604020202020204" pitchFamily="34" charset="0"/>
              <a:buChar char="•"/>
            </a:pPr>
            <a:endParaRPr lang="zh-CN" altLang="en-US" b="1">
              <a:latin typeface="+mn-ea"/>
              <a:cs typeface="+mn-ea"/>
            </a:endParaRPr>
          </a:p>
          <a:p>
            <a:pPr marL="285750" indent="-285750">
              <a:lnSpc>
                <a:spcPct val="110000"/>
              </a:lnSpc>
              <a:buFont typeface="Arial" panose="020B0604020202020204" pitchFamily="34" charset="0"/>
              <a:buChar char="•"/>
            </a:pPr>
            <a:r>
              <a:rPr lang="zh-CN" altLang="en-US" b="1">
                <a:latin typeface="+mn-ea"/>
                <a:cs typeface="+mn-ea"/>
              </a:rPr>
              <a:t>所有的工作台都配备了的摄像头</a:t>
            </a:r>
            <a:r>
              <a:rPr lang="en-US" altLang="zh-CN" b="1">
                <a:latin typeface="+mn-ea"/>
                <a:cs typeface="+mn-ea"/>
              </a:rPr>
              <a:t>24/7</a:t>
            </a:r>
            <a:r>
              <a:rPr lang="zh-CN" altLang="en-US" b="1">
                <a:latin typeface="+mn-ea"/>
                <a:cs typeface="+mn-ea"/>
              </a:rPr>
              <a:t>（</a:t>
            </a:r>
            <a:r>
              <a:rPr lang="en-US" altLang="zh-CN" b="1">
                <a:latin typeface="+mn-ea"/>
                <a:cs typeface="+mn-ea"/>
              </a:rPr>
              <a:t>7</a:t>
            </a:r>
            <a:r>
              <a:rPr lang="zh-CN" altLang="en-US" b="1">
                <a:latin typeface="+mn-ea"/>
                <a:cs typeface="+mn-ea"/>
              </a:rPr>
              <a:t>个工作台，</a:t>
            </a:r>
            <a:r>
              <a:rPr lang="en-US" altLang="zh-CN" b="1">
                <a:latin typeface="+mn-ea"/>
                <a:cs typeface="+mn-ea"/>
              </a:rPr>
              <a:t>24</a:t>
            </a:r>
            <a:r>
              <a:rPr lang="zh-CN" altLang="en-US" b="1">
                <a:latin typeface="+mn-ea"/>
                <a:cs typeface="+mn-ea"/>
              </a:rPr>
              <a:t>个</a:t>
            </a:r>
            <a:r>
              <a:rPr lang="zh-CN" altLang="en-US" b="1">
                <a:latin typeface="+mn-ea"/>
                <a:cs typeface="+mn-ea"/>
              </a:rPr>
              <a:t>摄像头）</a:t>
            </a:r>
            <a:endParaRPr lang="zh-CN" altLang="en-US" b="1">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145790" y="339725"/>
            <a:ext cx="2852420" cy="327660"/>
          </a:xfrm>
          <a:prstGeom prst="rect">
            <a:avLst/>
          </a:prstGeom>
          <a:noFill/>
        </p:spPr>
        <p:txBody>
          <a:bodyPr wrap="square" lIns="51435" tIns="25718" rIns="51435" bIns="25718" rtlCol="0">
            <a:spAutoFit/>
          </a:bodyPr>
          <a:p>
            <a:pPr marL="0" lvl="1" algn="ctr"/>
            <a:r>
              <a:rPr lang="zh-CN" altLang="en-US" dirty="0">
                <a:solidFill>
                  <a:schemeClr val="accent1"/>
                </a:solidFill>
                <a:latin typeface="+mn-ea"/>
                <a:cs typeface="+mn-ea"/>
              </a:rPr>
              <a:t>贝叶斯搜索</a:t>
            </a:r>
            <a:r>
              <a:rPr lang="zh-CN" altLang="en-US" dirty="0">
                <a:solidFill>
                  <a:schemeClr val="accent1"/>
                </a:solidFill>
                <a:latin typeface="+mn-ea"/>
                <a:cs typeface="+mn-ea"/>
              </a:rPr>
              <a:t>算法</a:t>
            </a:r>
            <a:endParaRPr lang="zh-CN" altLang="en-US" dirty="0">
              <a:solidFill>
                <a:schemeClr val="accent1"/>
              </a:solidFill>
              <a:latin typeface="+mn-ea"/>
              <a:cs typeface="+mn-ea"/>
            </a:endParaRPr>
          </a:p>
        </p:txBody>
      </p:sp>
      <p:sp>
        <p:nvSpPr>
          <p:cNvPr id="2" name="文本框 1"/>
          <p:cNvSpPr txBox="1"/>
          <p:nvPr/>
        </p:nvSpPr>
        <p:spPr>
          <a:xfrm>
            <a:off x="913130" y="843915"/>
            <a:ext cx="7318375" cy="829945"/>
          </a:xfrm>
          <a:prstGeom prst="rect">
            <a:avLst/>
          </a:prstGeom>
          <a:noFill/>
        </p:spPr>
        <p:txBody>
          <a:bodyPr wrap="square" rtlCol="0">
            <a:spAutoFit/>
          </a:bodyPr>
          <a:p>
            <a:r>
              <a:rPr lang="zh-CN" altLang="en-US" sz="1600" b="1">
                <a:latin typeface="+mn-ea"/>
                <a:cs typeface="+mn-ea"/>
              </a:rPr>
              <a:t>传统上，贝叶斯优化是一种串行算法，负责寻找未知目标函数的全局最大值。在这里，这相当于在多组分混合物中寻找光催化氢生成的最佳浓度集。该算法建立了一个模型，可以更新和查询最有前途的点，以为随后的实验提供信息。</a:t>
            </a:r>
            <a:endParaRPr lang="zh-CN" altLang="en-US" sz="1600" b="1">
              <a:latin typeface="+mn-ea"/>
              <a:cs typeface="+mn-ea"/>
            </a:endParaRPr>
          </a:p>
        </p:txBody>
      </p:sp>
      <p:pic>
        <p:nvPicPr>
          <p:cNvPr id="3" name="图片 2"/>
          <p:cNvPicPr>
            <a:picLocks noChangeAspect="1"/>
          </p:cNvPicPr>
          <p:nvPr/>
        </p:nvPicPr>
        <p:blipFill>
          <a:blip r:embed="rId1"/>
          <a:stretch>
            <a:fillRect/>
          </a:stretch>
        </p:blipFill>
        <p:spPr>
          <a:xfrm>
            <a:off x="972185" y="1779905"/>
            <a:ext cx="3459480" cy="771525"/>
          </a:xfrm>
          <a:prstGeom prst="rect">
            <a:avLst/>
          </a:prstGeom>
        </p:spPr>
      </p:pic>
      <p:sp>
        <p:nvSpPr>
          <p:cNvPr id="4" name="文本框 3"/>
          <p:cNvSpPr txBox="1"/>
          <p:nvPr/>
        </p:nvSpPr>
        <p:spPr>
          <a:xfrm>
            <a:off x="1045210" y="2693670"/>
            <a:ext cx="6767195" cy="1476375"/>
          </a:xfrm>
          <a:prstGeom prst="rect">
            <a:avLst/>
          </a:prstGeom>
          <a:noFill/>
        </p:spPr>
        <p:txBody>
          <a:bodyPr wrap="square" rtlCol="0">
            <a:spAutoFit/>
          </a:bodyPr>
          <a:p>
            <a:pPr marL="285750" indent="-285750">
              <a:buFont typeface="Arial" panose="020B0604020202020204" pitchFamily="34" charset="0"/>
              <a:buChar char="•"/>
            </a:pPr>
            <a:r>
              <a:rPr lang="zh-CN" altLang="en-US" b="1">
                <a:latin typeface="+mn-ea"/>
                <a:cs typeface="+mn-ea"/>
              </a:rPr>
              <a:t>高斯过程先验使用了矩阵相似核、常数尺度和同方差噪声。这 种复合核允许可变的平滑度，催化活性和实验噪声。</a:t>
            </a:r>
            <a:endParaRPr lang="zh-CN" altLang="en-US" b="1">
              <a:latin typeface="+mn-ea"/>
              <a:cs typeface="+mn-ea"/>
            </a:endParaRPr>
          </a:p>
          <a:p>
            <a:pPr marL="285750" indent="-285750">
              <a:buFont typeface="Arial" panose="020B0604020202020204" pitchFamily="34" charset="0"/>
              <a:buChar char="•"/>
            </a:pPr>
            <a:endParaRPr lang="zh-CN" altLang="en-US" b="1">
              <a:latin typeface="+mn-ea"/>
              <a:cs typeface="+mn-ea"/>
            </a:endParaRPr>
          </a:p>
          <a:p>
            <a:pPr marL="285750" indent="-285750">
              <a:buFont typeface="Arial" panose="020B0604020202020204" pitchFamily="34" charset="0"/>
              <a:buChar char="•"/>
            </a:pPr>
            <a:r>
              <a:rPr lang="zh-CN" altLang="en-US" b="1">
                <a:latin typeface="+mn-ea"/>
                <a:cs typeface="+mn-ea"/>
              </a:rPr>
              <a:t>表格通过对其他历史光催化数据集（350个实验）的交叉验证，改进了各自的超参数。</a:t>
            </a:r>
            <a:endParaRPr lang="zh-CN" altLang="en-US" b="1">
              <a:latin typeface="+mn-ea"/>
              <a:cs typeface="+mn-ea"/>
            </a:endParaRPr>
          </a:p>
        </p:txBody>
      </p:sp>
      <p:pic>
        <p:nvPicPr>
          <p:cNvPr id="5" name="图片 4"/>
          <p:cNvPicPr>
            <a:picLocks noChangeAspect="1"/>
          </p:cNvPicPr>
          <p:nvPr/>
        </p:nvPicPr>
        <p:blipFill>
          <a:blip r:embed="rId2"/>
          <a:stretch>
            <a:fillRect/>
          </a:stretch>
        </p:blipFill>
        <p:spPr>
          <a:xfrm>
            <a:off x="4644390" y="4011930"/>
            <a:ext cx="3548380" cy="820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347502" y="195384"/>
            <a:ext cx="2441376" cy="327660"/>
          </a:xfrm>
          <a:prstGeom prst="rect">
            <a:avLst/>
          </a:prstGeom>
          <a:noFill/>
        </p:spPr>
        <p:txBody>
          <a:bodyPr wrap="square" lIns="51435" tIns="25718" rIns="51435" bIns="25718" rtlCol="0">
            <a:spAutoFit/>
          </a:bodyPr>
          <a:lstStyle/>
          <a:p>
            <a:pPr marL="0" lvl="1" algn="ctr"/>
            <a:r>
              <a:rPr lang="zh-CN" altLang="en-US" dirty="0">
                <a:solidFill>
                  <a:schemeClr val="accent1"/>
                </a:solidFill>
                <a:latin typeface="+mn-ea"/>
                <a:cs typeface="+mn-ea"/>
              </a:rPr>
              <a:t>他们研究的</a:t>
            </a:r>
            <a:r>
              <a:rPr lang="zh-CN" altLang="en-US" dirty="0">
                <a:solidFill>
                  <a:schemeClr val="accent1"/>
                </a:solidFill>
                <a:latin typeface="+mn-ea"/>
                <a:cs typeface="+mn-ea"/>
              </a:rPr>
              <a:t>五个</a:t>
            </a:r>
            <a:r>
              <a:rPr lang="zh-CN" altLang="en-US" dirty="0">
                <a:solidFill>
                  <a:schemeClr val="accent1"/>
                </a:solidFill>
                <a:latin typeface="+mn-ea"/>
                <a:cs typeface="+mn-ea"/>
              </a:rPr>
              <a:t>假设</a:t>
            </a:r>
            <a:endParaRPr lang="zh-CN" altLang="en-US" dirty="0">
              <a:solidFill>
                <a:schemeClr val="accent1"/>
              </a:solidFill>
              <a:latin typeface="+mn-ea"/>
              <a:cs typeface="+mn-ea"/>
            </a:endParaRPr>
          </a:p>
        </p:txBody>
      </p:sp>
      <p:sp>
        <p:nvSpPr>
          <p:cNvPr id="20" name="椭圆 19"/>
          <p:cNvSpPr/>
          <p:nvPr/>
        </p:nvSpPr>
        <p:spPr>
          <a:xfrm>
            <a:off x="674165" y="909027"/>
            <a:ext cx="487787" cy="487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773-CAI978" panose="020B0402020204020303" pitchFamily="34" charset="0"/>
                <a:ea typeface="微软雅黑" panose="020B0503020204020204" pitchFamily="34" charset="-122"/>
              </a:rPr>
              <a:t>1</a:t>
            </a:r>
            <a:endParaRPr lang="zh-CN" altLang="en-US" sz="2400" dirty="0">
              <a:latin typeface="773-CAI978" panose="020B0402020204020303" pitchFamily="34" charset="0"/>
              <a:ea typeface="微软雅黑" panose="020B0503020204020204" pitchFamily="34" charset="-122"/>
            </a:endParaRPr>
          </a:p>
        </p:txBody>
      </p:sp>
      <p:sp>
        <p:nvSpPr>
          <p:cNvPr id="21" name="矩形 20"/>
          <p:cNvSpPr/>
          <p:nvPr/>
        </p:nvSpPr>
        <p:spPr>
          <a:xfrm>
            <a:off x="1273140" y="836429"/>
            <a:ext cx="3105835" cy="652780"/>
          </a:xfrm>
          <a:prstGeom prst="rect">
            <a:avLst/>
          </a:prstGeom>
        </p:spPr>
        <p:txBody>
          <a:bodyPr wrap="square">
            <a:spAutoFit/>
          </a:bodyPr>
          <a:lstStyle/>
          <a:p>
            <a:pPr>
              <a:lnSpc>
                <a:spcPct val="150000"/>
              </a:lnSpc>
              <a:spcAft>
                <a:spcPts val="450"/>
              </a:spcAft>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染料的敏化可能会提高光的吸收</a:t>
            </a:r>
            <a:endPar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0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(Rhodamine B, Acid Red 8731 and Methylene Blue)</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0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(罗达明B，酸红8731和二甲基蓝）</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674165" y="1684890"/>
            <a:ext cx="487787" cy="487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773-CAI978" panose="020B0402020204020303" pitchFamily="34" charset="0"/>
                <a:ea typeface="微软雅黑" panose="020B0503020204020204" pitchFamily="34" charset="-122"/>
              </a:rPr>
              <a:t>2</a:t>
            </a:r>
            <a:endParaRPr lang="zh-CN" altLang="en-US" sz="2400" dirty="0">
              <a:latin typeface="773-CAI978" panose="020B0402020204020303" pitchFamily="34" charset="0"/>
              <a:ea typeface="微软雅黑" panose="020B0503020204020204" pitchFamily="34" charset="-122"/>
            </a:endParaRPr>
          </a:p>
        </p:txBody>
      </p:sp>
      <p:sp>
        <p:nvSpPr>
          <p:cNvPr id="24" name="矩形 23"/>
          <p:cNvSpPr/>
          <p:nvPr/>
        </p:nvSpPr>
        <p:spPr>
          <a:xfrm>
            <a:off x="1273140" y="1612292"/>
            <a:ext cx="3105835" cy="652780"/>
          </a:xfrm>
          <a:prstGeom prst="rect">
            <a:avLst/>
          </a:prstGeom>
        </p:spPr>
        <p:txBody>
          <a:bodyPr wrap="square">
            <a:spAutoFit/>
          </a:bodyPr>
          <a:lstStyle/>
          <a:p>
            <a:pPr>
              <a:lnSpc>
                <a:spcPct val="150000"/>
              </a:lnSpc>
              <a:spcAft>
                <a:spcPts val="450"/>
              </a:spcAft>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pH可能 会影响催化活性</a:t>
            </a:r>
            <a:endPar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0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 (NaOH addition)</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0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（氢氧化钠添加）</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椭圆 25"/>
          <p:cNvSpPr/>
          <p:nvPr/>
        </p:nvSpPr>
        <p:spPr>
          <a:xfrm>
            <a:off x="674165" y="2460753"/>
            <a:ext cx="487787" cy="487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773-CAI978" panose="020B0402020204020303" pitchFamily="34" charset="0"/>
                <a:ea typeface="微软雅黑" panose="020B0503020204020204" pitchFamily="34" charset="-122"/>
              </a:rPr>
              <a:t>3</a:t>
            </a:r>
            <a:endParaRPr lang="zh-CN" altLang="en-US" sz="2400" dirty="0">
              <a:latin typeface="773-CAI978" panose="020B0402020204020303" pitchFamily="34" charset="0"/>
              <a:ea typeface="微软雅黑" panose="020B0503020204020204" pitchFamily="34" charset="-122"/>
            </a:endParaRPr>
          </a:p>
        </p:txBody>
      </p:sp>
      <p:sp>
        <p:nvSpPr>
          <p:cNvPr id="27" name="矩形 26"/>
          <p:cNvSpPr/>
          <p:nvPr/>
        </p:nvSpPr>
        <p:spPr>
          <a:xfrm>
            <a:off x="1273140" y="2388155"/>
            <a:ext cx="3105835" cy="608965"/>
          </a:xfrm>
          <a:prstGeom prst="rect">
            <a:avLst/>
          </a:prstGeom>
        </p:spPr>
        <p:txBody>
          <a:bodyPr wrap="square">
            <a:spAutoFit/>
          </a:bodyPr>
          <a:lstStyle/>
          <a:p>
            <a:pPr>
              <a:lnSpc>
                <a:spcPct val="150000"/>
              </a:lnSpc>
              <a:spcAft>
                <a:spcPts val="450"/>
              </a:spcAft>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离子的强度影响</a:t>
            </a:r>
            <a:endPar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8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 (NaCl addition)</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8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（氯化钠添加）</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椭圆 28"/>
          <p:cNvSpPr/>
          <p:nvPr/>
        </p:nvSpPr>
        <p:spPr>
          <a:xfrm>
            <a:off x="674165" y="3236616"/>
            <a:ext cx="487787" cy="487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773-CAI978" panose="020B0402020204020303" pitchFamily="34" charset="0"/>
                <a:ea typeface="微软雅黑" panose="020B0503020204020204" pitchFamily="34" charset="-122"/>
              </a:rPr>
              <a:t>4</a:t>
            </a:r>
            <a:endParaRPr lang="zh-CN" altLang="en-US" sz="2400" dirty="0">
              <a:latin typeface="773-CAI978" panose="020B0402020204020303" pitchFamily="34" charset="0"/>
              <a:ea typeface="微软雅黑" panose="020B0503020204020204" pitchFamily="34" charset="-122"/>
            </a:endParaRPr>
          </a:p>
        </p:txBody>
      </p:sp>
      <p:sp>
        <p:nvSpPr>
          <p:cNvPr id="30" name="矩形 29"/>
          <p:cNvSpPr/>
          <p:nvPr/>
        </p:nvSpPr>
        <p:spPr>
          <a:xfrm>
            <a:off x="1273140" y="3164018"/>
            <a:ext cx="3105835" cy="760730"/>
          </a:xfrm>
          <a:prstGeom prst="rect">
            <a:avLst/>
          </a:prstGeom>
        </p:spPr>
        <p:txBody>
          <a:bodyPr wrap="square">
            <a:spAutoFit/>
          </a:bodyPr>
          <a:lstStyle/>
          <a:p>
            <a:pPr>
              <a:lnSpc>
                <a:spcPct val="150000"/>
              </a:lnSpc>
              <a:spcAft>
                <a:spcPts val="450"/>
              </a:spcAft>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催化剂的润湿性</a:t>
            </a:r>
            <a:endPar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0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 addition of surfactants (sodium dodecyl sulphate, SDS, and</a:t>
            </a: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polyvinylpyrrolidone, PVP)</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0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添加表面活 性剂(十二烷基硫酸钠、SDS、和聚乙烯吡咯利酮，PVP)</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4572596" y="1301222"/>
            <a:ext cx="0" cy="2922993"/>
          </a:xfrm>
          <a:prstGeom prst="line">
            <a:avLst/>
          </a:prstGeom>
          <a:ln w="12700" cap="rnd">
            <a:solidFill>
              <a:schemeClr val="tx1">
                <a:lumMod val="65000"/>
                <a:lumOff val="35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74165" y="4011951"/>
            <a:ext cx="487787" cy="487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dirty="0">
                <a:latin typeface="773-CAI978" panose="020B0402020204020303" pitchFamily="34" charset="0"/>
                <a:ea typeface="微软雅黑" panose="020B0503020204020204" pitchFamily="34" charset="-122"/>
              </a:rPr>
              <a:t>5</a:t>
            </a:r>
            <a:endParaRPr lang="en-US" altLang="zh-CN" sz="2400" dirty="0">
              <a:latin typeface="773-CAI978" panose="020B0402020204020303" pitchFamily="34" charset="0"/>
              <a:ea typeface="微软雅黑" panose="020B0503020204020204" pitchFamily="34" charset="-122"/>
            </a:endParaRPr>
          </a:p>
        </p:txBody>
      </p:sp>
      <p:sp>
        <p:nvSpPr>
          <p:cNvPr id="3" name="矩形 2"/>
          <p:cNvSpPr/>
          <p:nvPr/>
        </p:nvSpPr>
        <p:spPr>
          <a:xfrm>
            <a:off x="1259805" y="4011743"/>
            <a:ext cx="3105835" cy="963930"/>
          </a:xfrm>
          <a:prstGeom prst="rect">
            <a:avLst/>
          </a:prstGeom>
        </p:spPr>
        <p:txBody>
          <a:bodyPr wrap="square">
            <a:spAutoFit/>
          </a:bodyPr>
          <a:p>
            <a:pPr>
              <a:lnSpc>
                <a:spcPct val="150000"/>
              </a:lnSpc>
              <a:spcAft>
                <a:spcPts val="450"/>
              </a:spcAft>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二硅酸钠可能作为氢键锚</a:t>
            </a:r>
            <a:endPar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3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speculated that sodium disilicate might act as a hydrogen-bonding </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3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anchor for the scavenger, l-cysteine, or for the dyes, based on the </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3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observation that it aids in the absorption of dyes onto the surface of </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carbon nitride</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10000"/>
              </a:lnSpc>
              <a:spcAft>
                <a:spcPts val="450"/>
              </a:spcAft>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推测二硅酸钠可能作为清除剂、l-半胱氨酸或染料的氢键 锚，基于观察到它有助于吸收氮化碳表面的染料</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58240" y="565150"/>
            <a:ext cx="6826885" cy="229870"/>
          </a:xfrm>
          <a:prstGeom prst="rect">
            <a:avLst/>
          </a:prstGeom>
          <a:noFill/>
        </p:spPr>
        <p:txBody>
          <a:bodyPr wrap="square" rtlCol="0">
            <a:spAutoFit/>
          </a:bodyPr>
          <a:p>
            <a:r>
              <a:rPr lang="zh-CN" altLang="en-US" sz="900"/>
              <a:t>这五个假设有协同或反协同的潜力，例如，离子强度可以增强或降低对光催化剂表面的染料吸收。因此选择同时探索所有这五个假设</a:t>
            </a:r>
            <a:endParaRPr lang="zh-CN" altLang="en-US" sz="900"/>
          </a:p>
        </p:txBody>
      </p:sp>
      <p:pic>
        <p:nvPicPr>
          <p:cNvPr id="4" name="图片 3"/>
          <p:cNvPicPr>
            <a:picLocks noChangeAspect="1"/>
          </p:cNvPicPr>
          <p:nvPr/>
        </p:nvPicPr>
        <p:blipFill>
          <a:blip r:embed="rId1"/>
          <a:stretch>
            <a:fillRect/>
          </a:stretch>
        </p:blipFill>
        <p:spPr>
          <a:xfrm>
            <a:off x="4932045" y="945515"/>
            <a:ext cx="3550920" cy="363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p="http://schemas.openxmlformats.org/presentationml/2006/main">
  <p:tag name="ISPRING_PRESENTATION_TITLE" val="PowerPoint 演示文稿"/>
  <p:tag name="MH_CONTENTSID" val="1283"/>
  <p:tag name="MH_SECTIONID" val="1284,128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3594">
      <a:dk1>
        <a:srgbClr val="000000"/>
      </a:dk1>
      <a:lt1>
        <a:srgbClr val="FFFFFF"/>
      </a:lt1>
      <a:dk2>
        <a:srgbClr val="000000"/>
      </a:dk2>
      <a:lt2>
        <a:srgbClr val="FFFFFF"/>
      </a:lt2>
      <a:accent1>
        <a:srgbClr val="1F497D"/>
      </a:accent1>
      <a:accent2>
        <a:srgbClr val="1F497D"/>
      </a:accent2>
      <a:accent3>
        <a:srgbClr val="1F497D"/>
      </a:accent3>
      <a:accent4>
        <a:srgbClr val="1F497D"/>
      </a:accent4>
      <a:accent5>
        <a:srgbClr val="1F497D"/>
      </a:accent5>
      <a:accent6>
        <a:srgbClr val="1F497D"/>
      </a:accent6>
      <a:hlink>
        <a:srgbClr val="1F497D"/>
      </a:hlink>
      <a:folHlink>
        <a:srgbClr val="1F497D"/>
      </a:folHlink>
    </a:clrScheme>
    <a:fontScheme name="Temp">
      <a:majorFont>
        <a:latin typeface="汉仪小麦体简"/>
        <a:ea typeface="微软雅黑"/>
        <a:cs typeface=""/>
      </a:majorFont>
      <a:minorFont>
        <a:latin typeface="汉仪小麦体简"/>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defTabSz="914400">
          <a:defRPr sz="1800">
            <a:cs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3610</Words>
  <Application>WPS 演示</Application>
  <PresentationFormat>全屏显示(16:9)</PresentationFormat>
  <Paragraphs>232</Paragraphs>
  <Slides>19</Slides>
  <Notes>27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Adobe Myungjo Std M</vt:lpstr>
      <vt:lpstr>微软雅黑</vt:lpstr>
      <vt:lpstr>773-CAI978</vt:lpstr>
      <vt:lpstr>方正黑体简体</vt:lpstr>
      <vt:lpstr>SWTxt</vt:lpstr>
      <vt:lpstr>思源黑体</vt:lpstr>
      <vt:lpstr>JXK</vt:lpstr>
      <vt:lpstr>Wingdings</vt:lpstr>
      <vt:lpstr>汉仪小麦体简</vt:lpstr>
      <vt:lpstr>AMGDT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弦～震～鸣～鼎</cp:lastModifiedBy>
  <cp:revision>16170</cp:revision>
  <dcterms:created xsi:type="dcterms:W3CDTF">2016-03-09T04:37:00Z</dcterms:created>
  <dcterms:modified xsi:type="dcterms:W3CDTF">2021-08-10T15:04:53Z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KSOTemplateUUID">
    <vt:lpwstr>v1.0_mb_9tLhCpPP3a6neUdVvf1x4A==</vt:lpwstr>
  </property>
  <property fmtid="{D5CDD505-2E9C-101B-9397-08002B2CF9AE}" pid="4" name="ICV">
    <vt:lpwstr>D8FD9F6092CD49A48C94C9AE2E90003E</vt:lpwstr>
  </property>
</Properties>
</file>