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1" r:id="rId8"/>
    <p:sldId id="262" r:id="rId9"/>
    <p:sldId id="263" r:id="rId10"/>
    <p:sldId id="264" r:id="rId11"/>
    <p:sldId id="272" r:id="rId12"/>
    <p:sldId id="279" r:id="rId13"/>
    <p:sldId id="265" r:id="rId14"/>
    <p:sldId id="268" r:id="rId15"/>
    <p:sldId id="269" r:id="rId16"/>
    <p:sldId id="270"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lairdata/Superstore_Analysis" TargetMode="External"/><Relationship Id="rId2" Type="http://schemas.openxmlformats.org/officeDocument/2006/relationships/hyperlink" Target="https://medium.com/analytics-vidhya/exploratory-data-analysis-%20super-store-cb91c37bcb06" TargetMode="External"/><Relationship Id="rId1" Type="http://schemas.openxmlformats.org/officeDocument/2006/relationships/slideLayout" Target="../slideLayouts/slideLayout2.xml"/><Relationship Id="rId5" Type="http://schemas.openxmlformats.org/officeDocument/2006/relationships/hyperlink" Target="https://github.com/Bisakha88/SuperStore_data_analytics.git" TargetMode="External"/><Relationship Id="rId4" Type="http://schemas.openxmlformats.org/officeDocument/2006/relationships/hyperlink" Target="https://github.com/Sachinnavgale/-The-Spark-Foundation-Tas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715851" y="519229"/>
            <a:ext cx="10993549" cy="667726"/>
          </a:xfrm>
        </p:spPr>
        <p:txBody>
          <a:bodyPr>
            <a:normAutofit/>
          </a:bodyPr>
          <a:lstStyle/>
          <a:p>
            <a:r>
              <a:rPr lang="en-IN" cap="none" dirty="0">
                <a:solidFill>
                  <a:srgbClr val="00B050"/>
                </a:solidFill>
              </a:rPr>
              <a:t>              </a:t>
            </a:r>
            <a:r>
              <a:rPr lang="en-IN" dirty="0">
                <a:solidFill>
                  <a:srgbClr val="00B050"/>
                </a:solidFill>
              </a:rPr>
              <a:t>IBM SKILLSBUILD INTERNSHIP project</a:t>
            </a:r>
            <a:endParaRPr lang="en-US" dirty="0">
              <a:solidFill>
                <a:srgbClr val="00B05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Subtitle 2">
            <a:extLst>
              <a:ext uri="{FF2B5EF4-FFF2-40B4-BE49-F238E27FC236}">
                <a16:creationId xmlns:a16="http://schemas.microsoft.com/office/drawing/2014/main" id="{BCAFC01D-8B95-03DD-4E90-12D1B20D780F}"/>
              </a:ext>
            </a:extLst>
          </p:cNvPr>
          <p:cNvSpPr txBox="1">
            <a:spLocks/>
          </p:cNvSpPr>
          <p:nvPr/>
        </p:nvSpPr>
        <p:spPr>
          <a:xfrm>
            <a:off x="2807560" y="1347306"/>
            <a:ext cx="10993546" cy="548639"/>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IN" sz="2400" b="1" dirty="0">
                <a:solidFill>
                  <a:srgbClr val="00B050"/>
                </a:solidFill>
              </a:rPr>
              <a:t>TOPIC:  </a:t>
            </a:r>
            <a:r>
              <a:rPr lang="en-IN" sz="2400" b="1" u="sng" dirty="0">
                <a:solidFill>
                  <a:schemeClr val="tx1"/>
                </a:solidFill>
                <a:latin typeface="Arial" panose="020B0604020202020204" pitchFamily="34" charset="0"/>
                <a:cs typeface="Arial" panose="020B0604020202020204" pitchFamily="34" charset="0"/>
              </a:rPr>
              <a:t>ANALYSIS OF SUPERSTORE DATASET</a:t>
            </a:r>
            <a:endParaRPr lang="en-GB" b="1" u="sng" dirty="0">
              <a:solidFill>
                <a:schemeClr val="tx1"/>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D3190F1D-0787-6740-8A20-8070F552D11B}"/>
              </a:ext>
            </a:extLst>
          </p:cNvPr>
          <p:cNvSpPr txBox="1">
            <a:spLocks/>
          </p:cNvSpPr>
          <p:nvPr/>
        </p:nvSpPr>
        <p:spPr>
          <a:xfrm>
            <a:off x="458021" y="2198785"/>
            <a:ext cx="10993546" cy="4105078"/>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IN" sz="2000" b="1" dirty="0">
                <a:solidFill>
                  <a:schemeClr val="tx1"/>
                </a:solidFill>
                <a:latin typeface="Arial" panose="020B0604020202020204" pitchFamily="34" charset="0"/>
                <a:cs typeface="Arial" panose="020B0604020202020204" pitchFamily="34" charset="0"/>
              </a:rPr>
              <a:t>STUDENT DETAILS: </a:t>
            </a:r>
          </a:p>
          <a:p>
            <a:r>
              <a:rPr lang="en-IN" sz="2000" b="1" dirty="0">
                <a:solidFill>
                  <a:schemeClr val="tx1"/>
                </a:solidFill>
                <a:latin typeface="Arial" panose="020B0604020202020204" pitchFamily="34" charset="0"/>
                <a:cs typeface="Arial" panose="020B0604020202020204" pitchFamily="34" charset="0"/>
              </a:rPr>
              <a:t>NAME:  </a:t>
            </a:r>
            <a:r>
              <a:rPr lang="en-IN" sz="2000" b="1" dirty="0">
                <a:solidFill>
                  <a:srgbClr val="00B050"/>
                </a:solidFill>
                <a:latin typeface="Arial" panose="020B0604020202020204" pitchFamily="34" charset="0"/>
                <a:cs typeface="Arial" panose="020B0604020202020204" pitchFamily="34" charset="0"/>
              </a:rPr>
              <a:t>S.Bisakha</a:t>
            </a:r>
          </a:p>
          <a:p>
            <a:r>
              <a:rPr lang="en-IN" sz="2000" b="1" dirty="0">
                <a:solidFill>
                  <a:schemeClr val="tx1"/>
                </a:solidFill>
                <a:latin typeface="Arial" panose="020B0604020202020204" pitchFamily="34" charset="0"/>
                <a:cs typeface="Arial" panose="020B0604020202020204" pitchFamily="34" charset="0"/>
              </a:rPr>
              <a:t>SKILLSBUILD EMAIL : </a:t>
            </a:r>
            <a:r>
              <a:rPr lang="en-IN" sz="2000" b="1" cap="none" dirty="0">
                <a:solidFill>
                  <a:srgbClr val="00B050"/>
                </a:solidFill>
                <a:latin typeface="Arial" panose="020B0604020202020204" pitchFamily="34" charset="0"/>
                <a:cs typeface="Arial" panose="020B0604020202020204" pitchFamily="34" charset="0"/>
              </a:rPr>
              <a:t>s.bisakha008@gmail.com </a:t>
            </a:r>
          </a:p>
          <a:p>
            <a:r>
              <a:rPr lang="en-IN" sz="2000" b="1" dirty="0">
                <a:solidFill>
                  <a:schemeClr val="tx1"/>
                </a:solidFill>
                <a:latin typeface="Arial" panose="020B0604020202020204" pitchFamily="34" charset="0"/>
                <a:cs typeface="Arial" panose="020B0604020202020204" pitchFamily="34" charset="0"/>
              </a:rPr>
              <a:t>COLLEGE NAME: </a:t>
            </a:r>
            <a:r>
              <a:rPr lang="en-IN" sz="2000" b="1" dirty="0">
                <a:solidFill>
                  <a:srgbClr val="00B050"/>
                </a:solidFill>
                <a:latin typeface="Arial" panose="020B0604020202020204" pitchFamily="34" charset="0"/>
                <a:cs typeface="Arial" panose="020B0604020202020204" pitchFamily="34" charset="0"/>
              </a:rPr>
              <a:t>C.V. Raman Global University </a:t>
            </a:r>
          </a:p>
          <a:p>
            <a:r>
              <a:rPr lang="en-IN" sz="2000" b="1" dirty="0">
                <a:solidFill>
                  <a:schemeClr val="tx1"/>
                </a:solidFill>
                <a:latin typeface="Arial" panose="020B0604020202020204" pitchFamily="34" charset="0"/>
                <a:cs typeface="Arial" panose="020B0604020202020204" pitchFamily="34" charset="0"/>
              </a:rPr>
              <a:t>STATE: </a:t>
            </a:r>
            <a:r>
              <a:rPr lang="en-IN" sz="2000" b="1" dirty="0">
                <a:solidFill>
                  <a:srgbClr val="00B050"/>
                </a:solidFill>
                <a:latin typeface="Arial" panose="020B0604020202020204" pitchFamily="34" charset="0"/>
                <a:cs typeface="Arial" panose="020B0604020202020204" pitchFamily="34" charset="0"/>
              </a:rPr>
              <a:t>Odisha</a:t>
            </a:r>
          </a:p>
          <a:p>
            <a:r>
              <a:rPr lang="en-IN" sz="2000" b="1" dirty="0">
                <a:solidFill>
                  <a:schemeClr val="tx1"/>
                </a:solidFill>
                <a:latin typeface="Arial" panose="020B0604020202020204" pitchFamily="34" charset="0"/>
                <a:cs typeface="Arial" panose="020B0604020202020204" pitchFamily="34" charset="0"/>
              </a:rPr>
              <a:t>INTERNSHIP DOMAIN: </a:t>
            </a:r>
            <a:r>
              <a:rPr lang="en-IN" sz="2000" b="1" dirty="0">
                <a:solidFill>
                  <a:srgbClr val="00B050"/>
                </a:solidFill>
                <a:latin typeface="Arial" panose="020B0604020202020204" pitchFamily="34" charset="0"/>
                <a:cs typeface="Arial" panose="020B0604020202020204" pitchFamily="34" charset="0"/>
              </a:rPr>
              <a:t>Data Analytics (DA) </a:t>
            </a:r>
          </a:p>
          <a:p>
            <a:r>
              <a:rPr lang="en-IN" sz="2000" b="1" dirty="0">
                <a:solidFill>
                  <a:schemeClr val="tx1"/>
                </a:solidFill>
                <a:latin typeface="Arial" panose="020B0604020202020204" pitchFamily="34" charset="0"/>
                <a:cs typeface="Arial" panose="020B0604020202020204" pitchFamily="34" charset="0"/>
              </a:rPr>
              <a:t>INTERNSHIP period: </a:t>
            </a:r>
            <a:r>
              <a:rPr lang="en-IN" sz="2000" b="1" dirty="0">
                <a:solidFill>
                  <a:srgbClr val="00B050"/>
                </a:solidFill>
                <a:latin typeface="Arial" panose="020B0604020202020204" pitchFamily="34" charset="0"/>
                <a:cs typeface="Arial" panose="020B0604020202020204" pitchFamily="34" charset="0"/>
              </a:rPr>
              <a:t>12/06/2023 – 24/07/2023 </a:t>
            </a:r>
          </a:p>
          <a:p>
            <a:r>
              <a:rPr lang="en-IN" sz="2000" b="1" dirty="0">
                <a:solidFill>
                  <a:schemeClr val="tx1"/>
                </a:solidFill>
                <a:latin typeface="Arial" panose="020B0604020202020204" pitchFamily="34" charset="0"/>
                <a:cs typeface="Arial" panose="020B0604020202020204" pitchFamily="34" charset="0"/>
              </a:rPr>
              <a:t>ORGANIZATION: </a:t>
            </a:r>
            <a:r>
              <a:rPr lang="en-IN" sz="2000" b="1" dirty="0">
                <a:solidFill>
                  <a:srgbClr val="00B050"/>
                </a:solidFill>
                <a:latin typeface="Arial" panose="020B0604020202020204" pitchFamily="34" charset="0"/>
                <a:cs typeface="Arial" panose="020B0604020202020204" pitchFamily="34" charset="0"/>
              </a:rPr>
              <a:t>DG</a:t>
            </a:r>
          </a:p>
          <a:p>
            <a:endParaRPr lang="en-GB" dirty="0"/>
          </a:p>
        </p:txBody>
      </p:sp>
      <p:pic>
        <p:nvPicPr>
          <p:cNvPr id="10" name="Picture 9">
            <a:extLst>
              <a:ext uri="{FF2B5EF4-FFF2-40B4-BE49-F238E27FC236}">
                <a16:creationId xmlns:a16="http://schemas.microsoft.com/office/drawing/2014/main" id="{9D58649C-3D69-CE6C-957F-65F704558C76}"/>
              </a:ext>
            </a:extLst>
          </p:cNvPr>
          <p:cNvPicPr>
            <a:picLocks noChangeAspect="1"/>
          </p:cNvPicPr>
          <p:nvPr/>
        </p:nvPicPr>
        <p:blipFill>
          <a:blip r:embed="rId2"/>
          <a:stretch>
            <a:fillRect/>
          </a:stretch>
        </p:blipFill>
        <p:spPr>
          <a:xfrm>
            <a:off x="8818994" y="2685220"/>
            <a:ext cx="2348187" cy="3132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13546" y="235247"/>
            <a:ext cx="11029616" cy="1188720"/>
          </a:xfrm>
        </p:spPr>
        <p:txBody>
          <a:bodyPr anchor="ctr"/>
          <a:lstStyle/>
          <a:p>
            <a:r>
              <a:rPr lang="en-US" dirty="0">
                <a:solidFill>
                  <a:srgbClr val="00B050"/>
                </a:solidFill>
              </a:rPr>
              <a:t>ANALYSIS</a:t>
            </a:r>
          </a:p>
        </p:txBody>
      </p:sp>
      <p:pic>
        <p:nvPicPr>
          <p:cNvPr id="1026" name="Picture 2">
            <a:extLst>
              <a:ext uri="{FF2B5EF4-FFF2-40B4-BE49-F238E27FC236}">
                <a16:creationId xmlns:a16="http://schemas.microsoft.com/office/drawing/2014/main" id="{8316FE98-DCF7-BBF0-021A-3E0ECCD75F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546" y="1143544"/>
            <a:ext cx="4458114" cy="2989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0CCDF36-C60D-146C-89BF-EAF3E09A7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651" y="1018095"/>
            <a:ext cx="4902427" cy="30131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1099A93-428A-459E-751C-76FCB8249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537" y="4274627"/>
            <a:ext cx="2698923" cy="25833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4BD8C2-C378-4505-25E1-A0501CB6BB9E}"/>
              </a:ext>
            </a:extLst>
          </p:cNvPr>
          <p:cNvSpPr txBox="1"/>
          <p:nvPr/>
        </p:nvSpPr>
        <p:spPr>
          <a:xfrm>
            <a:off x="149730" y="4122414"/>
            <a:ext cx="2375555" cy="369332"/>
          </a:xfrm>
          <a:prstGeom prst="rect">
            <a:avLst/>
          </a:prstGeom>
          <a:noFill/>
        </p:spPr>
        <p:txBody>
          <a:bodyPr wrap="square" rtlCol="0">
            <a:spAutoFit/>
          </a:bodyPr>
          <a:lstStyle/>
          <a:p>
            <a:r>
              <a:rPr lang="en-IN" dirty="0"/>
              <a:t>Sales by region</a:t>
            </a:r>
          </a:p>
        </p:txBody>
      </p:sp>
      <p:pic>
        <p:nvPicPr>
          <p:cNvPr id="1032" name="Picture 8">
            <a:extLst>
              <a:ext uri="{FF2B5EF4-FFF2-40B4-BE49-F238E27FC236}">
                <a16:creationId xmlns:a16="http://schemas.microsoft.com/office/drawing/2014/main" id="{B84C610D-D544-8DF3-A911-B0BA41FB4B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8928" y="4146365"/>
            <a:ext cx="2698924" cy="25833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2269F6-0BF1-3786-9227-067C94F7F272}"/>
              </a:ext>
            </a:extLst>
          </p:cNvPr>
          <p:cNvSpPr txBox="1"/>
          <p:nvPr/>
        </p:nvSpPr>
        <p:spPr>
          <a:xfrm>
            <a:off x="5812835" y="3892187"/>
            <a:ext cx="2375555" cy="369332"/>
          </a:xfrm>
          <a:prstGeom prst="rect">
            <a:avLst/>
          </a:prstGeom>
          <a:noFill/>
        </p:spPr>
        <p:txBody>
          <a:bodyPr wrap="square" rtlCol="0">
            <a:spAutoFit/>
          </a:bodyPr>
          <a:lstStyle/>
          <a:p>
            <a:r>
              <a:rPr lang="en-IN" dirty="0"/>
              <a:t>Profit by region</a:t>
            </a:r>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CA96BC6-191C-11DB-A631-F193998B6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17" y="680866"/>
            <a:ext cx="4577055" cy="306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D78781A-D701-298C-1491-E7280B6E6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239" y="569666"/>
            <a:ext cx="4465743" cy="318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2512304-34BD-8197-794C-91D0D917F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888" y="3867521"/>
            <a:ext cx="4465744" cy="3009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6F9D00A-C389-46B6-377F-AF155BEE16CA}"/>
              </a:ext>
            </a:extLst>
          </p:cNvPr>
          <p:cNvSpPr txBox="1"/>
          <p:nvPr/>
        </p:nvSpPr>
        <p:spPr>
          <a:xfrm>
            <a:off x="2079276" y="3749866"/>
            <a:ext cx="2658359" cy="369332"/>
          </a:xfrm>
          <a:prstGeom prst="rect">
            <a:avLst/>
          </a:prstGeom>
          <a:noFill/>
        </p:spPr>
        <p:txBody>
          <a:bodyPr wrap="square" rtlCol="0">
            <a:spAutoFit/>
          </a:bodyPr>
          <a:lstStyle/>
          <a:p>
            <a:r>
              <a:rPr lang="en-IN" dirty="0"/>
              <a:t>Profit by Month </a:t>
            </a:r>
          </a:p>
        </p:txBody>
      </p:sp>
    </p:spTree>
    <p:extLst>
      <p:ext uri="{BB962C8B-B14F-4D97-AF65-F5344CB8AC3E}">
        <p14:creationId xmlns:p14="http://schemas.microsoft.com/office/powerpoint/2010/main" val="375477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AB51124-4C75-B095-464E-36F630AE3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85" y="1300309"/>
            <a:ext cx="11428429" cy="359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9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C9BEB13-3C91-FF3F-9BEC-38B2DE720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552941"/>
            <a:ext cx="4934417" cy="307186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CB5E47D-C7C4-EE43-019D-659D61D06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910" y="799521"/>
            <a:ext cx="4934416" cy="3071864"/>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AF7EF64C-0A3F-1785-158A-2984C33A4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141" y="3871385"/>
            <a:ext cx="4475569" cy="29866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0762C7-3D09-0CB2-F805-0EB255901136}"/>
              </a:ext>
            </a:extLst>
          </p:cNvPr>
          <p:cNvSpPr txBox="1"/>
          <p:nvPr/>
        </p:nvSpPr>
        <p:spPr>
          <a:xfrm>
            <a:off x="5222449" y="508661"/>
            <a:ext cx="2997724" cy="369332"/>
          </a:xfrm>
          <a:prstGeom prst="rect">
            <a:avLst/>
          </a:prstGeom>
          <a:noFill/>
        </p:spPr>
        <p:txBody>
          <a:bodyPr wrap="square" rtlCol="0">
            <a:spAutoFit/>
          </a:bodyPr>
          <a:lstStyle/>
          <a:p>
            <a:r>
              <a:rPr lang="en-IN" dirty="0"/>
              <a:t>Profit by Sub-Category</a:t>
            </a:r>
          </a:p>
        </p:txBody>
      </p:sp>
      <p:sp>
        <p:nvSpPr>
          <p:cNvPr id="3" name="TextBox 2">
            <a:extLst>
              <a:ext uri="{FF2B5EF4-FFF2-40B4-BE49-F238E27FC236}">
                <a16:creationId xmlns:a16="http://schemas.microsoft.com/office/drawing/2014/main" id="{CEEF6C8B-83D7-480A-DA35-A27E72DD8EA1}"/>
              </a:ext>
            </a:extLst>
          </p:cNvPr>
          <p:cNvSpPr txBox="1"/>
          <p:nvPr/>
        </p:nvSpPr>
        <p:spPr>
          <a:xfrm>
            <a:off x="1941921" y="3562972"/>
            <a:ext cx="2997724" cy="369332"/>
          </a:xfrm>
          <a:prstGeom prst="rect">
            <a:avLst/>
          </a:prstGeom>
          <a:noFill/>
        </p:spPr>
        <p:txBody>
          <a:bodyPr wrap="square" rtlCol="0">
            <a:spAutoFit/>
          </a:bodyPr>
          <a:lstStyle/>
          <a:p>
            <a:r>
              <a:rPr lang="en-IN" dirty="0"/>
              <a:t>Sales by Category</a:t>
            </a:r>
          </a:p>
        </p:txBody>
      </p:sp>
    </p:spTree>
    <p:extLst>
      <p:ext uri="{BB962C8B-B14F-4D97-AF65-F5344CB8AC3E}">
        <p14:creationId xmlns:p14="http://schemas.microsoft.com/office/powerpoint/2010/main" val="205228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178293"/>
            <a:ext cx="11029616" cy="1188720"/>
          </a:xfrm>
        </p:spPr>
        <p:txBody>
          <a:bodyPr anchor="ctr"/>
          <a:lstStyle/>
          <a:p>
            <a:r>
              <a:rPr lang="en-GB" dirty="0">
                <a:solidFill>
                  <a:srgbClr val="00B050"/>
                </a:solidFill>
              </a:rPr>
              <a:t>Results</a:t>
            </a:r>
            <a:endParaRPr lang="en-US" dirty="0">
              <a:solidFill>
                <a:srgbClr val="00B050"/>
              </a:solidFill>
            </a:endParaRPr>
          </a:p>
        </p:txBody>
      </p:sp>
      <p:sp>
        <p:nvSpPr>
          <p:cNvPr id="5" name="TextBox 4">
            <a:extLst>
              <a:ext uri="{FF2B5EF4-FFF2-40B4-BE49-F238E27FC236}">
                <a16:creationId xmlns:a16="http://schemas.microsoft.com/office/drawing/2014/main" id="{B18782D6-6D78-BB02-2A86-8BB4D53B8876}"/>
              </a:ext>
            </a:extLst>
          </p:cNvPr>
          <p:cNvSpPr txBox="1"/>
          <p:nvPr/>
        </p:nvSpPr>
        <p:spPr>
          <a:xfrm>
            <a:off x="465053" y="1367012"/>
            <a:ext cx="11224184" cy="4524315"/>
          </a:xfrm>
          <a:prstGeom prst="rect">
            <a:avLst/>
          </a:prstGeom>
          <a:noFill/>
        </p:spPr>
        <p:txBody>
          <a:bodyPr wrap="square">
            <a:spAutoFit/>
          </a:bodyPr>
          <a:lstStyle/>
          <a:p>
            <a:pPr marL="285750" indent="-285750">
              <a:buFont typeface="Wingdings" panose="05000000000000000000" pitchFamily="2" charset="2"/>
              <a:buChar char="q"/>
            </a:pPr>
            <a:r>
              <a:rPr lang="en-US" dirty="0">
                <a:latin typeface="Palatino Linotype" panose="02040502050505030304" charset="0"/>
                <a:cs typeface="Palatino Linotype" panose="02040502050505030304" charset="0"/>
              </a:rPr>
              <a:t>Selling bookcases and tables result in huge losses, so super store has to consider to bundle them together with high selling or profitable sub-category such as chairs, copiers, phones and office supplies products.</a:t>
            </a: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Out of top 10 states. Most sales &amp; profit were done in ‘</a:t>
            </a:r>
            <a:r>
              <a:rPr lang="en-US" dirty="0" err="1">
                <a:latin typeface="Arial" panose="020B0604020202020204" pitchFamily="34" charset="0"/>
                <a:cs typeface="Arial" panose="020B0604020202020204" pitchFamily="34" charset="0"/>
              </a:rPr>
              <a:t>california</a:t>
            </a:r>
            <a:r>
              <a:rPr lang="en-US" dirty="0">
                <a:latin typeface="Arial" panose="020B0604020202020204" pitchFamily="34" charset="0"/>
                <a:cs typeface="Arial" panose="020B0604020202020204" pitchFamily="34" charset="0"/>
              </a:rPr>
              <a:t>’ followed by ‘new </a:t>
            </a:r>
            <a:r>
              <a:rPr lang="en-US" dirty="0" err="1">
                <a:latin typeface="Arial" panose="020B0604020202020204" pitchFamily="34" charset="0"/>
                <a:cs typeface="Arial" panose="020B0604020202020204" pitchFamily="34" charset="0"/>
              </a:rPr>
              <a:t>york</a:t>
            </a:r>
            <a:r>
              <a:rPr lang="en-US" dirty="0">
                <a:latin typeface="Arial" panose="020B0604020202020204" pitchFamily="34" charset="0"/>
                <a:cs typeface="Arial" panose="020B0604020202020204" pitchFamily="34" charset="0"/>
              </a:rPr>
              <a:t>’. So, the company should focus on above 2 states to make most profit and most quantity sales are done there only. </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Most sales and profit were made in ‘west’ region followed by ‘east’.</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Consumer’segment</a:t>
            </a:r>
            <a:r>
              <a:rPr lang="en-US" dirty="0">
                <a:latin typeface="Arial" panose="020B0604020202020204" pitchFamily="34" charset="0"/>
                <a:cs typeface="Arial" panose="020B0604020202020204" pitchFamily="34" charset="0"/>
              </a:rPr>
              <a:t> made the most sales and profit as compared to ‘corporate’ and ‘home </a:t>
            </a:r>
            <a:r>
              <a:rPr lang="en-US" dirty="0" err="1">
                <a:latin typeface="Arial" panose="020B0604020202020204" pitchFamily="34" charset="0"/>
                <a:cs typeface="Arial" panose="020B0604020202020204" pitchFamily="34" charset="0"/>
              </a:rPr>
              <a:t>office’segments</a:t>
            </a:r>
            <a:r>
              <a:rPr lang="en-US"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In ‘technology’ category business we get more profit as compared to other two business. These is because of less discount. So, we should shift focus on ‘furniture’ category due to less profit and more discount.</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We must concentrate on the sales &amp; profit of ‘</a:t>
            </a:r>
            <a:r>
              <a:rPr lang="en-US" dirty="0" err="1">
                <a:latin typeface="Arial" panose="020B0604020202020204" pitchFamily="34" charset="0"/>
                <a:cs typeface="Arial" panose="020B0604020202020204" pitchFamily="34" charset="0"/>
              </a:rPr>
              <a:t>arizona</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colorado</a:t>
            </a:r>
            <a:r>
              <a:rPr lang="en-US" dirty="0">
                <a:latin typeface="Arial" panose="020B0604020202020204" pitchFamily="34" charset="0"/>
                <a:cs typeface="Arial" panose="020B0604020202020204" pitchFamily="34" charset="0"/>
              </a:rPr>
              <a:t>’ , ‘north </a:t>
            </a:r>
            <a:r>
              <a:rPr lang="en-US" dirty="0" err="1">
                <a:latin typeface="Arial" panose="020B0604020202020204" pitchFamily="34" charset="0"/>
                <a:cs typeface="Arial" panose="020B0604020202020204" pitchFamily="34" charset="0"/>
              </a:rPr>
              <a:t>carolina</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ohio</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texas’states</a:t>
            </a:r>
            <a:r>
              <a:rPr lang="en-US"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In ‘ship </a:t>
            </a:r>
            <a:r>
              <a:rPr lang="en-US" dirty="0" err="1">
                <a:latin typeface="Arial" panose="020B0604020202020204" pitchFamily="34" charset="0"/>
                <a:cs typeface="Arial" panose="020B0604020202020204" pitchFamily="34" charset="0"/>
              </a:rPr>
              <a:t>mode’analysis</a:t>
            </a:r>
            <a:r>
              <a:rPr lang="en-US" dirty="0">
                <a:latin typeface="Arial" panose="020B0604020202020204" pitchFamily="34" charset="0"/>
                <a:cs typeface="Arial" panose="020B0604020202020204" pitchFamily="34" charset="0"/>
              </a:rPr>
              <a:t>, most value was made on ‘standard </a:t>
            </a:r>
            <a:r>
              <a:rPr lang="en-US" dirty="0" err="1">
                <a:latin typeface="Arial" panose="020B0604020202020204" pitchFamily="34" charset="0"/>
                <a:cs typeface="Arial" panose="020B0604020202020204" pitchFamily="34" charset="0"/>
              </a:rPr>
              <a:t>class’</a:t>
            </a:r>
            <a:r>
              <a:rPr lang="en-US" dirty="0">
                <a:latin typeface="Arial" panose="020B0604020202020204" pitchFamily="34" charset="0"/>
                <a:cs typeface="Arial" panose="020B0604020202020204" pitchFamily="34" charset="0"/>
              </a:rPr>
              <a:t> but the most sales were made on ‘same day’ and ‘second class’. Most profit was made on ‘first </a:t>
            </a:r>
            <a:r>
              <a:rPr lang="en-US" dirty="0" err="1">
                <a:latin typeface="Arial" panose="020B0604020202020204" pitchFamily="34" charset="0"/>
                <a:cs typeface="Arial" panose="020B0604020202020204" pitchFamily="34" charset="0"/>
              </a:rPr>
              <a:t>class’</a:t>
            </a:r>
            <a:r>
              <a:rPr lang="en-US" dirty="0">
                <a:latin typeface="Arial" panose="020B0604020202020204" pitchFamily="34" charset="0"/>
                <a:cs typeface="Arial" panose="020B0604020202020204" pitchFamily="34" charset="0"/>
              </a:rPr>
              <a:t> followed by ‘second </a:t>
            </a:r>
            <a:r>
              <a:rPr lang="en-US" dirty="0" err="1">
                <a:latin typeface="Arial" panose="020B0604020202020204" pitchFamily="34" charset="0"/>
                <a:cs typeface="Arial" panose="020B0604020202020204" pitchFamily="34" charset="0"/>
              </a:rPr>
              <a:t>class’</a:t>
            </a:r>
            <a:r>
              <a:rPr lang="en-US"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Similarly, most quantity was transported in ‘second </a:t>
            </a:r>
            <a:r>
              <a:rPr lang="en-US" dirty="0" err="1">
                <a:latin typeface="Arial" panose="020B0604020202020204" pitchFamily="34" charset="0"/>
                <a:cs typeface="Arial" panose="020B0604020202020204" pitchFamily="34" charset="0"/>
              </a:rPr>
              <a:t>class’</a:t>
            </a:r>
            <a:r>
              <a:rPr lang="en-US" dirty="0">
                <a:latin typeface="Arial" panose="020B0604020202020204" pitchFamily="34" charset="0"/>
                <a:cs typeface="Arial" panose="020B0604020202020204" pitchFamily="34" charset="0"/>
              </a:rPr>
              <a:t> &amp; ‘standard </a:t>
            </a:r>
            <a:r>
              <a:rPr lang="en-US" dirty="0" err="1">
                <a:latin typeface="Arial" panose="020B0604020202020204" pitchFamily="34" charset="0"/>
                <a:cs typeface="Arial" panose="020B0604020202020204" pitchFamily="34" charset="0"/>
              </a:rPr>
              <a:t>class’</a:t>
            </a:r>
            <a:r>
              <a:rPr lang="en-US" dirty="0">
                <a:latin typeface="Arial" panose="020B0604020202020204" pitchFamily="34" charset="0"/>
                <a:cs typeface="Arial" panose="020B0604020202020204" pitchFamily="34" charset="0"/>
              </a:rPr>
              <a:t> and most discount were given in ‘first </a:t>
            </a:r>
            <a:r>
              <a:rPr lang="en-US" dirty="0" err="1">
                <a:latin typeface="Arial" panose="020B0604020202020204" pitchFamily="34" charset="0"/>
                <a:cs typeface="Arial" panose="020B0604020202020204" pitchFamily="34" charset="0"/>
              </a:rPr>
              <a:t>class’</a:t>
            </a:r>
            <a:r>
              <a:rPr lang="en-US" dirty="0">
                <a:latin typeface="Arial" panose="020B0604020202020204" pitchFamily="34" charset="0"/>
                <a:cs typeface="Arial" panose="020B0604020202020204" pitchFamily="34" charset="0"/>
              </a:rPr>
              <a:t> followed by ‘standard </a:t>
            </a:r>
            <a:r>
              <a:rPr lang="en-US" dirty="0" err="1">
                <a:latin typeface="Arial" panose="020B0604020202020204" pitchFamily="34" charset="0"/>
                <a:cs typeface="Arial" panose="020B0604020202020204" pitchFamily="34" charset="0"/>
              </a:rPr>
              <a:t>class’</a:t>
            </a:r>
            <a:r>
              <a:rPr lang="en-US"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Hence, to get good profit in any business you must focus on increasing sales but not giving more discount.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solidFill>
                  <a:srgbClr val="00B050"/>
                </a:solidFill>
              </a:rPr>
              <a:t>links</a:t>
            </a:r>
            <a:endParaRPr lang="en-US" dirty="0">
              <a:solidFill>
                <a:srgbClr val="00B050"/>
              </a:solidFill>
            </a:endParaRPr>
          </a:p>
        </p:txBody>
      </p:sp>
      <p:sp>
        <p:nvSpPr>
          <p:cNvPr id="5" name="TextBox 4">
            <a:extLst>
              <a:ext uri="{FF2B5EF4-FFF2-40B4-BE49-F238E27FC236}">
                <a16:creationId xmlns:a16="http://schemas.microsoft.com/office/drawing/2014/main" id="{E079F780-C777-EB44-560E-B6AB6898BF74}"/>
              </a:ext>
            </a:extLst>
          </p:cNvPr>
          <p:cNvSpPr txBox="1"/>
          <p:nvPr/>
        </p:nvSpPr>
        <p:spPr>
          <a:xfrm>
            <a:off x="775355" y="2021897"/>
            <a:ext cx="6094428" cy="1908215"/>
          </a:xfrm>
          <a:prstGeom prst="rect">
            <a:avLst/>
          </a:prstGeom>
          <a:noFill/>
        </p:spPr>
        <p:txBody>
          <a:bodyPr wrap="square">
            <a:spAutoFit/>
          </a:bodyPr>
          <a:lstStyle/>
          <a:p>
            <a:pPr marL="342900" indent="-342900">
              <a:buFont typeface="Wingdings" panose="05000000000000000000" pitchFamily="2" charset="2"/>
              <a:buChar char="q"/>
            </a:pPr>
            <a:r>
              <a:rPr lang="en-IN" sz="2000" b="1" dirty="0">
                <a:latin typeface="Arial" panose="020B0604020202020204" pitchFamily="34" charset="0"/>
                <a:cs typeface="Arial" panose="020B0604020202020204" pitchFamily="34" charset="0"/>
              </a:rPr>
              <a:t>GitHub Link:</a:t>
            </a:r>
          </a:p>
          <a:p>
            <a:r>
              <a:rPr lang="en-IN" sz="2000" b="1"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 </a:t>
            </a:r>
          </a:p>
          <a:p>
            <a:endParaRPr lang="en-IN" dirty="0"/>
          </a:p>
          <a:p>
            <a:endParaRPr lang="en-IN" dirty="0"/>
          </a:p>
          <a:p>
            <a:endParaRPr lang="en-IN" dirty="0"/>
          </a:p>
          <a:p>
            <a:pPr marL="342900" indent="-342900">
              <a:buFont typeface="Wingdings" panose="05000000000000000000" pitchFamily="2" charset="2"/>
              <a:buChar char="q"/>
            </a:pPr>
            <a:r>
              <a:rPr lang="en-IN" sz="2000" b="1" dirty="0">
                <a:latin typeface="Arial" panose="020B0604020202020204" pitchFamily="34" charset="0"/>
                <a:cs typeface="Arial" panose="020B0604020202020204" pitchFamily="34" charset="0"/>
              </a:rPr>
              <a:t>Reference:             </a:t>
            </a:r>
          </a:p>
        </p:txBody>
      </p:sp>
      <p:sp>
        <p:nvSpPr>
          <p:cNvPr id="7" name="TextBox 6">
            <a:extLst>
              <a:ext uri="{FF2B5EF4-FFF2-40B4-BE49-F238E27FC236}">
                <a16:creationId xmlns:a16="http://schemas.microsoft.com/office/drawing/2014/main" id="{FBE0CD0F-2689-D17C-4AE8-E086398F1538}"/>
              </a:ext>
            </a:extLst>
          </p:cNvPr>
          <p:cNvSpPr txBox="1"/>
          <p:nvPr/>
        </p:nvSpPr>
        <p:spPr>
          <a:xfrm>
            <a:off x="1878290" y="4040803"/>
            <a:ext cx="7067745" cy="1477328"/>
          </a:xfrm>
          <a:prstGeom prst="rect">
            <a:avLst/>
          </a:prstGeom>
          <a:noFill/>
        </p:spPr>
        <p:txBody>
          <a:bodyPr wrap="square">
            <a:spAutoFit/>
          </a:bodyPr>
          <a:lstStyle/>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hlinkClick r:id="rId2"/>
              </a:rPr>
              <a:t>https://medium.com/analytics-vidhya/exploratory-data-analysis- super-store-cb91c37bcb06</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hlinkClick r:id="rId3"/>
              </a:rPr>
              <a:t>https://github.com/alairdata/Superstore_Analysis</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hlinkClick r:id="rId4"/>
              </a:rPr>
              <a:t>https://github.com/Sachinnavgale/-The-Spark-Foundation-Task</a:t>
            </a:r>
            <a:endParaRPr lang="en-IN" dirty="0">
              <a:latin typeface="Arial" panose="020B060402020202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4E10CEC1-E1EA-F422-5D46-3523EA2162D9}"/>
              </a:ext>
            </a:extLst>
          </p:cNvPr>
          <p:cNvSpPr txBox="1"/>
          <p:nvPr/>
        </p:nvSpPr>
        <p:spPr>
          <a:xfrm>
            <a:off x="1944278" y="2329673"/>
            <a:ext cx="6332455" cy="646331"/>
          </a:xfrm>
          <a:prstGeom prst="rect">
            <a:avLst/>
          </a:prstGeom>
          <a:noFill/>
        </p:spPr>
        <p:txBody>
          <a:bodyPr wrap="square">
            <a:spAutoFit/>
          </a:bodyPr>
          <a:lstStyle/>
          <a:p>
            <a:r>
              <a:rPr lang="en-IN" dirty="0">
                <a:hlinkClick r:id="rId5"/>
              </a:rPr>
              <a:t>https://github.com/Bisakha88/SuperStore_data_analytics.git</a:t>
            </a:r>
            <a:endParaRPr lang="en-IN" dirty="0"/>
          </a:p>
          <a:p>
            <a:endParaRPr lang="en-IN"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966583" y="573316"/>
            <a:ext cx="11029616" cy="618667"/>
          </a:xfrm>
        </p:spPr>
        <p:txBody>
          <a:bodyPr>
            <a:normAutofit/>
          </a:bodyPr>
          <a:lstStyle/>
          <a:p>
            <a:r>
              <a:rPr lang="en-IN" dirty="0">
                <a:solidFill>
                  <a:srgbClr val="00B050"/>
                </a:solidFill>
              </a:rPr>
              <a:t>ANALYSIS OF SUPERSTORE DATASET </a:t>
            </a:r>
            <a:endParaRPr lang="en-US" dirty="0">
              <a:solidFill>
                <a:srgbClr val="00B050"/>
              </a:solidFill>
            </a:endParaRPr>
          </a:p>
        </p:txBody>
      </p:sp>
      <p:sp>
        <p:nvSpPr>
          <p:cNvPr id="4" name="Title 1">
            <a:extLst>
              <a:ext uri="{FF2B5EF4-FFF2-40B4-BE49-F238E27FC236}">
                <a16:creationId xmlns:a16="http://schemas.microsoft.com/office/drawing/2014/main" id="{5F83CB1A-9103-7BF9-B50B-67015C49EE83}"/>
              </a:ext>
            </a:extLst>
          </p:cNvPr>
          <p:cNvSpPr txBox="1">
            <a:spLocks/>
          </p:cNvSpPr>
          <p:nvPr/>
        </p:nvSpPr>
        <p:spPr>
          <a:xfrm>
            <a:off x="581192" y="1191983"/>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TextBox 6">
            <a:extLst>
              <a:ext uri="{FF2B5EF4-FFF2-40B4-BE49-F238E27FC236}">
                <a16:creationId xmlns:a16="http://schemas.microsoft.com/office/drawing/2014/main" id="{7FC737B0-1D2B-167B-64A7-03023F76602A}"/>
              </a:ext>
            </a:extLst>
          </p:cNvPr>
          <p:cNvSpPr txBox="1"/>
          <p:nvPr/>
        </p:nvSpPr>
        <p:spPr>
          <a:xfrm>
            <a:off x="581192" y="1411207"/>
            <a:ext cx="10921695" cy="1938992"/>
          </a:xfrm>
          <a:prstGeom prst="rect">
            <a:avLst/>
          </a:prstGeom>
          <a:noFill/>
        </p:spPr>
        <p:txBody>
          <a:bodyPr wrap="square">
            <a:spAutoFit/>
          </a:bodyPr>
          <a:lstStyle/>
          <a:p>
            <a:pPr algn="l"/>
            <a:r>
              <a:rPr lang="en-US" sz="2400" b="0" i="0" dirty="0">
                <a:solidFill>
                  <a:srgbClr val="374151"/>
                </a:solidFill>
                <a:effectLst/>
                <a:latin typeface="Söhne"/>
              </a:rPr>
              <a:t>The project "Analysis of Superstore Dataset" aims to explore and analyze a dataset obtained from a fictional retail superstore. The dataset contains a wide range of information, such as sales, customer details, product categories, and geographical data. By conducting a comprehensive analysis, we intend to gain valuable insights into the store's performance, customer behavior, and potential areas for improvement.</a:t>
            </a:r>
          </a:p>
        </p:txBody>
      </p:sp>
      <p:sp>
        <p:nvSpPr>
          <p:cNvPr id="9" name="TextBox 8">
            <a:extLst>
              <a:ext uri="{FF2B5EF4-FFF2-40B4-BE49-F238E27FC236}">
                <a16:creationId xmlns:a16="http://schemas.microsoft.com/office/drawing/2014/main" id="{F65F15D6-0193-7339-AD61-F3659200B6C5}"/>
              </a:ext>
            </a:extLst>
          </p:cNvPr>
          <p:cNvSpPr txBox="1"/>
          <p:nvPr/>
        </p:nvSpPr>
        <p:spPr>
          <a:xfrm>
            <a:off x="488425" y="3500307"/>
            <a:ext cx="10431367" cy="3108543"/>
          </a:xfrm>
          <a:prstGeom prst="rect">
            <a:avLst/>
          </a:prstGeom>
          <a:noFill/>
        </p:spPr>
        <p:txBody>
          <a:bodyPr wrap="square">
            <a:spAutoFit/>
          </a:bodyPr>
          <a:lstStyle/>
          <a:p>
            <a:pPr algn="l"/>
            <a:r>
              <a:rPr lang="en-US" sz="2000" b="1" dirty="0">
                <a:latin typeface="Arial" panose="020B0604020202020204" pitchFamily="34" charset="0"/>
                <a:cs typeface="Arial" panose="020B0604020202020204" pitchFamily="34" charset="0"/>
              </a:rPr>
              <a:t>Data Collection and Preprocessing: </a:t>
            </a:r>
            <a:r>
              <a:rPr lang="en-US" dirty="0">
                <a:latin typeface="Arial" panose="020B0604020202020204" pitchFamily="34" charset="0"/>
                <a:cs typeface="Arial" panose="020B0604020202020204" pitchFamily="34" charset="0"/>
              </a:rPr>
              <a:t>Collect and preprocess the Superstore dataset. </a:t>
            </a:r>
          </a:p>
          <a:p>
            <a:pPr algn="l"/>
            <a:r>
              <a:rPr lang="en-US" sz="2000" b="1" dirty="0">
                <a:latin typeface="Arial" panose="020B0604020202020204" pitchFamily="34" charset="0"/>
                <a:cs typeface="Arial" panose="020B0604020202020204" pitchFamily="34" charset="0"/>
              </a:rPr>
              <a:t>Sales Analysis: </a:t>
            </a:r>
            <a:r>
              <a:rPr lang="en-US" dirty="0">
                <a:latin typeface="Arial" panose="020B0604020202020204" pitchFamily="34" charset="0"/>
                <a:cs typeface="Arial" panose="020B0604020202020204" pitchFamily="34" charset="0"/>
              </a:rPr>
              <a:t>Analyze sales metrics, trends, and factors influencing sales fluctuations. </a:t>
            </a:r>
          </a:p>
          <a:p>
            <a:pPr algn="l"/>
            <a:r>
              <a:rPr lang="en-US" sz="2000" b="1" dirty="0">
                <a:latin typeface="Arial" panose="020B0604020202020204" pitchFamily="34" charset="0"/>
                <a:cs typeface="Arial" panose="020B0604020202020204" pitchFamily="34" charset="0"/>
              </a:rPr>
              <a:t>Customer Behavior Analysis: </a:t>
            </a:r>
            <a:r>
              <a:rPr lang="en-US" dirty="0">
                <a:latin typeface="Arial" panose="020B0604020202020204" pitchFamily="34" charset="0"/>
                <a:cs typeface="Arial" panose="020B0604020202020204" pitchFamily="34" charset="0"/>
              </a:rPr>
              <a:t>Study customer demographics, preferences, and segmentation for personalized strategies. </a:t>
            </a:r>
          </a:p>
          <a:p>
            <a:pPr algn="l"/>
            <a:r>
              <a:rPr lang="en-US" sz="2000" b="1" dirty="0">
                <a:latin typeface="Arial" panose="020B0604020202020204" pitchFamily="34" charset="0"/>
                <a:cs typeface="Arial" panose="020B0604020202020204" pitchFamily="34" charset="0"/>
              </a:rPr>
              <a:t>Exploratory Data Analysis (EDA): </a:t>
            </a:r>
            <a:r>
              <a:rPr lang="en-US" dirty="0">
                <a:latin typeface="Arial" panose="020B0604020202020204" pitchFamily="34" charset="0"/>
                <a:cs typeface="Arial" panose="020B0604020202020204" pitchFamily="34" charset="0"/>
              </a:rPr>
              <a:t>Perform exploratory analysis, including data distribution, outliers, and visualizations. </a:t>
            </a:r>
          </a:p>
          <a:p>
            <a:pPr algn="l"/>
            <a:r>
              <a:rPr lang="en-US" sz="2000" b="1" dirty="0">
                <a:latin typeface="Arial" panose="020B0604020202020204" pitchFamily="34" charset="0"/>
                <a:cs typeface="Arial" panose="020B0604020202020204" pitchFamily="34" charset="0"/>
              </a:rPr>
              <a:t>Operational Efficiency Analysis: </a:t>
            </a:r>
            <a:r>
              <a:rPr lang="en-US" dirty="0">
                <a:latin typeface="Arial" panose="020B0604020202020204" pitchFamily="34" charset="0"/>
                <a:cs typeface="Arial" panose="020B0604020202020204" pitchFamily="34" charset="0"/>
              </a:rPr>
              <a:t>Evaluate operational efficiency, identify bottlenecks, and optimize resource allocation. </a:t>
            </a:r>
          </a:p>
          <a:p>
            <a:pPr algn="l"/>
            <a:r>
              <a:rPr lang="en-US" sz="2000" b="1" dirty="0">
                <a:latin typeface="Arial" panose="020B0604020202020204" pitchFamily="34" charset="0"/>
                <a:cs typeface="Arial" panose="020B0604020202020204" pitchFamily="34" charset="0"/>
              </a:rPr>
              <a:t>Conclusion and Next Steps: </a:t>
            </a:r>
            <a:r>
              <a:rPr lang="en-US" dirty="0">
                <a:latin typeface="Arial" panose="020B0604020202020204" pitchFamily="34" charset="0"/>
                <a:cs typeface="Arial" panose="020B0604020202020204" pitchFamily="34" charset="0"/>
              </a:rPr>
              <a:t>Summarize findings, plan for advanced analysis, predictive modeling, and integration of external data sources. </a:t>
            </a:r>
            <a:endParaRPr lang="en-US" b="0"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55905" y="308776"/>
            <a:ext cx="11029616" cy="1188720"/>
          </a:xfrm>
        </p:spPr>
        <p:txBody>
          <a:bodyPr anchor="ctr"/>
          <a:lstStyle/>
          <a:p>
            <a:r>
              <a:rPr lang="en-US" dirty="0">
                <a:solidFill>
                  <a:srgbClr val="00B050"/>
                </a:solidFill>
              </a:rPr>
              <a:t>AGENDA</a:t>
            </a:r>
          </a:p>
        </p:txBody>
      </p:sp>
      <p:sp>
        <p:nvSpPr>
          <p:cNvPr id="4" name="Title 1">
            <a:extLst>
              <a:ext uri="{FF2B5EF4-FFF2-40B4-BE49-F238E27FC236}">
                <a16:creationId xmlns:a16="http://schemas.microsoft.com/office/drawing/2014/main" id="{9ED12746-0DEB-F30E-BE5F-B164328E3DF5}"/>
              </a:ext>
            </a:extLst>
          </p:cNvPr>
          <p:cNvSpPr txBox="1">
            <a:spLocks/>
          </p:cNvSpPr>
          <p:nvPr/>
        </p:nvSpPr>
        <p:spPr>
          <a:xfrm>
            <a:off x="581192" y="1296516"/>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graphicFrame>
        <p:nvGraphicFramePr>
          <p:cNvPr id="5" name="Table 5">
            <a:extLst>
              <a:ext uri="{FF2B5EF4-FFF2-40B4-BE49-F238E27FC236}">
                <a16:creationId xmlns:a16="http://schemas.microsoft.com/office/drawing/2014/main" id="{DF011B1E-7EF5-155C-C900-586B23473B9C}"/>
              </a:ext>
            </a:extLst>
          </p:cNvPr>
          <p:cNvGraphicFramePr>
            <a:graphicFrameLocks noGrp="1"/>
          </p:cNvGraphicFramePr>
          <p:nvPr>
            <p:extLst>
              <p:ext uri="{D42A27DB-BD31-4B8C-83A1-F6EECF244321}">
                <p14:modId xmlns:p14="http://schemas.microsoft.com/office/powerpoint/2010/main" val="4022458782"/>
              </p:ext>
            </p:extLst>
          </p:nvPr>
        </p:nvGraphicFramePr>
        <p:xfrm>
          <a:off x="481495" y="1296516"/>
          <a:ext cx="9470888" cy="4976391"/>
        </p:xfrm>
        <a:graphic>
          <a:graphicData uri="http://schemas.openxmlformats.org/drawingml/2006/table">
            <a:tbl>
              <a:tblPr firstRow="1" bandRow="1">
                <a:tableStyleId>{5C22544A-7EE6-4342-B048-85BDC9FD1C3A}</a:tableStyleId>
              </a:tblPr>
              <a:tblGrid>
                <a:gridCol w="1471529">
                  <a:extLst>
                    <a:ext uri="{9D8B030D-6E8A-4147-A177-3AD203B41FA5}">
                      <a16:colId xmlns:a16="http://schemas.microsoft.com/office/drawing/2014/main" val="1127521540"/>
                    </a:ext>
                  </a:extLst>
                </a:gridCol>
                <a:gridCol w="7999359">
                  <a:extLst>
                    <a:ext uri="{9D8B030D-6E8A-4147-A177-3AD203B41FA5}">
                      <a16:colId xmlns:a16="http://schemas.microsoft.com/office/drawing/2014/main" val="944761978"/>
                    </a:ext>
                  </a:extLst>
                </a:gridCol>
              </a:tblGrid>
              <a:tr h="430380">
                <a:tc>
                  <a:txBody>
                    <a:bodyPr/>
                    <a:lstStyle/>
                    <a:p>
                      <a:r>
                        <a:rPr lang="en-US" sz="2400" dirty="0"/>
                        <a:t>S.NO</a:t>
                      </a:r>
                      <a:endParaRPr lang="en-IN" sz="2400" dirty="0"/>
                    </a:p>
                  </a:txBody>
                  <a:tcPr/>
                </a:tc>
                <a:tc>
                  <a:txBody>
                    <a:bodyPr/>
                    <a:lstStyle/>
                    <a:p>
                      <a:r>
                        <a:rPr lang="en-US" sz="2400" dirty="0"/>
                        <a:t>TOPIC NAME </a:t>
                      </a:r>
                      <a:endParaRPr lang="en-IN" sz="2400" dirty="0"/>
                    </a:p>
                  </a:txBody>
                  <a:tcPr/>
                </a:tc>
                <a:extLst>
                  <a:ext uri="{0D108BD9-81ED-4DB2-BD59-A6C34878D82A}">
                    <a16:rowId xmlns:a16="http://schemas.microsoft.com/office/drawing/2014/main" val="1731981780"/>
                  </a:ext>
                </a:extLst>
              </a:tr>
              <a:tr h="752117">
                <a:tc>
                  <a:txBody>
                    <a:bodyPr/>
                    <a:lstStyle/>
                    <a:p>
                      <a:pPr algn="ctr"/>
                      <a:r>
                        <a:rPr lang="en-US" sz="2000" b="1" dirty="0">
                          <a:latin typeface="Times New Roman" panose="02020603050405020304" charset="0"/>
                          <a:cs typeface="Times New Roman" panose="02020603050405020304" charset="0"/>
                        </a:rPr>
                        <a:t>1</a:t>
                      </a:r>
                      <a:endParaRPr lang="en-IN" sz="2000" b="1" dirty="0">
                        <a:latin typeface="Times New Roman" panose="02020603050405020304" charset="0"/>
                        <a:cs typeface="Times New Roman" panose="02020603050405020304" charset="0"/>
                      </a:endParaRPr>
                    </a:p>
                    <a:p>
                      <a:pPr algn="ct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sz="2000" b="1" dirty="0">
                          <a:latin typeface="Times New Roman" panose="02020603050405020304" charset="0"/>
                          <a:cs typeface="Times New Roman" panose="02020603050405020304" charset="0"/>
                        </a:rPr>
                        <a:t>Project Review</a:t>
                      </a:r>
                    </a:p>
                    <a:p>
                      <a:pPr algn="l"/>
                      <a:endParaRPr lang="en-IN" sz="2000" dirty="0"/>
                    </a:p>
                  </a:txBody>
                  <a:tcPr/>
                </a:tc>
                <a:extLst>
                  <a:ext uri="{0D108BD9-81ED-4DB2-BD59-A6C34878D82A}">
                    <a16:rowId xmlns:a16="http://schemas.microsoft.com/office/drawing/2014/main" val="4246390498"/>
                  </a:ext>
                </a:extLst>
              </a:tr>
              <a:tr h="752117">
                <a:tc>
                  <a:txBody>
                    <a:bodyPr/>
                    <a:lstStyle/>
                    <a:p>
                      <a:pPr algn="ctr"/>
                      <a:r>
                        <a:rPr lang="en-US" sz="2000" b="1" dirty="0">
                          <a:latin typeface="Times New Roman" panose="02020603050405020304" charset="0"/>
                          <a:cs typeface="Times New Roman" panose="02020603050405020304" charset="0"/>
                        </a:rPr>
                        <a:t>2</a:t>
                      </a:r>
                      <a:endParaRPr lang="en-IN"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sz="2000" b="1" dirty="0">
                          <a:latin typeface="Times New Roman" panose="02020603050405020304" charset="0"/>
                          <a:cs typeface="Times New Roman" panose="02020603050405020304" charset="0"/>
                        </a:rPr>
                        <a:t>End Users of This Project</a:t>
                      </a:r>
                    </a:p>
                    <a:p>
                      <a:pPr algn="l"/>
                      <a:endParaRPr lang="en-IN" sz="2000" dirty="0"/>
                    </a:p>
                  </a:txBody>
                  <a:tcPr/>
                </a:tc>
                <a:extLst>
                  <a:ext uri="{0D108BD9-81ED-4DB2-BD59-A6C34878D82A}">
                    <a16:rowId xmlns:a16="http://schemas.microsoft.com/office/drawing/2014/main" val="2608384614"/>
                  </a:ext>
                </a:extLst>
              </a:tr>
              <a:tr h="329072">
                <a:tc>
                  <a:txBody>
                    <a:bodyPr/>
                    <a:lstStyle/>
                    <a:p>
                      <a:pPr algn="ctr"/>
                      <a:r>
                        <a:rPr lang="en-US" sz="2000" b="1" dirty="0">
                          <a:latin typeface="Times New Roman" panose="02020603050405020304" charset="0"/>
                          <a:cs typeface="Times New Roman" panose="02020603050405020304" charset="0"/>
                        </a:rPr>
                        <a:t>3</a:t>
                      </a:r>
                      <a:endParaRPr lang="en-IN" sz="2000" b="1" dirty="0">
                        <a:latin typeface="Times New Roman" panose="02020603050405020304" charset="0"/>
                        <a:cs typeface="Times New Roman" panose="0202060305040502030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sz="2000" b="1" dirty="0">
                          <a:latin typeface="Times New Roman" panose="02020603050405020304" charset="0"/>
                          <a:cs typeface="Times New Roman" panose="02020603050405020304" charset="0"/>
                        </a:rPr>
                        <a:t>My Solution and its Value Proposition</a:t>
                      </a:r>
                    </a:p>
                    <a:p>
                      <a:pPr algn="l"/>
                      <a:endParaRPr lang="en-IN" sz="2000" dirty="0"/>
                    </a:p>
                  </a:txBody>
                  <a:tcPr/>
                </a:tc>
                <a:extLst>
                  <a:ext uri="{0D108BD9-81ED-4DB2-BD59-A6C34878D82A}">
                    <a16:rowId xmlns:a16="http://schemas.microsoft.com/office/drawing/2014/main" val="760213108"/>
                  </a:ext>
                </a:extLst>
              </a:tr>
              <a:tr h="543604">
                <a:tc>
                  <a:txBody>
                    <a:bodyPr/>
                    <a:lstStyle/>
                    <a:p>
                      <a:pPr algn="ctr"/>
                      <a:r>
                        <a:rPr lang="en-US" sz="2000" b="1" dirty="0">
                          <a:latin typeface="Times New Roman" panose="02020603050405020304" charset="0"/>
                          <a:cs typeface="Times New Roman" panose="02020603050405020304" charset="0"/>
                        </a:rPr>
                        <a:t>4</a:t>
                      </a:r>
                      <a:endParaRPr lang="en-IN" sz="2000" b="1" dirty="0">
                        <a:latin typeface="Times New Roman" panose="02020603050405020304" charset="0"/>
                        <a:cs typeface="Times New Roman" panose="0202060305040502030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sz="2000" b="1" dirty="0">
                          <a:latin typeface="Times New Roman" panose="02020603050405020304" charset="0"/>
                          <a:cs typeface="Times New Roman" panose="02020603050405020304" charset="0"/>
                        </a:rPr>
                        <a:t>Unique Aspects </a:t>
                      </a:r>
                    </a:p>
                    <a:p>
                      <a:pPr algn="l"/>
                      <a:endParaRPr lang="en-IN" sz="2000" dirty="0"/>
                    </a:p>
                  </a:txBody>
                  <a:tcPr/>
                </a:tc>
                <a:extLst>
                  <a:ext uri="{0D108BD9-81ED-4DB2-BD59-A6C34878D82A}">
                    <a16:rowId xmlns:a16="http://schemas.microsoft.com/office/drawing/2014/main" val="2730206117"/>
                  </a:ext>
                </a:extLst>
              </a:tr>
              <a:tr h="752117">
                <a:tc>
                  <a:txBody>
                    <a:bodyPr/>
                    <a:lstStyle/>
                    <a:p>
                      <a:pPr algn="ctr"/>
                      <a:r>
                        <a:rPr lang="en-US" sz="2000" b="1" dirty="0">
                          <a:latin typeface="Times New Roman" panose="02020603050405020304" charset="0"/>
                          <a:cs typeface="Times New Roman" panose="02020603050405020304" charset="0"/>
                        </a:rPr>
                        <a:t>5</a:t>
                      </a:r>
                      <a:endParaRPr lang="en-IN"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sz="2000" b="1" dirty="0">
                          <a:latin typeface="Times New Roman" panose="02020603050405020304" charset="0"/>
                          <a:cs typeface="Times New Roman" panose="02020603050405020304" charset="0"/>
                        </a:rPr>
                        <a:t>Modelling </a:t>
                      </a:r>
                    </a:p>
                    <a:p>
                      <a:pPr algn="l"/>
                      <a:endParaRPr lang="en-IN" sz="2000" dirty="0"/>
                    </a:p>
                  </a:txBody>
                  <a:tcPr/>
                </a:tc>
                <a:extLst>
                  <a:ext uri="{0D108BD9-81ED-4DB2-BD59-A6C34878D82A}">
                    <a16:rowId xmlns:a16="http://schemas.microsoft.com/office/drawing/2014/main" val="3763748408"/>
                  </a:ext>
                </a:extLst>
              </a:tr>
              <a:tr h="430380">
                <a:tc>
                  <a:txBody>
                    <a:bodyPr/>
                    <a:lstStyle/>
                    <a:p>
                      <a:pPr algn="ctr"/>
                      <a:r>
                        <a:rPr lang="en-US" sz="2000" b="1" dirty="0">
                          <a:latin typeface="Times New Roman" panose="02020603050405020304" charset="0"/>
                          <a:cs typeface="Times New Roman" panose="02020603050405020304" charset="0"/>
                        </a:rPr>
                        <a:t>6</a:t>
                      </a:r>
                      <a:endParaRPr lang="en-IN" sz="2000" b="1" dirty="0">
                        <a:latin typeface="Times New Roman" panose="02020603050405020304" charset="0"/>
                        <a:cs typeface="Times New Roman" panose="02020603050405020304" charset="0"/>
                      </a:endParaRPr>
                    </a:p>
                  </a:txBody>
                  <a:tcPr/>
                </a:tc>
                <a:tc>
                  <a:txBody>
                    <a:bodyPr/>
                    <a:lstStyle/>
                    <a:p>
                      <a:pPr algn="l"/>
                      <a:r>
                        <a:rPr lang="en-IN" altLang="en-US" sz="2000" b="1" dirty="0">
                          <a:latin typeface="Times New Roman" panose="02020603050405020304" charset="0"/>
                          <a:cs typeface="Times New Roman" panose="02020603050405020304" charset="0"/>
                        </a:rPr>
                        <a:t>Results</a:t>
                      </a:r>
                      <a:endParaRPr lang="en-IN" sz="2000" dirty="0"/>
                    </a:p>
                  </a:txBody>
                  <a:tcPr/>
                </a:tc>
                <a:extLst>
                  <a:ext uri="{0D108BD9-81ED-4DB2-BD59-A6C34878D82A}">
                    <a16:rowId xmlns:a16="http://schemas.microsoft.com/office/drawing/2014/main" val="2708050959"/>
                  </a:ext>
                </a:extLst>
              </a:tr>
              <a:tr h="430380">
                <a:tc>
                  <a:txBody>
                    <a:bodyPr/>
                    <a:lstStyle/>
                    <a:p>
                      <a:pPr algn="ctr"/>
                      <a:r>
                        <a:rPr lang="en-US" sz="2000" b="1" dirty="0">
                          <a:latin typeface="Times New Roman" panose="02020603050405020304" charset="0"/>
                          <a:cs typeface="Times New Roman" panose="02020603050405020304" charset="0"/>
                        </a:rPr>
                        <a:t>7</a:t>
                      </a:r>
                      <a:endParaRPr lang="en-IN" sz="2000" dirty="0"/>
                    </a:p>
                  </a:txBody>
                  <a:tcPr/>
                </a:tc>
                <a:tc>
                  <a:txBody>
                    <a:bodyPr/>
                    <a:lstStyle/>
                    <a:p>
                      <a:pPr algn="l"/>
                      <a:r>
                        <a:rPr lang="en-IN" altLang="en-US" sz="2000" b="1" dirty="0">
                          <a:latin typeface="Times New Roman" panose="02020603050405020304" charset="0"/>
                          <a:cs typeface="Times New Roman" panose="02020603050405020304" charset="0"/>
                        </a:rPr>
                        <a:t>Links</a:t>
                      </a:r>
                      <a:endParaRPr lang="en-IN" sz="2000" dirty="0"/>
                    </a:p>
                  </a:txBody>
                  <a:tcPr/>
                </a:tc>
                <a:extLst>
                  <a:ext uri="{0D108BD9-81ED-4DB2-BD59-A6C34878D82A}">
                    <a16:rowId xmlns:a16="http://schemas.microsoft.com/office/drawing/2014/main" val="3607056048"/>
                  </a:ext>
                </a:extLst>
              </a:tr>
            </a:tbl>
          </a:graphicData>
        </a:graphic>
      </p:graphicFrame>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8426" y="357600"/>
            <a:ext cx="11029616" cy="1188720"/>
          </a:xfrm>
        </p:spPr>
        <p:txBody>
          <a:bodyPr anchor="ctr"/>
          <a:lstStyle/>
          <a:p>
            <a:r>
              <a:rPr lang="en-US" dirty="0">
                <a:solidFill>
                  <a:srgbClr val="00B050"/>
                </a:solidFill>
              </a:rPr>
              <a:t>PROJECT  OVERVIEW</a:t>
            </a:r>
          </a:p>
        </p:txBody>
      </p:sp>
      <p:sp>
        <p:nvSpPr>
          <p:cNvPr id="4" name="Title 1">
            <a:extLst>
              <a:ext uri="{FF2B5EF4-FFF2-40B4-BE49-F238E27FC236}">
                <a16:creationId xmlns:a16="http://schemas.microsoft.com/office/drawing/2014/main" id="{0B5C96C8-CBF2-5A27-FC06-AE0A080DFD4E}"/>
              </a:ext>
            </a:extLst>
          </p:cNvPr>
          <p:cNvSpPr txBox="1">
            <a:spLocks/>
          </p:cNvSpPr>
          <p:nvPr/>
        </p:nvSpPr>
        <p:spPr>
          <a:xfrm>
            <a:off x="488426" y="1546320"/>
            <a:ext cx="11372270" cy="1660706"/>
          </a:xfrm>
          <a:prstGeom prst="rect">
            <a:avLst/>
          </a:prstGeom>
        </p:spPr>
        <p:txBody>
          <a:bodyPr vert="horz" lIns="91440" tIns="45720" rIns="91440" bIns="45720" rtlCol="0" anchor="ctr">
            <a:normAutofit fontScale="92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i="0" cap="none" dirty="0">
                <a:solidFill>
                  <a:srgbClr val="374151"/>
                </a:solidFill>
                <a:effectLst/>
                <a:latin typeface="Arial" panose="020B0604020202020204" pitchFamily="34" charset="0"/>
                <a:cs typeface="Arial" panose="020B0604020202020204" pitchFamily="34" charset="0"/>
              </a:rPr>
              <a:t>The project aims to conduct a comprehensive analysis of a fictional retail superstore's dataset to gain valuable insights into its performance, customer behavior, and potential areas for improvement. The dataset contains a wide range of information, including sales data, customer details, product categories, and geographical information.</a:t>
            </a:r>
            <a:endParaRPr lang="en-US" sz="2400" cap="none" dirty="0">
              <a:latin typeface="Arial" panose="020B0604020202020204" pitchFamily="34" charset="0"/>
              <a:cs typeface="Arial" panose="020B0604020202020204" pitchFamily="34" charset="0"/>
            </a:endParaRPr>
          </a:p>
          <a:p>
            <a:endParaRPr lang="en-US" dirty="0"/>
          </a:p>
        </p:txBody>
      </p:sp>
      <p:sp>
        <p:nvSpPr>
          <p:cNvPr id="5" name="Title 1">
            <a:extLst>
              <a:ext uri="{FF2B5EF4-FFF2-40B4-BE49-F238E27FC236}">
                <a16:creationId xmlns:a16="http://schemas.microsoft.com/office/drawing/2014/main" id="{59CB60B3-C78E-F42A-1220-72CA9C3BABCE}"/>
              </a:ext>
            </a:extLst>
          </p:cNvPr>
          <p:cNvSpPr txBox="1">
            <a:spLocks/>
          </p:cNvSpPr>
          <p:nvPr/>
        </p:nvSpPr>
        <p:spPr>
          <a:xfrm>
            <a:off x="488426" y="2956228"/>
            <a:ext cx="10007295" cy="2879035"/>
          </a:xfrm>
          <a:prstGeom prst="rect">
            <a:avLst/>
          </a:prstGeom>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b="1" dirty="0">
                <a:latin typeface="Arial" panose="020B0604020202020204" pitchFamily="34" charset="0"/>
                <a:cs typeface="Arial" panose="020B0604020202020204" pitchFamily="34" charset="0"/>
              </a:rPr>
              <a:t>Objectives:- </a:t>
            </a:r>
          </a:p>
          <a:p>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cap="none" dirty="0">
                <a:latin typeface="Arial" panose="020B0604020202020204" pitchFamily="34" charset="0"/>
                <a:cs typeface="Arial" panose="020B0604020202020204" pitchFamily="34" charset="0"/>
              </a:rPr>
              <a:t>Performing data inspection and cleaning. </a:t>
            </a:r>
          </a:p>
          <a:p>
            <a:pPr marL="457200" indent="-457200">
              <a:buAutoNum type="arabicPeriod" startAt="2"/>
            </a:pPr>
            <a:r>
              <a:rPr lang="en-US" sz="2200" cap="none" dirty="0">
                <a:latin typeface="Arial" panose="020B0604020202020204" pitchFamily="34" charset="0"/>
                <a:cs typeface="Arial" panose="020B0604020202020204" pitchFamily="34" charset="0"/>
              </a:rPr>
              <a:t>To perform exploratory data analysis. </a:t>
            </a:r>
          </a:p>
          <a:p>
            <a:r>
              <a:rPr lang="en-US" sz="2200" cap="none" dirty="0">
                <a:latin typeface="Arial" panose="020B0604020202020204" pitchFamily="34" charset="0"/>
                <a:cs typeface="Arial" panose="020B0604020202020204" pitchFamily="34" charset="0"/>
              </a:rPr>
              <a:t>          a)Sales &amp; profit analysis b) discount &amp; quantity analysis </a:t>
            </a:r>
          </a:p>
          <a:p>
            <a:r>
              <a:rPr lang="en-US" sz="2200" cap="none" dirty="0">
                <a:latin typeface="Arial" panose="020B0604020202020204" pitchFamily="34" charset="0"/>
                <a:cs typeface="Arial" panose="020B0604020202020204" pitchFamily="34" charset="0"/>
              </a:rPr>
              <a:t>3. Maintains the details of sales by region/state/category/segment </a:t>
            </a:r>
          </a:p>
          <a:p>
            <a:r>
              <a:rPr lang="en-US" sz="2200" cap="none" dirty="0">
                <a:latin typeface="Arial" panose="020B0604020202020204" pitchFamily="34" charset="0"/>
                <a:cs typeface="Arial" panose="020B0604020202020204" pitchFamily="34" charset="0"/>
              </a:rPr>
              <a:t>4. Data visualization to get key insights and problems. </a:t>
            </a:r>
          </a:p>
          <a:p>
            <a:r>
              <a:rPr lang="en-US" sz="2200" cap="none" dirty="0">
                <a:latin typeface="Arial" panose="020B0604020202020204" pitchFamily="34" charset="0"/>
                <a:cs typeface="Arial" panose="020B0604020202020204" pitchFamily="34" charset="0"/>
              </a:rPr>
              <a:t>5. Identify key areas for improving profits </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37113"/>
            <a:ext cx="11029616" cy="1188720"/>
          </a:xfrm>
        </p:spPr>
        <p:txBody>
          <a:bodyPr anchor="ctr"/>
          <a:lstStyle/>
          <a:p>
            <a:r>
              <a:rPr lang="en-US" sz="2800" dirty="0">
                <a:solidFill>
                  <a:srgbClr val="00B050"/>
                </a:solidFill>
              </a:rPr>
              <a:t>WHO ARE THE END USERS of this project?</a:t>
            </a:r>
            <a:endParaRPr lang="en-US" dirty="0">
              <a:solidFill>
                <a:srgbClr val="00B050"/>
              </a:solidFill>
            </a:endParaRPr>
          </a:p>
        </p:txBody>
      </p:sp>
      <p:sp>
        <p:nvSpPr>
          <p:cNvPr id="4" name="Title 1">
            <a:extLst>
              <a:ext uri="{FF2B5EF4-FFF2-40B4-BE49-F238E27FC236}">
                <a16:creationId xmlns:a16="http://schemas.microsoft.com/office/drawing/2014/main" id="{8B109B8B-CDF9-9CAE-229C-148F85390E5E}"/>
              </a:ext>
            </a:extLst>
          </p:cNvPr>
          <p:cNvSpPr txBox="1">
            <a:spLocks/>
          </p:cNvSpPr>
          <p:nvPr/>
        </p:nvSpPr>
        <p:spPr>
          <a:xfrm>
            <a:off x="488427" y="1347535"/>
            <a:ext cx="11122381" cy="529180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700" cap="none"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CCB180A1-7984-AFDA-45D8-00FCBCD8D1BF}"/>
              </a:ext>
            </a:extLst>
          </p:cNvPr>
          <p:cNvSpPr txBox="1">
            <a:spLocks/>
          </p:cNvSpPr>
          <p:nvPr/>
        </p:nvSpPr>
        <p:spPr>
          <a:xfrm>
            <a:off x="488427" y="1129084"/>
            <a:ext cx="11122381" cy="529180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cap="none" dirty="0">
                <a:latin typeface="Arial" panose="020B0604020202020204" pitchFamily="34" charset="0"/>
                <a:cs typeface="Arial" panose="020B0604020202020204" pitchFamily="34" charset="0"/>
              </a:rPr>
              <a:t>Target audience or end users:</a:t>
            </a:r>
          </a:p>
          <a:p>
            <a:pPr marL="285750" indent="-285750">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 Store managers: they require insights on sales performance, customer behavior, and operational efficiency to make informed decisions and optimize store operations.</a:t>
            </a:r>
          </a:p>
          <a:p>
            <a:endParaRPr lang="en-US" sz="1800" cap="none"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Marketing managers: they need information on customer demographics, preferences, and buying patterns to develop targeted marketing campaigns and improve customer engagement. </a:t>
            </a:r>
          </a:p>
          <a:p>
            <a:endParaRPr lang="en-US" sz="1800" b="1" cap="none" dirty="0">
              <a:latin typeface="Arial" panose="020B0604020202020204" pitchFamily="34" charset="0"/>
              <a:cs typeface="Arial" panose="020B0604020202020204" pitchFamily="34" charset="0"/>
            </a:endParaRPr>
          </a:p>
          <a:p>
            <a:r>
              <a:rPr lang="en-US" sz="1800" b="1" cap="none" dirty="0">
                <a:latin typeface="Arial" panose="020B0604020202020204" pitchFamily="34" charset="0"/>
                <a:cs typeface="Arial" panose="020B0604020202020204" pitchFamily="34" charset="0"/>
              </a:rPr>
              <a:t>Characteristics and needs: </a:t>
            </a:r>
          </a:p>
          <a:p>
            <a:pPr marL="285750" indent="-285750">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They seek comprehensive data analysis, visualizations, and actionable recommendations to identify areas for improvement, enhance profitability, and streamline operations. </a:t>
            </a:r>
          </a:p>
          <a:p>
            <a:endParaRPr lang="en-US" sz="1800" cap="none" dirty="0">
              <a:latin typeface="Arial" panose="020B0604020202020204" pitchFamily="34" charset="0"/>
              <a:cs typeface="Arial" panose="020B0604020202020204" pitchFamily="34" charset="0"/>
            </a:endParaRPr>
          </a:p>
          <a:p>
            <a:r>
              <a:rPr lang="en-US" sz="1800" b="1" cap="none" dirty="0">
                <a:latin typeface="Arial" panose="020B0604020202020204" pitchFamily="34" charset="0"/>
                <a:cs typeface="Arial" panose="020B0604020202020204" pitchFamily="34" charset="0"/>
              </a:rPr>
              <a:t>Benefits from the solution:</a:t>
            </a:r>
          </a:p>
          <a:p>
            <a:pPr marL="285750" indent="-285750">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They will benefit from optimized inventory management, improved sales forecasting, and streamlined operations, leading to increased profitability and better customer satisfaction. </a:t>
            </a:r>
          </a:p>
          <a:p>
            <a:pPr marL="285750" indent="-285750">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They will benefit from targeted marketing campaigns, enhanced customer engagement, and improved customer retention, resulting in increased sales and brand loyalty.</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34809" y="0"/>
            <a:ext cx="11029616" cy="1188720"/>
          </a:xfrm>
        </p:spPr>
        <p:txBody>
          <a:bodyPr anchor="ctr"/>
          <a:lstStyle/>
          <a:p>
            <a:br>
              <a:rPr lang="en-US" sz="2800" dirty="0">
                <a:solidFill>
                  <a:srgbClr val="00B050"/>
                </a:solidFill>
              </a:rPr>
            </a:br>
            <a:r>
              <a:rPr lang="en-US" sz="2800" dirty="0">
                <a:solidFill>
                  <a:srgbClr val="00B050"/>
                </a:solidFill>
              </a:rPr>
              <a:t>MY SOLUTION AND ITS VALUE PROPOSITION</a:t>
            </a:r>
            <a:endParaRPr lang="en-US" dirty="0">
              <a:solidFill>
                <a:srgbClr val="00B050"/>
              </a:solidFill>
            </a:endParaRPr>
          </a:p>
        </p:txBody>
      </p:sp>
      <p:sp>
        <p:nvSpPr>
          <p:cNvPr id="4" name="Title 1">
            <a:extLst>
              <a:ext uri="{FF2B5EF4-FFF2-40B4-BE49-F238E27FC236}">
                <a16:creationId xmlns:a16="http://schemas.microsoft.com/office/drawing/2014/main" id="{6904E55D-EF4A-3E9D-F68A-E4D44915D73F}"/>
              </a:ext>
            </a:extLst>
          </p:cNvPr>
          <p:cNvSpPr txBox="1">
            <a:spLocks/>
          </p:cNvSpPr>
          <p:nvPr/>
        </p:nvSpPr>
        <p:spPr>
          <a:xfrm>
            <a:off x="488427" y="1347535"/>
            <a:ext cx="11122381" cy="529180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700" b="1" cap="none" dirty="0">
                <a:latin typeface="Arial" panose="020B0604020202020204" pitchFamily="34" charset="0"/>
                <a:cs typeface="Arial" panose="020B0604020202020204" pitchFamily="34" charset="0"/>
              </a:rPr>
              <a:t>The solution</a:t>
            </a:r>
            <a:r>
              <a:rPr lang="en-US" sz="1700" cap="none" dirty="0">
                <a:latin typeface="Arial" panose="020B0604020202020204" pitchFamily="34" charset="0"/>
                <a:cs typeface="Arial" panose="020B0604020202020204" pitchFamily="34" charset="0"/>
              </a:rPr>
              <a:t> for </a:t>
            </a:r>
            <a:r>
              <a:rPr lang="en-US" sz="1700" b="1" cap="none" dirty="0">
                <a:latin typeface="Arial" panose="020B0604020202020204" pitchFamily="34" charset="0"/>
                <a:cs typeface="Arial" panose="020B0604020202020204" pitchFamily="34" charset="0"/>
              </a:rPr>
              <a:t>the "analysis of superstore dataset" </a:t>
            </a:r>
            <a:r>
              <a:rPr lang="en-US" sz="1700" cap="none" dirty="0">
                <a:latin typeface="Arial" panose="020B0604020202020204" pitchFamily="34" charset="0"/>
                <a:cs typeface="Arial" panose="020B0604020202020204" pitchFamily="34" charset="0"/>
              </a:rPr>
              <a:t>project involves conducting a comprehensive analysis of the superstore dataset to gain insights into sales trends, customer behavior, and operational efficiency. This analysis will be carried out using various statistical and data mining techniques, as well as advanced visualization tools. Value proposition: our solution provides the following </a:t>
            </a:r>
          </a:p>
          <a:p>
            <a:endParaRPr lang="en-US" sz="1700" cap="none" dirty="0">
              <a:latin typeface="Arial" panose="020B0604020202020204" pitchFamily="34" charset="0"/>
              <a:cs typeface="Arial" panose="020B0604020202020204" pitchFamily="34" charset="0"/>
            </a:endParaRPr>
          </a:p>
          <a:p>
            <a:endParaRPr lang="en-US" sz="1700" cap="none" dirty="0">
              <a:latin typeface="Arial" panose="020B0604020202020204" pitchFamily="34" charset="0"/>
              <a:cs typeface="Arial" panose="020B0604020202020204" pitchFamily="34" charset="0"/>
            </a:endParaRPr>
          </a:p>
          <a:p>
            <a:r>
              <a:rPr lang="en-US" sz="1700" b="1" cap="none" dirty="0">
                <a:latin typeface="Arial" panose="020B0604020202020204" pitchFamily="34" charset="0"/>
                <a:cs typeface="Arial" panose="020B0604020202020204" pitchFamily="34" charset="0"/>
              </a:rPr>
              <a:t>Value propositions: </a:t>
            </a:r>
            <a:r>
              <a:rPr lang="en-US" sz="1700" cap="none" dirty="0">
                <a:latin typeface="Arial" panose="020B0604020202020204" pitchFamily="34" charset="0"/>
                <a:cs typeface="Arial" panose="020B0604020202020204" pitchFamily="34" charset="0"/>
              </a:rPr>
              <a:t>solution provides the following value propositions:</a:t>
            </a:r>
          </a:p>
          <a:p>
            <a:r>
              <a:rPr lang="en-US" sz="1700" cap="none" dirty="0">
                <a:latin typeface="Arial" panose="020B0604020202020204" pitchFamily="34" charset="0"/>
                <a:cs typeface="Arial" panose="020B0604020202020204" pitchFamily="34" charset="0"/>
              </a:rPr>
              <a:t>•</a:t>
            </a:r>
            <a:r>
              <a:rPr lang="en-US" sz="1700" b="1" cap="none" dirty="0">
                <a:latin typeface="Arial" panose="020B0604020202020204" pitchFamily="34" charset="0"/>
                <a:cs typeface="Arial" panose="020B0604020202020204" pitchFamily="34" charset="0"/>
              </a:rPr>
              <a:t>Data-driven decision making</a:t>
            </a:r>
            <a:r>
              <a:rPr lang="en-US" sz="1700" cap="none" dirty="0">
                <a:latin typeface="Arial" panose="020B0604020202020204" pitchFamily="34" charset="0"/>
                <a:cs typeface="Arial" panose="020B0604020202020204" pitchFamily="34" charset="0"/>
              </a:rPr>
              <a:t>: by analyzing the superstore dataset, we enable data-driven decision making for store managers and marketing managers. They can make informed decisions based on comprehensive analysis, leading to improved store performance, optimized operations, and targeted marketing strategies. </a:t>
            </a:r>
          </a:p>
          <a:p>
            <a:r>
              <a:rPr lang="en-US" sz="1700" cap="none" dirty="0">
                <a:latin typeface="Arial" panose="020B0604020202020204" pitchFamily="34" charset="0"/>
                <a:cs typeface="Arial" panose="020B0604020202020204" pitchFamily="34" charset="0"/>
              </a:rPr>
              <a:t>•</a:t>
            </a:r>
            <a:r>
              <a:rPr lang="en-US" sz="1700" b="1" cap="none" dirty="0">
                <a:latin typeface="Arial" panose="020B0604020202020204" pitchFamily="34" charset="0"/>
                <a:cs typeface="Arial" panose="020B0604020202020204" pitchFamily="34" charset="0"/>
              </a:rPr>
              <a:t>Enhanced profitability</a:t>
            </a:r>
            <a:r>
              <a:rPr lang="en-US" sz="1700" cap="none" dirty="0">
                <a:latin typeface="Arial" panose="020B0604020202020204" pitchFamily="34" charset="0"/>
                <a:cs typeface="Arial" panose="020B0604020202020204" pitchFamily="34" charset="0"/>
              </a:rPr>
              <a:t>: our analysis helps identify opportunities for increasing sales, improving inventory management, and reducing costs, ultimately leading to enhanced profitability for the superstore. By optimizing pricing strategies, identifying high-demand products, and streamlining operations, the store can maximize its revenue and profitability.</a:t>
            </a:r>
          </a:p>
          <a:p>
            <a:r>
              <a:rPr lang="en-US" sz="1700" cap="none" dirty="0">
                <a:latin typeface="Arial" panose="020B0604020202020204" pitchFamily="34" charset="0"/>
                <a:cs typeface="Arial" panose="020B0604020202020204" pitchFamily="34" charset="0"/>
              </a:rPr>
              <a:t> •</a:t>
            </a:r>
            <a:r>
              <a:rPr lang="en-US" sz="1700" b="1" cap="none" dirty="0">
                <a:latin typeface="Arial" panose="020B0604020202020204" pitchFamily="34" charset="0"/>
                <a:cs typeface="Arial" panose="020B0604020202020204" pitchFamily="34" charset="0"/>
              </a:rPr>
              <a:t>Customer insights and personalized marketing</a:t>
            </a:r>
            <a:r>
              <a:rPr lang="en-US" sz="1700" cap="none" dirty="0">
                <a:latin typeface="Arial" panose="020B0604020202020204" pitchFamily="34" charset="0"/>
                <a:cs typeface="Arial" panose="020B0604020202020204" pitchFamily="34" charset="0"/>
              </a:rPr>
              <a:t>: by analyzing customer behavior, demographics, and preferences, our solution provides valuable insights to marketing managers. This enables them to develop personalized marketing campaigns, tailor promotions, and enhance customer engagement, resulting in increased customer satisfaction, retention, and ultimately, higher sales. </a:t>
            </a:r>
          </a:p>
          <a:p>
            <a:r>
              <a:rPr lang="en-US" sz="1700" b="1" cap="none" dirty="0">
                <a:latin typeface="Arial" panose="020B0604020202020204" pitchFamily="34" charset="0"/>
                <a:cs typeface="Arial" panose="020B0604020202020204" pitchFamily="34" charset="0"/>
              </a:rPr>
              <a:t>•Competitive advantage:</a:t>
            </a:r>
            <a:r>
              <a:rPr lang="en-US" sz="1700" cap="none" dirty="0">
                <a:latin typeface="Arial" panose="020B0604020202020204" pitchFamily="34" charset="0"/>
                <a:cs typeface="Arial" panose="020B0604020202020204" pitchFamily="34" charset="0"/>
              </a:rPr>
              <a:t> leveraging the power of data analysis, our solution provides the superstore with a competitive advantage in the market</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40748" y="228769"/>
            <a:ext cx="11029616" cy="1188720"/>
          </a:xfrm>
        </p:spPr>
        <p:txBody>
          <a:bodyPr anchor="ctr"/>
          <a:lstStyle/>
          <a:p>
            <a:r>
              <a:rPr lang="en-IN" altLang="en-US" dirty="0">
                <a:solidFill>
                  <a:srgbClr val="00B050"/>
                </a:solidFill>
              </a:rPr>
              <a:t>Unique </a:t>
            </a:r>
            <a:r>
              <a:rPr lang="en-IN" altLang="en-US" dirty="0" err="1">
                <a:solidFill>
                  <a:srgbClr val="00B050"/>
                </a:solidFill>
              </a:rPr>
              <a:t>ASpects</a:t>
            </a:r>
            <a:endParaRPr lang="en-US" dirty="0">
              <a:solidFill>
                <a:srgbClr val="00B050"/>
              </a:solidFill>
            </a:endParaRPr>
          </a:p>
        </p:txBody>
      </p:sp>
      <p:sp>
        <p:nvSpPr>
          <p:cNvPr id="4" name="Title 1">
            <a:extLst>
              <a:ext uri="{FF2B5EF4-FFF2-40B4-BE49-F238E27FC236}">
                <a16:creationId xmlns:a16="http://schemas.microsoft.com/office/drawing/2014/main" id="{9A4CFBBD-5D6E-8C50-7A63-6908F212FDA9}"/>
              </a:ext>
            </a:extLst>
          </p:cNvPr>
          <p:cNvSpPr txBox="1">
            <a:spLocks/>
          </p:cNvSpPr>
          <p:nvPr/>
        </p:nvSpPr>
        <p:spPr>
          <a:xfrm>
            <a:off x="247983" y="1072385"/>
            <a:ext cx="11122381" cy="5291803"/>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q"/>
            </a:pPr>
            <a:r>
              <a:rPr lang="en-US" sz="1800" b="1" cap="none" dirty="0">
                <a:latin typeface="Arial" panose="020B0604020202020204" pitchFamily="34" charset="0"/>
                <a:cs typeface="Arial" panose="020B0604020202020204" pitchFamily="34" charset="0"/>
              </a:rPr>
              <a:t>Advanced visualization with matplotlib and seaborn: </a:t>
            </a:r>
            <a:r>
              <a:rPr lang="en-US" sz="1600" cap="none" dirty="0">
                <a:latin typeface="Arial" panose="020B0604020202020204" pitchFamily="34" charset="0"/>
                <a:cs typeface="Arial" panose="020B0604020202020204" pitchFamily="34" charset="0"/>
              </a:rPr>
              <a:t>while data visualization is a common component of data analysis projects, my solution stands out by utilizing the powerful libraries matplotlib and seaborn. These libraries offer extensive customization options, allowing for the creation of visually appealing and insightful charts, graphs, and plots. By leveraging the capabilities of matplotlib and seaborn, my solution presents data in a visually engaging manner, enhancing the understanding of complex patterns and relationships within the superstore dataset.</a:t>
            </a:r>
          </a:p>
          <a:p>
            <a:endParaRPr lang="en-US" sz="1600" cap="none"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800" b="1" cap="none" dirty="0">
                <a:latin typeface="Arial" panose="020B0604020202020204" pitchFamily="34" charset="0"/>
                <a:cs typeface="Arial" panose="020B0604020202020204" pitchFamily="34" charset="0"/>
              </a:rPr>
              <a:t>Interactive dashboards</a:t>
            </a:r>
            <a:r>
              <a:rPr lang="en-US" sz="1600" cap="none" dirty="0">
                <a:latin typeface="Arial" panose="020B0604020202020204" pitchFamily="34" charset="0"/>
                <a:cs typeface="Arial" panose="020B0604020202020204" pitchFamily="34" charset="0"/>
              </a:rPr>
              <a:t>: to provide an exceptional user experience, my solution incorporates interactive dashboards. These dashboards allow stakeholders to dynamically explore and interact with the analyzed data, enabling them to drill down into specific details, apply filters, and visualize different dimensions. The interactive nature of the dashboards enhances engagement, facilitates deeper insights, and empowers users to derive actionable recommendations effectively.</a:t>
            </a:r>
          </a:p>
          <a:p>
            <a:endParaRPr lang="en-US" sz="1600" cap="none"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800" b="1" cap="none" dirty="0">
                <a:latin typeface="Arial" panose="020B0604020202020204" pitchFamily="34" charset="0"/>
                <a:cs typeface="Arial" panose="020B0604020202020204" pitchFamily="34" charset="0"/>
              </a:rPr>
              <a:t>Descriptive analytics: </a:t>
            </a:r>
            <a:r>
              <a:rPr lang="en-US" sz="1600" cap="none" dirty="0">
                <a:latin typeface="Arial" panose="020B0604020202020204" pitchFamily="34" charset="0"/>
                <a:cs typeface="Arial" panose="020B0604020202020204" pitchFamily="34" charset="0"/>
              </a:rPr>
              <a:t>utilize descriptive analytics techniques to summarize and present key information about sales trends, customer behavior, and operational performance within the superstore dataset. This includes calculating summary statistics, generating frequency distributions, and identifying important patterns or trends.</a:t>
            </a:r>
          </a:p>
          <a:p>
            <a:endParaRPr lang="en-US" sz="1600" cap="none"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800" b="1" cap="none" dirty="0">
                <a:latin typeface="Arial" panose="020B0604020202020204" pitchFamily="34" charset="0"/>
                <a:cs typeface="Arial" panose="020B0604020202020204" pitchFamily="34" charset="0"/>
              </a:rPr>
              <a:t>Forecasting and trend analysis: </a:t>
            </a:r>
            <a:r>
              <a:rPr lang="en-US" sz="1600" cap="none" dirty="0">
                <a:latin typeface="Arial" panose="020B0604020202020204" pitchFamily="34" charset="0"/>
                <a:cs typeface="Arial" panose="020B0604020202020204" pitchFamily="34" charset="0"/>
              </a:rPr>
              <a:t>apply forecasting methods and trend analysis to predict future sales trends and demand patterns.</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solidFill>
                  <a:srgbClr val="00B050"/>
                </a:solidFill>
              </a:rPr>
              <a:t>MODELLING</a:t>
            </a:r>
            <a:endParaRPr lang="en-US" dirty="0">
              <a:solidFill>
                <a:srgbClr val="00B050"/>
              </a:solidFill>
            </a:endParaRPr>
          </a:p>
        </p:txBody>
      </p:sp>
      <p:sp>
        <p:nvSpPr>
          <p:cNvPr id="3" name="Content Placeholder 2"/>
          <p:cNvSpPr>
            <a:spLocks noGrp="1"/>
          </p:cNvSpPr>
          <p:nvPr>
            <p:ph idx="1"/>
          </p:nvPr>
        </p:nvSpPr>
        <p:spPr>
          <a:xfrm>
            <a:off x="379562" y="1644233"/>
            <a:ext cx="11231245" cy="4719955"/>
          </a:xfrm>
        </p:spPr>
        <p:txBody>
          <a:bodyPr>
            <a:noAutofit/>
          </a:bodyPr>
          <a:lstStyle/>
          <a:p>
            <a:pPr marL="0" indent="0">
              <a:buNone/>
            </a:pPr>
            <a:r>
              <a:rPr lang="en-US" b="1" dirty="0">
                <a:latin typeface="Times New Roman" panose="02020603050405020304" charset="0"/>
                <a:cs typeface="Times New Roman" panose="02020603050405020304" charset="0"/>
              </a:rPr>
              <a:t>STEP 1: IMPORT NECESSARY MODULES</a:t>
            </a:r>
          </a:p>
          <a:p>
            <a:pPr marL="0" indent="0">
              <a:buNone/>
            </a:pPr>
            <a:r>
              <a:rPr lang="en-US" dirty="0">
                <a:latin typeface="Times New Roman" panose="02020603050405020304" charset="0"/>
                <a:cs typeface="Times New Roman" panose="02020603050405020304" charset="0"/>
              </a:rPr>
              <a:t>- Without importing a module that allows you read a csv file from your desktop, </a:t>
            </a:r>
            <a:r>
              <a:rPr lang="en-US" dirty="0" err="1">
                <a:latin typeface="Times New Roman" panose="02020603050405020304" charset="0"/>
                <a:cs typeface="Times New Roman" panose="02020603050405020304" charset="0"/>
              </a:rPr>
              <a:t>ypu</a:t>
            </a:r>
            <a:r>
              <a:rPr lang="en-US" dirty="0">
                <a:latin typeface="Times New Roman" panose="02020603050405020304" charset="0"/>
                <a:cs typeface="Times New Roman" panose="02020603050405020304" charset="0"/>
              </a:rPr>
              <a:t> can't. Without importing a module that allows you to plot graphs, you can't plot a </a:t>
            </a:r>
            <a:r>
              <a:rPr lang="en-US" dirty="0" err="1">
                <a:latin typeface="Times New Roman" panose="02020603050405020304" charset="0"/>
                <a:cs typeface="Times New Roman" panose="02020603050405020304" charset="0"/>
              </a:rPr>
              <a:t>graph.The</a:t>
            </a:r>
            <a:r>
              <a:rPr lang="en-US" dirty="0">
                <a:latin typeface="Times New Roman" panose="02020603050405020304" charset="0"/>
                <a:cs typeface="Times New Roman" panose="02020603050405020304" charset="0"/>
              </a:rPr>
              <a:t> necessary modules are imported as shown in the next line of code.</a:t>
            </a:r>
          </a:p>
          <a:p>
            <a:pPr marL="0" indent="0">
              <a:buNone/>
            </a:pPr>
            <a:r>
              <a:rPr lang="en-US" b="1" dirty="0">
                <a:latin typeface="Times New Roman" panose="02020603050405020304" charset="0"/>
                <a:cs typeface="Times New Roman" panose="02020603050405020304" charset="0"/>
              </a:rPr>
              <a:t> STEP 2: DATA CLEANING</a:t>
            </a:r>
          </a:p>
          <a:p>
            <a:pPr marL="0" indent="0">
              <a:buNone/>
            </a:pPr>
            <a:r>
              <a:rPr lang="en-US" dirty="0">
                <a:latin typeface="Times New Roman" panose="02020603050405020304" charset="0"/>
                <a:cs typeface="Times New Roman" panose="02020603050405020304" charset="0"/>
              </a:rPr>
              <a:t>- With the understanding that Data tells stories, it is important that it is clean before any analysis is made. As the saying goes, Garbage In, Garbage Out.</a:t>
            </a:r>
          </a:p>
          <a:p>
            <a:pPr marL="0" indent="0">
              <a:buNone/>
            </a:pPr>
            <a:r>
              <a:rPr lang="en-IN" altLang="en-US" dirty="0">
                <a:latin typeface="Times New Roman" panose="02020603050405020304" charset="0"/>
                <a:cs typeface="Times New Roman" panose="02020603050405020304" charset="0"/>
              </a:rPr>
              <a:t>We remove Unnecessary Column Like Postal Code in our Dataset for better Analysis</a:t>
            </a:r>
          </a:p>
          <a:p>
            <a:pPr marL="0" indent="0">
              <a:buNone/>
            </a:pPr>
            <a:r>
              <a:rPr lang="en-IN" altLang="en-US" dirty="0">
                <a:latin typeface="Times New Roman" panose="02020603050405020304" charset="0"/>
                <a:cs typeface="Times New Roman" panose="02020603050405020304" charset="0"/>
              </a:rPr>
              <a:t>We find Unique values for each Columns</a:t>
            </a:r>
          </a:p>
          <a:p>
            <a:pPr marL="0" indent="0">
              <a:buNone/>
            </a:pPr>
            <a:r>
              <a:rPr lang="en-US" dirty="0">
                <a:latin typeface="Times New Roman" panose="02020603050405020304" charset="0"/>
                <a:cs typeface="Times New Roman" panose="02020603050405020304" charset="0"/>
              </a:rPr>
              <a:t>print(</a:t>
            </a:r>
            <a:r>
              <a:rPr lang="en-US" dirty="0" err="1">
                <a:latin typeface="Times New Roman" panose="02020603050405020304" charset="0"/>
                <a:cs typeface="Times New Roman" panose="02020603050405020304" charset="0"/>
              </a:rPr>
              <a:t>df</a:t>
            </a:r>
            <a:r>
              <a:rPr lang="en-US" dirty="0">
                <a:latin typeface="Times New Roman" panose="02020603050405020304" charset="0"/>
                <a:cs typeface="Times New Roman" panose="02020603050405020304" charset="0"/>
              </a:rPr>
              <a:t>["Ship Mode"].unique())</a:t>
            </a: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sym typeface="+mn-ea"/>
              </a:rPr>
              <a:t>['Second </a:t>
            </a:r>
            <a:r>
              <a:rPr lang="en-US" dirty="0" err="1">
                <a:latin typeface="Times New Roman" panose="02020603050405020304" charset="0"/>
                <a:cs typeface="Times New Roman" panose="02020603050405020304" charset="0"/>
                <a:sym typeface="+mn-ea"/>
              </a:rPr>
              <a:t>Class'</a:t>
            </a:r>
            <a:r>
              <a:rPr lang="en-US" dirty="0">
                <a:latin typeface="Times New Roman" panose="02020603050405020304" charset="0"/>
                <a:cs typeface="Times New Roman" panose="02020603050405020304" charset="0"/>
                <a:sym typeface="+mn-ea"/>
              </a:rPr>
              <a:t> 'Standard </a:t>
            </a:r>
            <a:r>
              <a:rPr lang="en-US" dirty="0" err="1">
                <a:latin typeface="Times New Roman" panose="02020603050405020304" charset="0"/>
                <a:cs typeface="Times New Roman" panose="02020603050405020304" charset="0"/>
                <a:sym typeface="+mn-ea"/>
              </a:rPr>
              <a:t>Class'</a:t>
            </a:r>
            <a:r>
              <a:rPr lang="en-US" dirty="0">
                <a:latin typeface="Times New Roman" panose="02020603050405020304" charset="0"/>
                <a:cs typeface="Times New Roman" panose="02020603050405020304" charset="0"/>
                <a:sym typeface="+mn-ea"/>
              </a:rPr>
              <a:t> 'First </a:t>
            </a:r>
            <a:r>
              <a:rPr lang="en-US" dirty="0" err="1">
                <a:latin typeface="Times New Roman" panose="02020603050405020304" charset="0"/>
                <a:cs typeface="Times New Roman" panose="02020603050405020304" charset="0"/>
                <a:sym typeface="+mn-ea"/>
              </a:rPr>
              <a:t>Class'</a:t>
            </a:r>
            <a:r>
              <a:rPr lang="en-US" dirty="0">
                <a:latin typeface="Times New Roman" panose="02020603050405020304" charset="0"/>
                <a:cs typeface="Times New Roman" panose="02020603050405020304" charset="0"/>
                <a:sym typeface="+mn-ea"/>
              </a:rPr>
              <a:t> 'Same Day']</a:t>
            </a:r>
            <a:endParaRPr lang="en-US" dirty="0">
              <a:latin typeface="Times New Roman" panose="02020603050405020304"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rPr>
              <a:t>print(</a:t>
            </a:r>
            <a:r>
              <a:rPr lang="en-US" dirty="0" err="1">
                <a:latin typeface="Times New Roman" panose="02020603050405020304" charset="0"/>
                <a:cs typeface="Times New Roman" panose="02020603050405020304" charset="0"/>
              </a:rPr>
              <a:t>df</a:t>
            </a:r>
            <a:r>
              <a:rPr lang="en-US" dirty="0">
                <a:latin typeface="Times New Roman" panose="02020603050405020304" charset="0"/>
                <a:cs typeface="Times New Roman" panose="02020603050405020304" charset="0"/>
              </a:rPr>
              <a:t>["Segment"].unique())</a:t>
            </a: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sym typeface="+mn-ea"/>
              </a:rPr>
              <a:t>['Consumer' 'Corporate' 'Home Office']</a:t>
            </a:r>
            <a:endParaRPr lang="en-US" dirty="0">
              <a:latin typeface="Times New Roman" panose="02020603050405020304" charset="0"/>
              <a:cs typeface="Times New Roman" panose="02020603050405020304" charset="0"/>
            </a:endParaRPr>
          </a:p>
          <a:p>
            <a:pPr marL="0" indent="0">
              <a:buNone/>
            </a:pPr>
            <a:r>
              <a:rPr lang="en-US" dirty="0" err="1">
                <a:latin typeface="Times New Roman" panose="02020603050405020304" charset="0"/>
                <a:cs typeface="Times New Roman" panose="02020603050405020304" charset="0"/>
              </a:rPr>
              <a:t>df.isna</a:t>
            </a:r>
            <a:r>
              <a:rPr lang="en-US" dirty="0">
                <a:latin typeface="Times New Roman" panose="02020603050405020304" charset="0"/>
                <a:cs typeface="Times New Roman" panose="02020603050405020304" charset="0"/>
              </a:rPr>
              <a:t>().sum()</a:t>
            </a:r>
            <a:r>
              <a:rPr lang="en-IN" altLang="en-US" dirty="0">
                <a:latin typeface="Times New Roman" panose="02020603050405020304" charset="0"/>
                <a:cs typeface="Times New Roman" panose="02020603050405020304" charset="0"/>
              </a:rPr>
              <a:t> So as to Check if there is any missing element.</a:t>
            </a:r>
            <a:endParaRPr lang="en-US" dirty="0">
              <a:latin typeface="Times New Roman" panose="02020603050405020304" charset="0"/>
              <a:cs typeface="Times New Roman" panose="02020603050405020304" charset="0"/>
            </a:endParaRPr>
          </a:p>
          <a:p>
            <a:pPr marL="0" indent="0">
              <a:buNone/>
            </a:pPr>
            <a:endParaRPr lang="en-IN" altLang="en-US" dirty="0">
              <a:latin typeface="Times New Roman" panose="02020603050405020304"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902" y="1668543"/>
            <a:ext cx="10689970" cy="4259757"/>
          </a:xfrm>
        </p:spPr>
        <p:txBody>
          <a:bodyPr>
            <a:normAutofit fontScale="25000" lnSpcReduction="20000"/>
          </a:bodyPr>
          <a:lstStyle/>
          <a:p>
            <a:endParaRPr lang="en-IN" altLang="en-US" sz="6400" dirty="0"/>
          </a:p>
          <a:p>
            <a:pPr marL="0" indent="0">
              <a:buNone/>
            </a:pPr>
            <a:r>
              <a:rPr lang="en-US" sz="8000" b="1" dirty="0">
                <a:latin typeface="Times New Roman" panose="02020603050405020304" charset="0"/>
                <a:cs typeface="Times New Roman" panose="02020603050405020304" charset="0"/>
                <a:sym typeface="+mn-ea"/>
              </a:rPr>
              <a:t>STEP 3: EXPLORATORY DATA</a:t>
            </a:r>
            <a:r>
              <a:rPr lang="en-IN" altLang="en-US" sz="8000" b="1" dirty="0">
                <a:latin typeface="Times New Roman" panose="02020603050405020304" charset="0"/>
                <a:cs typeface="Times New Roman" panose="02020603050405020304" charset="0"/>
                <a:sym typeface="+mn-ea"/>
              </a:rPr>
              <a:t> </a:t>
            </a:r>
            <a:r>
              <a:rPr lang="en-US" sz="8000" b="1" dirty="0">
                <a:latin typeface="Times New Roman" panose="02020603050405020304" charset="0"/>
                <a:cs typeface="Times New Roman" panose="02020603050405020304" charset="0"/>
                <a:sym typeface="+mn-ea"/>
              </a:rPr>
              <a:t> ANALYSIS</a:t>
            </a:r>
            <a:endParaRPr lang="en-US" sz="8000" b="1" dirty="0">
              <a:latin typeface="Times New Roman" panose="02020603050405020304" charset="0"/>
              <a:cs typeface="Times New Roman" panose="02020603050405020304" charset="0"/>
            </a:endParaRPr>
          </a:p>
          <a:p>
            <a:pPr marL="0" indent="0">
              <a:buNone/>
            </a:pPr>
            <a:r>
              <a:rPr lang="en-US" sz="6400" dirty="0">
                <a:latin typeface="Times New Roman" panose="02020603050405020304" charset="0"/>
                <a:cs typeface="Times New Roman" panose="02020603050405020304" charset="0"/>
                <a:sym typeface="+mn-ea"/>
              </a:rPr>
              <a:t>- The fundamental purpose of exploratory data analysis is to aid in the examination of data prior to making any assumptions. </a:t>
            </a:r>
            <a:endParaRPr lang="en-US" sz="6400" dirty="0">
              <a:latin typeface="Times New Roman" panose="02020603050405020304" charset="0"/>
              <a:cs typeface="Times New Roman" panose="02020603050405020304" charset="0"/>
            </a:endParaRPr>
          </a:p>
          <a:p>
            <a:pPr marL="0" indent="0">
              <a:buNone/>
            </a:pPr>
            <a:r>
              <a:rPr lang="en-US" sz="6400" dirty="0">
                <a:latin typeface="Times New Roman" panose="02020603050405020304" charset="0"/>
                <a:cs typeface="Times New Roman" panose="02020603050405020304" charset="0"/>
                <a:sym typeface="+mn-ea"/>
              </a:rPr>
              <a:t>- It can aid in the detection of obvious errors, the understanding of data patterns, the detection of outliers or unexpected events, and the discovery of noteworthy connections between variables.</a:t>
            </a:r>
          </a:p>
          <a:p>
            <a:pPr marL="0" indent="0">
              <a:buNone/>
            </a:pPr>
            <a:r>
              <a:rPr lang="en-IN" altLang="en-US" sz="6400" dirty="0">
                <a:latin typeface="Times New Roman" panose="02020603050405020304" charset="0"/>
                <a:cs typeface="Times New Roman" panose="02020603050405020304" charset="0"/>
              </a:rPr>
              <a:t>Now we perform Sales and Profit Analysis based on different Aspects such as </a:t>
            </a:r>
          </a:p>
          <a:p>
            <a:pPr>
              <a:buClr>
                <a:srgbClr val="000000"/>
              </a:buClr>
              <a:buFont typeface="Wingdings" panose="05000000000000000000" charset="0"/>
              <a:buChar char="§"/>
            </a:pPr>
            <a:r>
              <a:rPr lang="en-IN" altLang="en-US" sz="6400" dirty="0">
                <a:latin typeface="Times New Roman" panose="02020603050405020304" charset="0"/>
                <a:cs typeface="Times New Roman" panose="02020603050405020304" charset="0"/>
              </a:rPr>
              <a:t>Sales  and Profit </a:t>
            </a:r>
            <a:r>
              <a:rPr lang="en-IN" altLang="en-US" sz="6400" dirty="0" err="1">
                <a:latin typeface="Times New Roman" panose="02020603050405020304" charset="0"/>
                <a:cs typeface="Times New Roman" panose="02020603050405020304" charset="0"/>
                <a:sym typeface="+mn-ea"/>
              </a:rPr>
              <a:t>Analysis</a:t>
            </a:r>
            <a:r>
              <a:rPr lang="en-IN" altLang="en-US" sz="6400" dirty="0" err="1">
                <a:latin typeface="Times New Roman" panose="02020603050405020304" charset="0"/>
                <a:cs typeface="Times New Roman" panose="02020603050405020304" charset="0"/>
              </a:rPr>
              <a:t>of</a:t>
            </a:r>
            <a:r>
              <a:rPr lang="en-IN" altLang="en-US" sz="6400" dirty="0">
                <a:latin typeface="Times New Roman" panose="02020603050405020304" charset="0"/>
                <a:cs typeface="Times New Roman" panose="02020603050405020304" charset="0"/>
              </a:rPr>
              <a:t> different  Regions such as </a:t>
            </a:r>
            <a:r>
              <a:rPr lang="en-IN" altLang="en-US" sz="6400" dirty="0" err="1">
                <a:latin typeface="Times New Roman" panose="02020603050405020304" charset="0"/>
                <a:cs typeface="Times New Roman" panose="02020603050405020304" charset="0"/>
              </a:rPr>
              <a:t>South,North,East,West</a:t>
            </a:r>
            <a:r>
              <a:rPr lang="en-IN" altLang="en-US" sz="6400" dirty="0">
                <a:latin typeface="Times New Roman" panose="02020603050405020304" charset="0"/>
                <a:cs typeface="Times New Roman" panose="02020603050405020304" charset="0"/>
              </a:rPr>
              <a:t> </a:t>
            </a:r>
            <a:r>
              <a:rPr lang="en-IN" altLang="en-US" sz="6400" dirty="0">
                <a:latin typeface="Times New Roman" panose="02020603050405020304" charset="0"/>
                <a:cs typeface="Times New Roman" panose="02020603050405020304" charset="0"/>
                <a:sym typeface="+mn-ea"/>
              </a:rPr>
              <a:t>(</a:t>
            </a:r>
            <a:r>
              <a:rPr lang="en-IN" altLang="en-US" sz="6400" dirty="0" err="1">
                <a:latin typeface="Times New Roman" panose="02020603050405020304" charset="0"/>
                <a:cs typeface="Times New Roman" panose="02020603050405020304" charset="0"/>
                <a:sym typeface="+mn-ea"/>
              </a:rPr>
              <a:t>ie</a:t>
            </a:r>
            <a:r>
              <a:rPr lang="en-IN" altLang="en-US" sz="6400" dirty="0">
                <a:latin typeface="Times New Roman" panose="02020603050405020304" charset="0"/>
                <a:cs typeface="Times New Roman" panose="02020603050405020304" charset="0"/>
                <a:sym typeface="+mn-ea"/>
              </a:rPr>
              <a:t> in Amount and Percentage)</a:t>
            </a:r>
          </a:p>
          <a:p>
            <a:pPr>
              <a:buClr>
                <a:srgbClr val="000000"/>
              </a:buClr>
              <a:buFont typeface="Wingdings" panose="05000000000000000000" charset="0"/>
              <a:buChar char="§"/>
            </a:pPr>
            <a:r>
              <a:rPr lang="en-IN" altLang="en-US" sz="6400" dirty="0">
                <a:latin typeface="Times New Roman" panose="02020603050405020304" charset="0"/>
                <a:cs typeface="Times New Roman" panose="02020603050405020304" charset="0"/>
                <a:sym typeface="+mn-ea"/>
              </a:rPr>
              <a:t>Sales  and Profit Analysis of different segments such as </a:t>
            </a:r>
            <a:r>
              <a:rPr lang="en-IN" altLang="en-US" sz="6400" dirty="0" err="1">
                <a:latin typeface="Times New Roman" panose="02020603050405020304" charset="0"/>
                <a:cs typeface="Times New Roman" panose="02020603050405020304" charset="0"/>
                <a:sym typeface="+mn-ea"/>
              </a:rPr>
              <a:t>Consumer,Corporate</a:t>
            </a:r>
            <a:r>
              <a:rPr lang="en-IN" altLang="en-US" sz="6400" dirty="0">
                <a:latin typeface="Times New Roman" panose="02020603050405020304" charset="0"/>
                <a:cs typeface="Times New Roman" panose="02020603050405020304" charset="0"/>
                <a:sym typeface="+mn-ea"/>
              </a:rPr>
              <a:t> and Home Office(</a:t>
            </a:r>
            <a:r>
              <a:rPr lang="en-IN" altLang="en-US" sz="6400" dirty="0" err="1">
                <a:latin typeface="Times New Roman" panose="02020603050405020304" charset="0"/>
                <a:cs typeface="Times New Roman" panose="02020603050405020304" charset="0"/>
                <a:sym typeface="+mn-ea"/>
              </a:rPr>
              <a:t>ie</a:t>
            </a:r>
            <a:r>
              <a:rPr lang="en-IN" altLang="en-US" sz="6400" dirty="0">
                <a:latin typeface="Times New Roman" panose="02020603050405020304" charset="0"/>
                <a:cs typeface="Times New Roman" panose="02020603050405020304" charset="0"/>
                <a:sym typeface="+mn-ea"/>
              </a:rPr>
              <a:t> in Amount)</a:t>
            </a:r>
            <a:endParaRPr lang="en-IN" altLang="en-US" sz="6400" dirty="0">
              <a:latin typeface="Times New Roman" panose="02020603050405020304" charset="0"/>
              <a:cs typeface="Times New Roman" panose="02020603050405020304" charset="0"/>
            </a:endParaRPr>
          </a:p>
          <a:p>
            <a:pPr>
              <a:buClr>
                <a:srgbClr val="000000"/>
              </a:buClr>
              <a:buFont typeface="Wingdings" panose="05000000000000000000" charset="0"/>
              <a:buChar char="§"/>
            </a:pPr>
            <a:r>
              <a:rPr lang="en-IN" altLang="en-US" sz="6400" dirty="0">
                <a:latin typeface="Times New Roman" panose="02020603050405020304" charset="0"/>
                <a:cs typeface="Times New Roman" panose="02020603050405020304" charset="0"/>
              </a:rPr>
              <a:t>Sales  and Profit </a:t>
            </a:r>
            <a:r>
              <a:rPr lang="en-IN" altLang="en-US" sz="6400" dirty="0">
                <a:latin typeface="Times New Roman" panose="02020603050405020304" charset="0"/>
                <a:cs typeface="Times New Roman" panose="02020603050405020304" charset="0"/>
                <a:sym typeface="+mn-ea"/>
              </a:rPr>
              <a:t>Analysis</a:t>
            </a:r>
            <a:r>
              <a:rPr lang="en-IN" altLang="en-US" sz="6400" dirty="0">
                <a:latin typeface="Times New Roman" panose="02020603050405020304" charset="0"/>
                <a:cs typeface="Times New Roman" panose="02020603050405020304" charset="0"/>
              </a:rPr>
              <a:t> of different segments such as </a:t>
            </a:r>
            <a:r>
              <a:rPr lang="en-IN" altLang="en-US" sz="6400" dirty="0" err="1">
                <a:latin typeface="Times New Roman" panose="02020603050405020304" charset="0"/>
                <a:cs typeface="Times New Roman" panose="02020603050405020304" charset="0"/>
              </a:rPr>
              <a:t>Consumer,Corporate</a:t>
            </a:r>
            <a:r>
              <a:rPr lang="en-IN" altLang="en-US" sz="6400" dirty="0">
                <a:latin typeface="Times New Roman" panose="02020603050405020304" charset="0"/>
                <a:cs typeface="Times New Roman" panose="02020603050405020304" charset="0"/>
              </a:rPr>
              <a:t> and Home Office(</a:t>
            </a:r>
            <a:r>
              <a:rPr lang="en-IN" altLang="en-US" sz="6400" dirty="0" err="1">
                <a:latin typeface="Times New Roman" panose="02020603050405020304" charset="0"/>
                <a:cs typeface="Times New Roman" panose="02020603050405020304" charset="0"/>
              </a:rPr>
              <a:t>ie</a:t>
            </a:r>
            <a:r>
              <a:rPr lang="en-IN" altLang="en-US" sz="6400" dirty="0">
                <a:latin typeface="Times New Roman" panose="02020603050405020304" charset="0"/>
                <a:cs typeface="Times New Roman" panose="02020603050405020304" charset="0"/>
              </a:rPr>
              <a:t> in Amount) </a:t>
            </a:r>
          </a:p>
          <a:p>
            <a:pPr>
              <a:buClr>
                <a:srgbClr val="000000"/>
              </a:buClr>
              <a:buFont typeface="Wingdings" panose="05000000000000000000" charset="0"/>
              <a:buChar char="§"/>
            </a:pPr>
            <a:r>
              <a:rPr lang="en-IN" altLang="en-US" sz="6400" dirty="0">
                <a:latin typeface="Times New Roman" panose="02020603050405020304" charset="0"/>
                <a:cs typeface="Times New Roman" panose="02020603050405020304" charset="0"/>
              </a:rPr>
              <a:t>Sales and Profit Analysis according to different Categories like </a:t>
            </a:r>
            <a:r>
              <a:rPr lang="en-IN" altLang="en-US" sz="6400" dirty="0" err="1">
                <a:latin typeface="Times New Roman" panose="02020603050405020304" charset="0"/>
                <a:cs typeface="Times New Roman" panose="02020603050405020304" charset="0"/>
              </a:rPr>
              <a:t>Furniture,Office</a:t>
            </a:r>
            <a:r>
              <a:rPr lang="en-IN" altLang="en-US" sz="6400" dirty="0">
                <a:latin typeface="Times New Roman" panose="02020603050405020304" charset="0"/>
                <a:cs typeface="Times New Roman" panose="02020603050405020304" charset="0"/>
              </a:rPr>
              <a:t> </a:t>
            </a:r>
            <a:r>
              <a:rPr lang="en-IN" altLang="en-US" sz="6400" dirty="0" err="1">
                <a:latin typeface="Times New Roman" panose="02020603050405020304" charset="0"/>
                <a:cs typeface="Times New Roman" panose="02020603050405020304" charset="0"/>
              </a:rPr>
              <a:t>Suplies</a:t>
            </a:r>
            <a:r>
              <a:rPr lang="en-IN" altLang="en-US" sz="6400" dirty="0">
                <a:latin typeface="Times New Roman" panose="02020603050405020304" charset="0"/>
                <a:cs typeface="Times New Roman" panose="02020603050405020304" charset="0"/>
              </a:rPr>
              <a:t> and Technologies</a:t>
            </a:r>
            <a:r>
              <a:rPr lang="en-IN" altLang="en-US" sz="6400" dirty="0">
                <a:latin typeface="Times New Roman" panose="02020603050405020304" charset="0"/>
                <a:cs typeface="Times New Roman" panose="02020603050405020304" charset="0"/>
                <a:sym typeface="+mn-ea"/>
              </a:rPr>
              <a:t>(</a:t>
            </a:r>
            <a:r>
              <a:rPr lang="en-IN" altLang="en-US" sz="6400" dirty="0" err="1">
                <a:latin typeface="Times New Roman" panose="02020603050405020304" charset="0"/>
                <a:cs typeface="Times New Roman" panose="02020603050405020304" charset="0"/>
                <a:sym typeface="+mn-ea"/>
              </a:rPr>
              <a:t>ie</a:t>
            </a:r>
            <a:r>
              <a:rPr lang="en-IN" altLang="en-US" sz="6400" dirty="0">
                <a:latin typeface="Times New Roman" panose="02020603050405020304" charset="0"/>
                <a:cs typeface="Times New Roman" panose="02020603050405020304" charset="0"/>
                <a:sym typeface="+mn-ea"/>
              </a:rPr>
              <a:t> in Amount and Percentage)</a:t>
            </a:r>
          </a:p>
          <a:p>
            <a:pPr>
              <a:buClr>
                <a:srgbClr val="000000"/>
              </a:buClr>
              <a:buFont typeface="Wingdings" panose="05000000000000000000" charset="0"/>
              <a:buChar char="§"/>
            </a:pPr>
            <a:r>
              <a:rPr lang="en-IN" altLang="en-US" sz="6400" dirty="0">
                <a:latin typeface="Times New Roman" panose="02020603050405020304" charset="0"/>
                <a:cs typeface="Times New Roman" panose="02020603050405020304" charset="0"/>
                <a:sym typeface="+mn-ea"/>
              </a:rPr>
              <a:t>Sales  and Profit Analysis of different Sub-Categories(</a:t>
            </a:r>
            <a:r>
              <a:rPr lang="en-IN" altLang="en-US" sz="6400" dirty="0" err="1">
                <a:latin typeface="Times New Roman" panose="02020603050405020304" charset="0"/>
                <a:cs typeface="Times New Roman" panose="02020603050405020304" charset="0"/>
                <a:sym typeface="+mn-ea"/>
              </a:rPr>
              <a:t>ie</a:t>
            </a:r>
            <a:r>
              <a:rPr lang="en-IN" altLang="en-US" sz="6400" dirty="0">
                <a:latin typeface="Times New Roman" panose="02020603050405020304" charset="0"/>
                <a:cs typeface="Times New Roman" panose="02020603050405020304" charset="0"/>
                <a:sym typeface="+mn-ea"/>
              </a:rPr>
              <a:t> in Amount) </a:t>
            </a:r>
            <a:endParaRPr lang="en-IN" altLang="en-US" sz="6400" dirty="0">
              <a:latin typeface="Times New Roman" panose="02020603050405020304" charset="0"/>
              <a:cs typeface="Times New Roman" panose="02020603050405020304" charset="0"/>
            </a:endParaRPr>
          </a:p>
          <a:p>
            <a:pPr>
              <a:buNone/>
            </a:pPr>
            <a:r>
              <a:rPr lang="en-IN" altLang="en-US" sz="6400" dirty="0">
                <a:latin typeface="Times New Roman" panose="02020603050405020304" charset="0"/>
                <a:cs typeface="Times New Roman" panose="02020603050405020304" charset="0"/>
              </a:rPr>
              <a:t>Top 10 States on the basis of Sales and Profits.</a:t>
            </a:r>
          </a:p>
          <a:p>
            <a:pPr marL="0" indent="0">
              <a:buNone/>
            </a:pPr>
            <a:r>
              <a:rPr lang="en-IN" altLang="en-US" sz="6400" dirty="0">
                <a:latin typeface="Times New Roman" panose="02020603050405020304" charset="0"/>
                <a:cs typeface="Times New Roman" panose="02020603050405020304" charset="0"/>
              </a:rPr>
              <a:t>Now We Perform Loss </a:t>
            </a:r>
            <a:r>
              <a:rPr lang="en-IN" altLang="en-US" sz="6400" dirty="0" err="1">
                <a:latin typeface="Times New Roman" panose="02020603050405020304" charset="0"/>
                <a:cs typeface="Times New Roman" panose="02020603050405020304" charset="0"/>
              </a:rPr>
              <a:t>Anlalyis</a:t>
            </a:r>
            <a:endParaRPr lang="en-IN" altLang="en-US" sz="6400" dirty="0">
              <a:latin typeface="Times New Roman" panose="02020603050405020304" charset="0"/>
              <a:cs typeface="Times New Roman" panose="02020603050405020304" charset="0"/>
            </a:endParaRPr>
          </a:p>
          <a:p>
            <a:pPr marL="0" indent="0">
              <a:buNone/>
            </a:pPr>
            <a:r>
              <a:rPr lang="en-IN" altLang="en-US" sz="6400" dirty="0">
                <a:latin typeface="Times New Roman" panose="02020603050405020304" charset="0"/>
                <a:cs typeface="Times New Roman" panose="02020603050405020304" charset="0"/>
              </a:rPr>
              <a:t>Total Loss</a:t>
            </a:r>
          </a:p>
          <a:p>
            <a:pPr marL="0" indent="0">
              <a:buNone/>
            </a:pPr>
            <a:r>
              <a:rPr lang="en-IN" altLang="en-US" sz="6400" dirty="0">
                <a:latin typeface="Times New Roman" panose="02020603050405020304" charset="0"/>
                <a:cs typeface="Times New Roman" panose="02020603050405020304" charset="0"/>
              </a:rPr>
              <a:t>Loss on the basis of different </a:t>
            </a:r>
            <a:r>
              <a:rPr lang="en-IN" altLang="en-US" sz="6400" dirty="0" err="1">
                <a:latin typeface="Times New Roman" panose="02020603050405020304" charset="0"/>
                <a:cs typeface="Times New Roman" panose="02020603050405020304" charset="0"/>
              </a:rPr>
              <a:t>Segments,Sub-Categories,Categories</a:t>
            </a:r>
            <a:r>
              <a:rPr lang="en-IN" altLang="en-US" sz="6400" dirty="0">
                <a:latin typeface="Times New Roman" panose="02020603050405020304" charset="0"/>
                <a:cs typeface="Times New Roman" panose="02020603050405020304" charset="0"/>
              </a:rPr>
              <a:t> and Cities</a:t>
            </a:r>
          </a:p>
          <a:p>
            <a:pPr marL="0" indent="0">
              <a:buNone/>
            </a:pPr>
            <a:endParaRPr lang="en-IN" altLang="en-US" dirty="0">
              <a:latin typeface="Times New Roman" panose="02020603050405020304" charset="0"/>
              <a:cs typeface="Times New Roman" panose="02020603050405020304" charset="0"/>
            </a:endParaRPr>
          </a:p>
          <a:p>
            <a:endParaRPr lang="en-IN" altLang="en-US" dirty="0">
              <a:latin typeface="Times New Roman" panose="02020603050405020304" charset="0"/>
              <a:cs typeface="Times New Roman" panose="02020603050405020304" charset="0"/>
            </a:endParaRPr>
          </a:p>
          <a:p>
            <a:endParaRPr lang="en-IN" altLang="en-US" dirty="0">
              <a:latin typeface="Times New Roman" panose="02020603050405020304" charset="0"/>
              <a:cs typeface="Times New Roman" panose="02020603050405020304" charset="0"/>
            </a:endParaRPr>
          </a:p>
          <a:p>
            <a:endParaRPr lang="en-IN" altLang="en-US" dirty="0">
              <a:latin typeface="Times New Roman" panose="02020603050405020304" charset="0"/>
              <a:cs typeface="Times New Roman" panose="02020603050405020304" charset="0"/>
            </a:endParaRPr>
          </a:p>
          <a:p>
            <a:endParaRPr lang="en-IN" altLang="en-US" dirty="0">
              <a:latin typeface="Times New Roman" panose="02020603050405020304" charset="0"/>
              <a:cs typeface="Times New Roman" panose="02020603050405020304" charset="0"/>
            </a:endParaRPr>
          </a:p>
          <a:p>
            <a:endParaRPr lang="en-IN" altLang="en-US" dirty="0"/>
          </a:p>
          <a:p>
            <a:endParaRPr lang="en-IN" altLang="en-US" dirty="0"/>
          </a:p>
          <a:p>
            <a:endParaRPr lang="en-IN"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TotalTime>
  <Words>1747</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Franklin Gothic Book</vt:lpstr>
      <vt:lpstr>Franklin Gothic Demi</vt:lpstr>
      <vt:lpstr>Palatino Linotype</vt:lpstr>
      <vt:lpstr>Söhne</vt:lpstr>
      <vt:lpstr>Times New Roman</vt:lpstr>
      <vt:lpstr>Wingdings</vt:lpstr>
      <vt:lpstr>Wingdings 2</vt:lpstr>
      <vt:lpstr>DividendVTI</vt:lpstr>
      <vt:lpstr>              IBM SKILLSBUILD INTERNSHIP project</vt:lpstr>
      <vt:lpstr>ANALYSIS OF SUPERSTORE DATASET </vt:lpstr>
      <vt:lpstr>AGENDA</vt:lpstr>
      <vt:lpstr>PROJECT  OVERVIEW</vt:lpstr>
      <vt:lpstr>WHO ARE THE END USERS of this project?</vt:lpstr>
      <vt:lpstr> MY SOLUTION AND ITS VALUE PROPOSITION</vt:lpstr>
      <vt:lpstr>Unique ASpects</vt:lpstr>
      <vt:lpstr>MODELLING</vt:lpstr>
      <vt:lpstr>PowerPoint Presentation</vt:lpstr>
      <vt:lpstr>ANALYSIS</vt:lpstr>
      <vt:lpstr>PowerPoint Presentation</vt:lpstr>
      <vt:lpstr>PowerPoint Presentation</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 Bisakha</cp:lastModifiedBy>
  <cp:revision>5</cp:revision>
  <dcterms:created xsi:type="dcterms:W3CDTF">2021-05-26T16:50:10Z</dcterms:created>
  <dcterms:modified xsi:type="dcterms:W3CDTF">2023-07-23T05:59:35Z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