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0" d="100"/>
          <a:sy n="100" d="100"/>
        </p:scale>
        <p:origin x="8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D9D4-5021-41C3-9214-88C0BAE44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A564F-0B0F-4DEC-9C40-F8D464D13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6B5D3D-D941-4730-AE51-DFBB6C84E21C}"/>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5" name="Footer Placeholder 4">
            <a:extLst>
              <a:ext uri="{FF2B5EF4-FFF2-40B4-BE49-F238E27FC236}">
                <a16:creationId xmlns:a16="http://schemas.microsoft.com/office/drawing/2014/main" id="{87390597-E457-45AF-9187-34078626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3D006-BE2A-48ED-99F0-E4B62469F5CD}"/>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37651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CE3B-4A50-4B6F-8511-BDF8AF928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469F09-B2DA-40D4-97D2-6E0DA759A8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6B2EB-6385-4FFC-896B-7C7F66F60FFF}"/>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5" name="Footer Placeholder 4">
            <a:extLst>
              <a:ext uri="{FF2B5EF4-FFF2-40B4-BE49-F238E27FC236}">
                <a16:creationId xmlns:a16="http://schemas.microsoft.com/office/drawing/2014/main" id="{27D8F45B-DC72-4F34-A0C0-8CA320F5B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933B8-9D7F-4EF2-8F46-24C6E844F27C}"/>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189206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73D4F-FD7C-4CA0-B02E-B09A2E0FDD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B37F5-CF14-439A-B773-B880A78437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874BD-BC1D-4ACA-8D08-67F2C2B74249}"/>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5" name="Footer Placeholder 4">
            <a:extLst>
              <a:ext uri="{FF2B5EF4-FFF2-40B4-BE49-F238E27FC236}">
                <a16:creationId xmlns:a16="http://schemas.microsoft.com/office/drawing/2014/main" id="{652DD745-D226-4CF7-908E-47DCA7D97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5BC0A-5698-4FC5-88D0-6CA637779912}"/>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102476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E851-CD32-4F7E-B38F-529C07897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A760E-4016-465F-916F-F781B8A48E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0C314-AAB4-4249-8A9A-E53A499D8172}"/>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5" name="Footer Placeholder 4">
            <a:extLst>
              <a:ext uri="{FF2B5EF4-FFF2-40B4-BE49-F238E27FC236}">
                <a16:creationId xmlns:a16="http://schemas.microsoft.com/office/drawing/2014/main" id="{2556C0E8-C54A-4A52-8B4D-BC35CB187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C2E2C-96B9-4C98-8276-D217C357EC75}"/>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414176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85EA-F584-421F-87FD-0D89412207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90F8EF-9FE8-4CAF-8095-07437C559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1EF38-C39E-4AD7-9180-D00E75174F4E}"/>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5" name="Footer Placeholder 4">
            <a:extLst>
              <a:ext uri="{FF2B5EF4-FFF2-40B4-BE49-F238E27FC236}">
                <a16:creationId xmlns:a16="http://schemas.microsoft.com/office/drawing/2014/main" id="{B4124675-D90C-4300-8CFA-2CD4E07D8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9C237-236B-489E-A16E-15C81F687E5A}"/>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389079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C845-8CA8-4B74-BA62-03496DAA5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5936C-B56A-4942-A59C-D889EE4FA0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CCC156-6EAB-476D-8B61-275E3A269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582B8-606C-4E96-A53E-658F8E606B83}"/>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6" name="Footer Placeholder 5">
            <a:extLst>
              <a:ext uri="{FF2B5EF4-FFF2-40B4-BE49-F238E27FC236}">
                <a16:creationId xmlns:a16="http://schemas.microsoft.com/office/drawing/2014/main" id="{ED8437F6-A387-468E-A2D5-ACEEBF322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ED1C8-9EA2-4484-BC50-20C73CCD06D4}"/>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60349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73F6-15E0-4A2E-AF85-1048211D6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7491B8-D47D-4FF3-95DD-06F6DC648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FF04A1-47DE-45FC-A5BA-B2E1E8BF8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05679A-3FC5-4818-B8FF-9E6C447C4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4161B-25AE-4F81-82AE-90E813CD48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456B0-C89E-4DED-B309-C311B784B714}"/>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8" name="Footer Placeholder 7">
            <a:extLst>
              <a:ext uri="{FF2B5EF4-FFF2-40B4-BE49-F238E27FC236}">
                <a16:creationId xmlns:a16="http://schemas.microsoft.com/office/drawing/2014/main" id="{FD0F44E8-389E-478D-9ACD-AA82C0F68E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E4689-A485-437B-B4D7-DDB5EEF44B92}"/>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179816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A17B-BCF0-45A2-A6FD-0D35A0954E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2C325A-45D7-4A84-BC16-A5CA3C970CFF}"/>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4" name="Footer Placeholder 3">
            <a:extLst>
              <a:ext uri="{FF2B5EF4-FFF2-40B4-BE49-F238E27FC236}">
                <a16:creationId xmlns:a16="http://schemas.microsoft.com/office/drawing/2014/main" id="{1E4596D5-A0BD-4303-AC75-6656752A2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5C8707-98A9-4AB6-9412-784711FF8407}"/>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209183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18804-1C1A-4A09-8782-68EDD8276E97}"/>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3" name="Footer Placeholder 2">
            <a:extLst>
              <a:ext uri="{FF2B5EF4-FFF2-40B4-BE49-F238E27FC236}">
                <a16:creationId xmlns:a16="http://schemas.microsoft.com/office/drawing/2014/main" id="{A3970C78-4C60-4913-8E83-BD3B878BE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B9DC9F-6698-47AA-81EC-54AA0513A5C0}"/>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345402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34E5-D85B-4DCB-B170-2DB749E00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8BADD5-5295-4565-ABD9-D8043D726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1444AD-97FD-4854-9451-ACE1F2AEB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709A9-A261-4C67-9F8C-9A2DC0666E4F}"/>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6" name="Footer Placeholder 5">
            <a:extLst>
              <a:ext uri="{FF2B5EF4-FFF2-40B4-BE49-F238E27FC236}">
                <a16:creationId xmlns:a16="http://schemas.microsoft.com/office/drawing/2014/main" id="{0B1CCD59-0173-4C37-B628-E7B3B9B561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8E427-0A29-4455-BA06-FC9D16BC1874}"/>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352220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D3D-82DC-446B-AD9E-3603B536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40AECF-BF24-435C-A323-CF12587ED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90723-C1BA-4F02-B512-FE5644F71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8B9DB-124F-4626-9C40-E869AABEED93}"/>
              </a:ext>
            </a:extLst>
          </p:cNvPr>
          <p:cNvSpPr>
            <a:spLocks noGrp="1"/>
          </p:cNvSpPr>
          <p:nvPr>
            <p:ph type="dt" sz="half" idx="10"/>
          </p:nvPr>
        </p:nvSpPr>
        <p:spPr/>
        <p:txBody>
          <a:bodyPr/>
          <a:lstStyle/>
          <a:p>
            <a:fld id="{18710188-4F4F-4D7B-8BEC-27812D9438DB}" type="datetimeFigureOut">
              <a:rPr lang="en-US" smtClean="0"/>
              <a:t>3/14/2021</a:t>
            </a:fld>
            <a:endParaRPr lang="en-US"/>
          </a:p>
        </p:txBody>
      </p:sp>
      <p:sp>
        <p:nvSpPr>
          <p:cNvPr id="6" name="Footer Placeholder 5">
            <a:extLst>
              <a:ext uri="{FF2B5EF4-FFF2-40B4-BE49-F238E27FC236}">
                <a16:creationId xmlns:a16="http://schemas.microsoft.com/office/drawing/2014/main" id="{8693141A-3882-4A55-AC9C-0F6A2F3C6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576F3-DB3C-4FE3-BF10-2C03A2BA0978}"/>
              </a:ext>
            </a:extLst>
          </p:cNvPr>
          <p:cNvSpPr>
            <a:spLocks noGrp="1"/>
          </p:cNvSpPr>
          <p:nvPr>
            <p:ph type="sldNum" sz="quarter" idx="12"/>
          </p:nvPr>
        </p:nvSpPr>
        <p:spPr/>
        <p:txBody>
          <a:bodyPr/>
          <a:lstStyle/>
          <a:p>
            <a:fld id="{D9664439-158F-4499-9AB1-1F224DEA5016}" type="slidenum">
              <a:rPr lang="en-US" smtClean="0"/>
              <a:t>‹#›</a:t>
            </a:fld>
            <a:endParaRPr lang="en-US"/>
          </a:p>
        </p:txBody>
      </p:sp>
    </p:spTree>
    <p:extLst>
      <p:ext uri="{BB962C8B-B14F-4D97-AF65-F5344CB8AC3E}">
        <p14:creationId xmlns:p14="http://schemas.microsoft.com/office/powerpoint/2010/main" val="340662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7A2BB-3F22-4A13-94FF-45233A56E6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01FFA3-6B45-4B90-A35E-BEC06C570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B813B-1CFC-4BFC-A13E-AE6F5DBB4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10188-4F4F-4D7B-8BEC-27812D9438DB}" type="datetimeFigureOut">
              <a:rPr lang="en-US" smtClean="0"/>
              <a:t>3/14/2021</a:t>
            </a:fld>
            <a:endParaRPr lang="en-US"/>
          </a:p>
        </p:txBody>
      </p:sp>
      <p:sp>
        <p:nvSpPr>
          <p:cNvPr id="5" name="Footer Placeholder 4">
            <a:extLst>
              <a:ext uri="{FF2B5EF4-FFF2-40B4-BE49-F238E27FC236}">
                <a16:creationId xmlns:a16="http://schemas.microsoft.com/office/drawing/2014/main" id="{27A1AA59-1F87-49D4-9FE3-6C45524C2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27B473-ACAC-46B2-9AFA-4DEC900C1B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64439-158F-4499-9AB1-1F224DEA5016}" type="slidenum">
              <a:rPr lang="en-US" smtClean="0"/>
              <a:t>‹#›</a:t>
            </a:fld>
            <a:endParaRPr lang="en-US"/>
          </a:p>
        </p:txBody>
      </p:sp>
    </p:spTree>
    <p:extLst>
      <p:ext uri="{BB962C8B-B14F-4D97-AF65-F5344CB8AC3E}">
        <p14:creationId xmlns:p14="http://schemas.microsoft.com/office/powerpoint/2010/main" val="414637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E5A7-FF3F-4FE9-9E24-DF7AFBE57F0D}"/>
              </a:ext>
            </a:extLst>
          </p:cNvPr>
          <p:cNvSpPr>
            <a:spLocks noGrp="1"/>
          </p:cNvSpPr>
          <p:nvPr>
            <p:ph type="ctrTitle"/>
          </p:nvPr>
        </p:nvSpPr>
        <p:spPr/>
        <p:txBody>
          <a:bodyPr anchor="ctr" anchorCtr="1">
            <a:normAutofit/>
          </a:bodyPr>
          <a:lstStyle/>
          <a:p>
            <a:r>
              <a:rPr lang="en-US" sz="3200" dirty="0"/>
              <a:t>Correlation of 2014-2018 Internal US Migration Patterns to Local Cost of Living</a:t>
            </a:r>
          </a:p>
        </p:txBody>
      </p:sp>
      <p:sp>
        <p:nvSpPr>
          <p:cNvPr id="3" name="Subtitle 2">
            <a:extLst>
              <a:ext uri="{FF2B5EF4-FFF2-40B4-BE49-F238E27FC236}">
                <a16:creationId xmlns:a16="http://schemas.microsoft.com/office/drawing/2014/main" id="{FB250DF4-6D66-4202-A0DE-308CBB599BD4}"/>
              </a:ext>
            </a:extLst>
          </p:cNvPr>
          <p:cNvSpPr>
            <a:spLocks noGrp="1"/>
          </p:cNvSpPr>
          <p:nvPr>
            <p:ph type="subTitle" idx="1"/>
          </p:nvPr>
        </p:nvSpPr>
        <p:spPr>
          <a:xfrm>
            <a:off x="1524000" y="3602037"/>
            <a:ext cx="9144000" cy="2133599"/>
          </a:xfrm>
        </p:spPr>
        <p:txBody>
          <a:bodyPr>
            <a:normAutofit fontScale="92500" lnSpcReduction="10000"/>
          </a:bodyPr>
          <a:lstStyle/>
          <a:p>
            <a:r>
              <a:rPr lang="en-US" sz="2000" dirty="0"/>
              <a:t>Data Analytics Online Boot Camp – September 2020</a:t>
            </a:r>
          </a:p>
          <a:p>
            <a:r>
              <a:rPr lang="en-US" sz="2000" u="sng" dirty="0"/>
              <a:t>Group 6</a:t>
            </a:r>
          </a:p>
          <a:p>
            <a:r>
              <a:rPr lang="en-US" sz="2000" dirty="0"/>
              <a:t>Adam </a:t>
            </a:r>
            <a:r>
              <a:rPr lang="en-US" sz="2000" dirty="0" err="1"/>
              <a:t>Womer</a:t>
            </a:r>
            <a:endParaRPr lang="en-US" sz="2000" dirty="0"/>
          </a:p>
          <a:p>
            <a:r>
              <a:rPr lang="en-US" sz="2000" dirty="0"/>
              <a:t>Dillon </a:t>
            </a:r>
            <a:r>
              <a:rPr lang="en-US" sz="2000" dirty="0" err="1"/>
              <a:t>Hanel</a:t>
            </a:r>
            <a:endParaRPr lang="en-US" sz="2000" dirty="0"/>
          </a:p>
          <a:p>
            <a:r>
              <a:rPr lang="en-US" sz="2000" dirty="0"/>
              <a:t>Valeria </a:t>
            </a:r>
            <a:r>
              <a:rPr lang="en-US" sz="2000" dirty="0" err="1"/>
              <a:t>Sgambati</a:t>
            </a:r>
            <a:endParaRPr lang="en-US" sz="2000" dirty="0"/>
          </a:p>
          <a:p>
            <a:r>
              <a:rPr lang="en-US" sz="2000" dirty="0"/>
              <a:t>Bob Thomson</a:t>
            </a:r>
          </a:p>
        </p:txBody>
      </p:sp>
    </p:spTree>
    <p:extLst>
      <p:ext uri="{BB962C8B-B14F-4D97-AF65-F5344CB8AC3E}">
        <p14:creationId xmlns:p14="http://schemas.microsoft.com/office/powerpoint/2010/main" val="302570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7410-D205-4B24-B4C2-64C6E28273E5}"/>
              </a:ext>
            </a:extLst>
          </p:cNvPr>
          <p:cNvSpPr>
            <a:spLocks noGrp="1"/>
          </p:cNvSpPr>
          <p:nvPr>
            <p:ph type="title"/>
          </p:nvPr>
        </p:nvSpPr>
        <p:spPr/>
        <p:txBody>
          <a:bodyPr>
            <a:normAutofit/>
          </a:bodyPr>
          <a:lstStyle/>
          <a:p>
            <a:r>
              <a:rPr lang="en-US" sz="2800" u="sng" dirty="0"/>
              <a:t>Project Overview</a:t>
            </a:r>
          </a:p>
        </p:txBody>
      </p:sp>
      <p:sp>
        <p:nvSpPr>
          <p:cNvPr id="3" name="Content Placeholder 2">
            <a:extLst>
              <a:ext uri="{FF2B5EF4-FFF2-40B4-BE49-F238E27FC236}">
                <a16:creationId xmlns:a16="http://schemas.microsoft.com/office/drawing/2014/main" id="{F09F6086-853B-4DF9-BBDE-05664F349F6D}"/>
              </a:ext>
            </a:extLst>
          </p:cNvPr>
          <p:cNvSpPr>
            <a:spLocks noGrp="1"/>
          </p:cNvSpPr>
          <p:nvPr>
            <p:ph idx="1"/>
          </p:nvPr>
        </p:nvSpPr>
        <p:spPr/>
        <p:txBody>
          <a:bodyPr>
            <a:normAutofit/>
          </a:bodyPr>
          <a:lstStyle/>
          <a:p>
            <a:r>
              <a:rPr lang="en-US" sz="2400" dirty="0"/>
              <a:t>Even prior to the COVID-19 pandemic, many news sources covered stories of the migration of population from high cost of living regions such as NY, NJ and CA to lower cost of living regions such as southern and southwestern states</a:t>
            </a:r>
          </a:p>
          <a:p>
            <a:r>
              <a:rPr lang="en-US" sz="2400" dirty="0"/>
              <a:t>Our project focuses on testing these largely anecdotal observations against detailed public data, especially those available from the US Census Bureau and the Internal Revenue Service</a:t>
            </a:r>
          </a:p>
          <a:p>
            <a:r>
              <a:rPr lang="en-US" sz="2400" dirty="0"/>
              <a:t>Due to the substantial differences in the cost of living within states (e.g. metropolitan Dallas vs. its exurbs), we focused our analysis on county-level data</a:t>
            </a:r>
          </a:p>
          <a:p>
            <a:r>
              <a:rPr lang="en-US" sz="2400" dirty="0"/>
              <a:t>Our hypothesis is that differences in local cost of living is strongly correlated to county-level migration patterns</a:t>
            </a:r>
          </a:p>
        </p:txBody>
      </p:sp>
    </p:spTree>
    <p:extLst>
      <p:ext uri="{BB962C8B-B14F-4D97-AF65-F5344CB8AC3E}">
        <p14:creationId xmlns:p14="http://schemas.microsoft.com/office/powerpoint/2010/main" val="260452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2A8-313F-4DA7-B0ED-5BDEB5F3FF80}"/>
              </a:ext>
            </a:extLst>
          </p:cNvPr>
          <p:cNvSpPr>
            <a:spLocks noGrp="1"/>
          </p:cNvSpPr>
          <p:nvPr>
            <p:ph type="title"/>
          </p:nvPr>
        </p:nvSpPr>
        <p:spPr/>
        <p:txBody>
          <a:bodyPr vert="horz" lIns="91440" tIns="45720" rIns="91440" bIns="45720" rtlCol="0" anchor="ctr">
            <a:normAutofit/>
          </a:bodyPr>
          <a:lstStyle/>
          <a:p>
            <a:r>
              <a:rPr lang="en-US" sz="2800" u="sng" dirty="0"/>
              <a:t>Project Flow</a:t>
            </a:r>
          </a:p>
        </p:txBody>
      </p:sp>
      <p:pic>
        <p:nvPicPr>
          <p:cNvPr id="3" name="Picture 2">
            <a:extLst>
              <a:ext uri="{FF2B5EF4-FFF2-40B4-BE49-F238E27FC236}">
                <a16:creationId xmlns:a16="http://schemas.microsoft.com/office/drawing/2014/main" id="{E3C7FD81-76ED-4A15-92B0-2A4781775948}"/>
              </a:ext>
            </a:extLst>
          </p:cNvPr>
          <p:cNvPicPr>
            <a:picLocks noChangeAspect="1"/>
          </p:cNvPicPr>
          <p:nvPr/>
        </p:nvPicPr>
        <p:blipFill>
          <a:blip r:embed="rId2"/>
          <a:stretch>
            <a:fillRect/>
          </a:stretch>
        </p:blipFill>
        <p:spPr>
          <a:xfrm>
            <a:off x="2743200" y="1780247"/>
            <a:ext cx="6397112" cy="4572000"/>
          </a:xfrm>
          <a:prstGeom prst="rect">
            <a:avLst/>
          </a:prstGeom>
        </p:spPr>
      </p:pic>
    </p:spTree>
    <p:extLst>
      <p:ext uri="{BB962C8B-B14F-4D97-AF65-F5344CB8AC3E}">
        <p14:creationId xmlns:p14="http://schemas.microsoft.com/office/powerpoint/2010/main" val="79139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7410-D205-4B24-B4C2-64C6E28273E5}"/>
              </a:ext>
            </a:extLst>
          </p:cNvPr>
          <p:cNvSpPr>
            <a:spLocks noGrp="1"/>
          </p:cNvSpPr>
          <p:nvPr>
            <p:ph type="title"/>
          </p:nvPr>
        </p:nvSpPr>
        <p:spPr/>
        <p:txBody>
          <a:bodyPr>
            <a:normAutofit/>
          </a:bodyPr>
          <a:lstStyle/>
          <a:p>
            <a:r>
              <a:rPr lang="en-US" sz="2800" u="sng" dirty="0"/>
              <a:t>Data Sources</a:t>
            </a:r>
          </a:p>
        </p:txBody>
      </p:sp>
      <p:sp>
        <p:nvSpPr>
          <p:cNvPr id="3" name="Content Placeholder 2">
            <a:extLst>
              <a:ext uri="{FF2B5EF4-FFF2-40B4-BE49-F238E27FC236}">
                <a16:creationId xmlns:a16="http://schemas.microsoft.com/office/drawing/2014/main" id="{F09F6086-853B-4DF9-BBDE-05664F349F6D}"/>
              </a:ext>
            </a:extLst>
          </p:cNvPr>
          <p:cNvSpPr>
            <a:spLocks noGrp="1"/>
          </p:cNvSpPr>
          <p:nvPr>
            <p:ph idx="1"/>
          </p:nvPr>
        </p:nvSpPr>
        <p:spPr/>
        <p:txBody>
          <a:bodyPr>
            <a:normAutofit/>
          </a:bodyPr>
          <a:lstStyle/>
          <a:p>
            <a:r>
              <a:rPr lang="en-US" sz="2400" dirty="0"/>
              <a:t>Publicly-available data from the U.S. Bureau provided the migration data</a:t>
            </a:r>
          </a:p>
          <a:p>
            <a:pPr lvl="1"/>
            <a:r>
              <a:rPr lang="en-US" sz="2000" dirty="0"/>
              <a:t>Migration patterns are reported on a cumulative five-year basis</a:t>
            </a:r>
          </a:p>
          <a:p>
            <a:r>
              <a:rPr lang="en-US" sz="2400" dirty="0"/>
              <a:t>IRS data provided the local costs</a:t>
            </a:r>
          </a:p>
          <a:p>
            <a:pPr lvl="1"/>
            <a:r>
              <a:rPr lang="en-US" sz="2000" dirty="0"/>
              <a:t>Data is published for each tax year based on zip code</a:t>
            </a:r>
          </a:p>
          <a:p>
            <a:pPr lvl="1"/>
            <a:r>
              <a:rPr lang="en-US" sz="2000" dirty="0"/>
              <a:t>Compilation of data for tax years 2014 through 2018 was necessary to provide an appropriate basis of comparison to the five-year cumulative migration data</a:t>
            </a:r>
          </a:p>
          <a:p>
            <a:pPr lvl="1"/>
            <a:r>
              <a:rPr lang="en-US" sz="2000" dirty="0"/>
              <a:t>“unitedstateszipcodes.org” provided county location for each zip code</a:t>
            </a:r>
          </a:p>
          <a:p>
            <a:pPr lvl="2"/>
            <a:r>
              <a:rPr lang="en-US" sz="1600" dirty="0"/>
              <a:t>Note: this data was made available free of charge for students</a:t>
            </a:r>
          </a:p>
          <a:p>
            <a:pPr lvl="1"/>
            <a:endParaRPr lang="en-US" sz="2000" dirty="0"/>
          </a:p>
        </p:txBody>
      </p:sp>
    </p:spTree>
    <p:extLst>
      <p:ext uri="{BB962C8B-B14F-4D97-AF65-F5344CB8AC3E}">
        <p14:creationId xmlns:p14="http://schemas.microsoft.com/office/powerpoint/2010/main" val="421570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7410-D205-4B24-B4C2-64C6E28273E5}"/>
              </a:ext>
            </a:extLst>
          </p:cNvPr>
          <p:cNvSpPr>
            <a:spLocks noGrp="1"/>
          </p:cNvSpPr>
          <p:nvPr>
            <p:ph type="title"/>
          </p:nvPr>
        </p:nvSpPr>
        <p:spPr/>
        <p:txBody>
          <a:bodyPr>
            <a:normAutofit/>
          </a:bodyPr>
          <a:lstStyle/>
          <a:p>
            <a:r>
              <a:rPr lang="en-US" sz="2800" u="sng" dirty="0"/>
              <a:t>Data Analysis</a:t>
            </a:r>
          </a:p>
        </p:txBody>
      </p:sp>
      <p:sp>
        <p:nvSpPr>
          <p:cNvPr id="3" name="Content Placeholder 2">
            <a:extLst>
              <a:ext uri="{FF2B5EF4-FFF2-40B4-BE49-F238E27FC236}">
                <a16:creationId xmlns:a16="http://schemas.microsoft.com/office/drawing/2014/main" id="{F09F6086-853B-4DF9-BBDE-05664F349F6D}"/>
              </a:ext>
            </a:extLst>
          </p:cNvPr>
          <p:cNvSpPr>
            <a:spLocks noGrp="1"/>
          </p:cNvSpPr>
          <p:nvPr>
            <p:ph idx="1"/>
          </p:nvPr>
        </p:nvSpPr>
        <p:spPr/>
        <p:txBody>
          <a:bodyPr>
            <a:normAutofit/>
          </a:bodyPr>
          <a:lstStyle/>
          <a:p>
            <a:r>
              <a:rPr lang="en-US" sz="2000" dirty="0"/>
              <a:t>Multiple linear regression model will be used to test hypothesis</a:t>
            </a:r>
          </a:p>
          <a:p>
            <a:pPr lvl="1"/>
            <a:r>
              <a:rPr lang="en-US" sz="1600" dirty="0"/>
              <a:t>Refinements will be based on outcome of initial model</a:t>
            </a:r>
          </a:p>
          <a:p>
            <a:r>
              <a:rPr lang="en-US" sz="2000" dirty="0"/>
              <a:t>Linear regression metrics will be outlined and reviewed</a:t>
            </a:r>
          </a:p>
          <a:p>
            <a:pPr lvl="1"/>
            <a:r>
              <a:rPr lang="en-US" sz="1600" dirty="0"/>
              <a:t>Focus on r-squared for overall fit and slope associated with cost of living as test of hypothesis</a:t>
            </a:r>
          </a:p>
          <a:p>
            <a:r>
              <a:rPr lang="en-US" sz="2000" dirty="0"/>
              <a:t>Color-coded maps showing</a:t>
            </a:r>
          </a:p>
          <a:p>
            <a:pPr lvl="1"/>
            <a:r>
              <a:rPr lang="en-US" sz="1600" dirty="0"/>
              <a:t>Net migration into (out of) counties</a:t>
            </a:r>
          </a:p>
          <a:p>
            <a:pPr lvl="1"/>
            <a:r>
              <a:rPr lang="en-US" sz="1600" dirty="0"/>
              <a:t>Local costs</a:t>
            </a:r>
          </a:p>
          <a:p>
            <a:pPr lvl="1"/>
            <a:endParaRPr lang="en-US" sz="1600" dirty="0"/>
          </a:p>
        </p:txBody>
      </p:sp>
    </p:spTree>
    <p:extLst>
      <p:ext uri="{BB962C8B-B14F-4D97-AF65-F5344CB8AC3E}">
        <p14:creationId xmlns:p14="http://schemas.microsoft.com/office/powerpoint/2010/main" val="168612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7410-D205-4B24-B4C2-64C6E28273E5}"/>
              </a:ext>
            </a:extLst>
          </p:cNvPr>
          <p:cNvSpPr>
            <a:spLocks noGrp="1"/>
          </p:cNvSpPr>
          <p:nvPr>
            <p:ph type="title"/>
          </p:nvPr>
        </p:nvSpPr>
        <p:spPr/>
        <p:txBody>
          <a:bodyPr>
            <a:normAutofit/>
          </a:bodyPr>
          <a:lstStyle/>
          <a:p>
            <a:r>
              <a:rPr lang="en-US" sz="2800" u="sng" dirty="0"/>
              <a:t>Results</a:t>
            </a:r>
          </a:p>
        </p:txBody>
      </p:sp>
      <p:sp>
        <p:nvSpPr>
          <p:cNvPr id="3" name="Content Placeholder 2">
            <a:extLst>
              <a:ext uri="{FF2B5EF4-FFF2-40B4-BE49-F238E27FC236}">
                <a16:creationId xmlns:a16="http://schemas.microsoft.com/office/drawing/2014/main" id="{F09F6086-853B-4DF9-BBDE-05664F349F6D}"/>
              </a:ext>
            </a:extLst>
          </p:cNvPr>
          <p:cNvSpPr>
            <a:spLocks noGrp="1"/>
          </p:cNvSpPr>
          <p:nvPr>
            <p:ph idx="1"/>
          </p:nvPr>
        </p:nvSpPr>
        <p:spPr/>
        <p:txBody>
          <a:bodyPr>
            <a:normAutofit/>
          </a:bodyPr>
          <a:lstStyle/>
          <a:p>
            <a:r>
              <a:rPr lang="en-US" sz="2000" dirty="0"/>
              <a:t>Expect to use SQL database as source data for exhibits developed using Tableau</a:t>
            </a:r>
          </a:p>
          <a:p>
            <a:r>
              <a:rPr lang="en-US" sz="2000" dirty="0"/>
              <a:t>Dash design and contents still under development</a:t>
            </a:r>
          </a:p>
        </p:txBody>
      </p:sp>
    </p:spTree>
    <p:extLst>
      <p:ext uri="{BB962C8B-B14F-4D97-AF65-F5344CB8AC3E}">
        <p14:creationId xmlns:p14="http://schemas.microsoft.com/office/powerpoint/2010/main" val="3094734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320</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Correlation of 2014-2018 Internal US Migration Patterns to Local Cost of Living</vt:lpstr>
      <vt:lpstr>Project Overview</vt:lpstr>
      <vt:lpstr>Project Flow</vt:lpstr>
      <vt:lpstr>Data Sources</vt:lpstr>
      <vt:lpstr>Data Analysis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 Thomson</dc:creator>
  <cp:lastModifiedBy>Bob Thomson</cp:lastModifiedBy>
  <cp:revision>10</cp:revision>
  <dcterms:created xsi:type="dcterms:W3CDTF">2021-03-12T00:31:49Z</dcterms:created>
  <dcterms:modified xsi:type="dcterms:W3CDTF">2021-03-14T16:45:13Z</dcterms:modified>
</cp:coreProperties>
</file>