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1" r:id="rId4"/>
    <p:sldId id="258" r:id="rId5"/>
    <p:sldId id="259" r:id="rId6"/>
    <p:sldId id="269" r:id="rId7"/>
    <p:sldId id="260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02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7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9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6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/>
          </a:fgClr>
          <a:bgClr>
            <a:schemeClr val="accent5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8710188-4F4F-4D7B-8BEC-27812D9438DB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664439-158F-4499-9AB1-1F224DEA5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8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adam.womer#!/vizhome/MigrationVisualization_16162707219580/Dashboard1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E5A7-FF3F-4FE9-9E24-DF7AFBE57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304800"/>
            <a:ext cx="10972800" cy="2377440"/>
          </a:xfrm>
        </p:spPr>
        <p:txBody>
          <a:bodyPr wrap="square" anchor="ctr" anchorCtr="1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3600" spc="0" dirty="0">
                <a:solidFill>
                  <a:schemeClr val="bg1"/>
                </a:solidFill>
                <a:ea typeface="+mn-ea"/>
                <a:cs typeface="+mn-cs"/>
              </a:rPr>
              <a:t>Correlation of 2014-2018 Internal US Migration Patterns to Local Cost of Living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0DF4-6D66-4202-A0DE-308CBB59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2743200"/>
            <a:ext cx="10058400" cy="2743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 Analytics Online Boot Camp – September 2020</a:t>
            </a:r>
          </a:p>
          <a:p>
            <a:pPr algn="ctr"/>
            <a:r>
              <a:rPr lang="en-US" sz="2000" u="sng" dirty="0">
                <a:solidFill>
                  <a:schemeClr val="bg1"/>
                </a:solidFill>
              </a:rPr>
              <a:t>Group 6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Adam </a:t>
            </a:r>
            <a:r>
              <a:rPr lang="en-US" sz="2000" dirty="0" err="1">
                <a:solidFill>
                  <a:schemeClr val="bg1"/>
                </a:solidFill>
              </a:rPr>
              <a:t>Womer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Dillon </a:t>
            </a:r>
            <a:r>
              <a:rPr lang="en-US" sz="2000" dirty="0" err="1">
                <a:solidFill>
                  <a:schemeClr val="bg1"/>
                </a:solidFill>
              </a:rPr>
              <a:t>Hanel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Valeria </a:t>
            </a:r>
            <a:r>
              <a:rPr lang="en-US" sz="2000" dirty="0" err="1">
                <a:solidFill>
                  <a:schemeClr val="bg1"/>
                </a:solidFill>
              </a:rPr>
              <a:t>Sgambati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Bob Thomson</a:t>
            </a:r>
          </a:p>
        </p:txBody>
      </p:sp>
    </p:spTree>
    <p:extLst>
      <p:ext uri="{BB962C8B-B14F-4D97-AF65-F5344CB8AC3E}">
        <p14:creationId xmlns:p14="http://schemas.microsoft.com/office/powerpoint/2010/main" val="302570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For many years, news stories have cited the general trend of migration from high cost of living regions to lower cost of living regions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“10 reasons why so many people are moving to Texas” – BBC News, May 2013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(1) Jobs, (2) It’s cheaper, (3) Homes, (4) Low Tax, …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“An old Wall Street money manager with $500 billion is moving to Nashville from Manhattan to save money” – CNBC, May 2018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600" dirty="0" err="1">
                <a:solidFill>
                  <a:schemeClr val="bg1"/>
                </a:solidFill>
              </a:rPr>
              <a:t>AllianceBerstein</a:t>
            </a:r>
            <a:r>
              <a:rPr lang="en-US" sz="1600" dirty="0">
                <a:solidFill>
                  <a:schemeClr val="bg1"/>
                </a:solidFill>
              </a:rPr>
              <a:t> CEO Seth Bernstein noted lower living expenses, taxes and housing costs for employees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Our project focused on testing these anecdotal observations against detailed public data available from the Federal government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Due to the substantial differences in the cost of living within states, we focused our analysis on county-level data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Our hypothesis is that differences in local cost of living is strongly correlated to county-level migration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60452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72A8-313F-4DA7-B0ED-5BDEB5F3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Project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7FD81-76ED-4A15-92B0-2A4781775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645920"/>
            <a:ext cx="6397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Migration patterns obtained from the U.S. Census Bureau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County-level data only available for five-year cumulative periods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Cost parameters derived from IRS data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Cumulative data based on tax returns published for each tax year based on zip code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Consolidation of data for tax years 2014 through 2018 necessary to provide an appropriate basis of comparison to the five-year cumulative migration data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Additional public information required to finalize database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“unitedstateszipcodes.org” provided county location for each zip code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County longitude and latitude available through Wikipedia</a:t>
            </a:r>
          </a:p>
        </p:txBody>
      </p:sp>
    </p:spTree>
    <p:extLst>
      <p:ext uri="{BB962C8B-B14F-4D97-AF65-F5344CB8AC3E}">
        <p14:creationId xmlns:p14="http://schemas.microsoft.com/office/powerpoint/2010/main" val="421570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Data extraction and transformation performed using Python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Migration data contained 573 fields for over 70 thousand records</a:t>
            </a: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IRS data consisted of 153 fields for over 27 thousand records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Linear regression model developed to test hypothesis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1900" dirty="0">
                <a:solidFill>
                  <a:schemeClr val="bg1"/>
                </a:solidFill>
              </a:rPr>
              <a:t>Refinements will be based on outcome of initial model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Linear regression metrics will be outlined and reviewed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Focus on r-squared for overall fit and slope associated with cost of living as test of hypothesis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Color-coded maps showing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Net migration into (out of) counties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Local costs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12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Data extraction and transformation performed using Python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u="sng" dirty="0">
                <a:solidFill>
                  <a:schemeClr val="bg1"/>
                </a:solidFill>
              </a:rPr>
              <a:t>DH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01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23F280-6719-4B7C-B13D-3A95D67C587C}"/>
              </a:ext>
            </a:extLst>
          </p:cNvPr>
          <p:cNvSpPr/>
          <p:nvPr/>
        </p:nvSpPr>
        <p:spPr>
          <a:xfrm>
            <a:off x="935978" y="1884945"/>
            <a:ext cx="10085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https://public.tableau.com/profile/adam.womer#!/vizhome/MigrationVisualization_16162707219580/Dashboard1?publish=yes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473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7410-D205-4B24-B4C2-64C6E28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2801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086-853B-4DF9-BBDE-05664F34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280160"/>
            <a:ext cx="10972800" cy="50292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Results do not support the commonly held belief that migration during the 2014-2018 timeframe was influenced by cost of living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Additional work on this time period should focus on other potential factors e.g. job growth and political climate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chemeClr val="bg1"/>
                </a:solidFill>
              </a:rPr>
              <a:t>Analysis of migration flows during the COVID-19 pandemic timeframe (March 2020 to ??) may need to focus on entirely different factors, notably population density</a:t>
            </a:r>
          </a:p>
        </p:txBody>
      </p:sp>
    </p:spTree>
    <p:extLst>
      <p:ext uri="{BB962C8B-B14F-4D97-AF65-F5344CB8AC3E}">
        <p14:creationId xmlns:p14="http://schemas.microsoft.com/office/powerpoint/2010/main" val="419938021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8197</TotalTime>
  <Words>475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Correlation of 2014-2018 Internal US Migration Patterns to Local Cost of Living</vt:lpstr>
      <vt:lpstr>Project Overview</vt:lpstr>
      <vt:lpstr>Project Flow</vt:lpstr>
      <vt:lpstr>Data Sources</vt:lpstr>
      <vt:lpstr>Data Analysis</vt:lpstr>
      <vt:lpstr>Methodology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Thomson</dc:creator>
  <cp:lastModifiedBy>Bob Thomson</cp:lastModifiedBy>
  <cp:revision>26</cp:revision>
  <dcterms:created xsi:type="dcterms:W3CDTF">2021-03-12T00:31:49Z</dcterms:created>
  <dcterms:modified xsi:type="dcterms:W3CDTF">2021-03-24T01:09:18Z</dcterms:modified>
</cp:coreProperties>
</file>