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598" r:id="rId5"/>
    <p:sldId id="599" r:id="rId6"/>
    <p:sldId id="259" r:id="rId7"/>
    <p:sldId id="260" r:id="rId8"/>
    <p:sldId id="261" r:id="rId9"/>
    <p:sldId id="262" r:id="rId10"/>
    <p:sldId id="263" r:id="rId11"/>
    <p:sldId id="264" r:id="rId12"/>
    <p:sldId id="597" r:id="rId13"/>
    <p:sldId id="266" r:id="rId14"/>
    <p:sldId id="267" r:id="rId15"/>
    <p:sldId id="268" r:id="rId16"/>
    <p:sldId id="601" r:id="rId17"/>
    <p:sldId id="600" r:id="rId18"/>
    <p:sldId id="270" r:id="rId19"/>
    <p:sldId id="401" r:id="rId20"/>
    <p:sldId id="405" r:id="rId21"/>
    <p:sldId id="4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816644-5A49-494A-81FC-54DD0B222EB9}">
          <p14:sldIdLst>
            <p14:sldId id="256"/>
            <p14:sldId id="257"/>
            <p14:sldId id="258"/>
            <p14:sldId id="598"/>
            <p14:sldId id="599"/>
          </p14:sldIdLst>
        </p14:section>
        <p14:section name="Course Objective" id="{4B0B4A30-8228-4216-AD8B-66B7E2447838}">
          <p14:sldIdLst>
            <p14:sldId id="259"/>
            <p14:sldId id="260"/>
            <p14:sldId id="261"/>
            <p14:sldId id="262"/>
            <p14:sldId id="263"/>
          </p14:sldIdLst>
        </p14:section>
        <p14:section name="Module Team" id="{F65E773F-75BD-46AD-A55B-1ECC9CE6996B}">
          <p14:sldIdLst>
            <p14:sldId id="264"/>
            <p14:sldId id="597"/>
          </p14:sldIdLst>
        </p14:section>
        <p14:section name="Course Organization" id="{9F54850F-F235-4BB1-914A-153C2ECB7644}">
          <p14:sldIdLst>
            <p14:sldId id="266"/>
            <p14:sldId id="267"/>
            <p14:sldId id="268"/>
            <p14:sldId id="601"/>
            <p14:sldId id="600"/>
            <p14:sldId id="270"/>
          </p14:sldIdLst>
        </p14:section>
        <p14:section name="Conclusion" id="{36785B40-6133-4C81-AD7E-1219AA8D8088}">
          <p14:sldIdLst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5860C-93A8-485D-8111-3D42BDDA2F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6855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E5F2AE2-4E02-4808-A9A8-5A5929D6A5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7958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AC523CF-FE2A-48D4-9232-6534B4E575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5474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6754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0DDB3B-DA33-4C05-BEA4-E6F05C4219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3553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7103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2172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FEF21C-FD20-4B6C-A4AB-49DC93C90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5943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C2302A7-7032-4665-888B-39A5403598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3472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6CD9F50-AC9F-4948-8646-1915398162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9633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groups/CsharpWebMay2021" TargetMode="External"/><Relationship Id="rId3" Type="http://schemas.openxmlformats.org/officeDocument/2006/relationships/hyperlink" Target="https://softuni.bg/trainings/3016/csharp-web-basics-september-2020" TargetMode="External"/><Relationship Id="rId7" Type="http://schemas.openxmlformats.org/officeDocument/2006/relationships/hyperlink" Target="https://softuni.bg/forum/categories/66/csharp-web-development-basic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0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2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7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9.png"/><Relationship Id="rId20" Type="http://schemas.openxmlformats.org/officeDocument/2006/relationships/image" Target="../media/image31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6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3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8.png"/><Relationship Id="rId22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hyperlink" Target="https://codexio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7897" y="277713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C# Web Basics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dirty="0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54666" y="6201675"/>
            <a:ext cx="2754739" cy="662857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05C734-33CE-4D0B-A9FC-770444F26E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41" y="2340684"/>
            <a:ext cx="2737702" cy="14991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F1DBB2-29F8-49CB-94C3-35BE500CE32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9178" y="4015480"/>
            <a:ext cx="638028" cy="3279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69156A-505D-4512-8365-80C19D046C3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07" y="3159049"/>
            <a:ext cx="1068832" cy="10688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5D92C2-A219-4992-A0DA-61FFD50B961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52" y="3126962"/>
            <a:ext cx="804434" cy="113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9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</a:t>
            </a:r>
            <a:r>
              <a:rPr lang="en-GB" b="1" dirty="0">
                <a:solidFill>
                  <a:schemeClr val="bg1"/>
                </a:solidFill>
              </a:rPr>
              <a:t>30 minutes </a:t>
            </a:r>
            <a:r>
              <a:rPr lang="en-GB" dirty="0"/>
              <a:t>once you enter</a:t>
            </a:r>
            <a:endParaRPr lang="bg-BG" dirty="0"/>
          </a:p>
          <a:p>
            <a:pPr lvl="1"/>
            <a:r>
              <a:rPr lang="en-US" dirty="0"/>
              <a:t>Multiple-choice with </a:t>
            </a:r>
            <a:r>
              <a:rPr lang="en-US" b="1" dirty="0">
                <a:solidFill>
                  <a:schemeClr val="bg1"/>
                </a:solidFill>
              </a:rPr>
              <a:t>1 or more </a:t>
            </a:r>
            <a:r>
              <a:rPr lang="en-US" dirty="0"/>
              <a:t>correct answers</a:t>
            </a:r>
            <a:endParaRPr lang="en-GB" dirty="0"/>
          </a:p>
          <a:p>
            <a:pPr lvl="1"/>
            <a:r>
              <a:rPr lang="en-US" dirty="0"/>
              <a:t>English</a:t>
            </a:r>
            <a:endParaRPr lang="en-GB" dirty="0"/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during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practical</a:t>
            </a:r>
            <a:r>
              <a:rPr lang="en-GB" dirty="0"/>
              <a:t> exam and </a:t>
            </a:r>
            <a:r>
              <a:rPr lang="en-GB" b="1" dirty="0">
                <a:solidFill>
                  <a:schemeClr val="bg1"/>
                </a:solidFill>
              </a:rPr>
              <a:t>30 minutes after it</a:t>
            </a:r>
          </a:p>
          <a:p>
            <a:pPr lvl="1"/>
            <a:r>
              <a:rPr lang="en-GB" dirty="0"/>
              <a:t>You can submit your answers just</a:t>
            </a:r>
            <a:r>
              <a:rPr lang="en-GB" b="1" dirty="0">
                <a:solidFill>
                  <a:schemeClr val="bg1"/>
                </a:solidFill>
              </a:rPr>
              <a:t> one time</a:t>
            </a:r>
            <a:endParaRPr lang="en-GB" dirty="0"/>
          </a:p>
          <a:p>
            <a:pPr lvl="1"/>
            <a:r>
              <a:rPr lang="en-GB" dirty="0"/>
              <a:t>Advice: Start it when you </a:t>
            </a:r>
            <a:r>
              <a:rPr lang="en-GB" b="1" dirty="0">
                <a:solidFill>
                  <a:schemeClr val="bg1"/>
                </a:solidFill>
              </a:rPr>
              <a:t>finish</a:t>
            </a:r>
            <a:r>
              <a:rPr lang="en-GB" dirty="0"/>
              <a:t> the </a:t>
            </a:r>
            <a:r>
              <a:rPr lang="en-GB" b="1" dirty="0">
                <a:solidFill>
                  <a:schemeClr val="bg1"/>
                </a:solidFill>
              </a:rPr>
              <a:t>practical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exam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8F91D37-BC88-4270-AF56-CDB21CAC00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7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728" y="1524497"/>
            <a:ext cx="2437155" cy="243715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4260D6A-A9F7-44DB-9975-8B6AEF9EE1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Trainers</a:t>
            </a:r>
          </a:p>
        </p:txBody>
      </p:sp>
    </p:spTree>
    <p:extLst>
      <p:ext uri="{BB962C8B-B14F-4D97-AF65-F5344CB8AC3E}">
        <p14:creationId xmlns:p14="http://schemas.microsoft.com/office/powerpoint/2010/main" val="401471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i3.ytimg.com/vi/1UZ-OX6mtbc/maxresdefault.jpg">
            <a:extLst>
              <a:ext uri="{FF2B5EF4-FFF2-40B4-BE49-F238E27FC236}">
                <a16:creationId xmlns:a16="http://schemas.microsoft.com/office/drawing/2014/main" id="{1C703E7F-EB3C-4DD9-8589-D0754FFA5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"/>
          <a:stretch/>
        </p:blipFill>
        <p:spPr bwMode="auto">
          <a:xfrm>
            <a:off x="7935598" y="1615353"/>
            <a:ext cx="3646163" cy="36461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noProof="1"/>
              <a:t>Various job titles at the same time:</a:t>
            </a:r>
          </a:p>
          <a:p>
            <a:pPr lvl="1"/>
            <a:r>
              <a:rPr lang="en-GB" noProof="1"/>
              <a:t>CTO @ SoftUni Dev Team</a:t>
            </a:r>
          </a:p>
          <a:p>
            <a:pPr lvl="1"/>
            <a:r>
              <a:rPr lang="en-GB" noProof="1"/>
              <a:t>Technical Trainer @ SoftUni</a:t>
            </a:r>
          </a:p>
          <a:p>
            <a:pPr lvl="1"/>
            <a:r>
              <a:rPr lang="en-US" noProof="1"/>
              <a:t>Creator of open-source </a:t>
            </a:r>
            <a:r>
              <a:rPr lang="bg-BG" noProof="1"/>
              <a:t/>
            </a:r>
            <a:br>
              <a:rPr lang="bg-BG" noProof="1"/>
            </a:br>
            <a:r>
              <a:rPr lang="en-US" noProof="1"/>
              <a:t>libraries for ASP.NET</a:t>
            </a:r>
          </a:p>
          <a:p>
            <a:pPr lvl="2"/>
            <a:r>
              <a:rPr lang="en-US" noProof="1"/>
              <a:t>MyTested.AspNetCore.Mvc</a:t>
            </a:r>
          </a:p>
          <a:p>
            <a:pPr lvl="1"/>
            <a:r>
              <a:rPr lang="en-GB" noProof="1"/>
              <a:t>Mathematical competitions champion</a:t>
            </a:r>
          </a:p>
          <a:p>
            <a:r>
              <a:rPr lang="en-GB" noProof="1"/>
              <a:t>Contacts:</a:t>
            </a:r>
          </a:p>
          <a:p>
            <a:pPr lvl="1"/>
            <a:r>
              <a:rPr lang="en-GB" noProof="1">
                <a:hlinkClick r:id=""/>
              </a:rPr>
              <a:t>https://github.com/ivaylokenov</a:t>
            </a:r>
          </a:p>
          <a:p>
            <a:pPr lvl="1"/>
            <a:r>
              <a:rPr lang="en-GB" noProof="1">
                <a:hlinkClick r:id=""/>
              </a:rPr>
              <a:t>https://linkedin.com/in/kenov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Ivaylo Kenov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4988" y="6397198"/>
            <a:ext cx="428710" cy="308845"/>
          </a:xfrm>
          <a:prstGeom prst="rect">
            <a:avLst/>
          </a:prstGeom>
        </p:spPr>
        <p:txBody>
          <a:bodyPr/>
          <a:lstStyle/>
          <a:p>
            <a:r>
              <a:rPr lang="bg-BG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5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58" y="1600676"/>
            <a:ext cx="2133044" cy="213304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4EA3584-810D-4495-AC07-7A0E858C06B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</p:spTree>
    <p:extLst>
      <p:ext uri="{BB962C8B-B14F-4D97-AF65-F5344CB8AC3E}">
        <p14:creationId xmlns:p14="http://schemas.microsoft.com/office/powerpoint/2010/main" val="40587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Web Course - Timeline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216000" y="2900046"/>
            <a:ext cx="4897363" cy="35247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C# Web Basics</a:t>
            </a:r>
          </a:p>
          <a:p>
            <a:endParaRPr lang="bg-BG" dirty="0"/>
          </a:p>
          <a:p>
            <a:r>
              <a:rPr lang="en-US" dirty="0"/>
              <a:t>5</a:t>
            </a:r>
            <a:r>
              <a:rPr lang="bg-BG" dirty="0"/>
              <a:t> </a:t>
            </a:r>
            <a:r>
              <a:rPr lang="en-US" dirty="0"/>
              <a:t>weeks</a:t>
            </a:r>
            <a:r>
              <a:rPr lang="bg-BG" dirty="0"/>
              <a:t> * </a:t>
            </a:r>
            <a:r>
              <a:rPr lang="en-US" dirty="0"/>
              <a:t>2</a:t>
            </a:r>
            <a:r>
              <a:rPr lang="bg-BG" dirty="0"/>
              <a:t> </a:t>
            </a:r>
            <a:r>
              <a:rPr lang="en-US" dirty="0"/>
              <a:t>times / week</a:t>
            </a:r>
          </a:p>
          <a:p>
            <a:r>
              <a:rPr lang="en-US" smtClean="0"/>
              <a:t>12 </a:t>
            </a:r>
            <a:r>
              <a:rPr lang="en-US" dirty="0"/>
              <a:t>credits</a:t>
            </a:r>
            <a:endParaRPr lang="bg-BG" dirty="0"/>
          </a:p>
          <a:p>
            <a:endParaRPr lang="en-US" dirty="0"/>
          </a:p>
          <a:p>
            <a:r>
              <a:rPr lang="en-US" dirty="0"/>
              <a:t>Start: </a:t>
            </a:r>
            <a:r>
              <a:rPr lang="en-US" dirty="0" smtClean="0"/>
              <a:t>18-May-2021</a:t>
            </a:r>
            <a:endParaRPr lang="en-US" dirty="0"/>
          </a:p>
          <a:p>
            <a:r>
              <a:rPr lang="en-US" dirty="0"/>
              <a:t>Exam: </a:t>
            </a:r>
            <a:r>
              <a:rPr lang="en-US" dirty="0" smtClean="0"/>
              <a:t>26-June-2021</a:t>
            </a:r>
            <a:endParaRPr lang="en-US" dirty="0"/>
          </a:p>
          <a:p>
            <a:r>
              <a:rPr lang="en-US" dirty="0"/>
              <a:t>Theoretical Exam: </a:t>
            </a:r>
            <a:r>
              <a:rPr lang="en-US" dirty="0" smtClean="0"/>
              <a:t>26-June-2021</a:t>
            </a:r>
            <a:endParaRPr lang="en-US" dirty="0"/>
          </a:p>
          <a:p>
            <a:r>
              <a:rPr lang="en-US" dirty="0"/>
              <a:t>Re-Take Exams:</a:t>
            </a:r>
            <a:r>
              <a:rPr lang="bg-BG" dirty="0"/>
              <a:t> </a:t>
            </a:r>
            <a:r>
              <a:rPr lang="bg-BG" dirty="0" smtClean="0"/>
              <a:t>2</a:t>
            </a:r>
            <a:r>
              <a:rPr lang="en-US" dirty="0"/>
              <a:t>4</a:t>
            </a:r>
            <a:r>
              <a:rPr lang="bg-BG" dirty="0" smtClean="0"/>
              <a:t>-</a:t>
            </a:r>
            <a:r>
              <a:rPr lang="en-US" dirty="0" smtClean="0"/>
              <a:t>Aug-2021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450" y="1479434"/>
            <a:ext cx="1574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18-May-2021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4759514" y="1479062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26-June-2021</a:t>
            </a:r>
            <a:endParaRPr lang="en-US" sz="20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396902" y="2249541"/>
            <a:ext cx="111854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2837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85162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213049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647508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340214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468101" y="2121408"/>
            <a:ext cx="0" cy="26630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90355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89660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60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26396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85356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981447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416897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29200" y="2120051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553385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432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239000" y="2120051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448800" y="211088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9060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3632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Slide Number">
            <a:extLst>
              <a:ext uri="{FF2B5EF4-FFF2-40B4-BE49-F238E27FC236}">
                <a16:creationId xmlns:a16="http://schemas.microsoft.com/office/drawing/2014/main" id="{6E37C691-FC7C-4D19-A8F9-1E68613F8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B032BA-3143-4941-9B90-8D1A090BB97D}"/>
              </a:ext>
            </a:extLst>
          </p:cNvPr>
          <p:cNvSpPr txBox="1"/>
          <p:nvPr/>
        </p:nvSpPr>
        <p:spPr>
          <a:xfrm>
            <a:off x="9933168" y="1494904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24-Aug-2021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10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48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coding</a:t>
            </a:r>
          </a:p>
          <a:p>
            <a:r>
              <a:rPr lang="en-US" dirty="0"/>
              <a:t>You no longer have homework</a:t>
            </a:r>
          </a:p>
          <a:p>
            <a:pPr lvl="1"/>
            <a:r>
              <a:rPr lang="en-US" dirty="0"/>
              <a:t>Fix bugs and implement features in the custom MVC framework</a:t>
            </a:r>
          </a:p>
          <a:p>
            <a:pPr lvl="1"/>
            <a:r>
              <a:rPr lang="en-US" dirty="0"/>
              <a:t>Work with </a:t>
            </a:r>
            <a:r>
              <a:rPr lang="en-US" noProof="1" smtClean="0"/>
              <a:t>github</a:t>
            </a:r>
          </a:p>
          <a:p>
            <a:r>
              <a:rPr lang="en-US" dirty="0" smtClean="0"/>
              <a:t>Groups </a:t>
            </a:r>
            <a:r>
              <a:rPr lang="en-US" dirty="0"/>
              <a:t>of lectures are followed by workshops</a:t>
            </a:r>
          </a:p>
          <a:p>
            <a:pPr lvl="1"/>
            <a:r>
              <a:rPr lang="en-US" dirty="0"/>
              <a:t>Knowledge is used to extend an application</a:t>
            </a:r>
          </a:p>
          <a:p>
            <a:pPr lvl="1"/>
            <a:r>
              <a:rPr lang="en-US" dirty="0"/>
              <a:t>Best practices are applied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Workflow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710" y="3581401"/>
            <a:ext cx="2478171" cy="235704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055FD86-8C05-438F-996C-F4750CD765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571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r>
              <a:rPr lang="bg-BG" sz="2300" b="1" dirty="0"/>
              <a:t/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999" y="227028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Homework</a:t>
            </a:r>
            <a:r>
              <a:rPr lang="bg-BG" sz="2400" b="1" dirty="0"/>
              <a:t/>
            </a:r>
            <a:br>
              <a:rPr lang="bg-BG" sz="2400" b="1" dirty="0"/>
            </a:br>
            <a:r>
              <a:rPr lang="bg-BG" sz="2400" b="1" dirty="0"/>
              <a:t>5%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7590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905389" y="2928955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 smtClean="0"/>
              <a:t>Exam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947889" y="1447916"/>
            <a:ext cx="2948472" cy="3455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056000" y="2577971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 smtClean="0"/>
              <a:t>Exam</a:t>
            </a: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181970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site</a:t>
            </a:r>
            <a:r>
              <a:rPr lang="en-US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32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/>
              <a:t>Official discussion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forum</a:t>
            </a:r>
            <a:r>
              <a:rPr lang="en-US" sz="3200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Facebook groups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1000" y="1905001"/>
            <a:ext cx="9615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 smtClean="0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https://softuni.bg/trainings/3353/csharp-web-basics-basics-may-2021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386133" y="3289714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7921" y="1359834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134" y="517902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7"/>
          <p:cNvSpPr/>
          <p:nvPr/>
        </p:nvSpPr>
        <p:spPr>
          <a:xfrm>
            <a:off x="291000" y="3614731"/>
            <a:ext cx="9615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7"/>
              </a:rPr>
              <a:t>https://softuni.bg/forum/categories/66/csharp-web-development-basics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291000" y="5608794"/>
            <a:ext cx="96150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 smtClean="0">
                <a:solidFill>
                  <a:schemeClr val="bg1"/>
                </a:solidFill>
                <a:latin typeface="Consolas" pitchFamily="49" charset="0"/>
                <a:hlinkClick r:id="rId8"/>
              </a:rPr>
              <a:t>https://www.facebook.com/groups/CsharpWebMay2021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A77C3F6-3B83-4B70-9EAB-33F238D23A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391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6321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BC39CB9-80ED-4BC0-8812-8FA7BF187F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631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F1E695-DB88-41CD-BB17-F90099E4B8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8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A754EE4-31FA-4DAF-AD92-B9DE385230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400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</a:t>
            </a:r>
            <a:r>
              <a:rPr lang="en-GB" sz="11497" b="1" noProof="1"/>
              <a:t>csharp</a:t>
            </a:r>
            <a:r>
              <a:rPr lang="en-GB" sz="11497" b="1" dirty="0"/>
              <a:t>-</a:t>
            </a:r>
            <a:r>
              <a:rPr lang="en-GB" sz="11497" b="1" noProof="1"/>
              <a:t>web</a:t>
            </a:r>
            <a:endParaRPr lang="en-GB" sz="11497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49A9ED-1B2B-47E1-87F4-2F9CD71A0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3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577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394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99" y="1295957"/>
            <a:ext cx="2497480" cy="249748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173EBF2-1781-4897-99A8-F7A5947072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27733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Web Fundamentals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Protocol</a:t>
            </a:r>
          </a:p>
          <a:p>
            <a:r>
              <a:rPr lang="en-US" dirty="0"/>
              <a:t>Custom </a:t>
            </a:r>
            <a:r>
              <a:rPr lang="en-US" b="1" dirty="0">
                <a:solidFill>
                  <a:schemeClr val="bg1"/>
                </a:solidFill>
              </a:rPr>
              <a:t>Web Server</a:t>
            </a:r>
          </a:p>
          <a:p>
            <a:r>
              <a:rPr lang="en-US" dirty="0"/>
              <a:t>Custom </a:t>
            </a:r>
            <a:r>
              <a:rPr lang="en-US" b="1" dirty="0">
                <a:solidFill>
                  <a:schemeClr val="bg1"/>
                </a:solidFill>
              </a:rPr>
              <a:t>MVC Framework</a:t>
            </a:r>
          </a:p>
          <a:p>
            <a:r>
              <a:rPr lang="en-US" dirty="0"/>
              <a:t>Custom </a:t>
            </a:r>
            <a:r>
              <a:rPr lang="en-US" b="1" dirty="0">
                <a:solidFill>
                  <a:schemeClr val="bg1"/>
                </a:solidFill>
              </a:rPr>
              <a:t>View Engine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Web Basics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4E862FC-6080-49AF-A74B-284F34A9CD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Essentials of </a:t>
            </a:r>
            <a:r>
              <a:rPr lang="en-US" b="1" dirty="0">
                <a:solidFill>
                  <a:schemeClr val="bg1"/>
                </a:solidFill>
              </a:rPr>
              <a:t>ASP.NET Core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Razor</a:t>
            </a:r>
            <a:r>
              <a:rPr lang="en-US" dirty="0"/>
              <a:t> View Engine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Security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Identity</a:t>
            </a:r>
          </a:p>
          <a:p>
            <a:r>
              <a:rPr lang="en-US" dirty="0"/>
              <a:t>Project </a:t>
            </a:r>
            <a:r>
              <a:rPr lang="en-US" b="1" dirty="0">
                <a:solidFill>
                  <a:schemeClr val="bg1"/>
                </a:solidFill>
              </a:rPr>
              <a:t>Architecture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Testing</a:t>
            </a:r>
          </a:p>
          <a:p>
            <a:r>
              <a:rPr lang="en-US" dirty="0"/>
              <a:t>Control Flow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Deployment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Continuous Integration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3D0F01F-AF19-4FD4-8012-E0FDCE1135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6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1 practical problem for </a:t>
            </a:r>
            <a:r>
              <a:rPr lang="en-GB" b="1" dirty="0">
                <a:solidFill>
                  <a:schemeClr val="bg1"/>
                </a:solidFill>
              </a:rPr>
              <a:t>4</a:t>
            </a:r>
            <a:r>
              <a:rPr lang="en-GB" dirty="0"/>
              <a:t> hours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Implementing a </a:t>
            </a:r>
            <a:r>
              <a:rPr lang="en-US" b="1" dirty="0">
                <a:solidFill>
                  <a:schemeClr val="bg1"/>
                </a:solidFill>
              </a:rPr>
              <a:t>simple web application </a:t>
            </a:r>
            <a:r>
              <a:rPr lang="en-US" sz="2998" dirty="0"/>
              <a:t>with:</a:t>
            </a:r>
          </a:p>
          <a:p>
            <a:pPr lvl="2"/>
            <a:r>
              <a:rPr lang="en-US" dirty="0"/>
              <a:t>Custom </a:t>
            </a:r>
            <a:r>
              <a:rPr lang="en-US" b="1" dirty="0">
                <a:solidFill>
                  <a:schemeClr val="bg1"/>
                </a:solidFill>
              </a:rPr>
              <a:t>MVC</a:t>
            </a:r>
            <a:endParaRPr lang="en-US" dirty="0"/>
          </a:p>
          <a:p>
            <a:pPr lvl="2"/>
            <a:r>
              <a:rPr lang="en-US" dirty="0"/>
              <a:t>Part of the of </a:t>
            </a:r>
            <a:r>
              <a:rPr lang="en-US" b="1" dirty="0">
                <a:solidFill>
                  <a:schemeClr val="bg1"/>
                </a:solidFill>
              </a:rPr>
              <a:t>Views</a:t>
            </a:r>
            <a:endParaRPr lang="en-US" dirty="0"/>
          </a:p>
          <a:p>
            <a:pPr lvl="1"/>
            <a:r>
              <a:rPr lang="en-US" dirty="0"/>
              <a:t>Solutions are evaluated </a:t>
            </a:r>
            <a:r>
              <a:rPr lang="en-US" b="1" dirty="0">
                <a:solidFill>
                  <a:schemeClr val="bg1"/>
                </a:solidFill>
              </a:rPr>
              <a:t>by hand </a:t>
            </a:r>
            <a:r>
              <a:rPr lang="en-US" dirty="0"/>
              <a:t>after the exam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2DC2CB8-96B6-4A51-B44B-6E2515FFA1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8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3778</TotalTime>
  <Words>592</Words>
  <Application>Microsoft Office PowerPoint</Application>
  <PresentationFormat>Widescreen</PresentationFormat>
  <Paragraphs>148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C# Web Basics</vt:lpstr>
      <vt:lpstr>Table of Contents</vt:lpstr>
      <vt:lpstr>Have a Question?</vt:lpstr>
      <vt:lpstr>SoftUni Diamond Partners</vt:lpstr>
      <vt:lpstr>Educational Partners</vt:lpstr>
      <vt:lpstr>Course Objectives</vt:lpstr>
      <vt:lpstr>C# Web Basics</vt:lpstr>
      <vt:lpstr>ASP.NET Core</vt:lpstr>
      <vt:lpstr>Practical Programming Exam</vt:lpstr>
      <vt:lpstr>Theoretical Exam</vt:lpstr>
      <vt:lpstr>Trainers</vt:lpstr>
      <vt:lpstr>Ivaylo Kenov</vt:lpstr>
      <vt:lpstr>Course Organization</vt:lpstr>
      <vt:lpstr>C# Web Course - Timeline</vt:lpstr>
      <vt:lpstr>Course Workflow</vt:lpstr>
      <vt:lpstr>SoftUni Certificate</vt:lpstr>
      <vt:lpstr>CPE Certificate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27</cp:revision>
  <dcterms:created xsi:type="dcterms:W3CDTF">2018-05-23T13:08:44Z</dcterms:created>
  <dcterms:modified xsi:type="dcterms:W3CDTF">2021-05-19T09:09:14Z</dcterms:modified>
  <cp:category>programming;computer programming;software development;web development</cp:category>
</cp:coreProperties>
</file>