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291"/>
            <p14:sldId id="292"/>
            <p14:sldId id="293"/>
          </p14:sldIdLst>
        </p14:section>
        <p14:section name="Exceptions" id="{20FE7FF0-9C35-4346-84FA-82FA161F5562}">
          <p14:sldIdLst>
            <p14:sldId id="294"/>
            <p14:sldId id="295"/>
            <p14:sldId id="296"/>
            <p14:sldId id="297"/>
            <p14:sldId id="298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Throwing Exceptions" id="{4BFBD1DF-6CCD-4C73-82D0-196B5EAE1AB4}">
          <p14:sldIdLst>
            <p14:sldId id="308"/>
            <p14:sldId id="309"/>
            <p14:sldId id="310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FD9BA2D7-BD68-4380-ADE2-C04DF664A183}">
          <p14:sldIdLst>
            <p14:sldId id="31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1" d="100"/>
          <a:sy n="91" d="100"/>
        </p:scale>
        <p:origin x="168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B142-FBE1-4F88-B557-F55EFB586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4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8BBA8-C94B-4D14-BD34-665E47660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44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2148-34E6-46BC-835A-70B45B1FF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8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36E37-76C4-4683-9F8C-EC7BA423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850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7CC740-22B9-4314-9028-9CCECA4C3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770C-AEEA-409F-B6FD-D2747529E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88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29950-1E20-4412-A195-C5EA03458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54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EA560-B37D-4ACA-8733-48324EAB1A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9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C3EC-1649-423B-B30D-D2A0DE767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1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88B01-2F5D-4F82-9367-852713CD2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1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EB5DF-3AC0-4E2E-BBD3-688D6BC4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170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1A453-C620-4951-A486-5F9B46ABB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4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4B4C-7C7E-4CF9-BF52-5DDAFD67B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42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346654"/>
            <a:ext cx="1524000" cy="1524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978034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  exception types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3493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1B5FBE-38BE-49CE-8D74-1408F8B2B9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9800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C3A9D2-2FA2-421B-BF84-1B48DA0476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5801" y="2487050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97451F-7BF7-4475-8CDB-72BE9B200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1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9600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44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BDFF2D1-EF4E-4522-A13D-9C8C96AE8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12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51000" y="2619000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8B089-0058-4DBC-A79B-1651FE33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61000" y="1854000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00CC8B-51B2-4FF5-A0BA-18E97E30C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7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4215" y="1264835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CE3905-3036-4134-9849-9BC49D834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1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C0E4A7A-8D1F-4971-8391-6624CD04C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8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Exceptions are thrown (raised)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to notify the calling code in case of an error or unusual </a:t>
            </a:r>
            <a:br>
              <a:rPr lang="en-US" sz="3600" dirty="0"/>
            </a:br>
            <a:r>
              <a:rPr lang="en-US" sz="3600" dirty="0"/>
              <a:t>situation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Until a matching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E9A8DD1-E12A-4A7A-A90B-6B45B9C1E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6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0B2C64-6679-48C2-83D1-4EE23A7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88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2800" dirty="0"/>
              <a:t> an exception with an error message:</a:t>
            </a:r>
          </a:p>
          <a:p>
            <a:pPr marL="0" indent="0">
              <a:spcBef>
                <a:spcPct val="30000"/>
              </a:spcBef>
              <a:buNone/>
            </a:pPr>
            <a:endParaRPr lang="bg-BG" sz="2800" dirty="0"/>
          </a:p>
          <a:p>
            <a:pPr>
              <a:spcBef>
                <a:spcPct val="0"/>
              </a:spcBef>
            </a:pPr>
            <a:r>
              <a:rPr lang="en-US" sz="28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Note</a:t>
            </a:r>
            <a:r>
              <a:rPr lang="bg-BG" sz="2800" b="1" dirty="0"/>
              <a:t>:</a:t>
            </a:r>
            <a:r>
              <a:rPr lang="en-US" sz="2800" b="1" dirty="0"/>
              <a:t> </a:t>
            </a:r>
            <a:r>
              <a:rPr lang="en-US" sz="2800" dirty="0"/>
              <a:t>If the original exception is not passed, the initial cause of the exception is lost</a:t>
            </a:r>
            <a:endParaRPr lang="bg-BG" sz="28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8200" y="1711731"/>
            <a:ext cx="10515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933447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20BE35-79D0-40E2-BA83-DE3A5A290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1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794900"/>
            <a:ext cx="8295218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81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FDA228-499F-4771-ACF6-1B5588122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6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2600" y="1371600"/>
            <a:ext cx="8686800" cy="5065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65648C-BF22-4CEF-9251-7363CD238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93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which it </a:t>
            </a:r>
            <a:br>
              <a:rPr lang="en-US" sz="3500" dirty="0"/>
            </a:br>
            <a:r>
              <a:rPr lang="en-US" sz="3500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D366060-E34C-41DA-AEBB-D28F7F6C4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6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C41F48-968B-4251-B5FA-D28DE8D08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When raising an exception, always pass to the constructor a </a:t>
            </a:r>
            <a:r>
              <a:rPr lang="en-US" sz="3500" b="1" dirty="0">
                <a:solidFill>
                  <a:schemeClr val="bg1"/>
                </a:solidFill>
              </a:rPr>
              <a:t>good</a:t>
            </a:r>
            <a:r>
              <a:rPr lang="en-US" sz="3500" dirty="0"/>
              <a:t> 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sz="3500" b="1" dirty="0">
                <a:solidFill>
                  <a:schemeClr val="bg1"/>
                </a:solidFill>
              </a:rPr>
              <a:t>explanation message</a:t>
            </a:r>
            <a:endParaRPr lang="bg-BG" sz="35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500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500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1F3460-1F04-45E2-AA70-72808BBE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2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573E68-B176-4A99-8B7B-7DE40DD7F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9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299" y="2394000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8300" y="5141273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28ED5C-AB88-4190-8CC0-B68EA2EE8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3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Even when an exception is thrown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6867371-C494-459E-AB4A-3EE8788E0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5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092" y="1108911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6606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223CB4-27F1-4E94-B076-ED6AB9AEA8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941B43-390A-49D1-920E-2451F937E0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000" y="1314000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947" y="2442359"/>
            <a:ext cx="2535693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202" y="3726696"/>
            <a:ext cx="3616438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953" y="5651113"/>
            <a:ext cx="3819811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6324" y="2442360"/>
            <a:ext cx="3453499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2160" y="3556437"/>
            <a:ext cx="3187933" cy="92235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4654" y="4686849"/>
            <a:ext cx="42855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223" y="311900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348" y="3119008"/>
            <a:ext cx="193814" cy="47141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27" y="20038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6330" y="200380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440" y="5307578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647" y="5651114"/>
            <a:ext cx="44056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078" y="3732778"/>
            <a:ext cx="1409139" cy="181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8271" y="5303602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F030373-58CC-4182-8633-7D7036AC66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7D0C59-7D4A-4D5A-AA3E-2C1F06B9B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1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1903</Words>
  <Application>Microsoft Office PowerPoint</Application>
  <PresentationFormat>Widescreen</PresentationFormat>
  <Paragraphs>356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The Paradigm of Exceptions in OOP</vt:lpstr>
      <vt:lpstr>What Are Exceptions?</vt:lpstr>
      <vt:lpstr>The System.Exception Class</vt:lpstr>
      <vt:lpstr>Exception Hierarchy in .NET</vt:lpstr>
      <vt:lpstr>Types of Exceptions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2020-05-20T11:41:38Z</dcterms:modified>
  <cp:category>programming;education;software engineering;software development</cp:category>
</cp:coreProperties>
</file>