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9"/>
  </p:notesMasterIdLst>
  <p:handoutMasterIdLst>
    <p:handoutMasterId r:id="rId50"/>
  </p:handoutMasterIdLst>
  <p:sldIdLst>
    <p:sldId id="291"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401" r:id="rId46"/>
    <p:sldId id="405" r:id="rId47"/>
    <p:sldId id="49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913A974-D9A3-4F7A-BA66-E8C0F12E7FD0}">
          <p14:sldIdLst>
            <p14:sldId id="291"/>
            <p14:sldId id="292"/>
            <p14:sldId id="293"/>
          </p14:sldIdLst>
        </p14:section>
        <p14:section name="Single Responsibility" id="{785BB127-87FF-4FCA-9089-A329625719E5}">
          <p14:sldIdLst>
            <p14:sldId id="294"/>
            <p14:sldId id="295"/>
            <p14:sldId id="296"/>
            <p14:sldId id="297"/>
            <p14:sldId id="298"/>
            <p14:sldId id="299"/>
          </p14:sldIdLst>
        </p14:section>
        <p14:section name="Open/Closed" id="{E7E45F31-0BB6-40E2-B1AB-2AA9389533B3}">
          <p14:sldIdLst>
            <p14:sldId id="300"/>
            <p14:sldId id="301"/>
            <p14:sldId id="302"/>
            <p14:sldId id="303"/>
            <p14:sldId id="304"/>
            <p14:sldId id="305"/>
            <p14:sldId id="306"/>
            <p14:sldId id="307"/>
          </p14:sldIdLst>
        </p14:section>
        <p14:section name="Liskov Substitution" id="{9AFF5B0D-CE6F-436E-A117-7E1D77A99BE5}">
          <p14:sldIdLst>
            <p14:sldId id="308"/>
            <p14:sldId id="309"/>
            <p14:sldId id="310"/>
            <p14:sldId id="311"/>
          </p14:sldIdLst>
        </p14:section>
        <p14:section name="Interface Segregation" id="{7BBB4074-C091-4C5B-8ACA-2A9F0C1E3DA5}">
          <p14:sldIdLst>
            <p14:sldId id="312"/>
            <p14:sldId id="313"/>
            <p14:sldId id="314"/>
            <p14:sldId id="315"/>
            <p14:sldId id="316"/>
            <p14:sldId id="317"/>
            <p14:sldId id="318"/>
            <p14:sldId id="319"/>
            <p14:sldId id="320"/>
          </p14:sldIdLst>
        </p14:section>
        <p14:section name="Dependency Inversion" id="{E0F8459B-C709-4CFA-AF60-F58F9D57C2E2}">
          <p14:sldIdLst>
            <p14:sldId id="321"/>
            <p14:sldId id="322"/>
            <p14:sldId id="323"/>
            <p14:sldId id="324"/>
            <p14:sldId id="325"/>
            <p14:sldId id="326"/>
            <p14:sldId id="327"/>
            <p14:sldId id="328"/>
            <p14:sldId id="329"/>
            <p14:sldId id="330"/>
            <p14:sldId id="331"/>
            <p14:sldId id="332"/>
            <p14:sldId id="333"/>
          </p14:sldIdLst>
        </p14:section>
        <p14:section name="Conclusion" id="{7B0B0BDB-C971-48A6-8F43-A1FA9CB1C599}">
          <p14:sldIdLst>
            <p14:sldId id="334"/>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214" autoAdjust="0"/>
  </p:normalViewPr>
  <p:slideViewPr>
    <p:cSldViewPr showGuides="1">
      <p:cViewPr varScale="1">
        <p:scale>
          <a:sx n="91" d="100"/>
          <a:sy n="91" d="100"/>
        </p:scale>
        <p:origin x="168" y="84"/>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20.5.2020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5/20/2020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7">
            <a:extLst>
              <a:ext uri="{FF2B5EF4-FFF2-40B4-BE49-F238E27FC236}">
                <a16:creationId xmlns:a16="http://schemas.microsoft.com/office/drawing/2014/main" id="{88CD7C00-1820-4D93-84BE-77793C185C9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4404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7" name="Footer Placeholder 7">
            <a:extLst>
              <a:ext uri="{FF2B5EF4-FFF2-40B4-BE49-F238E27FC236}">
                <a16:creationId xmlns:a16="http://schemas.microsoft.com/office/drawing/2014/main" id="{AD0730A5-CAB7-476F-A064-7F09D2296F4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59656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Usually from base </a:t>
            </a:r>
            <a:r>
              <a:rPr lang="en-US" dirty="0" err="1"/>
              <a:t>ctor</a:t>
            </a:r>
            <a:r>
              <a:rPr lang="en-US" dirty="0"/>
              <a:t> to child</a:t>
            </a:r>
          </a:p>
          <a:p>
            <a:pPr lvl="1"/>
            <a:r>
              <a:rPr lang="en-US" dirty="0"/>
              <a:t>Virtual methods from child to base</a:t>
            </a:r>
          </a:p>
          <a:p>
            <a:pPr lvl="1"/>
            <a:r>
              <a:rPr lang="en-US" dirty="0"/>
              <a:t>Base class - depends on the child</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7" name="Footer Placeholder 7">
            <a:extLst>
              <a:ext uri="{FF2B5EF4-FFF2-40B4-BE49-F238E27FC236}">
                <a16:creationId xmlns:a16="http://schemas.microsoft.com/office/drawing/2014/main" id="{FF2D4A0B-A448-4F32-8AFA-366BEAEE0C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27199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22</a:t>
            </a:fld>
            <a:endParaRPr lang="en-US" dirty="0"/>
          </a:p>
        </p:txBody>
      </p:sp>
      <p:sp>
        <p:nvSpPr>
          <p:cNvPr id="7" name="Footer Placeholder 7">
            <a:extLst>
              <a:ext uri="{FF2B5EF4-FFF2-40B4-BE49-F238E27FC236}">
                <a16:creationId xmlns:a16="http://schemas.microsoft.com/office/drawing/2014/main" id="{C4589532-5ABD-4470-9FE3-3E7D7EA7C0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986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Получава се в два случая - малко от вас ще тръгнат да пишат огромни интерфейси, но дори и при два метода може да се получи грешка</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7" name="Footer Placeholder 7">
            <a:extLst>
              <a:ext uri="{FF2B5EF4-FFF2-40B4-BE49-F238E27FC236}">
                <a16:creationId xmlns:a16="http://schemas.microsoft.com/office/drawing/2014/main" id="{72F3FC30-CC10-4E85-B805-3975A612B10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30508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a16="http://schemas.microsoft.com/office/drawing/2014/main" id="{47B7D183-1C3C-4DF0-A10F-8ABFBA52971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10647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accent5">
                    <a:lumMod val="20000"/>
                    <a:lumOff val="80000"/>
                  </a:schemeClr>
                </a:solidFill>
              </a:rPr>
              <a:t>A </a:t>
            </a:r>
            <a:r>
              <a:rPr lang="en-US" dirty="0">
                <a:solidFill>
                  <a:schemeClr val="tx2">
                    <a:lumMod val="75000"/>
                  </a:schemeClr>
                </a:solidFill>
              </a:rPr>
              <a:t>dependency</a:t>
            </a:r>
            <a:r>
              <a:rPr lang="en-US" dirty="0">
                <a:solidFill>
                  <a:schemeClr val="accent5">
                    <a:lumMod val="20000"/>
                    <a:lumOff val="80000"/>
                  </a:schemeClr>
                </a:solidFill>
              </a:rPr>
              <a:t> is </a:t>
            </a:r>
            <a:r>
              <a:rPr lang="en-US" dirty="0"/>
              <a:t>any external component / system:</a:t>
            </a:r>
          </a:p>
          <a:p>
            <a:pPr lvl="1"/>
            <a:r>
              <a:rPr lang="en-US" dirty="0"/>
              <a:t>Framework</a:t>
            </a:r>
            <a:endParaRPr lang="en-US" b="0" dirty="0"/>
          </a:p>
          <a:p>
            <a:pPr lvl="1"/>
            <a:r>
              <a:rPr lang="en-US" dirty="0"/>
              <a:t>Third 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7" name="Footer Placeholder 7">
            <a:extLst>
              <a:ext uri="{FF2B5EF4-FFF2-40B4-BE49-F238E27FC236}">
                <a16:creationId xmlns:a16="http://schemas.microsoft.com/office/drawing/2014/main" id="{E18B0769-A71E-4AF6-806F-59F443D54AF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48135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programming</a:t>
            </a:r>
          </a:p>
          <a:p>
            <a:pPr lvl="1"/>
            <a:r>
              <a:rPr lang="en-US" dirty="0"/>
              <a:t>High level modules use lower lever modules</a:t>
            </a:r>
          </a:p>
          <a:p>
            <a:pPr lvl="1"/>
            <a:r>
              <a:rPr lang="en-US" dirty="0"/>
              <a:t>E.g. UI depends on the Business Layer</a:t>
            </a:r>
          </a:p>
          <a:p>
            <a:pPr lvl="1"/>
            <a:r>
              <a:rPr lang="en-US" dirty="0"/>
              <a:t>Business layer depends on</a:t>
            </a:r>
            <a:r>
              <a:rPr lang="en-US" baseline="0" dirty="0"/>
              <a:t> </a:t>
            </a:r>
            <a:r>
              <a:rPr lang="en-US" dirty="0"/>
              <a:t>Infrastructure, database, utilities,</a:t>
            </a:r>
            <a:r>
              <a:rPr lang="en-US" baseline="0" dirty="0"/>
              <a:t> </a:t>
            </a:r>
            <a:r>
              <a:rPr lang="en-US" dirty="0"/>
              <a:t>External libraries</a:t>
            </a:r>
          </a:p>
          <a:p>
            <a:pPr lvl="1"/>
            <a:r>
              <a:rPr lang="en-US" dirty="0"/>
              <a:t>Static methods (Façade for example)</a:t>
            </a:r>
          </a:p>
          <a:p>
            <a:pPr lvl="1"/>
            <a:r>
              <a:rPr lang="en-US" dirty="0"/>
              <a:t>Classes are instantiated everywhere</a:t>
            </a:r>
            <a:endParaRPr lang="en-US" dirty="0">
              <a:solidFill>
                <a:schemeClr val="accent5">
                  <a:lumMod val="20000"/>
                  <a:lumOff val="80000"/>
                </a:schemeClr>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7" name="Footer Placeholder 7">
            <a:extLst>
              <a:ext uri="{FF2B5EF4-FFF2-40B4-BE49-F238E27FC236}">
                <a16:creationId xmlns:a16="http://schemas.microsoft.com/office/drawing/2014/main" id="{6AC59C36-7B3C-44EC-958D-E0B1CB7D366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02870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 on Abstractions</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Depend on abstractions means to </a:t>
            </a:r>
            <a:r>
              <a:rPr lang="en-US" dirty="0">
                <a:solidFill>
                  <a:schemeClr val="tx2">
                    <a:lumMod val="75000"/>
                  </a:schemeClr>
                </a:solidFill>
              </a:rPr>
              <a:t>work through interfaces </a:t>
            </a:r>
            <a:r>
              <a:rPr lang="en-US" dirty="0"/>
              <a:t>instead directly use dependent classes</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
        <p:nvSpPr>
          <p:cNvPr id="7" name="Footer Placeholder 7">
            <a:extLst>
              <a:ext uri="{FF2B5EF4-FFF2-40B4-BE49-F238E27FC236}">
                <a16:creationId xmlns:a16="http://schemas.microsoft.com/office/drawing/2014/main" id="{6D8F6A02-BC75-44DE-83E6-87D4A34BC4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67234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36</a:t>
            </a:fld>
            <a:endParaRPr lang="en-US" dirty="0"/>
          </a:p>
        </p:txBody>
      </p:sp>
      <p:sp>
        <p:nvSpPr>
          <p:cNvPr id="6" name="Footer Placeholder 7">
            <a:extLst>
              <a:ext uri="{FF2B5EF4-FFF2-40B4-BE49-F238E27FC236}">
                <a16:creationId xmlns:a16="http://schemas.microsoft.com/office/drawing/2014/main" id="{A9AE9FD4-6455-4CAF-B475-5A3124D61D7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4145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 violations of DIP</a:t>
            </a:r>
          </a:p>
          <a:p>
            <a:pPr lvl="1"/>
            <a:r>
              <a:rPr lang="en-US" dirty="0"/>
              <a:t>Using of 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p>
          <a:p>
            <a:pPr lvl="1"/>
            <a:r>
              <a:rPr lang="en-US" dirty="0"/>
              <a:t>Using static methods / properties</a:t>
            </a:r>
          </a:p>
          <a:p>
            <a:pPr>
              <a:spcBef>
                <a:spcPts val="1800"/>
              </a:spcBef>
            </a:pPr>
            <a:r>
              <a:rPr lang="en-US" dirty="0"/>
              <a:t>How to fix broken DIP?</a:t>
            </a:r>
          </a:p>
          <a:p>
            <a:pPr lvl="1"/>
            <a:r>
              <a:rPr lang="en-US" dirty="0"/>
              <a:t>Extract interfaces + use constructor injection</a:t>
            </a:r>
          </a:p>
          <a:p>
            <a:pPr lvl="1"/>
            <a:r>
              <a:rPr lang="en-US" dirty="0"/>
              <a:t>Inversion of Control</a:t>
            </a:r>
            <a:r>
              <a:rPr lang="bg-BG" dirty="0"/>
              <a:t> (</a:t>
            </a:r>
            <a:r>
              <a:rPr lang="en-US" noProof="1"/>
              <a:t>IoC</a:t>
            </a:r>
            <a:r>
              <a:rPr lang="en-US" dirty="0"/>
              <a:t>) container</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43</a:t>
            </a:fld>
            <a:endParaRPr lang="en-US" dirty="0"/>
          </a:p>
        </p:txBody>
      </p:sp>
      <p:sp>
        <p:nvSpPr>
          <p:cNvPr id="7" name="Footer Placeholder 7">
            <a:extLst>
              <a:ext uri="{FF2B5EF4-FFF2-40B4-BE49-F238E27FC236}">
                <a16:creationId xmlns:a16="http://schemas.microsoft.com/office/drawing/2014/main" id="{FDCE3198-8198-40B6-AED5-3C7A574C49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05494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
        <p:nvSpPr>
          <p:cNvPr id="8" name="Footer Placeholder 7">
            <a:extLst>
              <a:ext uri="{FF2B5EF4-FFF2-40B4-BE49-F238E27FC236}">
                <a16:creationId xmlns:a16="http://schemas.microsoft.com/office/drawing/2014/main" id="{4E2A884E-A7FC-47A9-96E5-0065CB54641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0959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44</a:t>
            </a:fld>
            <a:endParaRPr lang="en-US" dirty="0"/>
          </a:p>
        </p:txBody>
      </p:sp>
      <p:sp>
        <p:nvSpPr>
          <p:cNvPr id="7" name="Footer Placeholder 7">
            <a:extLst>
              <a:ext uri="{FF2B5EF4-FFF2-40B4-BE49-F238E27FC236}">
                <a16:creationId xmlns:a16="http://schemas.microsoft.com/office/drawing/2014/main" id="{E941FC5D-EA87-48BA-AF1B-B58955BE084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64522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45</a:t>
            </a:fld>
            <a:endParaRPr lang="en-US" dirty="0"/>
          </a:p>
        </p:txBody>
      </p:sp>
      <p:sp>
        <p:nvSpPr>
          <p:cNvPr id="6" name="Footer Placeholder 7">
            <a:extLst>
              <a:ext uri="{FF2B5EF4-FFF2-40B4-BE49-F238E27FC236}">
                <a16:creationId xmlns:a16="http://schemas.microsoft.com/office/drawing/2014/main" id="{0F2D7AB5-5E70-4A55-A982-9171597A7FD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38855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46</a:t>
            </a:fld>
            <a:endParaRPr lang="en-US" dirty="0"/>
          </a:p>
        </p:txBody>
      </p:sp>
      <p:sp>
        <p:nvSpPr>
          <p:cNvPr id="6" name="Footer Placeholder 7">
            <a:extLst>
              <a:ext uri="{FF2B5EF4-FFF2-40B4-BE49-F238E27FC236}">
                <a16:creationId xmlns:a16="http://schemas.microsoft.com/office/drawing/2014/main" id="{303993DB-464C-453E-AB80-25677B0319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99483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47</a:t>
            </a:fld>
            <a:endParaRPr lang="en-US" dirty="0"/>
          </a:p>
        </p:txBody>
      </p:sp>
      <p:sp>
        <p:nvSpPr>
          <p:cNvPr id="7" name="Footer Placeholder 7">
            <a:extLst>
              <a:ext uri="{FF2B5EF4-FFF2-40B4-BE49-F238E27FC236}">
                <a16:creationId xmlns:a16="http://schemas.microsoft.com/office/drawing/2014/main" id="{25F26F3E-7622-4658-9077-5EC2393D519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2120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5</a:t>
            </a:fld>
            <a:endParaRPr lang="en-US" dirty="0"/>
          </a:p>
        </p:txBody>
      </p:sp>
      <p:sp>
        <p:nvSpPr>
          <p:cNvPr id="7" name="Footer Placeholder 7">
            <a:extLst>
              <a:ext uri="{FF2B5EF4-FFF2-40B4-BE49-F238E27FC236}">
                <a16:creationId xmlns:a16="http://schemas.microsoft.com/office/drawing/2014/main" id="{9256B26C-94C8-4DF0-8C88-E8030D48DF8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37297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 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
        <p:nvSpPr>
          <p:cNvPr id="7" name="Footer Placeholder 7">
            <a:extLst>
              <a:ext uri="{FF2B5EF4-FFF2-40B4-BE49-F238E27FC236}">
                <a16:creationId xmlns:a16="http://schemas.microsoft.com/office/drawing/2014/main" id="{8CA36691-BCC6-46DD-8889-44646268FFE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1976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 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7" name="Footer Placeholder 7">
            <a:extLst>
              <a:ext uri="{FF2B5EF4-FFF2-40B4-BE49-F238E27FC236}">
                <a16:creationId xmlns:a16="http://schemas.microsoft.com/office/drawing/2014/main" id="{81D110AA-A4AB-425B-8588-4D09E2D87FA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663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10</a:t>
            </a:fld>
            <a:endParaRPr lang="en-US" dirty="0"/>
          </a:p>
        </p:txBody>
      </p:sp>
      <p:sp>
        <p:nvSpPr>
          <p:cNvPr id="7" name="Footer Placeholder 7">
            <a:extLst>
              <a:ext uri="{FF2B5EF4-FFF2-40B4-BE49-F238E27FC236}">
                <a16:creationId xmlns:a16="http://schemas.microsoft.com/office/drawing/2014/main" id="{08CB7CCF-C58B-47F1-9545-545112DC4F5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92956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abstraction there is no limit in implementation</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a16="http://schemas.microsoft.com/office/drawing/2014/main" id="{5F143065-7CB2-457A-A696-688C42FDE1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59986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best not to try to predict the future, but once a change is needed, modify the design so future changes of that same kind can be accommodated.</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7" name="Footer Placeholder 7">
            <a:extLst>
              <a:ext uri="{FF2B5EF4-FFF2-40B4-BE49-F238E27FC236}">
                <a16:creationId xmlns:a16="http://schemas.microsoft.com/office/drawing/2014/main" id="{31FB220E-7DFB-4D57-9634-D9CDF1DBD92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25250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18</a:t>
            </a:fld>
            <a:endParaRPr lang="en-US" dirty="0"/>
          </a:p>
        </p:txBody>
      </p:sp>
      <p:sp>
        <p:nvSpPr>
          <p:cNvPr id="7" name="Footer Placeholder 7">
            <a:extLst>
              <a:ext uri="{FF2B5EF4-FFF2-40B4-BE49-F238E27FC236}">
                <a16:creationId xmlns:a16="http://schemas.microsoft.com/office/drawing/2014/main" id="{687CC2A3-E0B7-484F-83E5-47A6980EF7D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1506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4.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6.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3"/>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83" r:id="rId8"/>
    <p:sldLayoutId id="2147483685" r:id="rId9"/>
    <p:sldLayoutId id="2147483686" r:id="rId10"/>
    <p:sldLayoutId id="2147483687" r:id="rId11"/>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pPr>
              <a:spcAft>
                <a:spcPts val="0"/>
              </a:spcAft>
            </a:pPr>
            <a:r>
              <a:rPr lang="en-US" dirty="0"/>
              <a:t>Design Principles and Approaches</a:t>
            </a:r>
          </a:p>
        </p:txBody>
      </p:sp>
      <p:sp>
        <p:nvSpPr>
          <p:cNvPr id="5" name="Title 4"/>
          <p:cNvSpPr>
            <a:spLocks noGrp="1"/>
          </p:cNvSpPr>
          <p:nvPr>
            <p:ph type="title"/>
          </p:nvPr>
        </p:nvSpPr>
        <p:spPr/>
        <p:txBody>
          <a:bodyPr>
            <a:normAutofit/>
          </a:bodyPr>
          <a:lstStyle/>
          <a:p>
            <a:r>
              <a:rPr lang="en-US" dirty="0"/>
              <a:t>SOLID Principles</a:t>
            </a:r>
          </a:p>
        </p:txBody>
      </p:sp>
      <p:sp>
        <p:nvSpPr>
          <p:cNvPr id="19" name="Text Placeholder 10"/>
          <p:cNvSpPr>
            <a:spLocks noGrp="1"/>
          </p:cNvSpPr>
          <p:nvPr>
            <p:ph type="body" sz="quarter" idx="17"/>
          </p:nvPr>
        </p:nvSpPr>
        <p:spPr/>
        <p:txBody>
          <a:bodyPr/>
          <a:lstStyle/>
          <a:p>
            <a:r>
              <a:rPr lang="en-US" dirty="0"/>
              <a:t>Software University</a:t>
            </a:r>
          </a:p>
        </p:txBody>
      </p:sp>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4" name="Text Placeholder 3"/>
          <p:cNvSpPr>
            <a:spLocks noGrp="1"/>
          </p:cNvSpPr>
          <p:nvPr>
            <p:ph type="body" sz="quarter" idx="19"/>
          </p:nvPr>
        </p:nvSpPr>
        <p:spPr/>
        <p:txBody>
          <a:bodyPr/>
          <a:lstStyle/>
          <a:p>
            <a:r>
              <a:rPr lang="en-US" dirty="0"/>
              <a:t>SoftUni Team</a:t>
            </a:r>
            <a:endParaRPr lang="bg-BG" dirty="0"/>
          </a:p>
        </p:txBody>
      </p:sp>
      <p:sp>
        <p:nvSpPr>
          <p:cNvPr id="7" name="Text Placeholder 6"/>
          <p:cNvSpPr>
            <a:spLocks noGrp="1"/>
          </p:cNvSpPr>
          <p:nvPr>
            <p:ph type="body" sz="quarter" idx="20"/>
          </p:nvPr>
        </p:nvSpPr>
        <p:spPr/>
        <p:txBody>
          <a:bodyPr/>
          <a:lstStyle/>
          <a:p>
            <a:r>
              <a:rPr lang="en-US" dirty="0"/>
              <a:t>Technical Trainers</a:t>
            </a:r>
            <a:endParaRPr lang="bg-BG" dirty="0"/>
          </a:p>
        </p:txBody>
      </p:sp>
      <p:grpSp>
        <p:nvGrpSpPr>
          <p:cNvPr id="11" name="Group 10">
            <a:extLst>
              <a:ext uri="{FF2B5EF4-FFF2-40B4-BE49-F238E27FC236}">
                <a16:creationId xmlns:a16="http://schemas.microsoft.com/office/drawing/2014/main" id="{32A1CABF-2727-4E64-B9FC-F4945D1B3DFE}"/>
              </a:ext>
            </a:extLst>
          </p:cNvPr>
          <p:cNvGrpSpPr/>
          <p:nvPr/>
        </p:nvGrpSpPr>
        <p:grpSpPr>
          <a:xfrm>
            <a:off x="291000" y="2505447"/>
            <a:ext cx="3028372" cy="1953094"/>
            <a:chOff x="3227294" y="2105457"/>
            <a:chExt cx="4849906" cy="3184530"/>
          </a:xfrm>
        </p:grpSpPr>
        <p:sp>
          <p:nvSpPr>
            <p:cNvPr id="2" name="Arrow: Chevron 1">
              <a:extLst>
                <a:ext uri="{FF2B5EF4-FFF2-40B4-BE49-F238E27FC236}">
                  <a16:creationId xmlns:a16="http://schemas.microsoft.com/office/drawing/2014/main" id="{7FF4C5D3-696A-4252-AC8B-D031C5393C26}"/>
                </a:ext>
              </a:extLst>
            </p:cNvPr>
            <p:cNvSpPr/>
            <p:nvPr/>
          </p:nvSpPr>
          <p:spPr bwMode="auto">
            <a:xfrm>
              <a:off x="3227294" y="2105458"/>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a:t>
              </a:r>
            </a:p>
          </p:txBody>
        </p:sp>
        <p:sp>
          <p:nvSpPr>
            <p:cNvPr id="10" name="Arrow: Chevron 9">
              <a:extLst>
                <a:ext uri="{FF2B5EF4-FFF2-40B4-BE49-F238E27FC236}">
                  <a16:creationId xmlns:a16="http://schemas.microsoft.com/office/drawing/2014/main" id="{50805358-2655-4010-984A-6745F30FFE57}"/>
                </a:ext>
              </a:extLst>
            </p:cNvPr>
            <p:cNvSpPr/>
            <p:nvPr/>
          </p:nvSpPr>
          <p:spPr bwMode="auto">
            <a:xfrm>
              <a:off x="4087905" y="2105457"/>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Single Responsibility</a:t>
              </a:r>
            </a:p>
          </p:txBody>
        </p:sp>
        <p:sp>
          <p:nvSpPr>
            <p:cNvPr id="13" name="Arrow: Chevron 12">
              <a:extLst>
                <a:ext uri="{FF2B5EF4-FFF2-40B4-BE49-F238E27FC236}">
                  <a16:creationId xmlns:a16="http://schemas.microsoft.com/office/drawing/2014/main" id="{37AD673B-0C88-4571-8B89-8BD91500777B}"/>
                </a:ext>
              </a:extLst>
            </p:cNvPr>
            <p:cNvSpPr/>
            <p:nvPr/>
          </p:nvSpPr>
          <p:spPr bwMode="auto">
            <a:xfrm>
              <a:off x="3227294" y="2756943"/>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a:t>
              </a:r>
            </a:p>
          </p:txBody>
        </p:sp>
        <p:sp>
          <p:nvSpPr>
            <p:cNvPr id="14" name="Arrow: Chevron 13">
              <a:extLst>
                <a:ext uri="{FF2B5EF4-FFF2-40B4-BE49-F238E27FC236}">
                  <a16:creationId xmlns:a16="http://schemas.microsoft.com/office/drawing/2014/main" id="{7640DA71-B5F3-4120-B23B-20F22F8B3B6D}"/>
                </a:ext>
              </a:extLst>
            </p:cNvPr>
            <p:cNvSpPr/>
            <p:nvPr/>
          </p:nvSpPr>
          <p:spPr bwMode="auto">
            <a:xfrm>
              <a:off x="4087905" y="2756942"/>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Open/Closed</a:t>
              </a:r>
            </a:p>
          </p:txBody>
        </p:sp>
        <p:sp>
          <p:nvSpPr>
            <p:cNvPr id="16" name="Arrow: Chevron 15">
              <a:extLst>
                <a:ext uri="{FF2B5EF4-FFF2-40B4-BE49-F238E27FC236}">
                  <a16:creationId xmlns:a16="http://schemas.microsoft.com/office/drawing/2014/main" id="{4039510B-5CA4-48B1-9A37-611F763DEB5C}"/>
                </a:ext>
              </a:extLst>
            </p:cNvPr>
            <p:cNvSpPr/>
            <p:nvPr/>
          </p:nvSpPr>
          <p:spPr bwMode="auto">
            <a:xfrm>
              <a:off x="3227294" y="341385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a:t>
              </a:r>
            </a:p>
          </p:txBody>
        </p:sp>
        <p:sp>
          <p:nvSpPr>
            <p:cNvPr id="17" name="Arrow: Chevron 16">
              <a:extLst>
                <a:ext uri="{FF2B5EF4-FFF2-40B4-BE49-F238E27FC236}">
                  <a16:creationId xmlns:a16="http://schemas.microsoft.com/office/drawing/2014/main" id="{25A6B51E-FF9F-44F2-9A6C-E4848221F4A4}"/>
                </a:ext>
              </a:extLst>
            </p:cNvPr>
            <p:cNvSpPr/>
            <p:nvPr/>
          </p:nvSpPr>
          <p:spPr bwMode="auto">
            <a:xfrm>
              <a:off x="4087905" y="341385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Liskov substitution</a:t>
              </a:r>
            </a:p>
          </p:txBody>
        </p:sp>
        <p:sp>
          <p:nvSpPr>
            <p:cNvPr id="21" name="Arrow: Chevron 20">
              <a:extLst>
                <a:ext uri="{FF2B5EF4-FFF2-40B4-BE49-F238E27FC236}">
                  <a16:creationId xmlns:a16="http://schemas.microsoft.com/office/drawing/2014/main" id="{4512E801-C0DD-4BFD-8200-3CCDC84242F2}"/>
                </a:ext>
              </a:extLst>
            </p:cNvPr>
            <p:cNvSpPr/>
            <p:nvPr/>
          </p:nvSpPr>
          <p:spPr bwMode="auto">
            <a:xfrm>
              <a:off x="3227294" y="409852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a:t>
              </a:r>
            </a:p>
          </p:txBody>
        </p:sp>
        <p:sp>
          <p:nvSpPr>
            <p:cNvPr id="22" name="Arrow: Chevron 21">
              <a:extLst>
                <a:ext uri="{FF2B5EF4-FFF2-40B4-BE49-F238E27FC236}">
                  <a16:creationId xmlns:a16="http://schemas.microsoft.com/office/drawing/2014/main" id="{DFEE0A44-4AFF-4416-A65B-74EED28AA39D}"/>
                </a:ext>
              </a:extLst>
            </p:cNvPr>
            <p:cNvSpPr/>
            <p:nvPr/>
          </p:nvSpPr>
          <p:spPr bwMode="auto">
            <a:xfrm>
              <a:off x="4087905" y="409852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Interface Segregation</a:t>
              </a:r>
            </a:p>
          </p:txBody>
        </p:sp>
        <p:sp>
          <p:nvSpPr>
            <p:cNvPr id="24" name="Arrow: Chevron 23">
              <a:extLst>
                <a:ext uri="{FF2B5EF4-FFF2-40B4-BE49-F238E27FC236}">
                  <a16:creationId xmlns:a16="http://schemas.microsoft.com/office/drawing/2014/main" id="{ACEBC57F-0EFC-40AC-8CEF-BB384536F560}"/>
                </a:ext>
              </a:extLst>
            </p:cNvPr>
            <p:cNvSpPr/>
            <p:nvPr/>
          </p:nvSpPr>
          <p:spPr bwMode="auto">
            <a:xfrm>
              <a:off x="3227294" y="4783191"/>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a:t>
              </a:r>
            </a:p>
          </p:txBody>
        </p:sp>
        <p:sp>
          <p:nvSpPr>
            <p:cNvPr id="25" name="Arrow: Chevron 24">
              <a:extLst>
                <a:ext uri="{FF2B5EF4-FFF2-40B4-BE49-F238E27FC236}">
                  <a16:creationId xmlns:a16="http://schemas.microsoft.com/office/drawing/2014/main" id="{0DD008D5-9227-4A6D-A96C-088CF32DA2CF}"/>
                </a:ext>
              </a:extLst>
            </p:cNvPr>
            <p:cNvSpPr/>
            <p:nvPr/>
          </p:nvSpPr>
          <p:spPr bwMode="auto">
            <a:xfrm>
              <a:off x="4087905" y="4783190"/>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Dependency Inversion</a:t>
              </a:r>
            </a:p>
          </p:txBody>
        </p:sp>
      </p:grpSp>
    </p:spTree>
    <p:extLst>
      <p:ext uri="{BB962C8B-B14F-4D97-AF65-F5344CB8AC3E}">
        <p14:creationId xmlns:p14="http://schemas.microsoft.com/office/powerpoint/2010/main" val="263629504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067" y="1948872"/>
            <a:ext cx="1424403" cy="1424403"/>
          </a:xfrm>
          <a:prstGeom prst="rect">
            <a:avLst/>
          </a:prstGeom>
        </p:spPr>
      </p:pic>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25719" y="1948872"/>
            <a:ext cx="1390437" cy="1390437"/>
          </a:xfrm>
          <a:prstGeom prst="rect">
            <a:avLst/>
          </a:prstGeom>
        </p:spPr>
      </p:pic>
      <p:sp>
        <p:nvSpPr>
          <p:cNvPr id="5" name="Title 4">
            <a:extLst>
              <a:ext uri="{FF2B5EF4-FFF2-40B4-BE49-F238E27FC236}">
                <a16:creationId xmlns:a16="http://schemas.microsoft.com/office/drawing/2014/main" id="{09E9C909-5FAD-4B44-82D6-74A1A8413680}"/>
              </a:ext>
            </a:extLst>
          </p:cNvPr>
          <p:cNvSpPr>
            <a:spLocks noGrp="1"/>
          </p:cNvSpPr>
          <p:nvPr>
            <p:ph type="title" sz="quarter" idx="10"/>
          </p:nvPr>
        </p:nvSpPr>
        <p:spPr/>
        <p:txBody>
          <a:bodyPr/>
          <a:lstStyle/>
          <a:p>
            <a:r>
              <a:rPr lang="en-US"/>
              <a:t>Open/Closed</a:t>
            </a:r>
          </a:p>
        </p:txBody>
      </p:sp>
    </p:spTree>
    <p:extLst>
      <p:ext uri="{BB962C8B-B14F-4D97-AF65-F5344CB8AC3E}">
        <p14:creationId xmlns:p14="http://schemas.microsoft.com/office/powerpoint/2010/main" val="199744602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noProof="1"/>
              <a:t>Software entities like </a:t>
            </a:r>
            <a:r>
              <a:rPr lang="en-US" b="1" noProof="1">
                <a:solidFill>
                  <a:schemeClr val="bg1"/>
                </a:solidFill>
              </a:rPr>
              <a:t>classes</a:t>
            </a:r>
            <a:r>
              <a:rPr lang="en-US" noProof="1"/>
              <a:t>, </a:t>
            </a:r>
            <a:r>
              <a:rPr lang="en-US" b="1" noProof="1">
                <a:solidFill>
                  <a:schemeClr val="bg1"/>
                </a:solidFill>
              </a:rPr>
              <a:t>modules</a:t>
            </a:r>
            <a:r>
              <a:rPr lang="en-US" noProof="1"/>
              <a:t> and </a:t>
            </a:r>
            <a:r>
              <a:rPr lang="en-US" b="1" noProof="1">
                <a:solidFill>
                  <a:schemeClr val="bg1"/>
                </a:solidFill>
              </a:rPr>
              <a:t>functions</a:t>
            </a:r>
            <a:r>
              <a:rPr lang="en-US" noProof="1"/>
              <a:t> should be </a:t>
            </a:r>
            <a:r>
              <a:rPr lang="en-US" b="1" noProof="1">
                <a:solidFill>
                  <a:schemeClr val="bg1"/>
                </a:solidFill>
              </a:rPr>
              <a:t>open</a:t>
            </a:r>
            <a:r>
              <a:rPr lang="en-US" noProof="1">
                <a:solidFill>
                  <a:schemeClr val="tx2">
                    <a:lumMod val="75000"/>
                  </a:schemeClr>
                </a:solidFill>
              </a:rPr>
              <a:t> </a:t>
            </a:r>
            <a:r>
              <a:rPr lang="en-US" noProof="1"/>
              <a:t>for</a:t>
            </a:r>
            <a:r>
              <a:rPr lang="en-US" b="1" noProof="1">
                <a:solidFill>
                  <a:schemeClr val="bg1"/>
                </a:solidFill>
              </a:rPr>
              <a:t> extension</a:t>
            </a:r>
            <a:r>
              <a:rPr lang="en-US" noProof="1"/>
              <a:t>, but </a:t>
            </a:r>
            <a:r>
              <a:rPr lang="en-US" b="1" noProof="1">
                <a:solidFill>
                  <a:schemeClr val="bg1"/>
                </a:solidFill>
              </a:rPr>
              <a:t>closed</a:t>
            </a:r>
            <a:r>
              <a:rPr lang="en-US" noProof="1">
                <a:solidFill>
                  <a:schemeClr val="tx2">
                    <a:lumMod val="75000"/>
                  </a:schemeClr>
                </a:solidFill>
              </a:rPr>
              <a:t> </a:t>
            </a:r>
            <a:r>
              <a:rPr lang="en-US" noProof="1"/>
              <a:t>for</a:t>
            </a:r>
            <a:r>
              <a:rPr lang="en-US" noProof="1">
                <a:solidFill>
                  <a:schemeClr val="tx2">
                    <a:lumMod val="75000"/>
                  </a:schemeClr>
                </a:solidFill>
              </a:rPr>
              <a:t> </a:t>
            </a:r>
            <a:r>
              <a:rPr lang="en-US" b="1" noProof="1">
                <a:solidFill>
                  <a:schemeClr val="bg1"/>
                </a:solidFill>
              </a:rPr>
              <a:t>modifications</a:t>
            </a:r>
          </a:p>
          <a:p>
            <a:pPr>
              <a:buClr>
                <a:schemeClr val="tx1"/>
              </a:buClr>
            </a:pPr>
            <a:r>
              <a:rPr lang="en-US" b="1" dirty="0">
                <a:solidFill>
                  <a:schemeClr val="bg1"/>
                </a:solidFill>
              </a:rPr>
              <a:t>Extensibility</a:t>
            </a:r>
            <a:r>
              <a:rPr lang="en-US" dirty="0"/>
              <a:t> </a:t>
            </a:r>
          </a:p>
          <a:p>
            <a:pPr lvl="1">
              <a:buClr>
                <a:schemeClr val="tx1"/>
              </a:buClr>
            </a:pPr>
            <a:r>
              <a:rPr lang="en-US" dirty="0"/>
              <a:t>Adding a new behavior </a:t>
            </a:r>
            <a:r>
              <a:rPr lang="en-US" b="1" dirty="0">
                <a:solidFill>
                  <a:schemeClr val="bg1"/>
                </a:solidFill>
              </a:rPr>
              <a:t>doesn’t require </a:t>
            </a:r>
            <a:r>
              <a:rPr lang="en-US" dirty="0"/>
              <a:t>changes </a:t>
            </a:r>
            <a:br>
              <a:rPr lang="en-US" dirty="0"/>
            </a:br>
            <a:r>
              <a:rPr lang="en-US" dirty="0"/>
              <a:t>over existing source code</a:t>
            </a:r>
          </a:p>
          <a:p>
            <a:pPr>
              <a:buClr>
                <a:schemeClr val="tx1"/>
              </a:buClr>
            </a:pPr>
            <a:r>
              <a:rPr lang="en-US" b="1" noProof="1">
                <a:solidFill>
                  <a:schemeClr val="bg1"/>
                </a:solidFill>
              </a:rPr>
              <a:t>Reusability</a:t>
            </a:r>
            <a:r>
              <a:rPr lang="en-US" noProof="1">
                <a:solidFill>
                  <a:schemeClr val="accent1">
                    <a:lumMod val="60000"/>
                    <a:lumOff val="40000"/>
                  </a:schemeClr>
                </a:solidFill>
              </a:rPr>
              <a:t> </a:t>
            </a:r>
            <a:r>
              <a:rPr lang="en-US" noProof="1"/>
              <a:t> </a:t>
            </a:r>
          </a:p>
          <a:p>
            <a:pPr lvl="1">
              <a:buClr>
                <a:schemeClr val="tx1"/>
              </a:buClr>
            </a:pPr>
            <a:r>
              <a:rPr lang="en-US" noProof="1"/>
              <a:t>subsystems are </a:t>
            </a:r>
            <a:r>
              <a:rPr lang="en-US" b="1" dirty="0">
                <a:solidFill>
                  <a:schemeClr val="bg1"/>
                </a:solidFill>
              </a:rPr>
              <a:t>suitable for reusing </a:t>
            </a:r>
            <a:r>
              <a:rPr lang="en-US" dirty="0"/>
              <a:t>in other </a:t>
            </a:r>
            <a:br>
              <a:rPr lang="en-US" dirty="0"/>
            </a:br>
            <a:r>
              <a:rPr lang="en-US" dirty="0"/>
              <a:t>projects - modularity</a:t>
            </a:r>
            <a:endParaRPr lang="en-US" noProof="1"/>
          </a:p>
          <a:p>
            <a:endParaRPr lang="bg-BG" dirty="0"/>
          </a:p>
        </p:txBody>
      </p:sp>
      <p:sp>
        <p:nvSpPr>
          <p:cNvPr id="4" name="Title 3">
            <a:extLst>
              <a:ext uri="{FF2B5EF4-FFF2-40B4-BE49-F238E27FC236}">
                <a16:creationId xmlns:a16="http://schemas.microsoft.com/office/drawing/2014/main" id="{36E64AAB-ACEC-4F17-A6CA-A4451E19BE2F}"/>
              </a:ext>
            </a:extLst>
          </p:cNvPr>
          <p:cNvSpPr>
            <a:spLocks noGrp="1"/>
          </p:cNvSpPr>
          <p:nvPr>
            <p:ph type="title"/>
          </p:nvPr>
        </p:nvSpPr>
        <p:spPr/>
        <p:txBody>
          <a:bodyPr/>
          <a:lstStyle/>
          <a:p>
            <a:r>
              <a:rPr lang="en-US"/>
              <a:t>What is the Open/Closed Principle?</a:t>
            </a:r>
            <a:endParaRPr lang="en-US" dirty="0"/>
          </a:p>
        </p:txBody>
      </p:sp>
      <p:sp>
        <p:nvSpPr>
          <p:cNvPr id="6" name="Slide Number">
            <a:extLst>
              <a:ext uri="{FF2B5EF4-FFF2-40B4-BE49-F238E27FC236}">
                <a16:creationId xmlns:a16="http://schemas.microsoft.com/office/drawing/2014/main" id="{ED55A645-FDD5-40CC-8B8F-F437AA25E9D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98710853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Need to </a:t>
            </a:r>
            <a:r>
              <a:rPr lang="en-US" b="1" dirty="0">
                <a:solidFill>
                  <a:schemeClr val="bg1"/>
                </a:solidFill>
              </a:rPr>
              <a:t>retest</a:t>
            </a:r>
            <a:r>
              <a:rPr lang="en-US" dirty="0"/>
              <a:t> after changes </a:t>
            </a:r>
          </a:p>
          <a:p>
            <a:pPr lvl="1"/>
            <a:r>
              <a:rPr lang="en-US" dirty="0"/>
              <a:t>Old parts changed -&gt; possible bugs</a:t>
            </a:r>
          </a:p>
          <a:p>
            <a:pPr>
              <a:buClr>
                <a:schemeClr val="tx1"/>
              </a:buClr>
            </a:pPr>
            <a:r>
              <a:rPr lang="en-US" b="1" dirty="0">
                <a:solidFill>
                  <a:schemeClr val="bg1"/>
                </a:solidFill>
              </a:rPr>
              <a:t>Cascading changes </a:t>
            </a:r>
            <a:r>
              <a:rPr lang="en-US" dirty="0"/>
              <a:t>through modules </a:t>
            </a:r>
          </a:p>
          <a:p>
            <a:r>
              <a:rPr lang="en-US" dirty="0"/>
              <a:t>Logic depends on </a:t>
            </a:r>
            <a:r>
              <a:rPr lang="en-US" b="1" dirty="0">
                <a:solidFill>
                  <a:schemeClr val="bg1"/>
                </a:solidFill>
              </a:rPr>
              <a:t>conditional statements </a:t>
            </a:r>
            <a:r>
              <a:rPr lang="en-US" dirty="0"/>
              <a:t>("</a:t>
            </a:r>
            <a:r>
              <a:rPr lang="en-US" b="1" dirty="0">
                <a:solidFill>
                  <a:schemeClr val="bg1"/>
                </a:solidFill>
              </a:rPr>
              <a:t>IS-A</a:t>
            </a:r>
            <a:r>
              <a:rPr lang="en-US" dirty="0"/>
              <a:t>" checking)</a:t>
            </a:r>
          </a:p>
          <a:p>
            <a:endParaRPr lang="bg-BG" dirty="0"/>
          </a:p>
        </p:txBody>
      </p:sp>
      <p:sp>
        <p:nvSpPr>
          <p:cNvPr id="4" name="Title 3">
            <a:extLst>
              <a:ext uri="{FF2B5EF4-FFF2-40B4-BE49-F238E27FC236}">
                <a16:creationId xmlns:a16="http://schemas.microsoft.com/office/drawing/2014/main" id="{E9A1DBFA-E305-408C-B99B-FCDBCFB2A5D7}"/>
              </a:ext>
            </a:extLst>
          </p:cNvPr>
          <p:cNvSpPr>
            <a:spLocks noGrp="1"/>
          </p:cNvSpPr>
          <p:nvPr>
            <p:ph type="title"/>
          </p:nvPr>
        </p:nvSpPr>
        <p:spPr/>
        <p:txBody>
          <a:bodyPr/>
          <a:lstStyle/>
          <a:p>
            <a:r>
              <a:rPr lang="en-US"/>
              <a:t>Design Smell – Violations</a:t>
            </a:r>
            <a:endParaRPr lang="en-US" dirty="0"/>
          </a:p>
        </p:txBody>
      </p:sp>
      <p:sp>
        <p:nvSpPr>
          <p:cNvPr id="7" name="Slide Number">
            <a:extLst>
              <a:ext uri="{FF2B5EF4-FFF2-40B4-BE49-F238E27FC236}">
                <a16:creationId xmlns:a16="http://schemas.microsoft.com/office/drawing/2014/main" id="{D5962906-7079-4884-AE20-4E98D965125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55849988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Parameters </a:t>
            </a:r>
          </a:p>
          <a:p>
            <a:pPr lvl="1"/>
            <a:r>
              <a:rPr lang="en-US" dirty="0"/>
              <a:t> Control behavior specifics via a </a:t>
            </a:r>
            <a:r>
              <a:rPr lang="en-US" b="1" dirty="0">
                <a:solidFill>
                  <a:schemeClr val="bg1"/>
                </a:solidFill>
              </a:rPr>
              <a:t>parameter </a:t>
            </a:r>
            <a:r>
              <a:rPr lang="en-US" dirty="0"/>
              <a:t>or a</a:t>
            </a:r>
            <a:r>
              <a:rPr lang="en-US" b="1" dirty="0">
                <a:solidFill>
                  <a:schemeClr val="bg1"/>
                </a:solidFill>
              </a:rPr>
              <a:t> delegate</a:t>
            </a:r>
          </a:p>
          <a:p>
            <a:r>
              <a:rPr lang="en-US" dirty="0"/>
              <a:t>Rely on abstraction, </a:t>
            </a:r>
            <a:r>
              <a:rPr lang="en-US" b="1" dirty="0">
                <a:solidFill>
                  <a:schemeClr val="bg1"/>
                </a:solidFill>
              </a:rPr>
              <a:t>not implementation</a:t>
            </a:r>
          </a:p>
          <a:p>
            <a:pPr lvl="1"/>
            <a:r>
              <a:rPr lang="en-US" dirty="0"/>
              <a:t>Inheritance / Template Method Pattern</a:t>
            </a:r>
          </a:p>
          <a:p>
            <a:r>
              <a:rPr lang="en-US" dirty="0"/>
              <a:t>Strategy Pattern</a:t>
            </a:r>
          </a:p>
          <a:p>
            <a:pPr lvl="1"/>
            <a:r>
              <a:rPr lang="en-US" dirty="0"/>
              <a:t>Plug in model (insert a new implementation of the interface)</a:t>
            </a:r>
          </a:p>
          <a:p>
            <a:pPr lvl="1"/>
            <a:endParaRPr lang="en-US" dirty="0"/>
          </a:p>
          <a:p>
            <a:endParaRPr lang="bg-BG" dirty="0"/>
          </a:p>
        </p:txBody>
      </p:sp>
      <p:sp>
        <p:nvSpPr>
          <p:cNvPr id="4" name="Title 3">
            <a:extLst>
              <a:ext uri="{FF2B5EF4-FFF2-40B4-BE49-F238E27FC236}">
                <a16:creationId xmlns:a16="http://schemas.microsoft.com/office/drawing/2014/main" id="{EA1C966C-6CB4-4885-B458-9809D245A45A}"/>
              </a:ext>
            </a:extLst>
          </p:cNvPr>
          <p:cNvSpPr>
            <a:spLocks noGrp="1"/>
          </p:cNvSpPr>
          <p:nvPr>
            <p:ph type="title"/>
          </p:nvPr>
        </p:nvSpPr>
        <p:spPr/>
        <p:txBody>
          <a:bodyPr/>
          <a:lstStyle/>
          <a:p>
            <a:r>
              <a:rPr lang="en-US"/>
              <a:t>OCP – Approaches</a:t>
            </a:r>
            <a:endParaRPr lang="en-US" dirty="0"/>
          </a:p>
        </p:txBody>
      </p:sp>
      <p:sp>
        <p:nvSpPr>
          <p:cNvPr id="6" name="Slide Number">
            <a:extLst>
              <a:ext uri="{FF2B5EF4-FFF2-40B4-BE49-F238E27FC236}">
                <a16:creationId xmlns:a16="http://schemas.microsoft.com/office/drawing/2014/main" id="{C9F90B3B-C8EB-404D-B779-2BA1CCCB911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11391715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By experience - know the problem domain and if a </a:t>
            </a:r>
            <a:r>
              <a:rPr lang="en-US" b="1" dirty="0">
                <a:solidFill>
                  <a:schemeClr val="bg1"/>
                </a:solidFill>
              </a:rPr>
              <a:t>change</a:t>
            </a:r>
            <a:r>
              <a:rPr lang="en-US" dirty="0"/>
              <a:t> is </a:t>
            </a:r>
            <a:br>
              <a:rPr lang="en-US" dirty="0"/>
            </a:br>
            <a:r>
              <a:rPr lang="en-US" dirty="0"/>
              <a:t>very</a:t>
            </a:r>
            <a:r>
              <a:rPr lang="en-US" b="1" dirty="0"/>
              <a:t> </a:t>
            </a:r>
            <a:r>
              <a:rPr lang="en-US" b="1" dirty="0">
                <a:solidFill>
                  <a:schemeClr val="bg1"/>
                </a:solidFill>
              </a:rPr>
              <a:t>likely </a:t>
            </a:r>
            <a:r>
              <a:rPr lang="en-US" dirty="0"/>
              <a:t>to </a:t>
            </a:r>
            <a:r>
              <a:rPr lang="en-US" b="1" dirty="0">
                <a:solidFill>
                  <a:schemeClr val="bg1"/>
                </a:solidFill>
              </a:rPr>
              <a:t>recur</a:t>
            </a:r>
          </a:p>
          <a:p>
            <a:r>
              <a:rPr lang="en-US" dirty="0"/>
              <a:t>New domain problem - implement the </a:t>
            </a:r>
            <a:r>
              <a:rPr lang="en-US" b="1" dirty="0">
                <a:solidFill>
                  <a:schemeClr val="bg1"/>
                </a:solidFill>
              </a:rPr>
              <a:t>most simple </a:t>
            </a:r>
            <a:r>
              <a:rPr lang="en-US" dirty="0"/>
              <a:t>way</a:t>
            </a:r>
          </a:p>
          <a:p>
            <a:pPr lvl="1"/>
            <a:r>
              <a:rPr lang="en-US" dirty="0"/>
              <a:t>Changes once - </a:t>
            </a:r>
            <a:r>
              <a:rPr lang="en-US" b="1" dirty="0">
                <a:solidFill>
                  <a:schemeClr val="bg1"/>
                </a:solidFill>
              </a:rPr>
              <a:t>modify</a:t>
            </a:r>
            <a:r>
              <a:rPr lang="en-US" dirty="0"/>
              <a:t>, second time - </a:t>
            </a:r>
            <a:r>
              <a:rPr lang="en-US" b="1" dirty="0">
                <a:solidFill>
                  <a:schemeClr val="bg1"/>
                </a:solidFill>
              </a:rPr>
              <a:t>refactor</a:t>
            </a:r>
          </a:p>
          <a:p>
            <a:r>
              <a:rPr lang="en-US" dirty="0"/>
              <a:t>TANSTAAFL - There Ain’t No Such Thing As A Free Lunch</a:t>
            </a:r>
          </a:p>
          <a:p>
            <a:pPr lvl="1"/>
            <a:r>
              <a:rPr lang="en-US" dirty="0"/>
              <a:t>OCP adds</a:t>
            </a:r>
            <a:r>
              <a:rPr lang="en-US" dirty="0">
                <a:solidFill>
                  <a:schemeClr val="tx2">
                    <a:lumMod val="75000"/>
                  </a:schemeClr>
                </a:solidFill>
              </a:rPr>
              <a:t> </a:t>
            </a:r>
            <a:r>
              <a:rPr lang="en-US" b="1" dirty="0">
                <a:solidFill>
                  <a:schemeClr val="bg1"/>
                </a:solidFill>
              </a:rPr>
              <a:t>complexity</a:t>
            </a:r>
            <a:r>
              <a:rPr lang="en-US" dirty="0">
                <a:solidFill>
                  <a:schemeClr val="tx2">
                    <a:lumMod val="75000"/>
                  </a:schemeClr>
                </a:solidFill>
              </a:rPr>
              <a:t> </a:t>
            </a:r>
            <a:r>
              <a:rPr lang="en-US" dirty="0"/>
              <a:t>to design</a:t>
            </a:r>
          </a:p>
          <a:p>
            <a:pPr lvl="1"/>
            <a:r>
              <a:rPr lang="en-US" dirty="0"/>
              <a:t>No design can be </a:t>
            </a:r>
            <a:r>
              <a:rPr lang="en-US" b="1" dirty="0">
                <a:solidFill>
                  <a:schemeClr val="bg1"/>
                </a:solidFill>
              </a:rPr>
              <a:t>closed against all changes </a:t>
            </a:r>
            <a:r>
              <a:rPr lang="en-US" dirty="0"/>
              <a:t>- know which ones</a:t>
            </a:r>
            <a:br>
              <a:rPr lang="en-US" dirty="0"/>
            </a:br>
            <a:r>
              <a:rPr lang="en-US" dirty="0"/>
              <a:t>to guard</a:t>
            </a:r>
          </a:p>
          <a:p>
            <a:endParaRPr lang="bg-BG" dirty="0"/>
          </a:p>
        </p:txBody>
      </p:sp>
      <p:sp>
        <p:nvSpPr>
          <p:cNvPr id="4" name="Title 3">
            <a:extLst>
              <a:ext uri="{FF2B5EF4-FFF2-40B4-BE49-F238E27FC236}">
                <a16:creationId xmlns:a16="http://schemas.microsoft.com/office/drawing/2014/main" id="{D9B36D91-128A-42B1-85AD-7C805D88DB7D}"/>
              </a:ext>
            </a:extLst>
          </p:cNvPr>
          <p:cNvSpPr>
            <a:spLocks noGrp="1"/>
          </p:cNvSpPr>
          <p:nvPr>
            <p:ph type="title"/>
          </p:nvPr>
        </p:nvSpPr>
        <p:spPr/>
        <p:txBody>
          <a:bodyPr/>
          <a:lstStyle/>
          <a:p>
            <a:r>
              <a:rPr lang="en-US"/>
              <a:t>OCP – When to Apply</a:t>
            </a:r>
            <a:endParaRPr lang="en-US" dirty="0"/>
          </a:p>
        </p:txBody>
      </p:sp>
      <p:sp>
        <p:nvSpPr>
          <p:cNvPr id="7" name="Slide Number">
            <a:extLst>
              <a:ext uri="{FF2B5EF4-FFF2-40B4-BE49-F238E27FC236}">
                <a16:creationId xmlns:a16="http://schemas.microsoft.com/office/drawing/2014/main" id="{784928CC-CD73-4213-B47A-48F33605336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347818504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F693E5-7758-4498-BE22-E86E493AE3A6}"/>
              </a:ext>
            </a:extLst>
          </p:cNvPr>
          <p:cNvSpPr>
            <a:spLocks noGrp="1"/>
          </p:cNvSpPr>
          <p:nvPr>
            <p:ph type="title"/>
          </p:nvPr>
        </p:nvSpPr>
        <p:spPr/>
        <p:txBody>
          <a:bodyPr/>
          <a:lstStyle/>
          <a:p>
            <a:r>
              <a:rPr lang="en-US" dirty="0"/>
              <a:t>Template Method Pattern</a:t>
            </a:r>
            <a:r>
              <a:rPr lang="bg-BG" dirty="0"/>
              <a:t> (1)</a:t>
            </a:r>
            <a:endParaRPr lang="en-US" dirty="0"/>
          </a:p>
        </p:txBody>
      </p:sp>
      <p:sp>
        <p:nvSpPr>
          <p:cNvPr id="11" name="Text Box 16">
            <a:extLst>
              <a:ext uri="{FF2B5EF4-FFF2-40B4-BE49-F238E27FC236}">
                <a16:creationId xmlns:a16="http://schemas.microsoft.com/office/drawing/2014/main" id="{46C69509-EC4F-4F8A-B1C0-4B5E55CE987A}"/>
              </a:ext>
            </a:extLst>
          </p:cNvPr>
          <p:cNvSpPr txBox="1">
            <a:spLocks noChangeArrowheads="1"/>
          </p:cNvSpPr>
          <p:nvPr/>
        </p:nvSpPr>
        <p:spPr bwMode="auto">
          <a:xfrm>
            <a:off x="4341864" y="1682477"/>
            <a:ext cx="3247326" cy="2356408"/>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AbstractClass</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templateMethod() </a:t>
            </a: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a:p>
            <a:pPr>
              <a:lnSpc>
                <a:spcPct val="95000"/>
              </a:lnSpc>
              <a:defRPr/>
            </a:pPr>
            <a:r>
              <a:rPr lang="en-US" sz="2400" b="1" noProof="1">
                <a:latin typeface="Consolas" pitchFamily="49" charset="0"/>
              </a:rPr>
              <a:t> . . . </a:t>
            </a:r>
          </a:p>
        </p:txBody>
      </p:sp>
      <p:sp>
        <p:nvSpPr>
          <p:cNvPr id="16" name="Text Box 16">
            <a:extLst>
              <a:ext uri="{FF2B5EF4-FFF2-40B4-BE49-F238E27FC236}">
                <a16:creationId xmlns:a16="http://schemas.microsoft.com/office/drawing/2014/main" id="{CDBB398E-5930-44AF-91CC-E96EDAAC3516}"/>
              </a:ext>
            </a:extLst>
          </p:cNvPr>
          <p:cNvSpPr txBox="1">
            <a:spLocks noChangeArrowheads="1"/>
          </p:cNvSpPr>
          <p:nvPr/>
        </p:nvSpPr>
        <p:spPr bwMode="auto">
          <a:xfrm>
            <a:off x="1447800" y="4577024"/>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ConcreteClassOne</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8" name="Up Arrow 72">
            <a:extLst>
              <a:ext uri="{FF2B5EF4-FFF2-40B4-BE49-F238E27FC236}">
                <a16:creationId xmlns:a16="http://schemas.microsoft.com/office/drawing/2014/main" id="{7BAA1D8D-965D-4847-A6EF-59D3127F66BB}"/>
              </a:ext>
            </a:extLst>
          </p:cNvPr>
          <p:cNvSpPr/>
          <p:nvPr/>
        </p:nvSpPr>
        <p:spPr>
          <a:xfrm rot="13446015">
            <a:off x="3390452" y="411663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19" name="Up Arrow 72">
            <a:extLst>
              <a:ext uri="{FF2B5EF4-FFF2-40B4-BE49-F238E27FC236}">
                <a16:creationId xmlns:a16="http://schemas.microsoft.com/office/drawing/2014/main" id="{75905583-C572-4B0B-940E-0E768351AC03}"/>
              </a:ext>
            </a:extLst>
          </p:cNvPr>
          <p:cNvSpPr/>
          <p:nvPr/>
        </p:nvSpPr>
        <p:spPr>
          <a:xfrm rot="7898592">
            <a:off x="8172090" y="411652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0" name="Text Box 16">
            <a:extLst>
              <a:ext uri="{FF2B5EF4-FFF2-40B4-BE49-F238E27FC236}">
                <a16:creationId xmlns:a16="http://schemas.microsoft.com/office/drawing/2014/main" id="{440209D7-A326-45DE-9E76-C04406EC8604}"/>
              </a:ext>
            </a:extLst>
          </p:cNvPr>
          <p:cNvSpPr txBox="1">
            <a:spLocks noChangeArrowheads="1"/>
          </p:cNvSpPr>
          <p:nvPr/>
        </p:nvSpPr>
        <p:spPr bwMode="auto">
          <a:xfrm>
            <a:off x="6689946" y="4550707"/>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ConcreteClassTwo</a:t>
            </a:r>
          </a:p>
          <a:p>
            <a:pP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0" name="AutoShape 6"/>
          <p:cNvSpPr>
            <a:spLocks noChangeArrowheads="1"/>
          </p:cNvSpPr>
          <p:nvPr/>
        </p:nvSpPr>
        <p:spPr bwMode="auto">
          <a:xfrm>
            <a:off x="1239646" y="2374643"/>
            <a:ext cx="2590800" cy="511931"/>
          </a:xfrm>
          <a:prstGeom prst="wedgeRoundRectCallout">
            <a:avLst>
              <a:gd name="adj1" fmla="val 65616"/>
              <a:gd name="adj2" fmla="val 2164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Varying behavior</a:t>
            </a:r>
            <a:endParaRPr lang="bg-BG" sz="2400" b="1" dirty="0">
              <a:solidFill>
                <a:schemeClr val="bg2"/>
              </a:solidFill>
            </a:endParaRPr>
          </a:p>
        </p:txBody>
      </p:sp>
      <p:sp>
        <p:nvSpPr>
          <p:cNvPr id="12" name="AutoShape 6"/>
          <p:cNvSpPr>
            <a:spLocks noChangeArrowheads="1"/>
          </p:cNvSpPr>
          <p:nvPr/>
        </p:nvSpPr>
        <p:spPr bwMode="auto">
          <a:xfrm>
            <a:off x="7927175" y="6252965"/>
            <a:ext cx="2317657" cy="543320"/>
          </a:xfrm>
          <a:prstGeom prst="wedgeRoundRectCallout">
            <a:avLst>
              <a:gd name="adj1" fmla="val -58352"/>
              <a:gd name="adj2" fmla="val -5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Implementation </a:t>
            </a:r>
            <a:endParaRPr lang="bg-BG" sz="2400" b="1" dirty="0">
              <a:solidFill>
                <a:schemeClr val="bg2"/>
              </a:solidFill>
            </a:endParaRPr>
          </a:p>
        </p:txBody>
      </p:sp>
      <p:sp>
        <p:nvSpPr>
          <p:cNvPr id="14" name="Slide Number">
            <a:extLst>
              <a:ext uri="{FF2B5EF4-FFF2-40B4-BE49-F238E27FC236}">
                <a16:creationId xmlns:a16="http://schemas.microsoft.com/office/drawing/2014/main" id="{EA69E548-C7A3-449C-9CFF-E357194D6C4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138115027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10"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B3C179-6370-49F9-BBA8-40C940499131}"/>
              </a:ext>
            </a:extLst>
          </p:cNvPr>
          <p:cNvSpPr>
            <a:spLocks noGrp="1"/>
          </p:cNvSpPr>
          <p:nvPr>
            <p:ph type="title"/>
          </p:nvPr>
        </p:nvSpPr>
        <p:spPr/>
        <p:txBody>
          <a:bodyPr/>
          <a:lstStyle/>
          <a:p>
            <a:r>
              <a:rPr lang="en-US" dirty="0"/>
              <a:t>Template Method Pattern (2)</a:t>
            </a:r>
          </a:p>
        </p:txBody>
      </p:sp>
      <p:sp>
        <p:nvSpPr>
          <p:cNvPr id="14" name="Rectangle 13">
            <a:extLst>
              <a:ext uri="{FF2B5EF4-FFF2-40B4-BE49-F238E27FC236}">
                <a16:creationId xmlns:a16="http://schemas.microsoft.com/office/drawing/2014/main" id="{AD1FF434-57C8-4197-BD51-E911190890AD}"/>
              </a:ext>
            </a:extLst>
          </p:cNvPr>
          <p:cNvSpPr>
            <a:spLocks noChangeArrowheads="1"/>
          </p:cNvSpPr>
          <p:nvPr/>
        </p:nvSpPr>
        <p:spPr bwMode="auto">
          <a:xfrm>
            <a:off x="1616923" y="1674091"/>
            <a:ext cx="8828843"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public </a:t>
            </a:r>
            <a:r>
              <a:rPr lang="en-US" sz="2397" b="1" dirty="0">
                <a:solidFill>
                  <a:schemeClr val="bg1"/>
                </a:solidFill>
                <a:latin typeface="Consolas" pitchFamily="49" charset="0"/>
                <a:cs typeface="Consolas" pitchFamily="49" charset="0"/>
              </a:rPr>
              <a:t>abstract</a:t>
            </a:r>
            <a:r>
              <a:rPr lang="en-US" sz="2397" b="1" dirty="0">
                <a:latin typeface="Consolas" pitchFamily="49" charset="0"/>
                <a:cs typeface="Consolas" pitchFamily="49" charset="0"/>
              </a:rPr>
              <a:t> class </a:t>
            </a:r>
            <a:r>
              <a:rPr lang="en-US" sz="2397" b="1" noProof="1">
                <a:latin typeface="Consolas" pitchFamily="49" charset="0"/>
                <a:cs typeface="Consolas" pitchFamily="49" charset="0"/>
              </a:rPr>
              <a:t>CrossCompiler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CrossCompile() </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this.CollectSource();</a:t>
            </a:r>
          </a:p>
          <a:p>
            <a:pPr defTabSz="1218438" latinLnBrk="1">
              <a:buFont typeface="Wingdings" panose="05000000000000000000" pitchFamily="2" charset="2"/>
              <a:buNone/>
            </a:pPr>
            <a:r>
              <a:rPr lang="en-US" sz="2397" b="1" noProof="1">
                <a:latin typeface="Consolas" pitchFamily="49" charset="0"/>
                <a:cs typeface="Consolas" pitchFamily="49" charset="0"/>
              </a:rPr>
              <a:t>    this.CompileToTarget();</a:t>
            </a:r>
          </a:p>
          <a:p>
            <a:pPr defTabSz="1218438" latinLnBrk="1">
              <a:buFont typeface="Wingdings" panose="05000000000000000000" pitchFamily="2" charset="2"/>
              <a:buNone/>
            </a:pPr>
            <a:r>
              <a:rPr lang="en-US" sz="2397" b="1" noProof="1">
                <a:latin typeface="Consolas" pitchFamily="49" charset="0"/>
                <a:cs typeface="Consolas" pitchFamily="49" charset="0"/>
              </a:rPr>
              <a:t>  }</a:t>
            </a:r>
            <a:endParaRPr lang="bg-BG" sz="2397" b="1" noProof="1">
              <a:latin typeface="Consolas" pitchFamily="49" charset="0"/>
              <a:cs typeface="Consolas" pitchFamily="49" charset="0"/>
            </a:endParaRPr>
          </a:p>
          <a:p>
            <a:pPr defTabSz="1218438" latinLnBrk="1">
              <a:buFont typeface="Wingdings" panose="05000000000000000000" pitchFamily="2" charset="2"/>
              <a:buNone/>
            </a:pPr>
            <a:r>
              <a:rPr lang="bg-BG" sz="2397" b="1" noProof="1">
                <a:latin typeface="Consolas" pitchFamily="49" charset="0"/>
                <a:cs typeface="Consolas" pitchFamily="49" charset="0"/>
              </a:rPr>
              <a:t>	</a:t>
            </a:r>
          </a:p>
          <a:p>
            <a:pPr defTabSz="1218438" latinLnBrk="1">
              <a:buFont typeface="Wingdings" panose="05000000000000000000" pitchFamily="2" charset="2"/>
              <a:buNone/>
            </a:pPr>
            <a:r>
              <a:rPr lang="bg-BG" sz="2397" b="1" noProof="1">
                <a:latin typeface="Consolas" pitchFamily="49" charset="0"/>
                <a:cs typeface="Consolas" pitchFamily="49" charset="0"/>
              </a:rPr>
              <a:t>  </a:t>
            </a:r>
            <a:r>
              <a:rPr lang="en-US" sz="2397" b="1" noProof="1">
                <a:latin typeface="Consolas" pitchFamily="49" charset="0"/>
                <a:cs typeface="Consolas" pitchFamily="49" charset="0"/>
              </a:rPr>
              <a:t>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sz="2397" b="1" noProof="1">
                <a:latin typeface="Consolas" pitchFamily="49" charset="0"/>
                <a:cs typeface="Consolas" pitchFamily="49" charset="0"/>
              </a:rPr>
              <a:t>  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CompileToTarget();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6" name="AutoShape 6"/>
          <p:cNvSpPr>
            <a:spLocks noChangeArrowheads="1"/>
          </p:cNvSpPr>
          <p:nvPr/>
        </p:nvSpPr>
        <p:spPr bwMode="auto">
          <a:xfrm>
            <a:off x="6806357" y="2492921"/>
            <a:ext cx="2590800" cy="511621"/>
          </a:xfrm>
          <a:prstGeom prst="wedgeRoundRectCallout">
            <a:avLst>
              <a:gd name="adj1" fmla="val -60563"/>
              <a:gd name="adj2" fmla="val -2705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Template method</a:t>
            </a:r>
            <a:endParaRPr lang="bg-BG" sz="2400" b="1" dirty="0">
              <a:solidFill>
                <a:schemeClr val="bg2"/>
              </a:solidFill>
            </a:endParaRPr>
          </a:p>
        </p:txBody>
      </p:sp>
      <p:sp>
        <p:nvSpPr>
          <p:cNvPr id="8" name="Slide Number">
            <a:extLst>
              <a:ext uri="{FF2B5EF4-FFF2-40B4-BE49-F238E27FC236}">
                <a16:creationId xmlns:a16="http://schemas.microsoft.com/office/drawing/2014/main" id="{A6068A42-86CB-4103-A816-33EB2A44A97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391217659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B3C179-6370-49F9-BBA8-40C940499131}"/>
              </a:ext>
            </a:extLst>
          </p:cNvPr>
          <p:cNvSpPr>
            <a:spLocks noGrp="1"/>
          </p:cNvSpPr>
          <p:nvPr>
            <p:ph type="title"/>
          </p:nvPr>
        </p:nvSpPr>
        <p:spPr/>
        <p:txBody>
          <a:bodyPr/>
          <a:lstStyle/>
          <a:p>
            <a:r>
              <a:rPr lang="en-US" dirty="0"/>
              <a:t>Template Method Pattern (3)</a:t>
            </a:r>
          </a:p>
        </p:txBody>
      </p:sp>
      <p:sp>
        <p:nvSpPr>
          <p:cNvPr id="14" name="Rectangle 13">
            <a:extLst>
              <a:ext uri="{FF2B5EF4-FFF2-40B4-BE49-F238E27FC236}">
                <a16:creationId xmlns:a16="http://schemas.microsoft.com/office/drawing/2014/main" id="{AD1FF434-57C8-4197-BD51-E911190890AD}"/>
              </a:ext>
            </a:extLst>
          </p:cNvPr>
          <p:cNvSpPr>
            <a:spLocks noChangeArrowheads="1"/>
          </p:cNvSpPr>
          <p:nvPr/>
        </p:nvSpPr>
        <p:spPr bwMode="auto">
          <a:xfrm>
            <a:off x="2205901" y="1432242"/>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IPhoneCompiler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CollectSource() </a:t>
            </a:r>
            <a:br>
              <a:rPr lang="en-US" altLang="en-US" sz="2397" b="1" noProof="1">
                <a:latin typeface="Consolas" pitchFamily="49" charset="0"/>
                <a:cs typeface="Consolas" pitchFamily="49" charset="0"/>
              </a:rPr>
            </a:b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CompileToTarget()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 </a:t>
            </a:r>
            <a:r>
              <a:rPr lang="en-US" altLang="en-US" sz="2397" b="1" i="1" noProof="1">
                <a:solidFill>
                  <a:schemeClr val="accent2"/>
                </a:solidFill>
                <a:latin typeface="Consolas" pitchFamily="49" charset="0"/>
                <a:cs typeface="Consolas" pitchFamily="49" charset="0"/>
              </a:rPr>
              <a:t>// IPhone specific compilation </a:t>
            </a:r>
            <a:r>
              <a:rPr lang="en-US" altLang="en-US" sz="2397" b="1" noProof="1">
                <a:latin typeface="Consolas" pitchFamily="49" charset="0"/>
                <a:cs typeface="Consolas" pitchFamily="49" charset="0"/>
              </a:rPr>
              <a:t>}</a:t>
            </a:r>
          </a:p>
          <a:p>
            <a:pPr defTabSz="1218438" latinLnBrk="1">
              <a:buFont typeface="Wingdings" panose="05000000000000000000" pitchFamily="2" charset="2"/>
              <a:buNone/>
            </a:pPr>
            <a:r>
              <a:rPr lang="en-US" altLang="en-US" sz="2397" b="1" noProof="1">
                <a:latin typeface="Consolas" pitchFamily="49" charset="0"/>
                <a:cs typeface="Consolas" pitchFamily="49" charset="0"/>
              </a:rPr>
              <a:t>}</a:t>
            </a:r>
            <a:endParaRPr lang="en-US" sz="2397" b="1" noProof="1">
              <a:latin typeface="Consolas" pitchFamily="49" charset="0"/>
              <a:cs typeface="Consolas" pitchFamily="49" charset="0"/>
            </a:endParaRPr>
          </a:p>
        </p:txBody>
      </p:sp>
      <p:sp>
        <p:nvSpPr>
          <p:cNvPr id="5" name="Rectangle 4">
            <a:extLst>
              <a:ext uri="{FF2B5EF4-FFF2-40B4-BE49-F238E27FC236}">
                <a16:creationId xmlns:a16="http://schemas.microsoft.com/office/drawing/2014/main" id="{6041AB17-3139-4DE6-A09A-04F4A7595216}"/>
              </a:ext>
            </a:extLst>
          </p:cNvPr>
          <p:cNvSpPr>
            <a:spLocks noChangeArrowheads="1"/>
          </p:cNvSpPr>
          <p:nvPr/>
        </p:nvSpPr>
        <p:spPr bwMode="auto">
          <a:xfrm>
            <a:off x="2205901" y="4008978"/>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AndroidCompiler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CompileToTarget() </a:t>
            </a:r>
          </a:p>
          <a:p>
            <a:pPr defTabSz="1218438" latinLnBrk="1">
              <a:buFont typeface="Wingdings" panose="05000000000000000000" pitchFamily="2" charset="2"/>
              <a:buNone/>
            </a:pPr>
            <a:r>
              <a:rPr lang="en-US" altLang="en-US" sz="2397" b="1" dirty="0">
                <a:latin typeface="Consolas" pitchFamily="49" charset="0"/>
                <a:cs typeface="Consolas" pitchFamily="49" charset="0"/>
              </a:rPr>
              <a:t>  { </a:t>
            </a:r>
            <a:r>
              <a:rPr lang="en-US" altLang="en-US" sz="2397" b="1" i="1" dirty="0">
                <a:solidFill>
                  <a:schemeClr val="accent2"/>
                </a:solidFill>
                <a:latin typeface="Consolas" pitchFamily="49" charset="0"/>
                <a:cs typeface="Consolas" pitchFamily="49" charset="0"/>
              </a:rPr>
              <a:t>// Android specific compilation </a:t>
            </a:r>
            <a:r>
              <a:rPr lang="en-US" altLang="en-US" sz="2397" b="1" dirty="0">
                <a:latin typeface="Consolas" pitchFamily="49" charset="0"/>
                <a:cs typeface="Consolas" pitchFamily="49" charset="0"/>
              </a:rPr>
              <a:t>}</a:t>
            </a:r>
          </a:p>
          <a:p>
            <a:pPr defTabSz="1218438" latinLnBrk="1">
              <a:buFont typeface="Wingdings" panose="05000000000000000000" pitchFamily="2" charset="2"/>
              <a:buNone/>
            </a:pPr>
            <a:r>
              <a:rPr lang="en-US" altLang="en-US" sz="2397" b="1" dirty="0">
                <a:latin typeface="Consolas" pitchFamily="49" charset="0"/>
                <a:cs typeface="Consolas" pitchFamily="49" charset="0"/>
              </a:rPr>
              <a:t>}</a:t>
            </a:r>
            <a:r>
              <a:rPr lang="en-US" sz="2397" b="1" dirty="0">
                <a:latin typeface="Consolas" pitchFamily="49" charset="0"/>
                <a:cs typeface="Consolas" pitchFamily="49" charset="0"/>
              </a:rPr>
              <a:t> </a:t>
            </a:r>
          </a:p>
        </p:txBody>
      </p:sp>
      <p:sp>
        <p:nvSpPr>
          <p:cNvPr id="7" name="Slide Number">
            <a:extLst>
              <a:ext uri="{FF2B5EF4-FFF2-40B4-BE49-F238E27FC236}">
                <a16:creationId xmlns:a16="http://schemas.microsoft.com/office/drawing/2014/main" id="{D8309571-F39D-4114-8DEB-029E6A13416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307673508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631477" y="1023937"/>
            <a:ext cx="2929045" cy="3014663"/>
          </a:xfrm>
          <a:prstGeom prst="rect">
            <a:avLst/>
          </a:prstGeom>
        </p:spPr>
      </p:pic>
      <p:sp>
        <p:nvSpPr>
          <p:cNvPr id="4" name="Title 3">
            <a:extLst>
              <a:ext uri="{FF2B5EF4-FFF2-40B4-BE49-F238E27FC236}">
                <a16:creationId xmlns:a16="http://schemas.microsoft.com/office/drawing/2014/main" id="{8881B8B6-DF17-499B-81D2-9D1FB7265437}"/>
              </a:ext>
            </a:extLst>
          </p:cNvPr>
          <p:cNvSpPr>
            <a:spLocks noGrp="1"/>
          </p:cNvSpPr>
          <p:nvPr>
            <p:ph type="title" sz="quarter" idx="10"/>
          </p:nvPr>
        </p:nvSpPr>
        <p:spPr/>
        <p:txBody>
          <a:bodyPr/>
          <a:lstStyle/>
          <a:p>
            <a:r>
              <a:rPr lang="en-US"/>
              <a:t>Liskov Substitution</a:t>
            </a:r>
          </a:p>
        </p:txBody>
      </p:sp>
    </p:spTree>
    <p:extLst>
      <p:ext uri="{BB962C8B-B14F-4D97-AF65-F5344CB8AC3E}">
        <p14:creationId xmlns:p14="http://schemas.microsoft.com/office/powerpoint/2010/main" val="119849060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062766" y="1108911"/>
            <a:ext cx="10129234" cy="5546589"/>
          </a:xfrm>
        </p:spPr>
        <p:txBody>
          <a:bodyPr/>
          <a:lstStyle/>
          <a:p>
            <a:r>
              <a:rPr lang="en-GB" dirty="0"/>
              <a:t>Derived types must be completely </a:t>
            </a:r>
            <a:r>
              <a:rPr lang="en-GB" b="1" dirty="0">
                <a:solidFill>
                  <a:schemeClr val="bg1"/>
                </a:solidFill>
              </a:rPr>
              <a:t>substitutable</a:t>
            </a:r>
            <a:r>
              <a:rPr lang="en-GB" dirty="0"/>
              <a:t> for </a:t>
            </a:r>
            <a:br>
              <a:rPr lang="en-GB" dirty="0"/>
            </a:br>
            <a:r>
              <a:rPr lang="en-GB" dirty="0"/>
              <a:t>their base types</a:t>
            </a:r>
          </a:p>
          <a:p>
            <a:r>
              <a:rPr lang="en-US" dirty="0"/>
              <a:t>Derived classes</a:t>
            </a:r>
          </a:p>
          <a:p>
            <a:pPr lvl="1"/>
            <a:r>
              <a:rPr lang="en-US" dirty="0"/>
              <a:t>only </a:t>
            </a:r>
            <a:r>
              <a:rPr lang="en-US" b="1" dirty="0">
                <a:solidFill>
                  <a:schemeClr val="bg1"/>
                </a:solidFill>
              </a:rPr>
              <a:t>extend</a:t>
            </a:r>
            <a:r>
              <a:rPr lang="en-US" dirty="0"/>
              <a:t> functionalities of the base class</a:t>
            </a:r>
          </a:p>
          <a:p>
            <a:pPr lvl="1"/>
            <a:r>
              <a:rPr lang="en-US" dirty="0"/>
              <a:t>must </a:t>
            </a:r>
            <a:r>
              <a:rPr lang="en-US" b="1" dirty="0">
                <a:solidFill>
                  <a:schemeClr val="bg1"/>
                </a:solidFill>
              </a:rPr>
              <a:t>not</a:t>
            </a:r>
            <a:r>
              <a:rPr lang="en-US" dirty="0"/>
              <a:t> remove </a:t>
            </a:r>
            <a:r>
              <a:rPr lang="en-US" b="1" dirty="0">
                <a:solidFill>
                  <a:schemeClr val="bg1"/>
                </a:solidFill>
              </a:rPr>
              <a:t>base</a:t>
            </a:r>
            <a:r>
              <a:rPr lang="en-US" dirty="0"/>
              <a:t> class </a:t>
            </a:r>
            <a:r>
              <a:rPr lang="en-US" b="1" dirty="0">
                <a:solidFill>
                  <a:schemeClr val="bg1"/>
                </a:solidFill>
              </a:rPr>
              <a:t>behavior</a:t>
            </a:r>
          </a:p>
        </p:txBody>
      </p:sp>
      <p:sp>
        <p:nvSpPr>
          <p:cNvPr id="4" name="Title 3">
            <a:extLst>
              <a:ext uri="{FF2B5EF4-FFF2-40B4-BE49-F238E27FC236}">
                <a16:creationId xmlns:a16="http://schemas.microsoft.com/office/drawing/2014/main" id="{06D7145C-C977-4A65-B11E-E229A3CD9263}"/>
              </a:ext>
            </a:extLst>
          </p:cNvPr>
          <p:cNvSpPr>
            <a:spLocks noGrp="1"/>
          </p:cNvSpPr>
          <p:nvPr>
            <p:ph type="title"/>
          </p:nvPr>
        </p:nvSpPr>
        <p:spPr/>
        <p:txBody>
          <a:bodyPr/>
          <a:lstStyle/>
          <a:p>
            <a:r>
              <a:rPr lang="en-US"/>
              <a:t>LSP – Substitutability</a:t>
            </a:r>
            <a:endParaRPr lang="en-US" dirty="0"/>
          </a:p>
        </p:txBody>
      </p:sp>
      <p:sp>
        <p:nvSpPr>
          <p:cNvPr id="9" name="Rectangle 8">
            <a:extLst>
              <a:ext uri="{FF2B5EF4-FFF2-40B4-BE49-F238E27FC236}">
                <a16:creationId xmlns:a16="http://schemas.microsoft.com/office/drawing/2014/main" id="{E3E46120-AD32-4586-B498-97E90E49A0A6}"/>
              </a:ext>
            </a:extLst>
          </p:cNvPr>
          <p:cNvSpPr>
            <a:spLocks noChangeArrowheads="1"/>
          </p:cNvSpPr>
          <p:nvPr/>
        </p:nvSpPr>
        <p:spPr bwMode="auto">
          <a:xfrm>
            <a:off x="2835557" y="4463045"/>
            <a:ext cx="6769099" cy="52322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2800" b="1" noProof="1">
                <a:latin typeface="Consolas" panose="020B0609020204030204" pitchFamily="49" charset="0"/>
              </a:rPr>
              <a:t>Student </a:t>
            </a:r>
            <a:r>
              <a:rPr lang="en-US" sz="2800" b="1" noProof="1">
                <a:solidFill>
                  <a:schemeClr val="bg1"/>
                </a:solidFill>
                <a:latin typeface="Consolas" panose="020B0609020204030204" pitchFamily="49" charset="0"/>
              </a:rPr>
              <a:t>IS-SUBSTITUTED-FOR</a:t>
            </a:r>
            <a:r>
              <a:rPr lang="en-US" sz="2800" b="1" noProof="1">
                <a:latin typeface="Consolas" panose="020B0609020204030204" pitchFamily="49" charset="0"/>
              </a:rPr>
              <a:t> Person</a:t>
            </a:r>
          </a:p>
        </p:txBody>
      </p:sp>
      <p:sp>
        <p:nvSpPr>
          <p:cNvPr id="8" name="Slide Number">
            <a:extLst>
              <a:ext uri="{FF2B5EF4-FFF2-40B4-BE49-F238E27FC236}">
                <a16:creationId xmlns:a16="http://schemas.microsoft.com/office/drawing/2014/main" id="{7AF01CD6-211F-4971-BB1C-115553EB043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19</a:t>
            </a:fld>
            <a:endParaRPr lang="en-US" dirty="0"/>
          </a:p>
        </p:txBody>
      </p:sp>
    </p:spTree>
    <p:extLst>
      <p:ext uri="{BB962C8B-B14F-4D97-AF65-F5344CB8AC3E}">
        <p14:creationId xmlns:p14="http://schemas.microsoft.com/office/powerpoint/2010/main" val="364218909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446088" indent="-446088">
              <a:lnSpc>
                <a:spcPct val="100000"/>
              </a:lnSpc>
              <a:buFontTx/>
              <a:buAutoNum type="arabicPeriod"/>
            </a:pPr>
            <a:r>
              <a:rPr lang="en-US" sz="3600" dirty="0">
                <a:solidFill>
                  <a:schemeClr val="tx2">
                    <a:lumMod val="75000"/>
                  </a:schemeClr>
                </a:solidFill>
              </a:rPr>
              <a:t>S</a:t>
            </a:r>
            <a:r>
              <a:rPr lang="en-US" sz="3600" dirty="0"/>
              <a:t>ingle Responsibility</a:t>
            </a:r>
          </a:p>
          <a:p>
            <a:pPr marL="446088" indent="-446088">
              <a:lnSpc>
                <a:spcPct val="100000"/>
              </a:lnSpc>
              <a:buFontTx/>
              <a:buAutoNum type="arabicPeriod"/>
            </a:pPr>
            <a:r>
              <a:rPr lang="en-US" sz="3600" dirty="0">
                <a:solidFill>
                  <a:schemeClr val="tx2">
                    <a:lumMod val="75000"/>
                  </a:schemeClr>
                </a:solidFill>
              </a:rPr>
              <a:t>O</a:t>
            </a:r>
            <a:r>
              <a:rPr lang="en-US" sz="3600" dirty="0"/>
              <a:t>pen/Closed</a:t>
            </a:r>
          </a:p>
          <a:p>
            <a:pPr marL="446088" indent="-446088">
              <a:lnSpc>
                <a:spcPct val="100000"/>
              </a:lnSpc>
              <a:buFontTx/>
              <a:buAutoNum type="arabicPeriod"/>
            </a:pPr>
            <a:r>
              <a:rPr lang="en-US" sz="3600" noProof="1">
                <a:solidFill>
                  <a:schemeClr val="tx2">
                    <a:lumMod val="75000"/>
                  </a:schemeClr>
                </a:solidFill>
              </a:rPr>
              <a:t>L</a:t>
            </a:r>
            <a:r>
              <a:rPr lang="en-US" sz="3600" noProof="1"/>
              <a:t>iskov</a:t>
            </a:r>
            <a:r>
              <a:rPr lang="en-US" sz="3600" dirty="0"/>
              <a:t> Substitution</a:t>
            </a:r>
          </a:p>
          <a:p>
            <a:pPr marL="446088" indent="-446088">
              <a:lnSpc>
                <a:spcPct val="100000"/>
              </a:lnSpc>
              <a:buFontTx/>
              <a:buAutoNum type="arabicPeriod"/>
            </a:pPr>
            <a:r>
              <a:rPr lang="en-US" sz="3600" dirty="0">
                <a:solidFill>
                  <a:schemeClr val="tx2">
                    <a:lumMod val="75000"/>
                  </a:schemeClr>
                </a:solidFill>
              </a:rPr>
              <a:t>I</a:t>
            </a:r>
            <a:r>
              <a:rPr lang="en-US" sz="3600" dirty="0"/>
              <a:t>nterface Segregation</a:t>
            </a:r>
          </a:p>
          <a:p>
            <a:pPr marL="446088" indent="-446088">
              <a:lnSpc>
                <a:spcPct val="100000"/>
              </a:lnSpc>
              <a:buFontTx/>
              <a:buAutoNum type="arabicPeriod"/>
            </a:pPr>
            <a:r>
              <a:rPr lang="en-US" sz="3600" dirty="0"/>
              <a:t>Dependency Inversion</a:t>
            </a:r>
            <a:endParaRPr lang="en-US" sz="3600" b="1" noProof="1">
              <a:solidFill>
                <a:schemeClr val="tx2">
                  <a:lumMod val="75000"/>
                </a:schemeClr>
              </a:solidFill>
              <a:latin typeface="Consolas" panose="020B0609020204030204" pitchFamily="49" charset="0"/>
              <a:cs typeface="Consolas" panose="020B0609020204030204" pitchFamily="49" charset="0"/>
            </a:endParaRPr>
          </a:p>
        </p:txBody>
      </p:sp>
      <p:sp>
        <p:nvSpPr>
          <p:cNvPr id="423938" name="Rectangle 2"/>
          <p:cNvSpPr>
            <a:spLocks noGrp="1" noChangeArrowheads="1"/>
          </p:cNvSpPr>
          <p:nvPr>
            <p:ph type="title"/>
          </p:nvPr>
        </p:nvSpPr>
        <p:spPr/>
        <p:txBody>
          <a:bodyPr/>
          <a:lstStyle/>
          <a:p>
            <a:r>
              <a:rPr lang="en-US" dirty="0"/>
              <a:t>Table of Contents</a:t>
            </a:r>
            <a:endParaRPr lang="bg-BG" dirty="0"/>
          </a:p>
        </p:txBody>
      </p:sp>
      <p:sp>
        <p:nvSpPr>
          <p:cNvPr id="6" name="Slide Number">
            <a:extLst>
              <a:ext uri="{FF2B5EF4-FFF2-40B4-BE49-F238E27FC236}">
                <a16:creationId xmlns:a16="http://schemas.microsoft.com/office/drawing/2014/main" id="{0AC30333-06A8-4B4A-B048-57CECB65C07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201989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a:spcBef>
                <a:spcPts val="1200"/>
              </a:spcBef>
              <a:spcAft>
                <a:spcPts val="1200"/>
              </a:spcAft>
            </a:pPr>
            <a:r>
              <a:rPr lang="en-GB" dirty="0"/>
              <a:t>Type Checking</a:t>
            </a:r>
          </a:p>
          <a:p>
            <a:pPr>
              <a:spcBef>
                <a:spcPts val="1200"/>
              </a:spcBef>
              <a:spcAft>
                <a:spcPts val="1200"/>
              </a:spcAft>
            </a:pPr>
            <a:r>
              <a:rPr lang="en-US" dirty="0"/>
              <a:t>Overridden methods say </a:t>
            </a:r>
            <a:br>
              <a:rPr lang="en-US" dirty="0"/>
            </a:br>
            <a:r>
              <a:rPr lang="en-US" dirty="0"/>
              <a:t>"I am not implemented"</a:t>
            </a:r>
          </a:p>
          <a:p>
            <a:pPr>
              <a:spcBef>
                <a:spcPts val="1200"/>
              </a:spcBef>
              <a:spcAft>
                <a:spcPts val="1200"/>
              </a:spcAft>
            </a:pPr>
            <a:r>
              <a:rPr lang="en-US" dirty="0"/>
              <a:t>Base class depends on its subtypes</a:t>
            </a:r>
            <a:endParaRPr lang="en-US" dirty="0">
              <a:solidFill>
                <a:schemeClr val="tx2">
                  <a:lumMod val="75000"/>
                </a:schemeClr>
              </a:solidFill>
            </a:endParaRPr>
          </a:p>
          <a:p>
            <a:pPr marL="0" indent="0">
              <a:buNone/>
            </a:pPr>
            <a:endParaRPr lang="en-US" dirty="0"/>
          </a:p>
          <a:p>
            <a:endParaRPr lang="bg-BG" dirty="0"/>
          </a:p>
        </p:txBody>
      </p:sp>
      <p:sp>
        <p:nvSpPr>
          <p:cNvPr id="4" name="Title 3">
            <a:extLst>
              <a:ext uri="{FF2B5EF4-FFF2-40B4-BE49-F238E27FC236}">
                <a16:creationId xmlns:a16="http://schemas.microsoft.com/office/drawing/2014/main" id="{D7543B5B-3E4E-45A9-973E-B938E0E2809C}"/>
              </a:ext>
            </a:extLst>
          </p:cNvPr>
          <p:cNvSpPr>
            <a:spLocks noGrp="1"/>
          </p:cNvSpPr>
          <p:nvPr>
            <p:ph type="title"/>
          </p:nvPr>
        </p:nvSpPr>
        <p:spPr/>
        <p:txBody>
          <a:bodyPr/>
          <a:lstStyle/>
          <a:p>
            <a:r>
              <a:rPr lang="en-US"/>
              <a:t>Design Smell – Violations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17609">
            <a:off x="7303909" y="2054780"/>
            <a:ext cx="3991882" cy="1437078"/>
          </a:xfrm>
          <a:prstGeom prst="rect">
            <a:avLst/>
          </a:prstGeom>
        </p:spPr>
      </p:pic>
      <p:sp>
        <p:nvSpPr>
          <p:cNvPr id="9" name="Slide Number">
            <a:extLst>
              <a:ext uri="{FF2B5EF4-FFF2-40B4-BE49-F238E27FC236}">
                <a16:creationId xmlns:a16="http://schemas.microsoft.com/office/drawing/2014/main" id="{844DCB3D-9D13-4A23-BD14-CFC68913087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175405406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Tell Don’t Ask</a:t>
            </a:r>
            <a:endParaRPr lang="bg-BG" dirty="0"/>
          </a:p>
          <a:p>
            <a:pPr lvl="1"/>
            <a:r>
              <a:rPr lang="en-GB" dirty="0"/>
              <a:t>I</a:t>
            </a:r>
            <a:r>
              <a:rPr lang="en-US" dirty="0"/>
              <a:t>f you need to check what is the object  - move </a:t>
            </a:r>
            <a:br>
              <a:rPr lang="en-US" dirty="0"/>
            </a:br>
            <a:r>
              <a:rPr lang="en-US" dirty="0"/>
              <a:t>the behavior </a:t>
            </a:r>
            <a:r>
              <a:rPr lang="en-US" b="1" dirty="0">
                <a:solidFill>
                  <a:schemeClr val="bg1"/>
                </a:solidFill>
              </a:rPr>
              <a:t>inside the object</a:t>
            </a:r>
          </a:p>
          <a:p>
            <a:r>
              <a:rPr lang="en-US" dirty="0"/>
              <a:t>New Base Class - if </a:t>
            </a:r>
            <a:r>
              <a:rPr lang="en-US" b="1" dirty="0">
                <a:solidFill>
                  <a:schemeClr val="bg1"/>
                </a:solidFill>
              </a:rPr>
              <a:t>two classes </a:t>
            </a:r>
            <a:r>
              <a:rPr lang="en-US" dirty="0"/>
              <a:t>share a common behavior, but are not substitutable, create a third, from which </a:t>
            </a:r>
            <a:r>
              <a:rPr lang="en-US" b="1" dirty="0">
                <a:solidFill>
                  <a:schemeClr val="bg1"/>
                </a:solidFill>
              </a:rPr>
              <a:t>both derive </a:t>
            </a:r>
          </a:p>
          <a:p>
            <a:r>
              <a:rPr lang="en-US" dirty="0"/>
              <a:t>There </a:t>
            </a:r>
            <a:r>
              <a:rPr lang="en-US" b="1" dirty="0">
                <a:solidFill>
                  <a:schemeClr val="bg1"/>
                </a:solidFill>
              </a:rPr>
              <a:t>shouldn’t</a:t>
            </a:r>
            <a:r>
              <a:rPr lang="en-US" dirty="0"/>
              <a:t> be any </a:t>
            </a:r>
            <a:r>
              <a:rPr lang="en-US" b="1" dirty="0">
                <a:solidFill>
                  <a:schemeClr val="bg1"/>
                </a:solidFill>
              </a:rPr>
              <a:t>virtual methods </a:t>
            </a:r>
            <a:r>
              <a:rPr lang="en-US" dirty="0"/>
              <a:t>in constructors</a:t>
            </a:r>
          </a:p>
        </p:txBody>
      </p:sp>
      <p:sp>
        <p:nvSpPr>
          <p:cNvPr id="4" name="Title 3">
            <a:extLst>
              <a:ext uri="{FF2B5EF4-FFF2-40B4-BE49-F238E27FC236}">
                <a16:creationId xmlns:a16="http://schemas.microsoft.com/office/drawing/2014/main" id="{109CB44F-BE5D-4163-BA86-97BF948A509B}"/>
              </a:ext>
            </a:extLst>
          </p:cNvPr>
          <p:cNvSpPr>
            <a:spLocks noGrp="1"/>
          </p:cNvSpPr>
          <p:nvPr>
            <p:ph type="title"/>
          </p:nvPr>
        </p:nvSpPr>
        <p:spPr/>
        <p:txBody>
          <a:bodyPr>
            <a:normAutofit/>
          </a:bodyPr>
          <a:lstStyle/>
          <a:p>
            <a:r>
              <a:rPr lang="en-US"/>
              <a:t>LSP – Approaches</a:t>
            </a:r>
            <a:endParaRPr lang="en-US" dirty="0"/>
          </a:p>
        </p:txBody>
      </p:sp>
      <p:sp>
        <p:nvSpPr>
          <p:cNvPr id="7" name="Slide Number">
            <a:extLst>
              <a:ext uri="{FF2B5EF4-FFF2-40B4-BE49-F238E27FC236}">
                <a16:creationId xmlns:a16="http://schemas.microsoft.com/office/drawing/2014/main" id="{6D1E3B9F-D816-4404-A87A-784767F0DD1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194705277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25" y="1320799"/>
            <a:ext cx="2477350" cy="2477350"/>
          </a:xfrm>
          <a:prstGeom prst="rect">
            <a:avLst/>
          </a:prstGeom>
        </p:spPr>
      </p:pic>
      <p:sp>
        <p:nvSpPr>
          <p:cNvPr id="4" name="Title 3">
            <a:extLst>
              <a:ext uri="{FF2B5EF4-FFF2-40B4-BE49-F238E27FC236}">
                <a16:creationId xmlns:a16="http://schemas.microsoft.com/office/drawing/2014/main" id="{D634C229-930D-42C6-A255-E1F2EEC99842}"/>
              </a:ext>
            </a:extLst>
          </p:cNvPr>
          <p:cNvSpPr>
            <a:spLocks noGrp="1"/>
          </p:cNvSpPr>
          <p:nvPr>
            <p:ph type="title" sz="quarter" idx="10"/>
          </p:nvPr>
        </p:nvSpPr>
        <p:spPr/>
        <p:txBody>
          <a:bodyPr/>
          <a:lstStyle/>
          <a:p>
            <a:r>
              <a:rPr lang="en-US"/>
              <a:t>Interface Segregation</a:t>
            </a:r>
          </a:p>
        </p:txBody>
      </p:sp>
    </p:spTree>
    <p:extLst>
      <p:ext uri="{BB962C8B-B14F-4D97-AF65-F5344CB8AC3E}">
        <p14:creationId xmlns:p14="http://schemas.microsoft.com/office/powerpoint/2010/main" val="284615675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3600" dirty="0"/>
              <a:t>Segregate interfaces</a:t>
            </a:r>
          </a:p>
          <a:p>
            <a:pPr lvl="1"/>
            <a:r>
              <a:rPr lang="en-US" sz="3400" dirty="0"/>
              <a:t>Prefer </a:t>
            </a:r>
            <a:r>
              <a:rPr lang="en-US" sz="3400" b="1" dirty="0">
                <a:solidFill>
                  <a:schemeClr val="bg1"/>
                </a:solidFill>
              </a:rPr>
              <a:t>small</a:t>
            </a:r>
            <a:r>
              <a:rPr lang="en-US" sz="3400" dirty="0"/>
              <a:t>, </a:t>
            </a:r>
            <a:r>
              <a:rPr lang="en-US" sz="3400" b="1" dirty="0">
                <a:solidFill>
                  <a:schemeClr val="bg1"/>
                </a:solidFill>
              </a:rPr>
              <a:t>cohesive</a:t>
            </a:r>
            <a:r>
              <a:rPr lang="en-US" sz="3400" b="1" dirty="0">
                <a:solidFill>
                  <a:schemeClr val="tx2">
                    <a:lumMod val="75000"/>
                  </a:schemeClr>
                </a:solidFill>
              </a:rPr>
              <a:t> </a:t>
            </a:r>
            <a:r>
              <a:rPr lang="en-US" sz="3400" dirty="0"/>
              <a:t>(lean and focused) </a:t>
            </a:r>
            <a:br>
              <a:rPr lang="en-US" sz="3400" dirty="0"/>
            </a:br>
            <a:r>
              <a:rPr lang="en-US" sz="3400" dirty="0"/>
              <a:t>interfaces</a:t>
            </a:r>
          </a:p>
          <a:p>
            <a:pPr lvl="1"/>
            <a:r>
              <a:rPr lang="en-US" sz="3400" dirty="0"/>
              <a:t>Divide "</a:t>
            </a:r>
            <a:r>
              <a:rPr lang="en-US" sz="3400" b="1" dirty="0">
                <a:solidFill>
                  <a:schemeClr val="bg1"/>
                </a:solidFill>
              </a:rPr>
              <a:t>fat</a:t>
            </a:r>
            <a:r>
              <a:rPr lang="en-US" sz="3400" dirty="0"/>
              <a:t>" interfaces into "</a:t>
            </a:r>
            <a:r>
              <a:rPr lang="en-US" sz="3400" b="1" dirty="0">
                <a:solidFill>
                  <a:schemeClr val="bg1"/>
                </a:solidFill>
              </a:rPr>
              <a:t>role</a:t>
            </a:r>
            <a:r>
              <a:rPr lang="en-US" sz="3400" dirty="0"/>
              <a:t>" interfaces</a:t>
            </a:r>
          </a:p>
          <a:p>
            <a:endParaRPr lang="bg-BG" dirty="0"/>
          </a:p>
        </p:txBody>
      </p:sp>
      <p:sp>
        <p:nvSpPr>
          <p:cNvPr id="2" name="Title 1"/>
          <p:cNvSpPr>
            <a:spLocks noGrp="1"/>
          </p:cNvSpPr>
          <p:nvPr>
            <p:ph type="title"/>
          </p:nvPr>
        </p:nvSpPr>
        <p:spPr/>
        <p:txBody>
          <a:bodyPr/>
          <a:lstStyle/>
          <a:p>
            <a:r>
              <a:rPr lang="en-US" dirty="0"/>
              <a:t>What is Interface Segregation?</a:t>
            </a:r>
            <a:endParaRPr lang="bg-BG" dirty="0"/>
          </a:p>
        </p:txBody>
      </p:sp>
      <p:sp>
        <p:nvSpPr>
          <p:cNvPr id="8" name="Rectangle 7"/>
          <p:cNvSpPr>
            <a:spLocks noChangeArrowheads="1"/>
          </p:cNvSpPr>
          <p:nvPr/>
        </p:nvSpPr>
        <p:spPr bwMode="auto">
          <a:xfrm>
            <a:off x="2204768" y="3983272"/>
            <a:ext cx="9651207" cy="1488100"/>
          </a:xfrm>
          <a:prstGeom prst="rect">
            <a:avLst/>
          </a:prstGeom>
          <a:solidFill>
            <a:schemeClr val="tx1">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GB" sz="2800" b="1" noProof="1">
                <a:solidFill>
                  <a:schemeClr val="tx2"/>
                </a:solidFill>
                <a:latin typeface="Consolas" pitchFamily="49" charset="0"/>
                <a:cs typeface="Consolas" pitchFamily="49" charset="0"/>
              </a:rPr>
              <a:t>"</a:t>
            </a:r>
            <a:r>
              <a:rPr lang="en-GB" sz="2800" b="1" noProof="1">
                <a:solidFill>
                  <a:schemeClr val="bg1"/>
                </a:solidFill>
                <a:latin typeface="Consolas" pitchFamily="49" charset="0"/>
                <a:cs typeface="Consolas" pitchFamily="49" charset="0"/>
              </a:rPr>
              <a:t>Clients</a:t>
            </a:r>
            <a:r>
              <a:rPr lang="en-GB" sz="2800" b="1" noProof="1">
                <a:solidFill>
                  <a:schemeClr val="tx2"/>
                </a:solidFill>
                <a:latin typeface="Consolas" pitchFamily="49" charset="0"/>
                <a:cs typeface="Consolas" pitchFamily="49" charset="0"/>
              </a:rPr>
              <a:t> should not be forced to depend </a:t>
            </a:r>
            <a:br>
              <a:rPr lang="en-GB" sz="2800" b="1" noProof="1">
                <a:solidFill>
                  <a:schemeClr val="tx2"/>
                </a:solidFill>
                <a:latin typeface="Consolas" pitchFamily="49" charset="0"/>
                <a:cs typeface="Consolas" pitchFamily="49" charset="0"/>
              </a:rPr>
            </a:br>
            <a:r>
              <a:rPr lang="en-GB" sz="2800" b="1" noProof="1">
                <a:solidFill>
                  <a:schemeClr val="tx2"/>
                </a:solidFill>
                <a:latin typeface="Consolas" pitchFamily="49" charset="0"/>
                <a:cs typeface="Consolas" pitchFamily="49" charset="0"/>
              </a:rPr>
              <a:t>on methods they do not use."</a:t>
            </a:r>
          </a:p>
          <a:p>
            <a:pPr eaLnBrk="0" hangingPunct="0">
              <a:lnSpc>
                <a:spcPct val="110000"/>
              </a:lnSpc>
              <a:buClr>
                <a:schemeClr val="accent5">
                  <a:lumMod val="40000"/>
                  <a:lumOff val="60000"/>
                </a:schemeClr>
              </a:buClr>
              <a:buSzPct val="70000"/>
            </a:pPr>
            <a:r>
              <a:rPr lang="bg-BG" sz="2800" b="1" noProof="1">
                <a:solidFill>
                  <a:schemeClr val="tx2"/>
                </a:solidFill>
                <a:latin typeface="Consolas" pitchFamily="49" charset="0"/>
                <a:cs typeface="Consolas" pitchFamily="49" charset="0"/>
              </a:rPr>
              <a:t>-</a:t>
            </a:r>
            <a:r>
              <a:rPr lang="en-GB" sz="2800" b="1" noProof="1">
                <a:solidFill>
                  <a:schemeClr val="tx2"/>
                </a:solidFill>
                <a:latin typeface="Consolas" pitchFamily="49" charset="0"/>
                <a:cs typeface="Consolas" pitchFamily="49" charset="0"/>
              </a:rPr>
              <a:t> Agile Principles, Patterns and Practices in</a:t>
            </a:r>
            <a:r>
              <a:rPr lang="bg-BG" sz="2800" b="1" noProof="1">
                <a:solidFill>
                  <a:schemeClr val="tx2"/>
                </a:solidFill>
                <a:latin typeface="Consolas" pitchFamily="49" charset="0"/>
                <a:cs typeface="Consolas" pitchFamily="49" charset="0"/>
              </a:rPr>
              <a:t> </a:t>
            </a:r>
            <a:r>
              <a:rPr lang="en-GB" sz="2800" b="1" noProof="1">
                <a:solidFill>
                  <a:schemeClr val="tx2"/>
                </a:solidFill>
                <a:latin typeface="Consolas" pitchFamily="49" charset="0"/>
                <a:cs typeface="Consolas" pitchFamily="49" charset="0"/>
              </a:rPr>
              <a:t>C#</a:t>
            </a:r>
          </a:p>
        </p:txBody>
      </p:sp>
      <p:sp>
        <p:nvSpPr>
          <p:cNvPr id="7" name="Slide Number">
            <a:extLst>
              <a:ext uri="{FF2B5EF4-FFF2-40B4-BE49-F238E27FC236}">
                <a16:creationId xmlns:a16="http://schemas.microsoft.com/office/drawing/2014/main" id="{8CB8AD5A-A682-49A7-BCAB-5165881A17A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23</a:t>
            </a:fld>
            <a:endParaRPr lang="en-US" dirty="0"/>
          </a:p>
        </p:txBody>
      </p:sp>
    </p:spTree>
    <p:extLst>
      <p:ext uri="{BB962C8B-B14F-4D97-AF65-F5344CB8AC3E}">
        <p14:creationId xmlns:p14="http://schemas.microsoft.com/office/powerpoint/2010/main" val="148613380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dirty="0"/>
              <a:t>Classes whose interfaces are not cohesive have "fat" interfaces</a:t>
            </a:r>
          </a:p>
        </p:txBody>
      </p:sp>
      <p:sp>
        <p:nvSpPr>
          <p:cNvPr id="2" name="Title 1"/>
          <p:cNvSpPr>
            <a:spLocks noGrp="1"/>
          </p:cNvSpPr>
          <p:nvPr>
            <p:ph type="title"/>
          </p:nvPr>
        </p:nvSpPr>
        <p:spPr/>
        <p:txBody>
          <a:bodyPr/>
          <a:lstStyle/>
          <a:p>
            <a:r>
              <a:rPr lang="en-US"/>
              <a:t>Fat Interfaces</a:t>
            </a:r>
            <a:endParaRPr lang="en-US" dirty="0"/>
          </a:p>
        </p:txBody>
      </p:sp>
      <p:sp>
        <p:nvSpPr>
          <p:cNvPr id="10" name="Rectangle 9"/>
          <p:cNvSpPr>
            <a:spLocks noChangeArrowheads="1"/>
          </p:cNvSpPr>
          <p:nvPr/>
        </p:nvSpPr>
        <p:spPr bwMode="auto">
          <a:xfrm>
            <a:off x="636130" y="1992923"/>
            <a:ext cx="8383583"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
        <p:nvSpPr>
          <p:cNvPr id="6" name="Rectangle 5"/>
          <p:cNvSpPr>
            <a:spLocks noChangeArrowheads="1"/>
          </p:cNvSpPr>
          <p:nvPr/>
        </p:nvSpPr>
        <p:spPr bwMode="auto">
          <a:xfrm>
            <a:off x="636130" y="4147424"/>
            <a:ext cx="8383583"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 }</a:t>
            </a:r>
          </a:p>
          <a:p>
            <a:pPr defTabSz="1218438" latinLnBrk="1">
              <a:buFont typeface="Wingdings" panose="05000000000000000000" pitchFamily="2" charset="2"/>
              <a:buNone/>
            </a:pPr>
            <a:r>
              <a:rPr lang="en-GB" sz="2397" b="1" noProof="1">
                <a:latin typeface="Consolas" pitchFamily="49" charset="0"/>
                <a:cs typeface="Consolas" pitchFamily="49" charset="0"/>
              </a:rPr>
              <a:t>  void Sleep() </a:t>
            </a:r>
          </a:p>
          <a:p>
            <a:pPr defTabSz="1218438" latinLnBrk="1">
              <a:buFont typeface="Wingdings" panose="05000000000000000000" pitchFamily="2" charset="2"/>
              <a:buNone/>
            </a:pP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throw</a:t>
            </a:r>
            <a:r>
              <a:rPr lang="en-GB" sz="2397" b="1" noProof="1">
                <a:latin typeface="Consolas" pitchFamily="49" charset="0"/>
                <a:cs typeface="Consolas" pitchFamily="49" charset="0"/>
              </a:rPr>
              <a:t> new NotImplementedException() }</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
        <p:nvSpPr>
          <p:cNvPr id="8" name="Slide Number">
            <a:extLst>
              <a:ext uri="{FF2B5EF4-FFF2-40B4-BE49-F238E27FC236}">
                <a16:creationId xmlns:a16="http://schemas.microsoft.com/office/drawing/2014/main" id="{0EACB0B7-0AEC-4817-A55E-67FAADCB772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4816742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Not</a:t>
            </a:r>
            <a:r>
              <a:rPr lang="en-US" b="1" dirty="0">
                <a:solidFill>
                  <a:schemeClr val="tx2">
                    <a:lumMod val="75000"/>
                  </a:schemeClr>
                </a:solidFill>
              </a:rPr>
              <a:t> </a:t>
            </a:r>
            <a:r>
              <a:rPr lang="en-US" b="1" dirty="0">
                <a:solidFill>
                  <a:schemeClr val="bg1"/>
                </a:solidFill>
              </a:rPr>
              <a:t>implemented</a:t>
            </a:r>
            <a:r>
              <a:rPr lang="en-US" b="1" dirty="0">
                <a:solidFill>
                  <a:schemeClr val="tx2">
                    <a:lumMod val="75000"/>
                  </a:schemeClr>
                </a:solidFill>
              </a:rPr>
              <a:t> </a:t>
            </a:r>
            <a:r>
              <a:rPr lang="en-US" dirty="0"/>
              <a:t>methods</a:t>
            </a:r>
          </a:p>
          <a:p>
            <a:r>
              <a:rPr lang="en-US" dirty="0"/>
              <a:t>A Client references a class, but only uses a </a:t>
            </a:r>
            <a:r>
              <a:rPr lang="en-US" b="1" dirty="0">
                <a:solidFill>
                  <a:schemeClr val="bg1"/>
                </a:solidFill>
              </a:rPr>
              <a:t>small</a:t>
            </a:r>
            <a:r>
              <a:rPr lang="en-US" b="1" dirty="0">
                <a:solidFill>
                  <a:schemeClr val="tx2">
                    <a:lumMod val="75000"/>
                  </a:schemeClr>
                </a:solidFill>
              </a:rPr>
              <a:t> </a:t>
            </a:r>
            <a:r>
              <a:rPr lang="en-US" b="1" dirty="0">
                <a:solidFill>
                  <a:schemeClr val="bg1"/>
                </a:solidFill>
              </a:rPr>
              <a:t>portion</a:t>
            </a:r>
            <a:r>
              <a:rPr lang="en-US" b="1" dirty="0">
                <a:solidFill>
                  <a:schemeClr val="tx2">
                    <a:lumMod val="75000"/>
                  </a:schemeClr>
                </a:solidFill>
              </a:rPr>
              <a:t> </a:t>
            </a:r>
            <a:r>
              <a:rPr lang="en-US" dirty="0"/>
              <a:t>of it</a:t>
            </a:r>
          </a:p>
          <a:p>
            <a:endParaRPr lang="en-US" dirty="0"/>
          </a:p>
          <a:p>
            <a:endParaRPr lang="en-US" dirty="0"/>
          </a:p>
          <a:p>
            <a:pPr lvl="1"/>
            <a:endParaRPr lang="en-US" dirty="0"/>
          </a:p>
          <a:p>
            <a:endParaRPr lang="bg-BG" dirty="0"/>
          </a:p>
        </p:txBody>
      </p:sp>
      <p:sp>
        <p:nvSpPr>
          <p:cNvPr id="4" name="Title 3">
            <a:extLst>
              <a:ext uri="{FF2B5EF4-FFF2-40B4-BE49-F238E27FC236}">
                <a16:creationId xmlns:a16="http://schemas.microsoft.com/office/drawing/2014/main" id="{1D25D454-177A-42B3-9469-71D556433A0C}"/>
              </a:ext>
            </a:extLst>
          </p:cNvPr>
          <p:cNvSpPr>
            <a:spLocks noGrp="1"/>
          </p:cNvSpPr>
          <p:nvPr>
            <p:ph type="title"/>
          </p:nvPr>
        </p:nvSpPr>
        <p:spPr/>
        <p:txBody>
          <a:bodyPr/>
          <a:lstStyle/>
          <a:p>
            <a:r>
              <a:rPr lang="en-US"/>
              <a:t>Design Smells – Violations</a:t>
            </a:r>
            <a:endParaRPr lang="en-US" dirty="0"/>
          </a:p>
        </p:txBody>
      </p:sp>
      <p:sp>
        <p:nvSpPr>
          <p:cNvPr id="7" name="Rectangle 6">
            <a:extLst>
              <a:ext uri="{FF2B5EF4-FFF2-40B4-BE49-F238E27FC236}">
                <a16:creationId xmlns:a16="http://schemas.microsoft.com/office/drawing/2014/main" id="{2D386AF7-721C-4539-84D9-2373A07A7407}"/>
              </a:ext>
            </a:extLst>
          </p:cNvPr>
          <p:cNvSpPr>
            <a:spLocks noChangeArrowheads="1"/>
          </p:cNvSpPr>
          <p:nvPr/>
        </p:nvSpPr>
        <p:spPr bwMode="auto">
          <a:xfrm>
            <a:off x="752190" y="2629091"/>
            <a:ext cx="7578621" cy="2062103"/>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bg-BG" sz="3200" b="1" dirty="0">
                <a:latin typeface="Consolas" panose="020B0609020204030204" pitchFamily="49" charset="0"/>
              </a:rPr>
              <a:t>"</a:t>
            </a:r>
            <a:r>
              <a:rPr lang="en-US" sz="3200" b="1" dirty="0">
                <a:latin typeface="Consolas" panose="020B0609020204030204" pitchFamily="49" charset="0"/>
              </a:rPr>
              <a:t>Abstraction is </a:t>
            </a:r>
            <a:r>
              <a:rPr lang="en-US" sz="3200" b="1" dirty="0">
                <a:solidFill>
                  <a:schemeClr val="bg1"/>
                </a:solidFill>
                <a:latin typeface="Consolas" panose="020B0609020204030204" pitchFamily="49" charset="0"/>
              </a:rPr>
              <a:t>elimination</a:t>
            </a:r>
            <a:r>
              <a:rPr lang="en-US" sz="3200" b="1" dirty="0">
                <a:latin typeface="Consolas" panose="020B0609020204030204" pitchFamily="49" charset="0"/>
              </a:rPr>
              <a:t> </a:t>
            </a:r>
          </a:p>
          <a:p>
            <a:r>
              <a:rPr lang="en-US" sz="3200" b="1" dirty="0">
                <a:latin typeface="Consolas" panose="020B0609020204030204" pitchFamily="49" charset="0"/>
              </a:rPr>
              <a:t>of the </a:t>
            </a:r>
            <a:r>
              <a:rPr lang="en-US" sz="3200" b="1" dirty="0">
                <a:solidFill>
                  <a:schemeClr val="bg1"/>
                </a:solidFill>
                <a:latin typeface="Consolas" panose="020B0609020204030204" pitchFamily="49" charset="0"/>
              </a:rPr>
              <a:t>irrelevant</a:t>
            </a:r>
            <a:r>
              <a:rPr lang="en-US" sz="3200" b="1" dirty="0">
                <a:latin typeface="Consolas" panose="020B0609020204030204" pitchFamily="49" charset="0"/>
              </a:rPr>
              <a:t> and </a:t>
            </a:r>
          </a:p>
          <a:p>
            <a:r>
              <a:rPr lang="en-US" sz="3200" b="1" dirty="0">
                <a:solidFill>
                  <a:schemeClr val="bg1"/>
                </a:solidFill>
                <a:latin typeface="Consolas" panose="020B0609020204030204" pitchFamily="49" charset="0"/>
              </a:rPr>
              <a:t>amplification</a:t>
            </a:r>
            <a:r>
              <a:rPr lang="en-US" sz="3200" b="1" dirty="0">
                <a:latin typeface="Consolas" panose="020B0609020204030204" pitchFamily="49" charset="0"/>
              </a:rPr>
              <a:t> of the </a:t>
            </a:r>
            <a:r>
              <a:rPr lang="en-US" sz="3200" b="1" dirty="0">
                <a:solidFill>
                  <a:schemeClr val="bg1"/>
                </a:solidFill>
                <a:latin typeface="Consolas" panose="020B0609020204030204" pitchFamily="49" charset="0"/>
              </a:rPr>
              <a:t>essential</a:t>
            </a:r>
            <a:r>
              <a:rPr lang="en-US" sz="3200" b="1" dirty="0">
                <a:latin typeface="Consolas" panose="020B0609020204030204" pitchFamily="49" charset="0"/>
              </a:rPr>
              <a:t>."</a:t>
            </a:r>
          </a:p>
          <a:p>
            <a:pPr algn="r"/>
            <a:r>
              <a:rPr lang="en-US" sz="3200" b="1" dirty="0">
                <a:latin typeface="Consolas" panose="020B0609020204030204" pitchFamily="49" charset="0"/>
              </a:rPr>
              <a:t> - Robert C. Martin </a:t>
            </a:r>
            <a:endParaRPr lang="bg-BG" sz="3200" b="1" dirty="0">
              <a:latin typeface="Consolas" panose="020B0609020204030204" pitchFamily="49" charset="0"/>
            </a:endParaRPr>
          </a:p>
        </p:txBody>
      </p:sp>
      <p:sp>
        <p:nvSpPr>
          <p:cNvPr id="8" name="Slide Number">
            <a:extLst>
              <a:ext uri="{FF2B5EF4-FFF2-40B4-BE49-F238E27FC236}">
                <a16:creationId xmlns:a16="http://schemas.microsoft.com/office/drawing/2014/main" id="{F029E57D-B1AC-48E3-B95B-1A20469F3A9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123509249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What does the client </a:t>
            </a:r>
            <a:r>
              <a:rPr lang="en-US" b="1" dirty="0">
                <a:solidFill>
                  <a:schemeClr val="bg1"/>
                </a:solidFill>
              </a:rPr>
              <a:t>see</a:t>
            </a:r>
            <a:r>
              <a:rPr lang="en-US" dirty="0"/>
              <a:t> and </a:t>
            </a:r>
            <a:r>
              <a:rPr lang="en-US" b="1" dirty="0">
                <a:solidFill>
                  <a:schemeClr val="bg1"/>
                </a:solidFill>
              </a:rPr>
              <a:t>use</a:t>
            </a:r>
            <a:r>
              <a:rPr lang="en-US" dirty="0"/>
              <a:t>?</a:t>
            </a:r>
          </a:p>
          <a:p>
            <a:r>
              <a:rPr lang="en-US" dirty="0"/>
              <a:t>The "</a:t>
            </a:r>
            <a:r>
              <a:rPr lang="en-US" b="1" dirty="0">
                <a:solidFill>
                  <a:schemeClr val="bg1"/>
                </a:solidFill>
              </a:rPr>
              <a:t>fat</a:t>
            </a:r>
            <a:r>
              <a:rPr lang="en-US" dirty="0"/>
              <a:t>" interfaces implement a </a:t>
            </a:r>
            <a:r>
              <a:rPr lang="en-US" b="1" dirty="0">
                <a:solidFill>
                  <a:schemeClr val="bg1"/>
                </a:solidFill>
              </a:rPr>
              <a:t>number</a:t>
            </a:r>
            <a:r>
              <a:rPr lang="en-US" b="1" dirty="0">
                <a:solidFill>
                  <a:schemeClr val="tx2">
                    <a:lumMod val="75000"/>
                  </a:schemeClr>
                </a:solidFill>
              </a:rPr>
              <a:t> </a:t>
            </a:r>
            <a:r>
              <a:rPr lang="en-US" b="1" dirty="0">
                <a:solidFill>
                  <a:schemeClr val="bg1"/>
                </a:solidFill>
              </a:rPr>
              <a:t>of</a:t>
            </a:r>
            <a:r>
              <a:rPr lang="en-US" b="1" dirty="0">
                <a:solidFill>
                  <a:schemeClr val="tx2">
                    <a:lumMod val="75000"/>
                  </a:schemeClr>
                </a:solidFill>
              </a:rPr>
              <a:t> </a:t>
            </a:r>
            <a:r>
              <a:rPr lang="en-US" b="1" dirty="0">
                <a:solidFill>
                  <a:schemeClr val="bg1"/>
                </a:solidFill>
              </a:rPr>
              <a:t>small</a:t>
            </a:r>
            <a:r>
              <a:rPr lang="en-US" b="1" dirty="0">
                <a:solidFill>
                  <a:schemeClr val="tx2">
                    <a:lumMod val="75000"/>
                  </a:schemeClr>
                </a:solidFill>
              </a:rPr>
              <a:t> </a:t>
            </a:r>
            <a:r>
              <a:rPr lang="en-US" dirty="0"/>
              <a:t>interfaces </a:t>
            </a:r>
            <a:br>
              <a:rPr lang="en-US" dirty="0"/>
            </a:br>
            <a:r>
              <a:rPr lang="en-US" dirty="0"/>
              <a:t>with just what you need</a:t>
            </a:r>
          </a:p>
          <a:p>
            <a:r>
              <a:rPr lang="en-US" dirty="0"/>
              <a:t>All</a:t>
            </a:r>
            <a:r>
              <a:rPr lang="en-US" dirty="0">
                <a:solidFill>
                  <a:schemeClr val="tx2">
                    <a:lumMod val="75000"/>
                  </a:schemeClr>
                </a:solidFill>
              </a:rPr>
              <a:t> </a:t>
            </a:r>
            <a:r>
              <a:rPr lang="en-US" b="1" dirty="0">
                <a:solidFill>
                  <a:schemeClr val="bg1"/>
                </a:solidFill>
              </a:rPr>
              <a:t>public</a:t>
            </a:r>
            <a:r>
              <a:rPr lang="en-US" b="1" dirty="0">
                <a:solidFill>
                  <a:schemeClr val="tx2">
                    <a:lumMod val="75000"/>
                  </a:schemeClr>
                </a:solidFill>
              </a:rPr>
              <a:t> </a:t>
            </a:r>
            <a:r>
              <a:rPr lang="en-US" b="1" dirty="0">
                <a:solidFill>
                  <a:schemeClr val="bg1"/>
                </a:solidFill>
              </a:rPr>
              <a:t>members</a:t>
            </a:r>
            <a:r>
              <a:rPr lang="en-US" b="1" dirty="0">
                <a:solidFill>
                  <a:schemeClr val="tx2">
                    <a:lumMod val="75000"/>
                  </a:schemeClr>
                </a:solidFill>
              </a:rPr>
              <a:t> </a:t>
            </a:r>
            <a:r>
              <a:rPr lang="en-US" dirty="0"/>
              <a:t>of a class divided in </a:t>
            </a:r>
            <a:r>
              <a:rPr lang="en-US" b="1" dirty="0">
                <a:solidFill>
                  <a:schemeClr val="bg1"/>
                </a:solidFill>
              </a:rPr>
              <a:t>separate</a:t>
            </a:r>
            <a:r>
              <a:rPr lang="en-US" b="1" dirty="0">
                <a:solidFill>
                  <a:schemeClr val="tx2">
                    <a:lumMod val="75000"/>
                  </a:schemeClr>
                </a:solidFill>
              </a:rPr>
              <a:t> </a:t>
            </a:r>
            <a:r>
              <a:rPr lang="en-US" b="1" dirty="0">
                <a:solidFill>
                  <a:schemeClr val="bg1"/>
                </a:solidFill>
              </a:rPr>
              <a:t>classes</a:t>
            </a:r>
            <a:r>
              <a:rPr lang="en-US" b="1" dirty="0">
                <a:solidFill>
                  <a:schemeClr val="tx2">
                    <a:lumMod val="75000"/>
                  </a:schemeClr>
                </a:solidFill>
              </a:rPr>
              <a:t> </a:t>
            </a:r>
            <a:br>
              <a:rPr lang="en-US" b="1" dirty="0">
                <a:solidFill>
                  <a:schemeClr val="tx2">
                    <a:lumMod val="75000"/>
                  </a:schemeClr>
                </a:solidFill>
              </a:rPr>
            </a:br>
            <a:r>
              <a:rPr lang="en-US" dirty="0"/>
              <a:t>- again, could be thought of as an interface</a:t>
            </a:r>
          </a:p>
          <a:p>
            <a:r>
              <a:rPr lang="en-US" dirty="0"/>
              <a:t>Let the </a:t>
            </a:r>
            <a:r>
              <a:rPr lang="en-US" b="1" dirty="0">
                <a:solidFill>
                  <a:schemeClr val="bg1"/>
                </a:solidFill>
              </a:rPr>
              <a:t>client</a:t>
            </a:r>
            <a:r>
              <a:rPr lang="en-US" b="1" dirty="0">
                <a:solidFill>
                  <a:schemeClr val="tx2">
                    <a:lumMod val="75000"/>
                  </a:schemeClr>
                </a:solidFill>
              </a:rPr>
              <a:t> </a:t>
            </a:r>
            <a:r>
              <a:rPr lang="en-US" b="1" dirty="0">
                <a:solidFill>
                  <a:schemeClr val="bg1"/>
                </a:solidFill>
              </a:rPr>
              <a:t>define</a:t>
            </a:r>
            <a:r>
              <a:rPr lang="en-US" b="1" dirty="0">
                <a:solidFill>
                  <a:schemeClr val="tx2">
                    <a:lumMod val="75000"/>
                  </a:schemeClr>
                </a:solidFill>
              </a:rPr>
              <a:t> </a:t>
            </a:r>
            <a:r>
              <a:rPr lang="en-US" b="1" dirty="0">
                <a:solidFill>
                  <a:schemeClr val="bg1"/>
                </a:solidFill>
              </a:rPr>
              <a:t>interfaces</a:t>
            </a:r>
            <a:r>
              <a:rPr lang="en-US" dirty="0"/>
              <a:t> -</a:t>
            </a:r>
            <a:r>
              <a:rPr lang="en-US" b="1" dirty="0">
                <a:solidFill>
                  <a:schemeClr val="tx2">
                    <a:lumMod val="75000"/>
                  </a:schemeClr>
                </a:solidFill>
              </a:rPr>
              <a:t> </a:t>
            </a:r>
            <a:r>
              <a:rPr lang="en-US" b="1" dirty="0"/>
              <a:t>"</a:t>
            </a:r>
            <a:r>
              <a:rPr lang="en-US" b="1" dirty="0">
                <a:solidFill>
                  <a:schemeClr val="bg1"/>
                </a:solidFill>
              </a:rPr>
              <a:t>role</a:t>
            </a:r>
            <a:r>
              <a:rPr lang="en-US" b="1" dirty="0"/>
              <a:t>"</a:t>
            </a:r>
            <a:r>
              <a:rPr lang="en-US" dirty="0"/>
              <a:t> interfaces</a:t>
            </a:r>
          </a:p>
          <a:p>
            <a:pPr marL="0" indent="0">
              <a:buNone/>
            </a:pPr>
            <a:endParaRPr lang="en-US" dirty="0"/>
          </a:p>
          <a:p>
            <a:pPr marL="0" indent="0">
              <a:buNone/>
            </a:pPr>
            <a:endParaRPr lang="en-US" dirty="0"/>
          </a:p>
        </p:txBody>
      </p:sp>
      <p:sp>
        <p:nvSpPr>
          <p:cNvPr id="4" name="Title 3">
            <a:extLst>
              <a:ext uri="{FF2B5EF4-FFF2-40B4-BE49-F238E27FC236}">
                <a16:creationId xmlns:a16="http://schemas.microsoft.com/office/drawing/2014/main" id="{682855ED-1963-4083-BD14-E7CEA54E0E58}"/>
              </a:ext>
            </a:extLst>
          </p:cNvPr>
          <p:cNvSpPr>
            <a:spLocks noGrp="1"/>
          </p:cNvSpPr>
          <p:nvPr>
            <p:ph type="title"/>
          </p:nvPr>
        </p:nvSpPr>
        <p:spPr/>
        <p:txBody>
          <a:bodyPr/>
          <a:lstStyle/>
          <a:p>
            <a:r>
              <a:rPr lang="en-US"/>
              <a:t>ISP – Approaches</a:t>
            </a:r>
            <a:endParaRPr lang="en-US" dirty="0"/>
          </a:p>
        </p:txBody>
      </p:sp>
      <p:sp>
        <p:nvSpPr>
          <p:cNvPr id="7" name="Slide Number">
            <a:extLst>
              <a:ext uri="{FF2B5EF4-FFF2-40B4-BE49-F238E27FC236}">
                <a16:creationId xmlns:a16="http://schemas.microsoft.com/office/drawing/2014/main" id="{79933AEC-A99E-4B6A-B7AD-D75CBF63E6C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190671025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a:t>Small and Cohesive "</a:t>
            </a:r>
            <a:r>
              <a:rPr lang="en-GB" b="1" dirty="0">
                <a:solidFill>
                  <a:schemeClr val="bg1"/>
                </a:solidFill>
              </a:rPr>
              <a:t>Role</a:t>
            </a:r>
            <a:r>
              <a:rPr lang="en-GB" dirty="0"/>
              <a:t>" Interfaces</a:t>
            </a:r>
          </a:p>
        </p:txBody>
      </p:sp>
      <p:sp>
        <p:nvSpPr>
          <p:cNvPr id="2" name="Title 1"/>
          <p:cNvSpPr>
            <a:spLocks noGrp="1"/>
          </p:cNvSpPr>
          <p:nvPr>
            <p:ph type="title"/>
          </p:nvPr>
        </p:nvSpPr>
        <p:spPr/>
        <p:txBody>
          <a:bodyPr>
            <a:normAutofit/>
          </a:bodyPr>
          <a:lstStyle/>
          <a:p>
            <a:r>
              <a:rPr lang="en-US" dirty="0"/>
              <a:t>Cohesive Interfaces</a:t>
            </a:r>
          </a:p>
        </p:txBody>
      </p:sp>
      <p:sp>
        <p:nvSpPr>
          <p:cNvPr id="10" name="Rectangle 9"/>
          <p:cNvSpPr>
            <a:spLocks noChangeArrowheads="1"/>
          </p:cNvSpPr>
          <p:nvPr/>
        </p:nvSpPr>
        <p:spPr bwMode="auto">
          <a:xfrm>
            <a:off x="782682" y="1853420"/>
            <a:ext cx="6932863"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ISleeper</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a:t>
            </a:r>
            <a:r>
              <a:rPr lang="en-GB" sz="2397" b="1" i="1" noProof="1">
                <a:solidFill>
                  <a:schemeClr val="accent2"/>
                </a:solidFill>
                <a:latin typeface="Consolas" pitchFamily="49" charset="0"/>
                <a:cs typeface="Consolas" pitchFamily="49" charset="0"/>
              </a:rPr>
              <a:t>// Do some work… </a:t>
            </a: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
        <p:nvSpPr>
          <p:cNvPr id="7" name="Slide Number">
            <a:extLst>
              <a:ext uri="{FF2B5EF4-FFF2-40B4-BE49-F238E27FC236}">
                <a16:creationId xmlns:a16="http://schemas.microsoft.com/office/drawing/2014/main" id="{7998280A-2FE7-486F-963F-063165AA5B1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293622618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3600" dirty="0"/>
              <a:t>Problem that the </a:t>
            </a:r>
            <a:r>
              <a:rPr lang="en-US" sz="3600" b="1" dirty="0">
                <a:solidFill>
                  <a:schemeClr val="bg1"/>
                </a:solidFill>
              </a:rPr>
              <a:t>Adapter</a:t>
            </a:r>
            <a:r>
              <a:rPr lang="en-US" sz="3600" b="1" dirty="0">
                <a:solidFill>
                  <a:schemeClr val="tx2">
                    <a:lumMod val="75000"/>
                  </a:schemeClr>
                </a:solidFill>
              </a:rPr>
              <a:t> </a:t>
            </a:r>
            <a:r>
              <a:rPr lang="en-US" sz="3600" b="1" dirty="0">
                <a:solidFill>
                  <a:schemeClr val="bg1"/>
                </a:solidFill>
              </a:rPr>
              <a:t>pattern</a:t>
            </a:r>
            <a:r>
              <a:rPr lang="en-US" sz="3600" b="1" dirty="0"/>
              <a:t> </a:t>
            </a:r>
            <a:r>
              <a:rPr lang="en-US" sz="3600" dirty="0"/>
              <a:t>solves</a:t>
            </a:r>
          </a:p>
          <a:p>
            <a:pPr lvl="1">
              <a:buClr>
                <a:schemeClr val="tx1"/>
              </a:buClr>
            </a:pPr>
            <a:r>
              <a:rPr lang="en-US" sz="3400" b="1" dirty="0">
                <a:solidFill>
                  <a:schemeClr val="bg1"/>
                </a:solidFill>
              </a:rPr>
              <a:t>Reusing</a:t>
            </a:r>
            <a:r>
              <a:rPr lang="en-US" sz="3400" dirty="0"/>
              <a:t> classes that do not have  an </a:t>
            </a:r>
            <a:r>
              <a:rPr lang="en-US" sz="3400" b="1" dirty="0">
                <a:solidFill>
                  <a:schemeClr val="bg1"/>
                </a:solidFill>
              </a:rPr>
              <a:t>interface</a:t>
            </a:r>
            <a:r>
              <a:rPr lang="en-US" sz="3400" dirty="0"/>
              <a:t> that  </a:t>
            </a:r>
            <a:br>
              <a:rPr lang="en-US" sz="3400" dirty="0"/>
            </a:br>
            <a:r>
              <a:rPr lang="en-US" sz="3400" dirty="0"/>
              <a:t>a client requires</a:t>
            </a:r>
          </a:p>
          <a:p>
            <a:pPr lvl="1"/>
            <a:r>
              <a:rPr lang="en-US" sz="3400" dirty="0"/>
              <a:t>Making classes with </a:t>
            </a:r>
            <a:r>
              <a:rPr lang="en-US" sz="3400" b="1" dirty="0">
                <a:solidFill>
                  <a:schemeClr val="bg1"/>
                </a:solidFill>
              </a:rPr>
              <a:t>incompatible</a:t>
            </a:r>
            <a:r>
              <a:rPr lang="en-US" sz="3400" dirty="0"/>
              <a:t> interfaces work </a:t>
            </a:r>
            <a:br>
              <a:rPr lang="en-US" sz="3400" dirty="0"/>
            </a:br>
            <a:r>
              <a:rPr lang="en-US" sz="3400" dirty="0"/>
              <a:t>together</a:t>
            </a:r>
          </a:p>
          <a:p>
            <a:pPr lvl="1"/>
            <a:r>
              <a:rPr lang="en-US" sz="3400" dirty="0"/>
              <a:t>Providing </a:t>
            </a:r>
            <a:r>
              <a:rPr lang="en-US" sz="3400" b="1" dirty="0">
                <a:solidFill>
                  <a:schemeClr val="bg1"/>
                </a:solidFill>
              </a:rPr>
              <a:t>an</a:t>
            </a:r>
            <a:r>
              <a:rPr lang="en-US" sz="3400" dirty="0"/>
              <a:t> </a:t>
            </a:r>
            <a:r>
              <a:rPr lang="en-US" sz="3400" b="1" dirty="0">
                <a:solidFill>
                  <a:schemeClr val="bg1"/>
                </a:solidFill>
              </a:rPr>
              <a:t>alternative</a:t>
            </a:r>
            <a:r>
              <a:rPr lang="en-US" sz="3400" dirty="0"/>
              <a:t> interface for a class</a:t>
            </a:r>
          </a:p>
          <a:p>
            <a:pPr marL="377887" lvl="1" indent="0">
              <a:buNone/>
            </a:pPr>
            <a:endParaRPr lang="en-US" dirty="0"/>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a:t>Adapter Pattern</a:t>
            </a:r>
            <a:endParaRPr lang="en-US" dirty="0"/>
          </a:p>
        </p:txBody>
      </p:sp>
      <p:sp>
        <p:nvSpPr>
          <p:cNvPr id="7" name="Slide Number">
            <a:extLst>
              <a:ext uri="{FF2B5EF4-FFF2-40B4-BE49-F238E27FC236}">
                <a16:creationId xmlns:a16="http://schemas.microsoft.com/office/drawing/2014/main" id="{683E357D-4A76-48BD-883C-13590FB1409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357566770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741139" y="2508928"/>
            <a:ext cx="10716622" cy="31432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Adaptee</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Console.Write</a:t>
            </a:r>
          </a:p>
          <a:p>
            <a:pPr defTabSz="1218438" latinLnBrk="1">
              <a:buFont typeface="Wingdings" panose="05000000000000000000" pitchFamily="2" charset="2"/>
              <a:buNone/>
            </a:pPr>
            <a:r>
              <a:rPr lang="en-US" sz="2397" b="1" dirty="0">
                <a:latin typeface="Consolas" pitchFamily="49" charset="0"/>
                <a:cs typeface="Consolas" pitchFamily="49" charset="0"/>
              </a:rPr>
              <a:t>	("Called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6" name="Text Placeholder 5"/>
          <p:cNvSpPr>
            <a:spLocks noGrp="1"/>
          </p:cNvSpPr>
          <p:nvPr>
            <p:ph type="body" sz="quarter" idx="10"/>
          </p:nvPr>
        </p:nvSpPr>
        <p:spPr>
          <a:xfrm>
            <a:off x="190402" y="1196125"/>
            <a:ext cx="11818096" cy="1312803"/>
          </a:xfrm>
        </p:spPr>
        <p:txBody>
          <a:bodyPr/>
          <a:lstStyle/>
          <a:p>
            <a:r>
              <a:rPr lang="en-US" dirty="0"/>
              <a:t>Convert the </a:t>
            </a:r>
            <a:r>
              <a:rPr lang="en-US" b="1" dirty="0">
                <a:solidFill>
                  <a:schemeClr val="bg1"/>
                </a:solidFill>
              </a:rPr>
              <a:t>incompatible</a:t>
            </a:r>
            <a:r>
              <a:rPr lang="en-US" dirty="0"/>
              <a:t> interface of a class Adaptee into </a:t>
            </a:r>
            <a:br>
              <a:rPr lang="en-US" dirty="0"/>
            </a:br>
            <a:r>
              <a:rPr lang="en-US" dirty="0"/>
              <a:t>another interface - Target, that clients require</a:t>
            </a:r>
          </a:p>
          <a:p>
            <a:endParaRPr lang="bg-BG" dirty="0"/>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dirty="0"/>
              <a:t>Adapter Pattern</a:t>
            </a:r>
            <a:r>
              <a:rPr lang="bg-BG" dirty="0"/>
              <a:t> (1)</a:t>
            </a:r>
            <a:endParaRPr lang="en-US" dirty="0"/>
          </a:p>
        </p:txBody>
      </p:sp>
      <p:sp>
        <p:nvSpPr>
          <p:cNvPr id="5" name="Rectangle 4"/>
          <p:cNvSpPr>
            <a:spLocks noChangeArrowheads="1"/>
          </p:cNvSpPr>
          <p:nvPr/>
        </p:nvSpPr>
        <p:spPr bwMode="auto">
          <a:xfrm>
            <a:off x="7876361" y="3958526"/>
            <a:ext cx="3581400"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interface 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void Request();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9" name="Slide Number">
            <a:extLst>
              <a:ext uri="{FF2B5EF4-FFF2-40B4-BE49-F238E27FC236}">
                <a16:creationId xmlns:a16="http://schemas.microsoft.com/office/drawing/2014/main" id="{D5B46937-4399-4149-9D2B-F506D018F09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398379014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endParaRPr kumimoji="0" lang="bg-BG" sz="3398" b="1" i="0" u="none" strike="noStrike" kern="1200" cap="none" spc="0" normalizeH="0" baseline="0" noProof="0" dirty="0">
              <a:ln>
                <a:noFill/>
              </a:ln>
              <a:solidFill>
                <a:srgbClr val="234465"/>
              </a:solidFill>
              <a:effectLst/>
              <a:uLnTx/>
              <a:uFillTx/>
              <a:latin typeface="Calibri" panose="020F0502020204030204"/>
              <a:ea typeface="+mn-ea"/>
              <a:cs typeface="+mn-cs"/>
            </a:endParaRPr>
          </a:p>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r>
              <a:rPr kumimoji="0" lang="en-US" sz="7200" b="1" i="0" u="sng" strike="noStrike" kern="1200" cap="none" spc="0" normalizeH="0" baseline="0" noProof="0" dirty="0">
                <a:ln>
                  <a:noFill/>
                </a:ln>
                <a:solidFill>
                  <a:srgbClr val="FFA000"/>
                </a:solidFill>
                <a:effectLst/>
                <a:uLnTx/>
                <a:uFillTx/>
                <a:latin typeface="Calibri" panose="020F0502020204030204"/>
                <a:ea typeface="+mn-ea"/>
                <a:cs typeface="+mn-cs"/>
              </a:rPr>
              <a:t>sli.do</a:t>
            </a:r>
            <a:br>
              <a:rPr kumimoji="0" lang="en-US" sz="6000" b="1" i="0" u="none" strike="noStrike" kern="1200" cap="none" spc="0" normalizeH="0" baseline="0" noProof="0" dirty="0">
                <a:ln>
                  <a:noFill/>
                </a:ln>
                <a:solidFill>
                  <a:srgbClr val="234465"/>
                </a:solidFill>
                <a:effectLst/>
                <a:uLnTx/>
                <a:uFillTx/>
                <a:latin typeface="Calibri" panose="020F0502020204030204"/>
                <a:ea typeface="+mn-ea"/>
                <a:cs typeface="+mn-cs"/>
              </a:rPr>
            </a:br>
            <a:r>
              <a:rPr kumimoji="0" lang="en-US" sz="11500" b="1" i="0" u="none" strike="noStrike" kern="1200" cap="none" spc="0" normalizeH="0" baseline="0" noProof="0" dirty="0">
                <a:ln>
                  <a:noFill/>
                </a:ln>
                <a:solidFill>
                  <a:srgbClr val="234465"/>
                </a:solidFill>
                <a:effectLst/>
                <a:uLnTx/>
                <a:uFillTx/>
                <a:latin typeface="Calibri" panose="020F0502020204030204"/>
                <a:ea typeface="+mn-ea"/>
                <a:cs typeface="+mn-cs"/>
              </a:rPr>
              <a:t>#</a:t>
            </a:r>
            <a:r>
              <a:rPr kumimoji="0" lang="en-US" sz="11500" b="1" i="0" u="none" strike="noStrike" kern="1200" cap="none" spc="0" normalizeH="0" baseline="0" noProof="1">
                <a:ln>
                  <a:noFill/>
                </a:ln>
                <a:solidFill>
                  <a:srgbClr val="234465"/>
                </a:solidFill>
                <a:effectLst/>
                <a:uLnTx/>
                <a:uFillTx/>
                <a:latin typeface="Calibri" panose="020F0502020204030204"/>
                <a:ea typeface="+mn-ea"/>
                <a:cs typeface="+mn-cs"/>
              </a:rPr>
              <a:t>csharp-advanced</a:t>
            </a:r>
            <a:endParaRPr kumimoji="0" lang="en-US" sz="3398" b="0" i="0" u="none" strike="noStrike" kern="1200" cap="none" spc="0" normalizeH="0" baseline="0" noProof="1">
              <a:ln>
                <a:noFill/>
              </a:ln>
              <a:solidFill>
                <a:srgbClr val="234465"/>
              </a:solidFill>
              <a:effectLst/>
              <a:uLnTx/>
              <a:uFillTx/>
              <a:latin typeface="Calibri" panose="020F0502020204030204"/>
              <a:ea typeface="+mn-ea"/>
              <a:cs typeface="+mn-cs"/>
            </a:endParaRPr>
          </a:p>
        </p:txBody>
      </p:sp>
      <p:sp>
        <p:nvSpPr>
          <p:cNvPr id="6" name="Slide Number">
            <a:extLst>
              <a:ext uri="{FF2B5EF4-FFF2-40B4-BE49-F238E27FC236}">
                <a16:creationId xmlns:a16="http://schemas.microsoft.com/office/drawing/2014/main" id="{DBF7B20E-FC63-43A6-8D66-9E5E618135E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347580042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Define a separate class - Adapter, that does the job</a:t>
            </a:r>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dirty="0"/>
              <a:t>Adapter Pattern (2)</a:t>
            </a:r>
          </a:p>
        </p:txBody>
      </p:sp>
      <p:sp>
        <p:nvSpPr>
          <p:cNvPr id="7" name="Rectangle 6"/>
          <p:cNvSpPr>
            <a:spLocks noChangeArrowheads="1"/>
          </p:cNvSpPr>
          <p:nvPr/>
        </p:nvSpPr>
        <p:spPr bwMode="auto">
          <a:xfrm>
            <a:off x="820887" y="1908700"/>
            <a:ext cx="8562810" cy="353800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Adapter : 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private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 adaptee = new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a:t>
            </a:r>
            <a:r>
              <a:rPr lang="en-US" sz="2397" b="1" i="1" dirty="0">
                <a:solidFill>
                  <a:schemeClr val="accent2"/>
                </a:solidFill>
                <a:latin typeface="Consolas" pitchFamily="49" charset="0"/>
                <a:cs typeface="Consolas" pitchFamily="49" charset="0"/>
              </a:rPr>
              <a:t>// Possibly do some other work</a:t>
            </a:r>
          </a:p>
          <a:p>
            <a:pPr defTabSz="1218438" latinLnBrk="1">
              <a:buFont typeface="Wingdings" panose="05000000000000000000" pitchFamily="2" charset="2"/>
              <a:buNone/>
            </a:pPr>
            <a:r>
              <a:rPr lang="en-US" sz="2397" b="1" dirty="0">
                <a:latin typeface="Consolas" pitchFamily="49" charset="0"/>
                <a:cs typeface="Consolas" pitchFamily="49" charset="0"/>
              </a:rPr>
              <a:t>    adaptee.</a:t>
            </a:r>
            <a:r>
              <a:rPr lang="en-US" sz="2397" b="1" dirty="0">
                <a:solidFill>
                  <a:schemeClr val="bg1"/>
                </a:solidFill>
                <a:latin typeface="Consolas" pitchFamily="49" charset="0"/>
                <a:cs typeface="Consolas" pitchFamily="49" charset="0"/>
              </a:rPr>
              <a:t>SpecificRequest()</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8" name="Slide Number">
            <a:extLst>
              <a:ext uri="{FF2B5EF4-FFF2-40B4-BE49-F238E27FC236}">
                <a16:creationId xmlns:a16="http://schemas.microsoft.com/office/drawing/2014/main" id="{5369AD6D-4DA5-4866-9A34-293D5580234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314698225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5A38B9-0C1C-4D29-AD60-888C2B77CAC7}"/>
              </a:ext>
            </a:extLst>
          </p:cNvPr>
          <p:cNvPicPr>
            <a:picLocks noChangeAspect="1"/>
          </p:cNvPicPr>
          <p:nvPr/>
        </p:nvPicPr>
        <p:blipFill>
          <a:blip r:embed="rId2">
            <a:biLevel thresh="50000"/>
          </a:blip>
          <a:stretch>
            <a:fillRect/>
          </a:stretch>
        </p:blipFill>
        <p:spPr>
          <a:xfrm>
            <a:off x="5115898" y="1577469"/>
            <a:ext cx="1960203" cy="2218124"/>
          </a:xfrm>
          <a:prstGeom prst="rect">
            <a:avLst/>
          </a:prstGeom>
        </p:spPr>
      </p:pic>
      <p:sp>
        <p:nvSpPr>
          <p:cNvPr id="5" name="Title 4">
            <a:extLst>
              <a:ext uri="{FF2B5EF4-FFF2-40B4-BE49-F238E27FC236}">
                <a16:creationId xmlns:a16="http://schemas.microsoft.com/office/drawing/2014/main" id="{0F44A2EC-78A5-48FB-AC7C-F6D59A3B5113}"/>
              </a:ext>
            </a:extLst>
          </p:cNvPr>
          <p:cNvSpPr>
            <a:spLocks noGrp="1"/>
          </p:cNvSpPr>
          <p:nvPr>
            <p:ph type="title" sz="quarter" idx="10"/>
          </p:nvPr>
        </p:nvSpPr>
        <p:spPr/>
        <p:txBody>
          <a:bodyPr/>
          <a:lstStyle/>
          <a:p>
            <a:r>
              <a:rPr lang="en-US"/>
              <a:t>Dependency Inversion</a:t>
            </a:r>
          </a:p>
        </p:txBody>
      </p:sp>
    </p:spTree>
    <p:extLst>
      <p:ext uri="{BB962C8B-B14F-4D97-AF65-F5344CB8AC3E}">
        <p14:creationId xmlns:p14="http://schemas.microsoft.com/office/powerpoint/2010/main" val="14831666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Dependencies and Coupling</a:t>
            </a:r>
            <a:endParaRPr lang="en-US" dirty="0"/>
          </a:p>
        </p:txBody>
      </p:sp>
      <p:sp>
        <p:nvSpPr>
          <p:cNvPr id="7" name="Content Placeholder 6"/>
          <p:cNvSpPr>
            <a:spLocks noGrp="1"/>
          </p:cNvSpPr>
          <p:nvPr>
            <p:ph type="body" sz="quarter" idx="10"/>
          </p:nvPr>
        </p:nvSpPr>
        <p:spPr/>
        <p:txBody>
          <a:bodyPr/>
          <a:lstStyle/>
          <a:p>
            <a:r>
              <a:rPr lang="en-US" dirty="0"/>
              <a:t>Depend directly on other modules</a:t>
            </a:r>
          </a:p>
          <a:p>
            <a:endParaRPr lang="en-US" dirty="0"/>
          </a:p>
        </p:txBody>
      </p:sp>
      <p:sp>
        <p:nvSpPr>
          <p:cNvPr id="15" name="Text Placeholder 14"/>
          <p:cNvSpPr>
            <a:spLocks noGrp="1"/>
          </p:cNvSpPr>
          <p:nvPr>
            <p:ph type="body" sz="quarter" idx="11"/>
          </p:nvPr>
        </p:nvSpPr>
        <p:spPr/>
        <p:txBody>
          <a:bodyPr/>
          <a:lstStyle/>
          <a:p>
            <a:pPr algn="ctr">
              <a:lnSpc>
                <a:spcPct val="100000"/>
              </a:lnSpc>
            </a:pPr>
            <a:r>
              <a:rPr lang="en-US" dirty="0"/>
              <a:t>Depend on abstractions</a:t>
            </a:r>
          </a:p>
        </p:txBody>
      </p:sp>
      <p:pic>
        <p:nvPicPr>
          <p:cNvPr id="5" name="Picture 2" descr="http://zeroturnaround.com/wp-content/uploads/2013/11/ComponentDependenciesDia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59" y="2415091"/>
            <a:ext cx="4564824" cy="3098197"/>
          </a:xfrm>
          <a:prstGeom prst="roundRect">
            <a:avLst>
              <a:gd name="adj" fmla="val 2950"/>
            </a:avLst>
          </a:prstGeom>
          <a:noFill/>
          <a:extLst>
            <a:ext uri="{909E8E84-426E-40DD-AFC4-6F175D3DCCD1}">
              <a14:hiddenFill xmlns:a14="http://schemas.microsoft.com/office/drawing/2010/main">
                <a:solidFill>
                  <a:srgbClr val="FFFFFF"/>
                </a:solidFill>
              </a14:hiddenFill>
            </a:ext>
          </a:extLst>
        </p:spPr>
      </p:pic>
      <p:pic>
        <p:nvPicPr>
          <p:cNvPr id="6" name="Picture 6" descr="http://imagine.kicbak.com/blog/wp-content/uploads/2011/12/ModuleDependencyChar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8251" y="2489802"/>
            <a:ext cx="3980543" cy="2820957"/>
          </a:xfrm>
          <a:prstGeom prst="roundRect">
            <a:avLst>
              <a:gd name="adj" fmla="val 2932"/>
            </a:avLst>
          </a:prstGeom>
          <a:noFill/>
          <a:extLst>
            <a:ext uri="{909E8E84-426E-40DD-AFC4-6F175D3DCCD1}">
              <a14:hiddenFill xmlns:a14="http://schemas.microsoft.com/office/drawing/2010/main">
                <a:solidFill>
                  <a:srgbClr val="FFFFFF"/>
                </a:solidFill>
              </a14:hiddenFill>
            </a:ext>
          </a:extLst>
        </p:spPr>
      </p:pic>
      <p:sp>
        <p:nvSpPr>
          <p:cNvPr id="8" name="Content Placeholder 6"/>
          <p:cNvSpPr txBox="1">
            <a:spLocks/>
          </p:cNvSpPr>
          <p:nvPr/>
        </p:nvSpPr>
        <p:spPr>
          <a:xfrm>
            <a:off x="0" y="1344712"/>
            <a:ext cx="4784684" cy="1241785"/>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endParaRPr lang="en-US" dirty="0"/>
          </a:p>
        </p:txBody>
      </p:sp>
      <p:sp>
        <p:nvSpPr>
          <p:cNvPr id="10" name="Slide Number">
            <a:extLst>
              <a:ext uri="{FF2B5EF4-FFF2-40B4-BE49-F238E27FC236}">
                <a16:creationId xmlns:a16="http://schemas.microsoft.com/office/drawing/2014/main" id="{E005EC9B-F79D-4C82-96B7-AAD84656F2B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32</a:t>
            </a:fld>
            <a:endParaRPr lang="en-US" dirty="0"/>
          </a:p>
        </p:txBody>
      </p:sp>
    </p:spTree>
    <p:extLst>
      <p:ext uri="{BB962C8B-B14F-4D97-AF65-F5344CB8AC3E}">
        <p14:creationId xmlns:p14="http://schemas.microsoft.com/office/powerpoint/2010/main" val="402156425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Dependency Examples</a:t>
            </a:r>
            <a:endParaRPr lang="bg-BG" dirty="0"/>
          </a:p>
        </p:txBody>
      </p:sp>
      <p:sp>
        <p:nvSpPr>
          <p:cNvPr id="3" name="Text Placeholder 2"/>
          <p:cNvSpPr>
            <a:spLocks noGrp="1"/>
          </p:cNvSpPr>
          <p:nvPr>
            <p:ph type="body" sz="quarter" idx="10"/>
          </p:nvPr>
        </p:nvSpPr>
        <p:spPr>
          <a:xfrm>
            <a:off x="1861411" y="1191361"/>
            <a:ext cx="10321675" cy="5546589"/>
          </a:xfrm>
        </p:spPr>
        <p:txBody>
          <a:bodyPr/>
          <a:lstStyle/>
          <a:p>
            <a:r>
              <a:rPr lang="en-US" dirty="0"/>
              <a:t>A</a:t>
            </a:r>
            <a:r>
              <a:rPr lang="en-US" dirty="0">
                <a:solidFill>
                  <a:schemeClr val="accent5">
                    <a:lumMod val="20000"/>
                    <a:lumOff val="80000"/>
                  </a:schemeClr>
                </a:solidFill>
              </a:rPr>
              <a:t> </a:t>
            </a:r>
            <a:r>
              <a:rPr lang="en-US" b="1" dirty="0">
                <a:solidFill>
                  <a:schemeClr val="bg1"/>
                </a:solidFill>
              </a:rPr>
              <a:t>dependency</a:t>
            </a:r>
            <a:r>
              <a:rPr lang="en-US" dirty="0">
                <a:solidFill>
                  <a:schemeClr val="accent5">
                    <a:lumMod val="20000"/>
                    <a:lumOff val="80000"/>
                  </a:schemeClr>
                </a:solidFill>
              </a:rPr>
              <a:t> </a:t>
            </a:r>
            <a:r>
              <a:rPr lang="en-US" dirty="0"/>
              <a:t>is</a:t>
            </a:r>
            <a:r>
              <a:rPr lang="en-US" dirty="0">
                <a:solidFill>
                  <a:schemeClr val="accent5">
                    <a:lumMod val="20000"/>
                    <a:lumOff val="80000"/>
                  </a:schemeClr>
                </a:solidFill>
              </a:rPr>
              <a:t> </a:t>
            </a:r>
            <a:r>
              <a:rPr lang="en-US" dirty="0"/>
              <a:t>any external component / system:</a:t>
            </a:r>
          </a:p>
          <a:p>
            <a:endParaRPr lang="bg-BG" dirty="0"/>
          </a:p>
        </p:txBody>
      </p:sp>
      <p:sp>
        <p:nvSpPr>
          <p:cNvPr id="7" name="Content Placeholder 2"/>
          <p:cNvSpPr>
            <a:spLocks noGrp="1"/>
          </p:cNvSpPr>
          <p:nvPr>
            <p:ph idx="4294967295"/>
          </p:nvPr>
        </p:nvSpPr>
        <p:spPr>
          <a:xfrm>
            <a:off x="1416000" y="1997675"/>
            <a:ext cx="10963275" cy="4740275"/>
          </a:xfrm>
        </p:spPr>
        <p:txBody>
          <a:bodyPr numCol="2">
            <a:normAutofit/>
          </a:bodyPr>
          <a:lstStyle/>
          <a:p>
            <a:pPr lvl="1"/>
            <a:r>
              <a:rPr lang="en-US" dirty="0"/>
              <a:t>Framework</a:t>
            </a:r>
            <a:endParaRPr lang="en-US" b="0" dirty="0"/>
          </a:p>
          <a:p>
            <a:pPr lvl="1"/>
            <a:r>
              <a:rPr lang="bg-BG" dirty="0"/>
              <a:t>3</a:t>
            </a:r>
            <a:r>
              <a:rPr lang="en-US" baseline="30000" noProof="1"/>
              <a:t>rd</a:t>
            </a:r>
            <a:r>
              <a:rPr lang="en-US" dirty="0"/>
              <a:t> 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bg1"/>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p:txBody>
      </p:sp>
      <p:sp>
        <p:nvSpPr>
          <p:cNvPr id="8" name="Slide Number">
            <a:extLst>
              <a:ext uri="{FF2B5EF4-FFF2-40B4-BE49-F238E27FC236}">
                <a16:creationId xmlns:a16="http://schemas.microsoft.com/office/drawing/2014/main" id="{56135622-F265-4249-8464-EE6519615FD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dirty="0"/>
          </a:p>
        </p:txBody>
      </p:sp>
    </p:spTree>
    <p:extLst>
      <p:ext uri="{BB962C8B-B14F-4D97-AF65-F5344CB8AC3E}">
        <p14:creationId xmlns:p14="http://schemas.microsoft.com/office/powerpoint/2010/main" val="184535713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Dependencies in Traditional Programming</a:t>
            </a:r>
            <a:endParaRPr lang="bg-BG" dirty="0"/>
          </a:p>
        </p:txBody>
      </p:sp>
      <p:sp>
        <p:nvSpPr>
          <p:cNvPr id="16" name="Round Single Corner Rectangle 15"/>
          <p:cNvSpPr/>
          <p:nvPr/>
        </p:nvSpPr>
        <p:spPr>
          <a:xfrm>
            <a:off x="1981199" y="4500630"/>
            <a:ext cx="256138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Infrastructure</a:t>
            </a:r>
          </a:p>
        </p:txBody>
      </p:sp>
      <p:sp>
        <p:nvSpPr>
          <p:cNvPr id="9" name="Round Same Side Corner Rectangle 8"/>
          <p:cNvSpPr/>
          <p:nvPr/>
        </p:nvSpPr>
        <p:spPr>
          <a:xfrm>
            <a:off x="1981200" y="1590743"/>
            <a:ext cx="8229600" cy="1447800"/>
          </a:xfrm>
          <a:prstGeom prst="round2Same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UI</a:t>
            </a:r>
          </a:p>
        </p:txBody>
      </p:sp>
      <p:sp>
        <p:nvSpPr>
          <p:cNvPr id="11" name="Rectangle 10"/>
          <p:cNvSpPr/>
          <p:nvPr/>
        </p:nvSpPr>
        <p:spPr>
          <a:xfrm>
            <a:off x="1981200" y="3114743"/>
            <a:ext cx="8229600" cy="1295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Business</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Layer</a:t>
            </a:r>
          </a:p>
        </p:txBody>
      </p:sp>
      <p:sp>
        <p:nvSpPr>
          <p:cNvPr id="14" name="Round Single Corner Rectangle 13"/>
          <p:cNvSpPr/>
          <p:nvPr/>
        </p:nvSpPr>
        <p:spPr>
          <a:xfrm flipH="1">
            <a:off x="8572724" y="4500629"/>
            <a:ext cx="163807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External</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libraries</a:t>
            </a:r>
          </a:p>
        </p:txBody>
      </p:sp>
      <p:sp>
        <p:nvSpPr>
          <p:cNvPr id="15" name="Rectangle 14"/>
          <p:cNvSpPr/>
          <p:nvPr/>
        </p:nvSpPr>
        <p:spPr>
          <a:xfrm>
            <a:off x="4657110" y="4500629"/>
            <a:ext cx="1984487"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Database</a:t>
            </a:r>
          </a:p>
        </p:txBody>
      </p:sp>
      <p:sp>
        <p:nvSpPr>
          <p:cNvPr id="18" name="Rectangle 17"/>
          <p:cNvSpPr/>
          <p:nvPr/>
        </p:nvSpPr>
        <p:spPr>
          <a:xfrm>
            <a:off x="6782246" y="4512678"/>
            <a:ext cx="1675954"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Utilities</a:t>
            </a:r>
          </a:p>
        </p:txBody>
      </p:sp>
      <p:sp>
        <p:nvSpPr>
          <p:cNvPr id="12" name="Slide Number">
            <a:extLst>
              <a:ext uri="{FF2B5EF4-FFF2-40B4-BE49-F238E27FC236}">
                <a16:creationId xmlns:a16="http://schemas.microsoft.com/office/drawing/2014/main" id="{A64C3322-A7C0-447C-9829-96B8ED2D1D7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273202267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P spid="14" grpId="0" animBg="1"/>
      <p:bldP spid="15"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Depend On Abstractions</a:t>
            </a:r>
            <a:endParaRPr lang="en-US" dirty="0"/>
          </a:p>
        </p:txBody>
      </p:sp>
      <p:grpSp>
        <p:nvGrpSpPr>
          <p:cNvPr id="10" name="Group 9">
            <a:extLst>
              <a:ext uri="{FF2B5EF4-FFF2-40B4-BE49-F238E27FC236}">
                <a16:creationId xmlns:a16="http://schemas.microsoft.com/office/drawing/2014/main" id="{DF1FD60E-C0E0-4BD8-B07E-9598C672BBC6}"/>
              </a:ext>
            </a:extLst>
          </p:cNvPr>
          <p:cNvGrpSpPr/>
          <p:nvPr/>
        </p:nvGrpSpPr>
        <p:grpSpPr>
          <a:xfrm>
            <a:off x="168195" y="2504162"/>
            <a:ext cx="4343351" cy="2638338"/>
            <a:chOff x="779929" y="1929709"/>
            <a:chExt cx="4343351" cy="2638338"/>
          </a:xfrm>
        </p:grpSpPr>
        <p:sp>
          <p:nvSpPr>
            <p:cNvPr id="8" name="Rectangle 7">
              <a:extLst>
                <a:ext uri="{FF2B5EF4-FFF2-40B4-BE49-F238E27FC236}">
                  <a16:creationId xmlns:a16="http://schemas.microsoft.com/office/drawing/2014/main" id="{24EAEFB1-D6AB-4C9C-98E2-F9D22F2625F7}"/>
                </a:ext>
              </a:extLst>
            </p:cNvPr>
            <p:cNvSpPr/>
            <p:nvPr/>
          </p:nvSpPr>
          <p:spPr bwMode="auto">
            <a:xfrm>
              <a:off x="779929"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a:t>
              </a:r>
            </a:p>
          </p:txBody>
        </p:sp>
        <p:grpSp>
          <p:nvGrpSpPr>
            <p:cNvPr id="7" name="Group 6">
              <a:extLst>
                <a:ext uri="{FF2B5EF4-FFF2-40B4-BE49-F238E27FC236}">
                  <a16:creationId xmlns:a16="http://schemas.microsoft.com/office/drawing/2014/main" id="{C2201F44-4540-4D07-94CC-CEA23960328B}"/>
                </a:ext>
              </a:extLst>
            </p:cNvPr>
            <p:cNvGrpSpPr/>
            <p:nvPr/>
          </p:nvGrpSpPr>
          <p:grpSpPr>
            <a:xfrm>
              <a:off x="1724074" y="1929709"/>
              <a:ext cx="3399206" cy="2638338"/>
              <a:chOff x="1724074" y="1929709"/>
              <a:chExt cx="3399206" cy="2638338"/>
            </a:xfrm>
          </p:grpSpPr>
          <p:sp>
            <p:nvSpPr>
              <p:cNvPr id="3" name="Rectangle 2">
                <a:extLst>
                  <a:ext uri="{FF2B5EF4-FFF2-40B4-BE49-F238E27FC236}">
                    <a16:creationId xmlns:a16="http://schemas.microsoft.com/office/drawing/2014/main" id="{CCD965AF-D337-4CB6-A8A0-5E85C9B60FC2}"/>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Copy</a:t>
                </a:r>
              </a:p>
            </p:txBody>
          </p:sp>
          <p:sp>
            <p:nvSpPr>
              <p:cNvPr id="9" name="Rectangle 8">
                <a:extLst>
                  <a:ext uri="{FF2B5EF4-FFF2-40B4-BE49-F238E27FC236}">
                    <a16:creationId xmlns:a16="http://schemas.microsoft.com/office/drawing/2014/main" id="{917023FD-0B2E-462D-A8F6-86251A3DEFD6}"/>
                  </a:ext>
                </a:extLst>
              </p:cNvPr>
              <p:cNvSpPr/>
              <p:nvPr/>
            </p:nvSpPr>
            <p:spPr bwMode="auto">
              <a:xfrm>
                <a:off x="347377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a:t>
                </a:r>
              </a:p>
            </p:txBody>
          </p:sp>
          <p:sp>
            <p:nvSpPr>
              <p:cNvPr id="5" name="Arrow: Right 4">
                <a:extLst>
                  <a:ext uri="{FF2B5EF4-FFF2-40B4-BE49-F238E27FC236}">
                    <a16:creationId xmlns:a16="http://schemas.microsoft.com/office/drawing/2014/main" id="{D5105A7D-42AA-4048-9CB6-FF08A5A65E85}"/>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1" name="Arrow: Right 10">
                <a:extLst>
                  <a:ext uri="{FF2B5EF4-FFF2-40B4-BE49-F238E27FC236}">
                    <a16:creationId xmlns:a16="http://schemas.microsoft.com/office/drawing/2014/main" id="{49AA19AA-16CD-4E04-857C-1C486A1A0289}"/>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grpSp>
        <p:nvGrpSpPr>
          <p:cNvPr id="13" name="Group 12">
            <a:extLst>
              <a:ext uri="{FF2B5EF4-FFF2-40B4-BE49-F238E27FC236}">
                <a16:creationId xmlns:a16="http://schemas.microsoft.com/office/drawing/2014/main" id="{58C4D41F-1DAC-4B7F-8325-233E8D6A3504}"/>
              </a:ext>
            </a:extLst>
          </p:cNvPr>
          <p:cNvGrpSpPr/>
          <p:nvPr/>
        </p:nvGrpSpPr>
        <p:grpSpPr>
          <a:xfrm>
            <a:off x="5730745" y="1688374"/>
            <a:ext cx="6032630" cy="4152180"/>
            <a:chOff x="5945057" y="2229679"/>
            <a:chExt cx="6032630" cy="4152180"/>
          </a:xfrm>
        </p:grpSpPr>
        <p:grpSp>
          <p:nvGrpSpPr>
            <p:cNvPr id="16" name="Group 15">
              <a:extLst>
                <a:ext uri="{FF2B5EF4-FFF2-40B4-BE49-F238E27FC236}">
                  <a16:creationId xmlns:a16="http://schemas.microsoft.com/office/drawing/2014/main" id="{D004F72D-5A65-4473-B003-2AD18EE6831B}"/>
                </a:ext>
              </a:extLst>
            </p:cNvPr>
            <p:cNvGrpSpPr/>
            <p:nvPr/>
          </p:nvGrpSpPr>
          <p:grpSpPr>
            <a:xfrm>
              <a:off x="6464092" y="2229679"/>
              <a:ext cx="4767957" cy="2638338"/>
              <a:chOff x="467433" y="1929709"/>
              <a:chExt cx="4767957" cy="2638338"/>
            </a:xfrm>
          </p:grpSpPr>
          <p:sp>
            <p:nvSpPr>
              <p:cNvPr id="17" name="Rectangle 16">
                <a:extLst>
                  <a:ext uri="{FF2B5EF4-FFF2-40B4-BE49-F238E27FC236}">
                    <a16:creationId xmlns:a16="http://schemas.microsoft.com/office/drawing/2014/main" id="{AE8A8F35-635F-4E0F-8658-299144C3F5D2}"/>
                  </a:ext>
                </a:extLst>
              </p:cNvPr>
              <p:cNvSpPr/>
              <p:nvPr/>
            </p:nvSpPr>
            <p:spPr bwMode="auto">
              <a:xfrm>
                <a:off x="467433"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Reader</a:t>
                </a:r>
              </a:p>
            </p:txBody>
          </p:sp>
          <p:grpSp>
            <p:nvGrpSpPr>
              <p:cNvPr id="18" name="Group 17">
                <a:extLst>
                  <a:ext uri="{FF2B5EF4-FFF2-40B4-BE49-F238E27FC236}">
                    <a16:creationId xmlns:a16="http://schemas.microsoft.com/office/drawing/2014/main" id="{8B757D64-C9BC-4413-ABA9-405E64BC4A42}"/>
                  </a:ext>
                </a:extLst>
              </p:cNvPr>
              <p:cNvGrpSpPr/>
              <p:nvPr/>
            </p:nvGrpSpPr>
            <p:grpSpPr>
              <a:xfrm>
                <a:off x="1724074" y="1929709"/>
                <a:ext cx="3511316" cy="2638338"/>
                <a:chOff x="1724074" y="1929709"/>
                <a:chExt cx="3511316" cy="2638338"/>
              </a:xfrm>
            </p:grpSpPr>
            <p:sp>
              <p:nvSpPr>
                <p:cNvPr id="19" name="Rectangle 18">
                  <a:extLst>
                    <a:ext uri="{FF2B5EF4-FFF2-40B4-BE49-F238E27FC236}">
                      <a16:creationId xmlns:a16="http://schemas.microsoft.com/office/drawing/2014/main" id="{843B787E-61D3-439C-A682-4FB5FD8F8DA4}"/>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Copy</a:t>
                  </a:r>
                </a:p>
              </p:txBody>
            </p:sp>
            <p:sp>
              <p:nvSpPr>
                <p:cNvPr id="20" name="Rectangle 19">
                  <a:extLst>
                    <a:ext uri="{FF2B5EF4-FFF2-40B4-BE49-F238E27FC236}">
                      <a16:creationId xmlns:a16="http://schemas.microsoft.com/office/drawing/2014/main" id="{F9C91C94-8448-476E-9AB8-10FA09DA1B0C}"/>
                    </a:ext>
                  </a:extLst>
                </p:cNvPr>
                <p:cNvSpPr/>
                <p:nvPr/>
              </p:nvSpPr>
              <p:spPr bwMode="auto">
                <a:xfrm>
                  <a:off x="358588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Writer</a:t>
                  </a:r>
                </a:p>
              </p:txBody>
            </p:sp>
            <p:sp>
              <p:nvSpPr>
                <p:cNvPr id="21" name="Arrow: Right 20">
                  <a:extLst>
                    <a:ext uri="{FF2B5EF4-FFF2-40B4-BE49-F238E27FC236}">
                      <a16:creationId xmlns:a16="http://schemas.microsoft.com/office/drawing/2014/main" id="{CE234E9C-6047-4B26-8A27-B087D9B3D30B}"/>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1">
                  <a:extLst>
                    <a:ext uri="{FF2B5EF4-FFF2-40B4-BE49-F238E27FC236}">
                      <a16:creationId xmlns:a16="http://schemas.microsoft.com/office/drawing/2014/main" id="{9B4DC30D-5AD8-41A8-99F5-378AA7780523}"/>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sp>
          <p:nvSpPr>
            <p:cNvPr id="23" name="Rectangle 22">
              <a:extLst>
                <a:ext uri="{FF2B5EF4-FFF2-40B4-BE49-F238E27FC236}">
                  <a16:creationId xmlns:a16="http://schemas.microsoft.com/office/drawing/2014/main" id="{7314C628-620A-4900-828A-91F0BC83A92C}"/>
                </a:ext>
              </a:extLst>
            </p:cNvPr>
            <p:cNvSpPr/>
            <p:nvPr/>
          </p:nvSpPr>
          <p:spPr bwMode="auto">
            <a:xfrm>
              <a:off x="5945057" y="5375098"/>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KeyboardReader</a:t>
              </a:r>
            </a:p>
          </p:txBody>
        </p:sp>
        <p:sp>
          <p:nvSpPr>
            <p:cNvPr id="24" name="Rectangle 23">
              <a:extLst>
                <a:ext uri="{FF2B5EF4-FFF2-40B4-BE49-F238E27FC236}">
                  <a16:creationId xmlns:a16="http://schemas.microsoft.com/office/drawing/2014/main" id="{77B7E417-A5DB-4D26-B26F-E38621DBBC62}"/>
                </a:ext>
              </a:extLst>
            </p:cNvPr>
            <p:cNvSpPr/>
            <p:nvPr/>
          </p:nvSpPr>
          <p:spPr bwMode="auto">
            <a:xfrm>
              <a:off x="9290113" y="5371326"/>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PrinterWriter</a:t>
              </a:r>
            </a:p>
          </p:txBody>
        </p:sp>
        <p:sp>
          <p:nvSpPr>
            <p:cNvPr id="12" name="Arrow: Up 11">
              <a:extLst>
                <a:ext uri="{FF2B5EF4-FFF2-40B4-BE49-F238E27FC236}">
                  <a16:creationId xmlns:a16="http://schemas.microsoft.com/office/drawing/2014/main" id="{C6CD839E-5D52-4FCD-9A5F-10BBFAEAF3D3}"/>
                </a:ext>
              </a:extLst>
            </p:cNvPr>
            <p:cNvSpPr/>
            <p:nvPr/>
          </p:nvSpPr>
          <p:spPr bwMode="auto">
            <a:xfrm>
              <a:off x="7153039" y="4938038"/>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6" name="Arrow: Up 25">
              <a:extLst>
                <a:ext uri="{FF2B5EF4-FFF2-40B4-BE49-F238E27FC236}">
                  <a16:creationId xmlns:a16="http://schemas.microsoft.com/office/drawing/2014/main" id="{BBCBD7DB-6E95-45AC-B993-ACAA5B7F2D49}"/>
                </a:ext>
              </a:extLst>
            </p:cNvPr>
            <p:cNvSpPr/>
            <p:nvPr/>
          </p:nvSpPr>
          <p:spPr bwMode="auto">
            <a:xfrm>
              <a:off x="10498095" y="4938037"/>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sp>
        <p:nvSpPr>
          <p:cNvPr id="25" name="Arrow: Right 24">
            <a:extLst>
              <a:ext uri="{FF2B5EF4-FFF2-40B4-BE49-F238E27FC236}">
                <a16:creationId xmlns:a16="http://schemas.microsoft.com/office/drawing/2014/main" id="{3A6B330D-DAA7-4FB7-AA18-B38C941FE99E}"/>
              </a:ext>
            </a:extLst>
          </p:cNvPr>
          <p:cNvSpPr/>
          <p:nvPr/>
        </p:nvSpPr>
        <p:spPr bwMode="auto">
          <a:xfrm>
            <a:off x="4943428" y="3656848"/>
            <a:ext cx="452761" cy="33296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8" name="Slide Number">
            <a:extLst>
              <a:ext uri="{FF2B5EF4-FFF2-40B4-BE49-F238E27FC236}">
                <a16:creationId xmlns:a16="http://schemas.microsoft.com/office/drawing/2014/main" id="{A92C494C-8DE9-444B-B355-BAFED7E1118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Tree>
    <p:extLst>
      <p:ext uri="{BB962C8B-B14F-4D97-AF65-F5344CB8AC3E}">
        <p14:creationId xmlns:p14="http://schemas.microsoft.com/office/powerpoint/2010/main" val="222881143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50800" dist="38100" algn="tr" rotWithShape="0">
                    <a:prstClr val="black">
                      <a:alpha val="40000"/>
                    </a:prstClr>
                  </a:outerShdw>
                </a:effectLst>
              </a:rPr>
              <a:t>Types of Dependency Inversion</a:t>
            </a:r>
            <a:endParaRPr lang="en-US" dirty="0"/>
          </a:p>
        </p:txBody>
      </p:sp>
      <p:sp>
        <p:nvSpPr>
          <p:cNvPr id="12" name="TextBox 11"/>
          <p:cNvSpPr txBox="1"/>
          <p:nvPr/>
        </p:nvSpPr>
        <p:spPr>
          <a:xfrm>
            <a:off x="408553" y="5073279"/>
            <a:ext cx="3672008" cy="1446550"/>
          </a:xfrm>
          <a:prstGeom prst="rect">
            <a:avLst/>
          </a:prstGeom>
          <a:noFill/>
        </p:spPr>
        <p:txBody>
          <a:bodyPr wrap="square" rtlCol="0">
            <a:spAutoFit/>
          </a:bodyPr>
          <a:lstStyle/>
          <a:p>
            <a:pPr algn="ctr"/>
            <a:r>
              <a:rPr lang="en-US" sz="4400" b="1" dirty="0">
                <a:solidFill>
                  <a:schemeClr val="bg1"/>
                </a:solidFill>
                <a:latin typeface="+mj-lt"/>
              </a:rPr>
              <a:t>Constructor</a:t>
            </a:r>
          </a:p>
          <a:p>
            <a:pPr algn="ctr"/>
            <a:r>
              <a:rPr lang="en-US" sz="4400" b="1" dirty="0">
                <a:latin typeface="+mj-lt"/>
              </a:rPr>
              <a:t>injection</a:t>
            </a:r>
          </a:p>
        </p:txBody>
      </p:sp>
      <p:cxnSp>
        <p:nvCxnSpPr>
          <p:cNvPr id="16" name="Straight Connector 15"/>
          <p:cNvCxnSpPr/>
          <p:nvPr/>
        </p:nvCxnSpPr>
        <p:spPr>
          <a:xfrm flipH="1">
            <a:off x="4258065" y="1419716"/>
            <a:ext cx="44914"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077200" y="1419717"/>
            <a:ext cx="0"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968" y="1828801"/>
            <a:ext cx="2822251" cy="282225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085" y="1710600"/>
            <a:ext cx="2812726" cy="281272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7522" y="1710600"/>
            <a:ext cx="2815210" cy="2815210"/>
          </a:xfrm>
          <a:prstGeom prst="rect">
            <a:avLst/>
          </a:prstGeom>
        </p:spPr>
      </p:pic>
      <p:sp>
        <p:nvSpPr>
          <p:cNvPr id="11" name="TextBox 10">
            <a:extLst>
              <a:ext uri="{FF2B5EF4-FFF2-40B4-BE49-F238E27FC236}">
                <a16:creationId xmlns:a16="http://schemas.microsoft.com/office/drawing/2014/main" id="{838E8287-34AD-4626-AE3F-34741B641BA5}"/>
              </a:ext>
            </a:extLst>
          </p:cNvPr>
          <p:cNvSpPr txBox="1"/>
          <p:nvPr/>
        </p:nvSpPr>
        <p:spPr>
          <a:xfrm>
            <a:off x="4432444" y="5073279"/>
            <a:ext cx="3672008" cy="1446550"/>
          </a:xfrm>
          <a:prstGeom prst="rect">
            <a:avLst/>
          </a:prstGeom>
          <a:noFill/>
        </p:spPr>
        <p:txBody>
          <a:bodyPr wrap="square" rtlCol="0">
            <a:spAutoFit/>
          </a:bodyPr>
          <a:lstStyle/>
          <a:p>
            <a:pPr algn="ctr"/>
            <a:r>
              <a:rPr lang="en-US" sz="4400" b="1" dirty="0">
                <a:solidFill>
                  <a:schemeClr val="bg1"/>
                </a:solidFill>
                <a:latin typeface="+mj-lt"/>
              </a:rPr>
              <a:t>Property</a:t>
            </a:r>
          </a:p>
          <a:p>
            <a:pPr algn="ctr"/>
            <a:r>
              <a:rPr lang="en-US" sz="4400" b="1" dirty="0">
                <a:latin typeface="+mj-lt"/>
              </a:rPr>
              <a:t>injection</a:t>
            </a:r>
          </a:p>
        </p:txBody>
      </p:sp>
      <p:sp>
        <p:nvSpPr>
          <p:cNvPr id="13" name="TextBox 12">
            <a:extLst>
              <a:ext uri="{FF2B5EF4-FFF2-40B4-BE49-F238E27FC236}">
                <a16:creationId xmlns:a16="http://schemas.microsoft.com/office/drawing/2014/main" id="{AB2F37B9-F37A-4EAB-86C2-F6C0453FC296}"/>
              </a:ext>
            </a:extLst>
          </p:cNvPr>
          <p:cNvSpPr txBox="1"/>
          <p:nvPr/>
        </p:nvSpPr>
        <p:spPr>
          <a:xfrm>
            <a:off x="8229123" y="5073279"/>
            <a:ext cx="3672008" cy="1446550"/>
          </a:xfrm>
          <a:prstGeom prst="rect">
            <a:avLst/>
          </a:prstGeom>
          <a:noFill/>
        </p:spPr>
        <p:txBody>
          <a:bodyPr wrap="square" rtlCol="0">
            <a:spAutoFit/>
          </a:bodyPr>
          <a:lstStyle/>
          <a:p>
            <a:pPr algn="ctr"/>
            <a:r>
              <a:rPr lang="en-US" sz="4400" b="1" dirty="0">
                <a:solidFill>
                  <a:schemeClr val="bg1"/>
                </a:solidFill>
                <a:latin typeface="+mj-lt"/>
              </a:rPr>
              <a:t>Parameter</a:t>
            </a:r>
          </a:p>
          <a:p>
            <a:pPr algn="ctr"/>
            <a:r>
              <a:rPr lang="en-US" sz="4400" b="1" dirty="0">
                <a:latin typeface="+mj-lt"/>
              </a:rPr>
              <a:t>injection</a:t>
            </a:r>
          </a:p>
        </p:txBody>
      </p:sp>
      <p:sp>
        <p:nvSpPr>
          <p:cNvPr id="15" name="Slide Number">
            <a:extLst>
              <a:ext uri="{FF2B5EF4-FFF2-40B4-BE49-F238E27FC236}">
                <a16:creationId xmlns:a16="http://schemas.microsoft.com/office/drawing/2014/main" id="{A6320E18-16C5-446E-8305-F65F26BA279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Tree>
    <p:extLst>
      <p:ext uri="{BB962C8B-B14F-4D97-AF65-F5344CB8AC3E}">
        <p14:creationId xmlns:p14="http://schemas.microsoft.com/office/powerpoint/2010/main" val="324534909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2B2100-DA49-4EF0-8CEC-C4D052E29F8A}"/>
              </a:ext>
            </a:extLst>
          </p:cNvPr>
          <p:cNvSpPr>
            <a:spLocks noGrp="1"/>
          </p:cNvSpPr>
          <p:nvPr>
            <p:ph type="title"/>
          </p:nvPr>
        </p:nvSpPr>
        <p:spPr/>
        <p:txBody>
          <a:bodyPr/>
          <a:lstStyle/>
          <a:p>
            <a:r>
              <a:rPr lang="en-US"/>
              <a:t>Constructor Inversion – Pros and Cons</a:t>
            </a:r>
            <a:endParaRPr lang="en-GB" dirty="0"/>
          </a:p>
        </p:txBody>
      </p:sp>
      <p:sp>
        <p:nvSpPr>
          <p:cNvPr id="6" name="Text Placeholder 5">
            <a:extLst>
              <a:ext uri="{FF2B5EF4-FFF2-40B4-BE49-F238E27FC236}">
                <a16:creationId xmlns:a16="http://schemas.microsoft.com/office/drawing/2014/main" id="{EBD74DBA-ED78-4F29-9036-809E9EFAC0DC}"/>
              </a:ext>
            </a:extLst>
          </p:cNvPr>
          <p:cNvSpPr>
            <a:spLocks noGrp="1"/>
          </p:cNvSpPr>
          <p:nvPr>
            <p:ph type="body" sz="quarter" idx="10"/>
          </p:nvPr>
        </p:nvSpPr>
        <p:spPr/>
        <p:txBody>
          <a:bodyPr/>
          <a:lstStyle/>
          <a:p>
            <a:r>
              <a:rPr lang="en-GB" dirty="0"/>
              <a:t>Pros</a:t>
            </a:r>
          </a:p>
          <a:p>
            <a:pPr lvl="1"/>
            <a:r>
              <a:rPr lang="en-GB" dirty="0"/>
              <a:t>Class’ requirements are </a:t>
            </a:r>
            <a:br>
              <a:rPr lang="en-GB" dirty="0"/>
            </a:br>
            <a:r>
              <a:rPr lang="en-GB" dirty="0"/>
              <a:t>self-documenting</a:t>
            </a:r>
          </a:p>
          <a:p>
            <a:pPr lvl="1"/>
            <a:r>
              <a:rPr lang="en-GB" dirty="0"/>
              <a:t>We don’t have to worry </a:t>
            </a:r>
            <a:br>
              <a:rPr lang="en-GB" dirty="0"/>
            </a:br>
            <a:r>
              <a:rPr lang="en-GB" dirty="0"/>
              <a:t>about state validation</a:t>
            </a:r>
          </a:p>
          <a:p>
            <a:endParaRPr lang="en-GB" dirty="0"/>
          </a:p>
          <a:p>
            <a:endParaRPr lang="en-GB" dirty="0"/>
          </a:p>
        </p:txBody>
      </p:sp>
      <p:sp>
        <p:nvSpPr>
          <p:cNvPr id="7" name="Text Placeholder 6">
            <a:extLst>
              <a:ext uri="{FF2B5EF4-FFF2-40B4-BE49-F238E27FC236}">
                <a16:creationId xmlns:a16="http://schemas.microsoft.com/office/drawing/2014/main" id="{54A19538-43EB-4A18-9CE7-673120B703F8}"/>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Sometimes, the </a:t>
            </a:r>
            <a:br>
              <a:rPr lang="en-GB" dirty="0"/>
            </a:br>
            <a:r>
              <a:rPr lang="en-GB" dirty="0"/>
              <a:t>functionality doesn’t </a:t>
            </a:r>
            <a:br>
              <a:rPr lang="en-GB" dirty="0"/>
            </a:br>
            <a:r>
              <a:rPr lang="en-GB" dirty="0"/>
              <a:t>need all of </a:t>
            </a:r>
            <a:br>
              <a:rPr lang="en-GB" dirty="0"/>
            </a:br>
            <a:r>
              <a:rPr lang="en-GB" dirty="0"/>
              <a:t>the dependencies</a:t>
            </a:r>
          </a:p>
          <a:p>
            <a:endParaRPr lang="en-GB" dirty="0"/>
          </a:p>
          <a:p>
            <a:endParaRPr lang="en-GB" dirty="0"/>
          </a:p>
        </p:txBody>
      </p:sp>
      <p:sp>
        <p:nvSpPr>
          <p:cNvPr id="9" name="Slide Number">
            <a:extLst>
              <a:ext uri="{FF2B5EF4-FFF2-40B4-BE49-F238E27FC236}">
                <a16:creationId xmlns:a16="http://schemas.microsoft.com/office/drawing/2014/main" id="{1E1D8307-DDDC-467C-9ABE-D0E39878C8B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37</a:t>
            </a:fld>
            <a:endParaRPr lang="en-US" dirty="0"/>
          </a:p>
        </p:txBody>
      </p:sp>
    </p:spTree>
    <p:extLst>
      <p:ext uri="{BB962C8B-B14F-4D97-AF65-F5344CB8AC3E}">
        <p14:creationId xmlns:p14="http://schemas.microsoft.com/office/powerpoint/2010/main" val="130189082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Constructor Inversion – Example</a:t>
            </a:r>
            <a:endParaRPr lang="en-US" dirty="0"/>
          </a:p>
        </p:txBody>
      </p:sp>
      <p:sp>
        <p:nvSpPr>
          <p:cNvPr id="5" name="Rectangle 4"/>
          <p:cNvSpPr>
            <a:spLocks noChangeArrowheads="1"/>
          </p:cNvSpPr>
          <p:nvPr/>
        </p:nvSpPr>
        <p:spPr bwMode="auto">
          <a:xfrm>
            <a:off x="1905958" y="1342524"/>
            <a:ext cx="8380084"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this.reader = reader;</a:t>
            </a:r>
          </a:p>
          <a:p>
            <a:pPr defTabSz="1218438" latinLnBrk="1">
              <a:buFont typeface="Wingdings" panose="05000000000000000000" pitchFamily="2" charset="2"/>
              <a:buNone/>
            </a:pPr>
            <a:r>
              <a:rPr lang="en-US" sz="2397" b="1" noProof="1">
                <a:latin typeface="Consolas" pitchFamily="49" charset="0"/>
                <a:cs typeface="Consolas" pitchFamily="49" charset="0"/>
              </a:rPr>
              <a:t>        this.writer = writer;</a:t>
            </a:r>
          </a:p>
          <a:p>
            <a:pPr defTabSz="1218438" latinLnBrk="1">
              <a:buFont typeface="Wingdings" panose="05000000000000000000" pitchFamily="2" charset="2"/>
              <a:buNone/>
            </a:pPr>
            <a:r>
              <a:rPr lang="en-US" sz="2397" b="1" noProof="1">
                <a:latin typeface="Consolas" pitchFamily="49" charset="0"/>
                <a:cs typeface="Consolas" pitchFamily="49" charset="0"/>
              </a:rPr>
              <a:t>    }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var copy = new Copy(</a:t>
            </a:r>
            <a:r>
              <a:rPr lang="en-US" sz="2397" b="1" noProof="1">
                <a:solidFill>
                  <a:schemeClr val="bg1"/>
                </a:solidFill>
                <a:latin typeface="Consolas" pitchFamily="49" charset="0"/>
                <a:cs typeface="Consolas" pitchFamily="49" charset="0"/>
              </a:rPr>
              <a:t>new ConsoleReader(), </a:t>
            </a:r>
          </a:p>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                     new FileWriter("out.txt")</a:t>
            </a:r>
            <a:r>
              <a:rPr lang="en-US" sz="2397" b="1" noProof="1">
                <a:latin typeface="Consolas" pitchFamily="49" charset="0"/>
                <a:cs typeface="Consolas" pitchFamily="49" charset="0"/>
              </a:rPr>
              <a:t>);</a:t>
            </a:r>
          </a:p>
        </p:txBody>
      </p:sp>
      <p:sp>
        <p:nvSpPr>
          <p:cNvPr id="7" name="Slide Number">
            <a:extLst>
              <a:ext uri="{FF2B5EF4-FFF2-40B4-BE49-F238E27FC236}">
                <a16:creationId xmlns:a16="http://schemas.microsoft.com/office/drawing/2014/main" id="{5DBFD09B-84F3-4BE4-A0FE-5173E0DA3C9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38</a:t>
            </a:fld>
            <a:endParaRPr lang="en-US" noProof="0" dirty="0"/>
          </a:p>
        </p:txBody>
      </p:sp>
    </p:spTree>
    <p:extLst>
      <p:ext uri="{BB962C8B-B14F-4D97-AF65-F5344CB8AC3E}">
        <p14:creationId xmlns:p14="http://schemas.microsoft.com/office/powerpoint/2010/main" val="154883094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4C68A2-3CA0-46D1-B042-6A34CFAA8B7F}"/>
              </a:ext>
            </a:extLst>
          </p:cNvPr>
          <p:cNvSpPr>
            <a:spLocks noGrp="1"/>
          </p:cNvSpPr>
          <p:nvPr>
            <p:ph type="title"/>
          </p:nvPr>
        </p:nvSpPr>
        <p:spPr/>
        <p:txBody>
          <a:bodyPr/>
          <a:lstStyle/>
          <a:p>
            <a:r>
              <a:rPr lang="en-US"/>
              <a:t>Property Inversion – Pros and Cons</a:t>
            </a:r>
            <a:endParaRPr lang="en-GB" dirty="0"/>
          </a:p>
        </p:txBody>
      </p:sp>
      <p:sp>
        <p:nvSpPr>
          <p:cNvPr id="6" name="Text Placeholder 5">
            <a:extLst>
              <a:ext uri="{FF2B5EF4-FFF2-40B4-BE49-F238E27FC236}">
                <a16:creationId xmlns:a16="http://schemas.microsoft.com/office/drawing/2014/main" id="{E09F452D-C052-4480-8E75-C30130B59F5A}"/>
              </a:ext>
            </a:extLst>
          </p:cNvPr>
          <p:cNvSpPr>
            <a:spLocks noGrp="1"/>
          </p:cNvSpPr>
          <p:nvPr>
            <p:ph type="body" sz="quarter" idx="10"/>
          </p:nvPr>
        </p:nvSpPr>
        <p:spPr/>
        <p:txBody>
          <a:bodyPr/>
          <a:lstStyle/>
          <a:p>
            <a:r>
              <a:rPr lang="en-GB" dirty="0"/>
              <a:t>Pros</a:t>
            </a:r>
          </a:p>
          <a:p>
            <a:pPr lvl="1"/>
            <a:r>
              <a:rPr lang="en-GB" dirty="0"/>
              <a:t>Functionality can be </a:t>
            </a:r>
            <a:br>
              <a:rPr lang="en-GB" dirty="0"/>
            </a:br>
            <a:r>
              <a:rPr lang="en-GB" dirty="0"/>
              <a:t>changed at any time</a:t>
            </a:r>
          </a:p>
          <a:p>
            <a:pPr lvl="1"/>
            <a:r>
              <a:rPr lang="en-GB" dirty="0"/>
              <a:t>That makes the code very flexible</a:t>
            </a:r>
          </a:p>
        </p:txBody>
      </p:sp>
      <p:sp>
        <p:nvSpPr>
          <p:cNvPr id="7" name="Text Placeholder 6">
            <a:extLst>
              <a:ext uri="{FF2B5EF4-FFF2-40B4-BE49-F238E27FC236}">
                <a16:creationId xmlns:a16="http://schemas.microsoft.com/office/drawing/2014/main" id="{83567918-D181-4401-9E62-695D2099826D}"/>
              </a:ext>
            </a:extLst>
          </p:cNvPr>
          <p:cNvSpPr>
            <a:spLocks noGrp="1"/>
          </p:cNvSpPr>
          <p:nvPr>
            <p:ph type="body" sz="quarter" idx="11"/>
          </p:nvPr>
        </p:nvSpPr>
        <p:spPr/>
        <p:txBody>
          <a:bodyPr/>
          <a:lstStyle/>
          <a:p>
            <a:r>
              <a:rPr lang="en-GB" dirty="0"/>
              <a:t>Cons</a:t>
            </a:r>
          </a:p>
          <a:p>
            <a:pPr lvl="1"/>
            <a:r>
              <a:rPr lang="en-GB" dirty="0"/>
              <a:t>State can be invalid</a:t>
            </a:r>
          </a:p>
          <a:p>
            <a:pPr lvl="1"/>
            <a:r>
              <a:rPr lang="en-GB" dirty="0"/>
              <a:t>Less intuitive to use</a:t>
            </a:r>
          </a:p>
          <a:p>
            <a:pPr lvl="1"/>
            <a:endParaRPr lang="en-GB" dirty="0"/>
          </a:p>
          <a:p>
            <a:endParaRPr lang="en-GB" dirty="0"/>
          </a:p>
        </p:txBody>
      </p:sp>
      <p:sp>
        <p:nvSpPr>
          <p:cNvPr id="9" name="Slide Number">
            <a:extLst>
              <a:ext uri="{FF2B5EF4-FFF2-40B4-BE49-F238E27FC236}">
                <a16:creationId xmlns:a16="http://schemas.microsoft.com/office/drawing/2014/main" id="{82F0FB67-EDE6-4928-8629-F77197BEE6C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39</a:t>
            </a:fld>
            <a:endParaRPr lang="en-US" dirty="0"/>
          </a:p>
        </p:txBody>
      </p:sp>
    </p:spTree>
    <p:extLst>
      <p:ext uri="{BB962C8B-B14F-4D97-AF65-F5344CB8AC3E}">
        <p14:creationId xmlns:p14="http://schemas.microsoft.com/office/powerpoint/2010/main" val="170487492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How </a:t>
            </a:r>
            <a:r>
              <a:rPr lang="en-US" b="1" dirty="0">
                <a:solidFill>
                  <a:schemeClr val="bg1"/>
                </a:solidFill>
              </a:rPr>
              <a:t>clean code </a:t>
            </a:r>
            <a:r>
              <a:rPr lang="en-US" dirty="0"/>
              <a:t>(or its absence) </a:t>
            </a:r>
            <a:r>
              <a:rPr lang="en-US" b="1" dirty="0">
                <a:solidFill>
                  <a:schemeClr val="bg1"/>
                </a:solidFill>
              </a:rPr>
              <a:t>affects</a:t>
            </a:r>
            <a:r>
              <a:rPr lang="en-US" dirty="0"/>
              <a:t> our software?</a:t>
            </a:r>
          </a:p>
          <a:p>
            <a:endParaRPr lang="bg-BG" u="sng" dirty="0"/>
          </a:p>
        </p:txBody>
      </p:sp>
      <p:sp>
        <p:nvSpPr>
          <p:cNvPr id="4" name="Title 3">
            <a:extLst>
              <a:ext uri="{FF2B5EF4-FFF2-40B4-BE49-F238E27FC236}">
                <a16:creationId xmlns:a16="http://schemas.microsoft.com/office/drawing/2014/main" id="{178B1E48-02B5-4898-87CE-A868CFC6DE2B}"/>
              </a:ext>
            </a:extLst>
          </p:cNvPr>
          <p:cNvSpPr>
            <a:spLocks noGrp="1"/>
          </p:cNvSpPr>
          <p:nvPr>
            <p:ph type="title"/>
          </p:nvPr>
        </p:nvSpPr>
        <p:spPr/>
        <p:txBody>
          <a:bodyPr/>
          <a:lstStyle/>
          <a:p>
            <a:r>
              <a:rPr lang="en-US" dirty="0"/>
              <a:t>Why Clean Code Matters?</a:t>
            </a:r>
          </a:p>
        </p:txBody>
      </p:sp>
      <p:sp>
        <p:nvSpPr>
          <p:cNvPr id="5" name="Rectangle 4">
            <a:extLst>
              <a:ext uri="{FF2B5EF4-FFF2-40B4-BE49-F238E27FC236}">
                <a16:creationId xmlns:a16="http://schemas.microsoft.com/office/drawing/2014/main" id="{7D3A816F-2FE3-4E88-A232-ACC9FFB729BF}"/>
              </a:ext>
            </a:extLst>
          </p:cNvPr>
          <p:cNvSpPr>
            <a:spLocks noChangeArrowheads="1"/>
          </p:cNvSpPr>
          <p:nvPr/>
        </p:nvSpPr>
        <p:spPr bwMode="auto">
          <a:xfrm>
            <a:off x="724365" y="1917679"/>
            <a:ext cx="10093221" cy="2554545"/>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3200" b="1" dirty="0">
                <a:latin typeface="Consolas" panose="020B0609020204030204" pitchFamily="49" charset="0"/>
              </a:rPr>
              <a:t>"...So if you want to go </a:t>
            </a:r>
            <a:r>
              <a:rPr lang="en-US" sz="3200" b="1" dirty="0">
                <a:solidFill>
                  <a:schemeClr val="bg1"/>
                </a:solidFill>
                <a:latin typeface="Consolas" panose="020B0609020204030204" pitchFamily="49" charset="0"/>
              </a:rPr>
              <a:t>fast</a:t>
            </a:r>
            <a:r>
              <a:rPr lang="en-US" sz="3200" b="1" dirty="0">
                <a:latin typeface="Consolas" panose="020B0609020204030204" pitchFamily="49" charset="0"/>
              </a:rPr>
              <a:t>,</a:t>
            </a:r>
          </a:p>
          <a:p>
            <a:r>
              <a:rPr lang="en-US" sz="3200" b="1" dirty="0">
                <a:latin typeface="Consolas" panose="020B0609020204030204" pitchFamily="49" charset="0"/>
              </a:rPr>
              <a:t> if you want to get done </a:t>
            </a:r>
            <a:r>
              <a:rPr lang="en-US" sz="3200" b="1" dirty="0">
                <a:solidFill>
                  <a:schemeClr val="bg1"/>
                </a:solidFill>
                <a:latin typeface="Consolas" panose="020B0609020204030204" pitchFamily="49" charset="0"/>
              </a:rPr>
              <a:t>quickly</a:t>
            </a:r>
            <a:r>
              <a:rPr lang="en-US" sz="3200" b="1" dirty="0">
                <a:latin typeface="Consolas" panose="020B0609020204030204" pitchFamily="49" charset="0"/>
              </a:rPr>
              <a:t>,</a:t>
            </a:r>
          </a:p>
          <a:p>
            <a:r>
              <a:rPr lang="en-US" sz="3200" b="1" dirty="0">
                <a:latin typeface="Consolas" panose="020B0609020204030204" pitchFamily="49" charset="0"/>
              </a:rPr>
              <a:t> if you want your code to be </a:t>
            </a:r>
            <a:r>
              <a:rPr lang="en-US" sz="3200" b="1" dirty="0">
                <a:solidFill>
                  <a:schemeClr val="bg1"/>
                </a:solidFill>
                <a:latin typeface="Consolas" panose="020B0609020204030204" pitchFamily="49" charset="0"/>
              </a:rPr>
              <a:t>easy</a:t>
            </a:r>
            <a:r>
              <a:rPr lang="en-US" sz="3200" b="1" dirty="0">
                <a:solidFill>
                  <a:schemeClr val="tx2">
                    <a:lumMod val="75000"/>
                  </a:schemeClr>
                </a:solidFill>
                <a:latin typeface="Consolas" panose="020B0609020204030204" pitchFamily="49" charset="0"/>
              </a:rPr>
              <a:t> </a:t>
            </a:r>
            <a:r>
              <a:rPr lang="en-US" sz="3200" b="1" dirty="0">
                <a:solidFill>
                  <a:schemeClr val="bg1"/>
                </a:solidFill>
                <a:latin typeface="Consolas" panose="020B0609020204030204" pitchFamily="49" charset="0"/>
              </a:rPr>
              <a:t>to write</a:t>
            </a:r>
            <a:r>
              <a:rPr lang="en-US" sz="3200" b="1" dirty="0">
                <a:latin typeface="Consolas" panose="020B0609020204030204" pitchFamily="49" charset="0"/>
              </a:rPr>
              <a:t>,</a:t>
            </a:r>
          </a:p>
          <a:p>
            <a:r>
              <a:rPr lang="en-US" sz="3200" b="1" dirty="0">
                <a:latin typeface="Consolas" panose="020B0609020204030204" pitchFamily="49" charset="0"/>
              </a:rPr>
              <a:t> make it </a:t>
            </a:r>
            <a:r>
              <a:rPr lang="en-US" sz="3200" b="1" dirty="0">
                <a:solidFill>
                  <a:schemeClr val="bg1"/>
                </a:solidFill>
                <a:latin typeface="Consolas" panose="020B0609020204030204" pitchFamily="49" charset="0"/>
              </a:rPr>
              <a:t>easy to read</a:t>
            </a:r>
            <a:r>
              <a:rPr lang="en-US" sz="3200" b="1" dirty="0">
                <a:latin typeface="Consolas" panose="020B0609020204030204" pitchFamily="49" charset="0"/>
              </a:rPr>
              <a:t>."</a:t>
            </a:r>
          </a:p>
          <a:p>
            <a:pPr algn="r"/>
            <a:r>
              <a:rPr lang="en-US" sz="3200" b="1" dirty="0">
                <a:latin typeface="Consolas" panose="020B0609020204030204" pitchFamily="49" charset="0"/>
              </a:rPr>
              <a:t> - Robert C. Martin </a:t>
            </a:r>
            <a:endParaRPr lang="bg-BG" sz="3200" b="1" dirty="0">
              <a:latin typeface="Consolas" panose="020B0609020204030204" pitchFamily="49" charset="0"/>
            </a:endParaRPr>
          </a:p>
        </p:txBody>
      </p:sp>
      <p:sp>
        <p:nvSpPr>
          <p:cNvPr id="8" name="Slide Number">
            <a:extLst>
              <a:ext uri="{FF2B5EF4-FFF2-40B4-BE49-F238E27FC236}">
                <a16:creationId xmlns:a16="http://schemas.microsoft.com/office/drawing/2014/main" id="{72521B01-980D-469A-A697-E6E9EB748C5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val="324372792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Property Inversion – Example</a:t>
            </a:r>
            <a:endParaRPr lang="en-US" dirty="0"/>
          </a:p>
        </p:txBody>
      </p:sp>
      <p:sp>
        <p:nvSpPr>
          <p:cNvPr id="5" name="Rectangle 4"/>
          <p:cNvSpPr>
            <a:spLocks noChangeArrowheads="1"/>
          </p:cNvSpPr>
          <p:nvPr/>
        </p:nvSpPr>
        <p:spPr bwMode="auto">
          <a:xfrm>
            <a:off x="1551742" y="1400752"/>
            <a:ext cx="9088515"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CopyAllChars()</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ConsoleReader()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FileWriter("output.txt")</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p>
        </p:txBody>
      </p:sp>
      <p:sp>
        <p:nvSpPr>
          <p:cNvPr id="7" name="Slide Number">
            <a:extLst>
              <a:ext uri="{FF2B5EF4-FFF2-40B4-BE49-F238E27FC236}">
                <a16:creationId xmlns:a16="http://schemas.microsoft.com/office/drawing/2014/main" id="{5BB1D26F-725A-4BDE-8267-F911D03AB55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40</a:t>
            </a:fld>
            <a:endParaRPr lang="en-US" noProof="0" dirty="0"/>
          </a:p>
        </p:txBody>
      </p:sp>
    </p:spTree>
    <p:extLst>
      <p:ext uri="{BB962C8B-B14F-4D97-AF65-F5344CB8AC3E}">
        <p14:creationId xmlns:p14="http://schemas.microsoft.com/office/powerpoint/2010/main" val="122450981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4166836-5A51-4FEC-9BF2-447C3A79A187}"/>
              </a:ext>
            </a:extLst>
          </p:cNvPr>
          <p:cNvSpPr>
            <a:spLocks noGrp="1"/>
          </p:cNvSpPr>
          <p:nvPr>
            <p:ph type="title"/>
          </p:nvPr>
        </p:nvSpPr>
        <p:spPr/>
        <p:txBody>
          <a:bodyPr/>
          <a:lstStyle/>
          <a:p>
            <a:r>
              <a:rPr lang="en-US"/>
              <a:t>Parameter Inversion – Pros and Cons</a:t>
            </a:r>
            <a:endParaRPr lang="en-GB" dirty="0"/>
          </a:p>
        </p:txBody>
      </p:sp>
      <p:sp>
        <p:nvSpPr>
          <p:cNvPr id="9" name="Text Placeholder 8">
            <a:extLst>
              <a:ext uri="{FF2B5EF4-FFF2-40B4-BE49-F238E27FC236}">
                <a16:creationId xmlns:a16="http://schemas.microsoft.com/office/drawing/2014/main" id="{BB5F7F2E-D6FE-4035-9228-01CA08D9A8AD}"/>
              </a:ext>
            </a:extLst>
          </p:cNvPr>
          <p:cNvSpPr>
            <a:spLocks noGrp="1"/>
          </p:cNvSpPr>
          <p:nvPr>
            <p:ph type="body" sz="quarter" idx="10"/>
          </p:nvPr>
        </p:nvSpPr>
        <p:spPr/>
        <p:txBody>
          <a:bodyPr/>
          <a:lstStyle/>
          <a:p>
            <a:r>
              <a:rPr lang="en-GB" dirty="0"/>
              <a:t>Pros</a:t>
            </a:r>
          </a:p>
          <a:p>
            <a:pPr lvl="1"/>
            <a:r>
              <a:rPr lang="en-GB" dirty="0"/>
              <a:t>Changes are only </a:t>
            </a:r>
            <a:br>
              <a:rPr lang="en-GB" dirty="0"/>
            </a:br>
            <a:r>
              <a:rPr lang="en-GB" dirty="0"/>
              <a:t>localized to the method</a:t>
            </a:r>
          </a:p>
          <a:p>
            <a:pPr lvl="1"/>
            <a:endParaRPr lang="en-GB" dirty="0"/>
          </a:p>
          <a:p>
            <a:endParaRPr lang="en-GB" dirty="0"/>
          </a:p>
        </p:txBody>
      </p:sp>
      <p:sp>
        <p:nvSpPr>
          <p:cNvPr id="10" name="Text Placeholder 9">
            <a:extLst>
              <a:ext uri="{FF2B5EF4-FFF2-40B4-BE49-F238E27FC236}">
                <a16:creationId xmlns:a16="http://schemas.microsoft.com/office/drawing/2014/main" id="{E3CCCE33-7DBE-4C78-8107-F4C324509C42}"/>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Breaks the method</a:t>
            </a:r>
            <a:br>
              <a:rPr lang="en-GB" dirty="0"/>
            </a:br>
            <a:r>
              <a:rPr lang="en-GB" dirty="0"/>
              <a:t>signature</a:t>
            </a:r>
          </a:p>
          <a:p>
            <a:pPr lvl="1"/>
            <a:endParaRPr lang="en-GB" dirty="0"/>
          </a:p>
          <a:p>
            <a:endParaRPr lang="en-GB" dirty="0"/>
          </a:p>
        </p:txBody>
      </p:sp>
      <p:sp>
        <p:nvSpPr>
          <p:cNvPr id="7" name="Slide Number">
            <a:extLst>
              <a:ext uri="{FF2B5EF4-FFF2-40B4-BE49-F238E27FC236}">
                <a16:creationId xmlns:a16="http://schemas.microsoft.com/office/drawing/2014/main" id="{2280BC7F-F948-44A2-8193-2126211F8F1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41</a:t>
            </a:fld>
            <a:endParaRPr lang="en-US" dirty="0"/>
          </a:p>
        </p:txBody>
      </p:sp>
    </p:spTree>
    <p:extLst>
      <p:ext uri="{BB962C8B-B14F-4D97-AF65-F5344CB8AC3E}">
        <p14:creationId xmlns:p14="http://schemas.microsoft.com/office/powerpoint/2010/main" val="367455997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Parameter Inversion – Example</a:t>
            </a:r>
            <a:endParaRPr lang="en-US" dirty="0"/>
          </a:p>
        </p:txBody>
      </p:sp>
      <p:sp>
        <p:nvSpPr>
          <p:cNvPr id="5" name="Rectangle 4"/>
          <p:cNvSpPr>
            <a:spLocks noChangeArrowheads="1"/>
          </p:cNvSpPr>
          <p:nvPr/>
        </p:nvSpPr>
        <p:spPr bwMode="auto">
          <a:xfrm>
            <a:off x="1490986" y="1759171"/>
            <a:ext cx="9210027"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CopyAllChars(</a:t>
            </a:r>
            <a:r>
              <a:rPr lang="en-US" sz="2397" b="1" noProof="1">
                <a:solidFill>
                  <a:schemeClr val="bg1"/>
                </a:solidFill>
                <a:latin typeface="Consolas" pitchFamily="49" charset="0"/>
                <a:cs typeface="Consolas" pitchFamily="49" charset="0"/>
              </a:rPr>
              <a:t>IReader 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IWriter writer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var reader = new ConsoleReader();</a:t>
            </a:r>
          </a:p>
          <a:p>
            <a:pPr defTabSz="1218438" latinLnBrk="1">
              <a:buFont typeface="Wingdings" panose="05000000000000000000" pitchFamily="2" charset="2"/>
              <a:buNone/>
            </a:pPr>
            <a:r>
              <a:rPr lang="en-US" sz="2397" b="1" noProof="1">
                <a:latin typeface="Consolas" pitchFamily="49" charset="0"/>
                <a:cs typeface="Consolas" pitchFamily="49" charset="0"/>
              </a:rPr>
              <a:t>var writer = new FileWriter("output.txt");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a:t>
            </a:r>
          </a:p>
        </p:txBody>
      </p:sp>
      <p:sp>
        <p:nvSpPr>
          <p:cNvPr id="7" name="Slide Number">
            <a:extLst>
              <a:ext uri="{FF2B5EF4-FFF2-40B4-BE49-F238E27FC236}">
                <a16:creationId xmlns:a16="http://schemas.microsoft.com/office/drawing/2014/main" id="{AD34DF70-A193-4BCF-A7AD-A6E5DCF4039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389412011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Classic DIP Violations:</a:t>
            </a:r>
          </a:p>
          <a:p>
            <a:pPr lvl="1"/>
            <a:r>
              <a:rPr lang="en-US" dirty="0"/>
              <a:t>Using the </a:t>
            </a:r>
            <a:r>
              <a:rPr lang="en-US" b="1" dirty="0">
                <a:solidFill>
                  <a:schemeClr val="bg1"/>
                </a:solidFill>
                <a:latin typeface="Consolas" panose="020B0609020204030204" pitchFamily="49" charset="0"/>
                <a:cs typeface="Consolas" panose="020B0609020204030204" pitchFamily="49" charset="0"/>
              </a:rPr>
              <a:t>new</a:t>
            </a:r>
            <a:r>
              <a:rPr lang="en-US" dirty="0"/>
              <a:t> keyword</a:t>
            </a:r>
          </a:p>
          <a:p>
            <a:pPr lvl="1"/>
            <a:r>
              <a:rPr lang="en-US" dirty="0"/>
              <a:t>Using </a:t>
            </a:r>
            <a:r>
              <a:rPr lang="en-US" b="1" dirty="0">
                <a:solidFill>
                  <a:schemeClr val="bg1"/>
                </a:solidFill>
                <a:latin typeface="Consolas" panose="020B0609020204030204" pitchFamily="49" charset="0"/>
              </a:rPr>
              <a:t>static</a:t>
            </a:r>
            <a:r>
              <a:rPr lang="en-US" dirty="0"/>
              <a:t> methods / properties</a:t>
            </a:r>
          </a:p>
          <a:p>
            <a:r>
              <a:rPr lang="en-US" dirty="0"/>
              <a:t>How to fix code, that violates the DIP:</a:t>
            </a:r>
          </a:p>
          <a:p>
            <a:pPr lvl="1">
              <a:buClr>
                <a:schemeClr val="tx1"/>
              </a:buClr>
            </a:pPr>
            <a:r>
              <a:rPr lang="en-US" b="1" dirty="0">
                <a:solidFill>
                  <a:schemeClr val="bg1"/>
                </a:solidFill>
              </a:rPr>
              <a:t>Extract</a:t>
            </a:r>
            <a:r>
              <a:rPr lang="en-US" dirty="0">
                <a:solidFill>
                  <a:schemeClr val="tx2">
                    <a:lumMod val="75000"/>
                  </a:schemeClr>
                </a:solidFill>
              </a:rPr>
              <a:t> </a:t>
            </a:r>
            <a:r>
              <a:rPr lang="en-US" b="1" dirty="0">
                <a:solidFill>
                  <a:schemeClr val="bg1"/>
                </a:solidFill>
              </a:rPr>
              <a:t>interfaces</a:t>
            </a:r>
            <a:r>
              <a:rPr lang="en-US" dirty="0">
                <a:solidFill>
                  <a:schemeClr val="tx2">
                    <a:lumMod val="75000"/>
                  </a:schemeClr>
                </a:solidFill>
              </a:rPr>
              <a:t> </a:t>
            </a:r>
            <a:r>
              <a:rPr lang="en-US" dirty="0"/>
              <a:t>+ use </a:t>
            </a:r>
            <a:r>
              <a:rPr lang="en-US" b="1" dirty="0">
                <a:solidFill>
                  <a:schemeClr val="bg1"/>
                </a:solidFill>
              </a:rPr>
              <a:t>constructor</a:t>
            </a:r>
            <a:r>
              <a:rPr lang="en-US" dirty="0">
                <a:solidFill>
                  <a:schemeClr val="tx2">
                    <a:lumMod val="75000"/>
                  </a:schemeClr>
                </a:solidFill>
              </a:rPr>
              <a:t> </a:t>
            </a:r>
            <a:r>
              <a:rPr lang="en-US" b="1" dirty="0">
                <a:solidFill>
                  <a:schemeClr val="bg1"/>
                </a:solidFill>
              </a:rPr>
              <a:t>injection</a:t>
            </a:r>
          </a:p>
          <a:p>
            <a:pPr lvl="1"/>
            <a:r>
              <a:rPr lang="en-US" dirty="0"/>
              <a:t>Set up an Inversion of Control (</a:t>
            </a:r>
            <a:r>
              <a:rPr lang="en-US" b="1" dirty="0">
                <a:solidFill>
                  <a:schemeClr val="bg1"/>
                </a:solidFill>
              </a:rPr>
              <a:t>IoC</a:t>
            </a:r>
            <a:r>
              <a:rPr lang="en-US" dirty="0"/>
              <a:t>) container</a:t>
            </a:r>
          </a:p>
          <a:p>
            <a:endParaRPr lang="en-US" dirty="0"/>
          </a:p>
          <a:p>
            <a:endParaRPr lang="bg-BG" dirty="0"/>
          </a:p>
        </p:txBody>
      </p:sp>
      <p:sp>
        <p:nvSpPr>
          <p:cNvPr id="2" name="Title 1"/>
          <p:cNvSpPr>
            <a:spLocks noGrp="1"/>
          </p:cNvSpPr>
          <p:nvPr>
            <p:ph type="title"/>
          </p:nvPr>
        </p:nvSpPr>
        <p:spPr/>
        <p:txBody>
          <a:bodyPr/>
          <a:lstStyle/>
          <a:p>
            <a:r>
              <a:rPr lang="en-US"/>
              <a:t>DIP Violations</a:t>
            </a:r>
            <a:endParaRPr lang="bg-BG" dirty="0"/>
          </a:p>
        </p:txBody>
      </p:sp>
      <p:sp>
        <p:nvSpPr>
          <p:cNvPr id="5" name="Slide Number">
            <a:extLst>
              <a:ext uri="{FF2B5EF4-FFF2-40B4-BE49-F238E27FC236}">
                <a16:creationId xmlns:a16="http://schemas.microsoft.com/office/drawing/2014/main" id="{F758FDD5-A7B1-4EBB-B5CE-C77DFAB8E7A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43</a:t>
            </a:fld>
            <a:endParaRPr lang="en-US" noProof="0" dirty="0"/>
          </a:p>
        </p:txBody>
      </p:sp>
    </p:spTree>
    <p:extLst>
      <p:ext uri="{BB962C8B-B14F-4D97-AF65-F5344CB8AC3E}">
        <p14:creationId xmlns:p14="http://schemas.microsoft.com/office/powerpoint/2010/main" val="379021410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7"/>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bg2"/>
              </a:buClr>
            </a:pPr>
            <a:r>
              <a:rPr lang="en-GB" sz="3600" b="1" dirty="0">
                <a:solidFill>
                  <a:schemeClr val="bg1">
                    <a:lumMod val="60000"/>
                    <a:lumOff val="40000"/>
                  </a:schemeClr>
                </a:solidFill>
              </a:rPr>
              <a:t>SOLID</a:t>
            </a:r>
            <a:r>
              <a:rPr lang="en-GB" sz="3600" dirty="0">
                <a:solidFill>
                  <a:schemeClr val="bg2"/>
                </a:solidFill>
              </a:rPr>
              <a:t> principle make software more:</a:t>
            </a:r>
          </a:p>
          <a:p>
            <a:pPr lvl="1">
              <a:lnSpc>
                <a:spcPct val="100000"/>
              </a:lnSpc>
            </a:pPr>
            <a:r>
              <a:rPr lang="en-GB" sz="3400" dirty="0">
                <a:solidFill>
                  <a:schemeClr val="bg2"/>
                </a:solidFill>
              </a:rPr>
              <a:t>Understandable</a:t>
            </a:r>
          </a:p>
          <a:p>
            <a:pPr lvl="1">
              <a:lnSpc>
                <a:spcPct val="100000"/>
              </a:lnSpc>
            </a:pPr>
            <a:r>
              <a:rPr lang="en-GB" sz="3400" dirty="0">
                <a:solidFill>
                  <a:schemeClr val="bg2"/>
                </a:solidFill>
              </a:rPr>
              <a:t>Flexible</a:t>
            </a:r>
          </a:p>
          <a:p>
            <a:pPr lvl="1">
              <a:lnSpc>
                <a:spcPct val="100000"/>
              </a:lnSpc>
            </a:pPr>
            <a:r>
              <a:rPr lang="en-GB" sz="3400" dirty="0">
                <a:solidFill>
                  <a:schemeClr val="bg2"/>
                </a:solidFill>
              </a:rPr>
              <a:t>Maintainable</a:t>
            </a:r>
          </a:p>
          <a:p>
            <a:pPr>
              <a:lnSpc>
                <a:spcPct val="100000"/>
              </a:lnSpc>
            </a:pPr>
            <a:endParaRPr lang="en-GB" sz="3600" dirty="0">
              <a:solidFill>
                <a:schemeClr val="bg2"/>
              </a:solidFill>
            </a:endParaRPr>
          </a:p>
          <a:p>
            <a:pPr>
              <a:lnSpc>
                <a:spcPct val="100000"/>
              </a:lnSpc>
            </a:pPr>
            <a:endParaRPr lang="en-GB" sz="3600" dirty="0">
              <a:solidFill>
                <a:schemeClr val="bg2"/>
              </a:solidFill>
            </a:endParaRPr>
          </a:p>
        </p:txBody>
      </p:sp>
      <p:sp>
        <p:nvSpPr>
          <p:cNvPr id="17" name="Slide Number">
            <a:extLst>
              <a:ext uri="{FF2B5EF4-FFF2-40B4-BE49-F238E27FC236}">
                <a16:creationId xmlns:a16="http://schemas.microsoft.com/office/drawing/2014/main" id="{BC0C090A-E7CF-4D97-91BD-893A31EC86E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44</a:t>
            </a:fld>
            <a:endParaRPr lang="en-US" noProof="0" dirty="0"/>
          </a:p>
        </p:txBody>
      </p:sp>
    </p:spTree>
    <p:extLst>
      <p:ext uri="{BB962C8B-B14F-4D97-AF65-F5344CB8AC3E}">
        <p14:creationId xmlns:p14="http://schemas.microsoft.com/office/powerpoint/2010/main" val="304341758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1005947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96ADA4DC-2117-41EE-8ED4-094050630ED7}"/>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46</a:t>
            </a:fld>
            <a:endParaRPr lang="en-US" dirty="0"/>
          </a:p>
        </p:txBody>
      </p:sp>
    </p:spTree>
    <p:extLst>
      <p:ext uri="{BB962C8B-B14F-4D97-AF65-F5344CB8AC3E}">
        <p14:creationId xmlns:p14="http://schemas.microsoft.com/office/powerpoint/2010/main" val="11505136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3567E7CA-F00A-4B05-8056-355770FD01A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47</a:t>
            </a:fld>
            <a:endParaRPr lang="en-US" noProof="0" dirty="0"/>
          </a:p>
        </p:txBody>
      </p:sp>
    </p:spTree>
    <p:extLst>
      <p:ext uri="{BB962C8B-B14F-4D97-AF65-F5344CB8AC3E}">
        <p14:creationId xmlns:p14="http://schemas.microsoft.com/office/powerpoint/2010/main" val="30668631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152900" y="847725"/>
            <a:ext cx="3810000" cy="3333750"/>
          </a:xfrm>
          <a:prstGeom prst="rect">
            <a:avLst/>
          </a:prstGeom>
        </p:spPr>
      </p:pic>
      <p:sp>
        <p:nvSpPr>
          <p:cNvPr id="4" name="Title 3">
            <a:extLst>
              <a:ext uri="{FF2B5EF4-FFF2-40B4-BE49-F238E27FC236}">
                <a16:creationId xmlns:a16="http://schemas.microsoft.com/office/drawing/2014/main" id="{DC0D816B-C772-4CAD-9C1A-58047907A0A5}"/>
              </a:ext>
            </a:extLst>
          </p:cNvPr>
          <p:cNvSpPr>
            <a:spLocks noGrp="1"/>
          </p:cNvSpPr>
          <p:nvPr>
            <p:ph type="title" sz="quarter" idx="10"/>
          </p:nvPr>
        </p:nvSpPr>
        <p:spPr/>
        <p:txBody>
          <a:bodyPr/>
          <a:lstStyle/>
          <a:p>
            <a:r>
              <a:rPr lang="en-US"/>
              <a:t>Single Responsibility</a:t>
            </a:r>
          </a:p>
        </p:txBody>
      </p:sp>
    </p:spTree>
    <p:extLst>
      <p:ext uri="{BB962C8B-B14F-4D97-AF65-F5344CB8AC3E}">
        <p14:creationId xmlns:p14="http://schemas.microsoft.com/office/powerpoint/2010/main" val="361123765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Every class should be responsible </a:t>
            </a:r>
            <a:r>
              <a:rPr lang="en-US" b="1" dirty="0">
                <a:solidFill>
                  <a:schemeClr val="bg1"/>
                </a:solidFill>
              </a:rPr>
              <a:t>for only a single </a:t>
            </a:r>
            <a:br>
              <a:rPr lang="en-US" dirty="0"/>
            </a:br>
            <a:r>
              <a:rPr lang="en-US" b="1" dirty="0">
                <a:solidFill>
                  <a:schemeClr val="bg1"/>
                </a:solidFill>
              </a:rPr>
              <a:t>part of the functionality</a:t>
            </a:r>
            <a:r>
              <a:rPr lang="en-US" dirty="0"/>
              <a:t> and that responsibility </a:t>
            </a:r>
            <a:br>
              <a:rPr lang="en-US" dirty="0"/>
            </a:br>
            <a:r>
              <a:rPr lang="en-US" dirty="0"/>
              <a:t>should be entirely </a:t>
            </a:r>
            <a:r>
              <a:rPr lang="en-US" b="1" dirty="0">
                <a:solidFill>
                  <a:schemeClr val="bg1"/>
                </a:solidFill>
              </a:rPr>
              <a:t>encapsulated</a:t>
            </a:r>
            <a:r>
              <a:rPr lang="en-US" dirty="0"/>
              <a:t> by the class. </a:t>
            </a:r>
          </a:p>
          <a:p>
            <a:pPr marL="0" indent="0">
              <a:buNone/>
            </a:pPr>
            <a:endParaRPr lang="en-US" dirty="0">
              <a:solidFill>
                <a:schemeClr val="tx2">
                  <a:lumMod val="75000"/>
                </a:schemeClr>
              </a:solidFill>
            </a:endParaRPr>
          </a:p>
          <a:p>
            <a:endParaRPr lang="bg-BG" dirty="0"/>
          </a:p>
        </p:txBody>
      </p:sp>
      <p:sp>
        <p:nvSpPr>
          <p:cNvPr id="4" name="Title 3">
            <a:extLst>
              <a:ext uri="{FF2B5EF4-FFF2-40B4-BE49-F238E27FC236}">
                <a16:creationId xmlns:a16="http://schemas.microsoft.com/office/drawing/2014/main" id="{E71349AE-B5A7-40E9-BFA9-650DBB51CD30}"/>
              </a:ext>
            </a:extLst>
          </p:cNvPr>
          <p:cNvSpPr>
            <a:spLocks noGrp="1"/>
          </p:cNvSpPr>
          <p:nvPr>
            <p:ph type="title"/>
          </p:nvPr>
        </p:nvSpPr>
        <p:spPr/>
        <p:txBody>
          <a:bodyPr/>
          <a:lstStyle/>
          <a:p>
            <a:r>
              <a:rPr lang="en-US" dirty="0"/>
              <a:t>What is Single Responsibility?</a:t>
            </a:r>
          </a:p>
        </p:txBody>
      </p:sp>
      <p:sp>
        <p:nvSpPr>
          <p:cNvPr id="6" name="Rectangle 5">
            <a:extLst>
              <a:ext uri="{FF2B5EF4-FFF2-40B4-BE49-F238E27FC236}">
                <a16:creationId xmlns:a16="http://schemas.microsoft.com/office/drawing/2014/main" id="{01CB2FA2-4A95-4B3A-91F4-8D5F96438473}"/>
              </a:ext>
            </a:extLst>
          </p:cNvPr>
          <p:cNvSpPr>
            <a:spLocks noChangeArrowheads="1"/>
          </p:cNvSpPr>
          <p:nvPr/>
        </p:nvSpPr>
        <p:spPr bwMode="auto">
          <a:xfrm>
            <a:off x="2712963" y="2898328"/>
            <a:ext cx="8108917" cy="156966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GB" sz="3200" b="1" dirty="0">
                <a:latin typeface="Consolas" panose="020B0609020204030204" pitchFamily="49" charset="0"/>
              </a:rPr>
              <a:t>"There should never be more than </a:t>
            </a:r>
            <a:br>
              <a:rPr lang="en-GB" sz="3200" b="1" dirty="0">
                <a:latin typeface="Consolas" panose="020B0609020204030204" pitchFamily="49" charset="0"/>
              </a:rPr>
            </a:br>
            <a:r>
              <a:rPr lang="en-GB" sz="3200" b="1" dirty="0">
                <a:latin typeface="Consolas" panose="020B0609020204030204" pitchFamily="49" charset="0"/>
              </a:rPr>
              <a:t>one reason for a class to change."</a:t>
            </a:r>
          </a:p>
          <a:p>
            <a:r>
              <a:rPr lang="en-GB" sz="3200" b="1" dirty="0">
                <a:latin typeface="Consolas" panose="020B0609020204030204" pitchFamily="49" charset="0"/>
              </a:rPr>
              <a:t>	- Robert C. "Uncle Bob" Martin</a:t>
            </a:r>
          </a:p>
        </p:txBody>
      </p:sp>
      <p:sp>
        <p:nvSpPr>
          <p:cNvPr id="8" name="Slide Number">
            <a:extLst>
              <a:ext uri="{FF2B5EF4-FFF2-40B4-BE49-F238E27FC236}">
                <a16:creationId xmlns:a16="http://schemas.microsoft.com/office/drawing/2014/main" id="{F444764E-400C-4F7B-9704-B7C122EE4CC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370476521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a:lnSpc>
                <a:spcPct val="100000"/>
              </a:lnSpc>
              <a:buClr>
                <a:schemeClr val="tx1"/>
              </a:buClr>
            </a:pPr>
            <a:r>
              <a:rPr lang="en-US" sz="3600" b="1" dirty="0">
                <a:solidFill>
                  <a:schemeClr val="bg1"/>
                </a:solidFill>
              </a:rPr>
              <a:t>Cohesion</a:t>
            </a:r>
            <a:r>
              <a:rPr lang="en-US" sz="3600" dirty="0"/>
              <a:t> refers</a:t>
            </a:r>
            <a:r>
              <a:rPr lang="bg-BG" sz="3600" dirty="0"/>
              <a:t> </a:t>
            </a:r>
            <a:r>
              <a:rPr lang="en-US" sz="3600" dirty="0"/>
              <a:t>to the grouping</a:t>
            </a:r>
            <a:r>
              <a:rPr lang="en-US" sz="3600" b="1" dirty="0">
                <a:solidFill>
                  <a:schemeClr val="bg1"/>
                </a:solidFill>
              </a:rPr>
              <a:t> </a:t>
            </a:r>
            <a:r>
              <a:rPr lang="en-US" sz="3600" dirty="0"/>
              <a:t>of</a:t>
            </a:r>
            <a:r>
              <a:rPr lang="en-US" sz="3600" b="1" dirty="0">
                <a:solidFill>
                  <a:schemeClr val="bg1"/>
                </a:solidFill>
              </a:rPr>
              <a:t> functionally related</a:t>
            </a:r>
            <a:r>
              <a:rPr lang="en-US" sz="3600" dirty="0"/>
              <a:t> </a:t>
            </a:r>
            <a:br>
              <a:rPr lang="en-US" sz="3600" dirty="0"/>
            </a:br>
            <a:r>
              <a:rPr lang="en-US" sz="3600" b="1" dirty="0">
                <a:solidFill>
                  <a:schemeClr val="bg1"/>
                </a:solidFill>
              </a:rPr>
              <a:t>processes</a:t>
            </a:r>
            <a:r>
              <a:rPr lang="en-US" sz="3600" dirty="0"/>
              <a:t> into a particular module.</a:t>
            </a:r>
            <a:endParaRPr lang="bg-BG" sz="3600" dirty="0"/>
          </a:p>
          <a:p>
            <a:pPr>
              <a:lnSpc>
                <a:spcPct val="100000"/>
              </a:lnSpc>
            </a:pPr>
            <a:r>
              <a:rPr lang="en-US" sz="3600" dirty="0"/>
              <a:t>Aim for</a:t>
            </a:r>
            <a:r>
              <a:rPr lang="en-US" sz="3600" dirty="0">
                <a:solidFill>
                  <a:schemeClr val="tx2">
                    <a:lumMod val="75000"/>
                  </a:schemeClr>
                </a:solidFill>
              </a:rPr>
              <a:t> </a:t>
            </a:r>
            <a:r>
              <a:rPr lang="en-US" sz="3600" b="1" dirty="0">
                <a:solidFill>
                  <a:schemeClr val="bg1"/>
                </a:solidFill>
              </a:rPr>
              <a:t>strong cohesion</a:t>
            </a:r>
          </a:p>
          <a:p>
            <a:pPr lvl="1">
              <a:lnSpc>
                <a:spcPct val="100000"/>
              </a:lnSpc>
            </a:pPr>
            <a:r>
              <a:rPr lang="en-US" sz="3400" dirty="0"/>
              <a:t>Each</a:t>
            </a:r>
            <a:r>
              <a:rPr lang="en-US" sz="3400" dirty="0">
                <a:solidFill>
                  <a:schemeClr val="tx2">
                    <a:lumMod val="75000"/>
                  </a:schemeClr>
                </a:solidFill>
              </a:rPr>
              <a:t> </a:t>
            </a:r>
            <a:r>
              <a:rPr lang="en-US" sz="3400" b="1" dirty="0">
                <a:solidFill>
                  <a:schemeClr val="bg1"/>
                </a:solidFill>
              </a:rPr>
              <a:t>task</a:t>
            </a:r>
            <a:r>
              <a:rPr lang="en-US" sz="3400" dirty="0">
                <a:solidFill>
                  <a:schemeClr val="tx2">
                    <a:lumMod val="75000"/>
                  </a:schemeClr>
                </a:solidFill>
              </a:rPr>
              <a:t> </a:t>
            </a:r>
            <a:r>
              <a:rPr lang="en-US" sz="3400" dirty="0"/>
              <a:t>maps a </a:t>
            </a:r>
            <a:r>
              <a:rPr lang="en-US" sz="3400" b="1" dirty="0">
                <a:solidFill>
                  <a:schemeClr val="bg1"/>
                </a:solidFill>
              </a:rPr>
              <a:t>single</a:t>
            </a:r>
            <a:r>
              <a:rPr lang="en-US" sz="3400" dirty="0">
                <a:solidFill>
                  <a:schemeClr val="tx2">
                    <a:lumMod val="75000"/>
                  </a:schemeClr>
                </a:solidFill>
              </a:rPr>
              <a:t> </a:t>
            </a:r>
            <a:r>
              <a:rPr lang="en-US" sz="3400" dirty="0"/>
              <a:t>code unit</a:t>
            </a:r>
          </a:p>
          <a:p>
            <a:pPr lvl="1">
              <a:lnSpc>
                <a:spcPct val="100000"/>
              </a:lnSpc>
            </a:pPr>
            <a:r>
              <a:rPr lang="en-US" sz="3400" dirty="0"/>
              <a:t>A method should do </a:t>
            </a:r>
            <a:r>
              <a:rPr lang="en-US" sz="3400" b="1" dirty="0">
                <a:solidFill>
                  <a:schemeClr val="bg1"/>
                </a:solidFill>
              </a:rPr>
              <a:t>one</a:t>
            </a:r>
            <a:r>
              <a:rPr lang="en-US" sz="3400" dirty="0">
                <a:solidFill>
                  <a:schemeClr val="tx2">
                    <a:lumMod val="75000"/>
                  </a:schemeClr>
                </a:solidFill>
              </a:rPr>
              <a:t> </a:t>
            </a:r>
            <a:r>
              <a:rPr lang="en-US" sz="3400" b="1" dirty="0">
                <a:solidFill>
                  <a:schemeClr val="bg1"/>
                </a:solidFill>
              </a:rPr>
              <a:t>operation</a:t>
            </a:r>
          </a:p>
          <a:p>
            <a:pPr lvl="1">
              <a:lnSpc>
                <a:spcPct val="100000"/>
              </a:lnSpc>
            </a:pPr>
            <a:r>
              <a:rPr lang="en-US" sz="3400" dirty="0"/>
              <a:t>A class should represent </a:t>
            </a:r>
            <a:r>
              <a:rPr lang="en-US" sz="3400" b="1" dirty="0">
                <a:solidFill>
                  <a:schemeClr val="bg1"/>
                </a:solidFill>
              </a:rPr>
              <a:t>one entity</a:t>
            </a:r>
            <a:endParaRPr lang="bg-BG" sz="3400" b="1" dirty="0">
              <a:solidFill>
                <a:schemeClr val="bg1"/>
              </a:solidFill>
            </a:endParaRPr>
          </a:p>
          <a:p>
            <a:endParaRPr lang="bg-BG" dirty="0"/>
          </a:p>
        </p:txBody>
      </p:sp>
      <p:sp>
        <p:nvSpPr>
          <p:cNvPr id="4" name="Title 3">
            <a:extLst>
              <a:ext uri="{FF2B5EF4-FFF2-40B4-BE49-F238E27FC236}">
                <a16:creationId xmlns:a16="http://schemas.microsoft.com/office/drawing/2014/main" id="{0B993ADC-54BC-4256-96BD-B1DE0AB1885E}"/>
              </a:ext>
            </a:extLst>
          </p:cNvPr>
          <p:cNvSpPr>
            <a:spLocks noGrp="1"/>
          </p:cNvSpPr>
          <p:nvPr>
            <p:ph type="title"/>
          </p:nvPr>
        </p:nvSpPr>
        <p:spPr/>
        <p:txBody>
          <a:bodyPr/>
          <a:lstStyle/>
          <a:p>
            <a:r>
              <a:rPr lang="af-ZA"/>
              <a:t>Strong </a:t>
            </a:r>
            <a:r>
              <a:rPr lang="en-US" dirty="0"/>
              <a:t>Cohesion / Loose Coupling</a:t>
            </a:r>
          </a:p>
        </p:txBody>
      </p:sp>
      <p:pic>
        <p:nvPicPr>
          <p:cNvPr id="3" name="Picture 2">
            <a:extLst>
              <a:ext uri="{FF2B5EF4-FFF2-40B4-BE49-F238E27FC236}">
                <a16:creationId xmlns:a16="http://schemas.microsoft.com/office/drawing/2014/main" id="{3BDDE622-F9A8-47F5-8CC3-C72227AFDEC8}"/>
              </a:ext>
            </a:extLst>
          </p:cNvPr>
          <p:cNvPicPr>
            <a:picLocks noChangeAspect="1"/>
          </p:cNvPicPr>
          <p:nvPr/>
        </p:nvPicPr>
        <p:blipFill>
          <a:blip r:embed="rId3"/>
          <a:stretch>
            <a:fillRect/>
          </a:stretch>
        </p:blipFill>
        <p:spPr>
          <a:xfrm>
            <a:off x="8408155" y="2267261"/>
            <a:ext cx="2576593" cy="2323477"/>
          </a:xfrm>
          <a:prstGeom prst="rect">
            <a:avLst/>
          </a:prstGeom>
        </p:spPr>
      </p:pic>
      <p:sp>
        <p:nvSpPr>
          <p:cNvPr id="8" name="Slide Number">
            <a:extLst>
              <a:ext uri="{FF2B5EF4-FFF2-40B4-BE49-F238E27FC236}">
                <a16:creationId xmlns:a16="http://schemas.microsoft.com/office/drawing/2014/main" id="{1D8395A9-BE0E-464E-BFD2-3440D665379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139543878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Coupling</a:t>
            </a:r>
            <a:r>
              <a:rPr lang="en-US" dirty="0"/>
              <a:t> - the degree of dependence between modules </a:t>
            </a:r>
          </a:p>
          <a:p>
            <a:pPr lvl="1"/>
            <a:r>
              <a:rPr lang="en-US" dirty="0"/>
              <a:t>How closely connected two modules are</a:t>
            </a:r>
          </a:p>
          <a:p>
            <a:pPr lvl="1"/>
            <a:r>
              <a:rPr lang="en-US" dirty="0"/>
              <a:t>The strength of the relationship between modules</a:t>
            </a:r>
          </a:p>
          <a:p>
            <a:r>
              <a:rPr lang="en-US" dirty="0"/>
              <a:t>Aim for </a:t>
            </a:r>
            <a:r>
              <a:rPr lang="en-US" b="1" dirty="0">
                <a:solidFill>
                  <a:schemeClr val="bg1"/>
                </a:solidFill>
              </a:rPr>
              <a:t>loose </a:t>
            </a:r>
            <a:r>
              <a:rPr lang="en-US" dirty="0"/>
              <a:t>coupling</a:t>
            </a:r>
          </a:p>
          <a:p>
            <a:pPr lvl="1"/>
            <a:r>
              <a:rPr lang="en-US" dirty="0"/>
              <a:t>Supports</a:t>
            </a:r>
            <a:r>
              <a:rPr lang="en-US" dirty="0">
                <a:solidFill>
                  <a:schemeClr val="tx2">
                    <a:lumMod val="75000"/>
                  </a:schemeClr>
                </a:solidFill>
              </a:rPr>
              <a:t> </a:t>
            </a:r>
            <a:r>
              <a:rPr lang="en-US" b="1" dirty="0">
                <a:solidFill>
                  <a:schemeClr val="bg1"/>
                </a:solidFill>
              </a:rPr>
              <a:t>readability</a:t>
            </a:r>
            <a:r>
              <a:rPr lang="en-US" dirty="0">
                <a:solidFill>
                  <a:schemeClr val="tx2">
                    <a:lumMod val="75000"/>
                  </a:schemeClr>
                </a:solidFill>
              </a:rPr>
              <a:t> </a:t>
            </a:r>
            <a:r>
              <a:rPr lang="en-US" dirty="0"/>
              <a:t>and</a:t>
            </a:r>
            <a:r>
              <a:rPr lang="en-US" dirty="0">
                <a:solidFill>
                  <a:schemeClr val="tx2">
                    <a:lumMod val="75000"/>
                  </a:schemeClr>
                </a:solidFill>
              </a:rPr>
              <a:t> </a:t>
            </a:r>
            <a:r>
              <a:rPr lang="en-US" b="1" dirty="0">
                <a:solidFill>
                  <a:schemeClr val="bg1"/>
                </a:solidFill>
              </a:rPr>
              <a:t>maintainability</a:t>
            </a:r>
          </a:p>
          <a:p>
            <a:pPr lvl="1"/>
            <a:r>
              <a:rPr lang="en-US" dirty="0"/>
              <a:t>Often a sign of good</a:t>
            </a:r>
            <a:r>
              <a:rPr lang="en-US" dirty="0">
                <a:solidFill>
                  <a:schemeClr val="tx2">
                    <a:lumMod val="75000"/>
                  </a:schemeClr>
                </a:solidFill>
              </a:rPr>
              <a:t> </a:t>
            </a:r>
            <a:r>
              <a:rPr lang="en-US" dirty="0"/>
              <a:t>system</a:t>
            </a:r>
            <a:r>
              <a:rPr lang="en-US" dirty="0">
                <a:solidFill>
                  <a:schemeClr val="tx2">
                    <a:lumMod val="75000"/>
                  </a:schemeClr>
                </a:solidFill>
              </a:rPr>
              <a:t> </a:t>
            </a:r>
            <a:r>
              <a:rPr lang="en-US" b="1" dirty="0">
                <a:solidFill>
                  <a:schemeClr val="bg1"/>
                </a:solidFill>
              </a:rPr>
              <a:t>design</a:t>
            </a:r>
          </a:p>
          <a:p>
            <a:endParaRPr lang="bg-BG" dirty="0"/>
          </a:p>
        </p:txBody>
      </p:sp>
      <p:sp>
        <p:nvSpPr>
          <p:cNvPr id="4" name="Title 3">
            <a:extLst>
              <a:ext uri="{FF2B5EF4-FFF2-40B4-BE49-F238E27FC236}">
                <a16:creationId xmlns:a16="http://schemas.microsoft.com/office/drawing/2014/main" id="{0B993ADC-54BC-4256-96BD-B1DE0AB1885E}"/>
              </a:ext>
            </a:extLst>
          </p:cNvPr>
          <p:cNvSpPr>
            <a:spLocks noGrp="1"/>
          </p:cNvSpPr>
          <p:nvPr>
            <p:ph type="title"/>
          </p:nvPr>
        </p:nvSpPr>
        <p:spPr/>
        <p:txBody>
          <a:bodyPr/>
          <a:lstStyle/>
          <a:p>
            <a:r>
              <a:rPr lang="en-US"/>
              <a:t>Strong </a:t>
            </a:r>
            <a:r>
              <a:rPr lang="en-US" dirty="0"/>
              <a:t>Cohesion </a:t>
            </a:r>
            <a:r>
              <a:rPr lang="en-US"/>
              <a:t>/ Loose </a:t>
            </a:r>
            <a:r>
              <a:rPr lang="en-US" dirty="0"/>
              <a:t>Coupling (2)</a:t>
            </a:r>
          </a:p>
        </p:txBody>
      </p:sp>
      <p:sp>
        <p:nvSpPr>
          <p:cNvPr id="7" name="Slide Number">
            <a:extLst>
              <a:ext uri="{FF2B5EF4-FFF2-40B4-BE49-F238E27FC236}">
                <a16:creationId xmlns:a16="http://schemas.microsoft.com/office/drawing/2014/main" id="{E5B4BFB8-3A0E-49D6-AD96-5286461BF45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58459776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Small number </a:t>
            </a:r>
            <a:r>
              <a:rPr lang="en-US" dirty="0"/>
              <a:t>of instance variables inside a class</a:t>
            </a:r>
          </a:p>
          <a:p>
            <a:r>
              <a:rPr lang="en-US" dirty="0"/>
              <a:t>Each method of a class should manipulate </a:t>
            </a:r>
            <a:r>
              <a:rPr lang="en-US" b="1" dirty="0">
                <a:solidFill>
                  <a:schemeClr val="bg1"/>
                </a:solidFill>
              </a:rPr>
              <a:t>one or </a:t>
            </a:r>
            <a:br>
              <a:rPr lang="en-US" b="1" dirty="0">
                <a:solidFill>
                  <a:schemeClr val="bg1"/>
                </a:solidFill>
              </a:rPr>
            </a:br>
            <a:r>
              <a:rPr lang="en-US" b="1" dirty="0">
                <a:solidFill>
                  <a:schemeClr val="bg1"/>
                </a:solidFill>
              </a:rPr>
              <a:t>more</a:t>
            </a:r>
            <a:r>
              <a:rPr lang="en-US" dirty="0">
                <a:solidFill>
                  <a:schemeClr val="tx2">
                    <a:lumMod val="75000"/>
                  </a:schemeClr>
                </a:solidFill>
              </a:rPr>
              <a:t> </a:t>
            </a:r>
            <a:r>
              <a:rPr lang="en-US" dirty="0"/>
              <a:t>of those variables</a:t>
            </a:r>
          </a:p>
          <a:p>
            <a:r>
              <a:rPr lang="en-US" dirty="0"/>
              <a:t>Two modules should </a:t>
            </a:r>
            <a:r>
              <a:rPr lang="en-US" b="1" dirty="0">
                <a:solidFill>
                  <a:schemeClr val="bg1"/>
                </a:solidFill>
              </a:rPr>
              <a:t>exchange</a:t>
            </a:r>
            <a:r>
              <a:rPr lang="en-US" dirty="0"/>
              <a:t> </a:t>
            </a:r>
            <a:br>
              <a:rPr lang="en-US" dirty="0"/>
            </a:br>
            <a:r>
              <a:rPr lang="en-US" dirty="0"/>
              <a:t>as</a:t>
            </a:r>
            <a:r>
              <a:rPr lang="en-US" b="1" dirty="0">
                <a:solidFill>
                  <a:schemeClr val="bg1"/>
                </a:solidFill>
              </a:rPr>
              <a:t> little information </a:t>
            </a:r>
            <a:r>
              <a:rPr lang="en-US" dirty="0"/>
              <a:t>as possible</a:t>
            </a:r>
          </a:p>
          <a:p>
            <a:r>
              <a:rPr lang="en-US" dirty="0"/>
              <a:t>Creating an </a:t>
            </a:r>
            <a:r>
              <a:rPr lang="en-US" b="1" dirty="0">
                <a:solidFill>
                  <a:schemeClr val="bg1"/>
                </a:solidFill>
              </a:rPr>
              <a:t>easily reusable </a:t>
            </a:r>
            <a:r>
              <a:rPr lang="en-US" dirty="0"/>
              <a:t>subsystem </a:t>
            </a:r>
          </a:p>
        </p:txBody>
      </p:sp>
      <p:sp>
        <p:nvSpPr>
          <p:cNvPr id="4" name="Title 3">
            <a:extLst>
              <a:ext uri="{FF2B5EF4-FFF2-40B4-BE49-F238E27FC236}">
                <a16:creationId xmlns:a16="http://schemas.microsoft.com/office/drawing/2014/main" id="{F46F9EBD-E720-4138-B610-C2D1D522DC40}"/>
              </a:ext>
            </a:extLst>
          </p:cNvPr>
          <p:cNvSpPr>
            <a:spLocks noGrp="1"/>
          </p:cNvSpPr>
          <p:nvPr>
            <p:ph type="title"/>
          </p:nvPr>
        </p:nvSpPr>
        <p:spPr/>
        <p:txBody>
          <a:bodyPr>
            <a:normAutofit/>
          </a:bodyPr>
          <a:lstStyle/>
          <a:p>
            <a:r>
              <a:rPr lang="en-US"/>
              <a:t>Cohesion and Coupling – Approaches	</a:t>
            </a:r>
            <a:endParaRPr lang="en-US" dirty="0"/>
          </a:p>
        </p:txBody>
      </p:sp>
      <p:sp>
        <p:nvSpPr>
          <p:cNvPr id="7" name="Slide Number">
            <a:extLst>
              <a:ext uri="{FF2B5EF4-FFF2-40B4-BE49-F238E27FC236}">
                <a16:creationId xmlns:a16="http://schemas.microsoft.com/office/drawing/2014/main" id="{BFEDEEDC-2E58-422C-A680-85C4306BDBD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195189040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3706</TotalTime>
  <Words>2734</Words>
  <Application>Microsoft Office PowerPoint</Application>
  <PresentationFormat>Widescreen</PresentationFormat>
  <Paragraphs>495</Paragraphs>
  <Slides>47</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Consolas</vt:lpstr>
      <vt:lpstr>Wingdings</vt:lpstr>
      <vt:lpstr>Wingdings 2</vt:lpstr>
      <vt:lpstr>SoftUni</vt:lpstr>
      <vt:lpstr>SOLID Principles</vt:lpstr>
      <vt:lpstr>Table of Contents</vt:lpstr>
      <vt:lpstr>Questions</vt:lpstr>
      <vt:lpstr>Why Clean Code Matters?</vt:lpstr>
      <vt:lpstr>Single Responsibility</vt:lpstr>
      <vt:lpstr>What is Single Responsibility?</vt:lpstr>
      <vt:lpstr>Strong Cohesion / Loose Coupling</vt:lpstr>
      <vt:lpstr>Strong Cohesion / Loose Coupling (2)</vt:lpstr>
      <vt:lpstr>Cohesion and Coupling – Approaches </vt:lpstr>
      <vt:lpstr>Open/Closed</vt:lpstr>
      <vt:lpstr>What is the Open/Closed Principle?</vt:lpstr>
      <vt:lpstr>Design Smell – Violations</vt:lpstr>
      <vt:lpstr>OCP – Approaches</vt:lpstr>
      <vt:lpstr>OCP – When to Apply</vt:lpstr>
      <vt:lpstr>Template Method Pattern (1)</vt:lpstr>
      <vt:lpstr>Template Method Pattern (2)</vt:lpstr>
      <vt:lpstr>Template Method Pattern (3)</vt:lpstr>
      <vt:lpstr>Liskov Substitution</vt:lpstr>
      <vt:lpstr>LSP – Substitutability</vt:lpstr>
      <vt:lpstr>Design Smell – Violations</vt:lpstr>
      <vt:lpstr>LSP – Approaches</vt:lpstr>
      <vt:lpstr>Interface Segregation</vt:lpstr>
      <vt:lpstr>What is Interface Segregation?</vt:lpstr>
      <vt:lpstr>Fat Interfaces</vt:lpstr>
      <vt:lpstr>Design Smells – Violations</vt:lpstr>
      <vt:lpstr>ISP – Approaches</vt:lpstr>
      <vt:lpstr>Cohesive Interfaces</vt:lpstr>
      <vt:lpstr>Adapter Pattern</vt:lpstr>
      <vt:lpstr>Adapter Pattern (1)</vt:lpstr>
      <vt:lpstr>Adapter Pattern (2)</vt:lpstr>
      <vt:lpstr>Dependency Inversion</vt:lpstr>
      <vt:lpstr>Dependencies and Coupling</vt:lpstr>
      <vt:lpstr>Dependency Examples</vt:lpstr>
      <vt:lpstr>Dependencies in Traditional Programming</vt:lpstr>
      <vt:lpstr>Depend On Abstractions</vt:lpstr>
      <vt:lpstr>Types of Dependency Inversion</vt:lpstr>
      <vt:lpstr>Constructor Inversion – Pros and Cons</vt:lpstr>
      <vt:lpstr>Constructor Inversion – Example</vt:lpstr>
      <vt:lpstr>Property Inversion – Pros and Cons</vt:lpstr>
      <vt:lpstr>Property Inversion – Example</vt:lpstr>
      <vt:lpstr>Parameter Inversion – Pros and Cons</vt:lpstr>
      <vt:lpstr>Parameter Inversion – Example</vt:lpstr>
      <vt:lpstr>DIP Violations</vt:lpstr>
      <vt:lpstr>Summary</vt:lpstr>
      <vt:lpstr>Questions?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 Back-End - Intro to NodeJS</dc:title>
  <dc:subject>Intro to NodeJS</dc:subject>
  <dc:creator>Software University</dc:creator>
  <cp:keywords>Node.js; ExpressJS; JS; Back-End;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ivet atanasova</cp:lastModifiedBy>
  <cp:revision>10</cp:revision>
  <dcterms:created xsi:type="dcterms:W3CDTF">2018-05-23T13:08:44Z</dcterms:created>
  <dcterms:modified xsi:type="dcterms:W3CDTF">2020-05-20T13:12:08Z</dcterms:modified>
  <cp:category>programming;education;software engineering;software development</cp:category>
</cp:coreProperties>
</file>