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276" r:id="rId4"/>
    <p:sldId id="395" r:id="rId5"/>
    <p:sldId id="415" r:id="rId6"/>
    <p:sldId id="418" r:id="rId7"/>
    <p:sldId id="416" r:id="rId8"/>
    <p:sldId id="417" r:id="rId9"/>
    <p:sldId id="396" r:id="rId10"/>
    <p:sldId id="419" r:id="rId11"/>
    <p:sldId id="397" r:id="rId12"/>
    <p:sldId id="398" r:id="rId13"/>
    <p:sldId id="420" r:id="rId14"/>
    <p:sldId id="399" r:id="rId15"/>
    <p:sldId id="440" r:id="rId16"/>
    <p:sldId id="441" r:id="rId17"/>
    <p:sldId id="442" r:id="rId18"/>
    <p:sldId id="443" r:id="rId19"/>
    <p:sldId id="401" r:id="rId20"/>
    <p:sldId id="400" r:id="rId21"/>
    <p:sldId id="402" r:id="rId22"/>
    <p:sldId id="422" r:id="rId23"/>
    <p:sldId id="421" r:id="rId24"/>
    <p:sldId id="403" r:id="rId25"/>
    <p:sldId id="431" r:id="rId26"/>
    <p:sldId id="404" r:id="rId27"/>
    <p:sldId id="427" r:id="rId28"/>
    <p:sldId id="432" r:id="rId29"/>
    <p:sldId id="434" r:id="rId30"/>
    <p:sldId id="349" r:id="rId31"/>
    <p:sldId id="439" r:id="rId32"/>
    <p:sldId id="352" r:id="rId33"/>
    <p:sldId id="39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73" d="100"/>
          <a:sy n="73" d="100"/>
        </p:scale>
        <p:origin x="-366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6860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7531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13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561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28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249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9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915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1827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4433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443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9122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://softuni.bg/courses/csharp-basics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5" Type="http://schemas.openxmlformats.org/officeDocument/2006/relationships/image" Target="../media/image25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/>
          <a:lstStyle/>
          <a:p>
            <a:r>
              <a:rPr lang="en-US" dirty="0" smtClean="0"/>
              <a:t>C# Advanced Topics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  <a:r>
              <a:rPr lang="en-US" dirty="0" smtClean="0"/>
              <a:t>, Lists, </a:t>
            </a:r>
            <a:r>
              <a:rPr lang="en-US" dirty="0" smtClean="0"/>
              <a:t>Sets, </a:t>
            </a:r>
            <a:r>
              <a:rPr lang="en-US" dirty="0" smtClean="0"/>
              <a:t>Dictionaries</a:t>
            </a:r>
            <a:r>
              <a:rPr lang="en-US" dirty="0" smtClean="0"/>
              <a:t>, </a:t>
            </a:r>
            <a:r>
              <a:rPr lang="en-US" dirty="0" smtClean="0"/>
              <a:t>and Strings 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2654" b="2654"/>
          <a:stretch>
            <a:fillRect/>
          </a:stretch>
        </p:blipFill>
        <p:spPr>
          <a:xfrm>
            <a:off x="3885311" y="3505200"/>
            <a:ext cx="7681214" cy="2895600"/>
          </a:xfrm>
          <a:prstGeom prst="rect">
            <a:avLst/>
          </a:prstGeom>
        </p:spPr>
      </p:pic>
      <p:pic>
        <p:nvPicPr>
          <p:cNvPr id="14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/>
        </p:nvSpPr>
        <p:spPr bwMode="auto">
          <a:xfrm>
            <a:off x="825157" y="445897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 smtClean="0"/>
              <a:t>SoftUni Team</a:t>
            </a:r>
            <a:endParaRPr lang="en-US" noProof="1"/>
          </a:p>
        </p:txBody>
      </p:sp>
      <p:sp>
        <p:nvSpPr>
          <p:cNvPr id="18" name="Text Placeholder 7"/>
          <p:cNvSpPr>
            <a:spLocks noGrp="1"/>
          </p:cNvSpPr>
          <p:nvPr/>
        </p:nvSpPr>
        <p:spPr bwMode="auto">
          <a:xfrm>
            <a:off x="825158" y="492887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/>
        </p:nvSpPr>
        <p:spPr bwMode="auto">
          <a:xfrm>
            <a:off x="825157" y="5334000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sp>
        <p:nvSpPr>
          <p:cNvPr id="20" name="Text Placeholder 11"/>
          <p:cNvSpPr>
            <a:spLocks noGrp="1"/>
          </p:cNvSpPr>
          <p:nvPr/>
        </p:nvSpPr>
        <p:spPr bwMode="auto">
          <a:xfrm>
            <a:off x="825157" y="5674521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4067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Lists of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331544"/>
            <a:ext cx="8938472" cy="688256"/>
          </a:xfrm>
        </p:spPr>
        <p:txBody>
          <a:bodyPr/>
          <a:lstStyle/>
          <a:p>
            <a:r>
              <a:rPr lang="en-US" dirty="0" smtClean="0"/>
              <a:t>Working with List&lt;T&gt;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27" y="1857375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arrays have fixed length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Cannot add / remove / insert elements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Lists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resizable arrays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/ insert of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Lists in C# are defined through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810" y="5074695"/>
            <a:ext cx="10653602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List&lt;int&gt; numbers = new List&lt;int&gt;();</a:t>
            </a:r>
          </a:p>
          <a:p>
            <a:r>
              <a:rPr lang="en-US" dirty="0" smtClean="0"/>
              <a:t>numbers.Add(5);</a:t>
            </a:r>
          </a:p>
          <a:p>
            <a:r>
              <a:rPr lang="en-US" dirty="0" smtClean="0"/>
              <a:t>Console.WriteLine(numbers[0]); // 5</a:t>
            </a:r>
          </a:p>
        </p:txBody>
      </p:sp>
    </p:spTree>
    <p:extLst>
      <p:ext uri="{BB962C8B-B14F-4D97-AF65-F5344CB8AC3E}">
        <p14:creationId xmlns:p14="http://schemas.microsoft.com/office/powerpoint/2010/main" val="24894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6210" y="1491330"/>
            <a:ext cx="11110802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bg-BG" dirty="0" smtClean="0"/>
              <a:t>List&lt;string&gt; names =</a:t>
            </a:r>
          </a:p>
          <a:p>
            <a:r>
              <a:rPr lang="bg-BG" dirty="0" smtClean="0"/>
              <a:t>    new List&lt;string&gt;() { "Peter", "Maria", "Katya", "Todor" };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names.Add("Nakov"); // Peter,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names.RemoveAt(0); // Maria, Katya, Todor,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names.Insert(3, "Sylvia"); // Maria, Katya,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names[1] = "Michael"; // Maria, Michael, Todor, Sylvia,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foreach (var name in names)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  Console.WriteLine(name);</a:t>
            </a:r>
          </a:p>
          <a:p>
            <a:r>
              <a:rPr lang="bg-BG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3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20" y="2057400"/>
            <a:ext cx="2667000" cy="2673668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20" y="1371600"/>
            <a:ext cx="2362200" cy="2362200"/>
          </a:xfrm>
          <a:prstGeom prst="roundRect">
            <a:avLst>
              <a:gd name="adj" fmla="val 2033"/>
            </a:avLst>
          </a:prstGeom>
          <a:noFill/>
          <a:ln>
            <a:noFill/>
          </a:ln>
          <a:effectLst>
            <a:glow rad="101600">
              <a:schemeClr val="tx1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02020" y="2057400"/>
            <a:ext cx="2667000" cy="2673668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141414" y="4572000"/>
            <a:ext cx="99059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dirty="0" smtClean="0"/>
              <a:t>List&lt;T&gt;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486400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6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 smtClean="0"/>
              <a:t>Set of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&lt;T&gt;</a:t>
            </a:r>
            <a:endParaRPr lang="en-US" dirty="0"/>
          </a:p>
        </p:txBody>
      </p:sp>
      <p:pic>
        <p:nvPicPr>
          <p:cNvPr id="1026" name="Picture 2" descr="C:\se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828800"/>
            <a:ext cx="2286000" cy="2819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3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4"/>
            <a:ext cx="11804822" cy="5730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lists can have multiple objects with the same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verification whether object exists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Sets </a:t>
            </a:r>
            <a:r>
              <a:rPr lang="en-US" dirty="0" smtClean="0"/>
              <a:t>are like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 repetitive lists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Allow add / remove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 smtClean="0"/>
              <a:t> 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Sets in C# are defined through 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/>
              <a:t> is the type of the list,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5074695"/>
            <a:ext cx="10668000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err="1"/>
              <a:t>HashSet</a:t>
            </a:r>
            <a:r>
              <a:rPr lang="en-US" sz="2200" dirty="0"/>
              <a:t>&lt;string&gt; </a:t>
            </a:r>
            <a:r>
              <a:rPr lang="en-US" sz="2200" dirty="0" err="1"/>
              <a:t>uniqueNames</a:t>
            </a:r>
            <a:r>
              <a:rPr lang="en-US" sz="2200" dirty="0"/>
              <a:t> = new </a:t>
            </a:r>
            <a:r>
              <a:rPr lang="en-US" sz="2200" dirty="0" err="1"/>
              <a:t>HashSet</a:t>
            </a:r>
            <a:r>
              <a:rPr lang="en-US" sz="2200" dirty="0"/>
              <a:t>&lt;string&gt;();</a:t>
            </a:r>
          </a:p>
          <a:p>
            <a:r>
              <a:rPr lang="en-US" sz="2200" dirty="0" err="1" smtClean="0"/>
              <a:t>uniqueNames.Add</a:t>
            </a:r>
            <a:r>
              <a:rPr lang="en-US" sz="2200" dirty="0"/>
              <a:t>("</a:t>
            </a:r>
            <a:r>
              <a:rPr lang="en-US" sz="2200" dirty="0" err="1"/>
              <a:t>Pesho</a:t>
            </a:r>
            <a:r>
              <a:rPr lang="en-US" sz="2200" dirty="0"/>
              <a:t>");</a:t>
            </a:r>
          </a:p>
          <a:p>
            <a:r>
              <a:rPr lang="en-US" sz="2200" dirty="0" err="1" smtClean="0"/>
              <a:t>uniqueNames.Add</a:t>
            </a:r>
            <a:r>
              <a:rPr lang="en-US" sz="2200" dirty="0"/>
              <a:t>("</a:t>
            </a:r>
            <a:r>
              <a:rPr lang="en-US" sz="2200" dirty="0" err="1"/>
              <a:t>Pesho</a:t>
            </a:r>
            <a:r>
              <a:rPr lang="en-US" sz="2200" dirty="0"/>
              <a:t>");</a:t>
            </a:r>
          </a:p>
          <a:p>
            <a:r>
              <a:rPr lang="en-US" sz="2200" dirty="0" err="1" smtClean="0"/>
              <a:t>uniqueNames.ToList</a:t>
            </a:r>
            <a:r>
              <a:rPr lang="en-US" sz="2200" dirty="0"/>
              <a:t>().</a:t>
            </a:r>
            <a:r>
              <a:rPr lang="en-US" sz="2200" dirty="0" err="1"/>
              <a:t>ForEach</a:t>
            </a:r>
            <a:r>
              <a:rPr lang="en-US" sz="2200" dirty="0"/>
              <a:t>(s =&gt; </a:t>
            </a:r>
            <a:r>
              <a:rPr lang="en-US" sz="2200" dirty="0" err="1"/>
              <a:t>Console.WriteLine</a:t>
            </a:r>
            <a:r>
              <a:rPr lang="en-US" sz="2200" dirty="0"/>
              <a:t>(s</a:t>
            </a:r>
            <a:r>
              <a:rPr lang="en-US" sz="2200" dirty="0" smtClean="0"/>
              <a:t>)); </a:t>
            </a:r>
            <a:r>
              <a:rPr lang="en-US" sz="2200" dirty="0"/>
              <a:t>// "</a:t>
            </a:r>
            <a:r>
              <a:rPr lang="en-US" sz="2200" dirty="0" err="1"/>
              <a:t>Pesho</a:t>
            </a:r>
            <a:r>
              <a:rPr lang="en-US" sz="2200" dirty="0"/>
              <a:t>"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3163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&lt;T&gt; – Example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46210" y="1491330"/>
            <a:ext cx="11110802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 smtClean="0"/>
              <a:t>HashSet</a:t>
            </a:r>
            <a:r>
              <a:rPr lang="bg-BG" dirty="0" smtClean="0"/>
              <a:t>&lt;string&gt; names =</a:t>
            </a:r>
          </a:p>
          <a:p>
            <a:r>
              <a:rPr lang="bg-BG" dirty="0" smtClean="0"/>
              <a:t>    new </a:t>
            </a:r>
            <a:r>
              <a:rPr lang="en-US" dirty="0" err="1" smtClean="0"/>
              <a:t>HashSet</a:t>
            </a:r>
            <a:r>
              <a:rPr lang="en-US" dirty="0" smtClean="0"/>
              <a:t>&lt;string</a:t>
            </a:r>
            <a:r>
              <a:rPr lang="bg-BG" dirty="0" smtClean="0"/>
              <a:t>&gt; { "Pete", "Maria", "</a:t>
            </a:r>
            <a:r>
              <a:rPr lang="en-US" dirty="0" smtClean="0"/>
              <a:t>Pete</a:t>
            </a:r>
            <a:r>
              <a:rPr lang="bg-BG" dirty="0"/>
              <a:t>", "</a:t>
            </a:r>
            <a:r>
              <a:rPr lang="en-US" dirty="0" smtClean="0"/>
              <a:t>Pete</a:t>
            </a:r>
            <a:r>
              <a:rPr lang="bg-BG" dirty="0" smtClean="0"/>
              <a:t>" };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names.Add("Nakov"); // Pete, Maria, Nakov</a:t>
            </a:r>
          </a:p>
          <a:p>
            <a:pPr>
              <a:spcBef>
                <a:spcPts val="1200"/>
              </a:spcBef>
            </a:pPr>
            <a:r>
              <a:rPr lang="bg-BG" dirty="0" smtClean="0"/>
              <a:t>names.Remove("</a:t>
            </a:r>
            <a:r>
              <a:rPr lang="en-US" dirty="0" smtClean="0"/>
              <a:t>Maria</a:t>
            </a:r>
            <a:r>
              <a:rPr lang="bg-BG" dirty="0" smtClean="0"/>
              <a:t>"); // Pete, Nakov</a:t>
            </a:r>
          </a:p>
          <a:p>
            <a:pPr>
              <a:spcBef>
                <a:spcPts val="1200"/>
              </a:spcBef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names.Contains</a:t>
            </a:r>
            <a:r>
              <a:rPr lang="en-US" dirty="0"/>
              <a:t>("Maria")); // False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bg-BG" dirty="0" smtClean="0"/>
              <a:t>foreach (var name in names)</a:t>
            </a:r>
          </a:p>
          <a:p>
            <a:r>
              <a:rPr lang="bg-BG" dirty="0" smtClean="0"/>
              <a:t>{</a:t>
            </a:r>
          </a:p>
          <a:p>
            <a:r>
              <a:rPr lang="bg-BG" dirty="0" smtClean="0"/>
              <a:t>    Console.WriteLine(name);</a:t>
            </a:r>
          </a:p>
          <a:p>
            <a:r>
              <a:rPr lang="bg-BG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97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141414" y="4572000"/>
            <a:ext cx="9905998" cy="774883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400"/>
              </a:lnSpc>
            </a:pPr>
            <a:r>
              <a:rPr lang="en-US" dirty="0" err="1" smtClean="0"/>
              <a:t>HashSet</a:t>
            </a:r>
            <a:r>
              <a:rPr lang="en-US" dirty="0" smtClean="0"/>
              <a:t>&lt;T&gt;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141414" y="5486400"/>
            <a:ext cx="9905998" cy="719034"/>
          </a:xfrm>
          <a:prstGeom prst="rect">
            <a:avLst/>
          </a:prstGeom>
        </p:spPr>
        <p:txBody>
          <a:bodyPr vert="horz" wrap="square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C:\fig350_0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712" y="737007"/>
            <a:ext cx="5177401" cy="37587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5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 smtClean="0"/>
              <a:t>Dictionary&lt;Key, Value&gt;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&lt;key, 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</a:t>
            </a:r>
            <a:r>
              <a:rPr lang="en-US" dirty="0" smtClean="0"/>
              <a:t>Arrays (Maps</a:t>
            </a:r>
            <a:r>
              <a:rPr lang="en-US" smtClean="0"/>
              <a:t>, Dictionaries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113952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/>
                <a:gridCol w="771774"/>
                <a:gridCol w="771774"/>
                <a:gridCol w="771774"/>
                <a:gridCol w="771774"/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87854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/>
                <a:gridCol w="2526030"/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39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A very brief introduction to: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Sets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 smtClean="0"/>
              <a:t>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05822" y="1234451"/>
            <a:ext cx="10805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Dictionary&lt;string, string&gt; phonebook =</a:t>
            </a:r>
          </a:p>
          <a:p>
            <a:r>
              <a:rPr lang="en-US" dirty="0" smtClean="0"/>
              <a:t>    new Dictionary&lt;string, string&gt;();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phonebook["John Smith"] = "+1-555-8976";</a:t>
            </a:r>
          </a:p>
          <a:p>
            <a:r>
              <a:rPr lang="en-US" dirty="0" smtClean="0"/>
              <a:t>phonebook["Lisa Smith"] = "+1-555-1234";</a:t>
            </a:r>
          </a:p>
          <a:p>
            <a:r>
              <a:rPr lang="en-US" dirty="0" smtClean="0"/>
              <a:t>phonebook["Sam Doe"] = "+1-555-5030";</a:t>
            </a:r>
          </a:p>
          <a:p>
            <a:r>
              <a:rPr lang="en-US" dirty="0" smtClean="0"/>
              <a:t>phonebook["Nakov"] = "+359-899-555-592";</a:t>
            </a:r>
          </a:p>
          <a:p>
            <a:r>
              <a:rPr lang="en-US" dirty="0" smtClean="0"/>
              <a:t>phonebook["Nakov"] = "+359-2-981-9819";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phonebook.Remove("John Smith");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pair in phonebook)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Console.WriteLine("{0} --&gt; {1}",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– Example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9230" y="1289043"/>
            <a:ext cx="10639182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Dictionary&lt;DateTime, string&gt; events =</a:t>
            </a:r>
          </a:p>
          <a:p>
            <a:r>
              <a:rPr lang="en-US" dirty="0" smtClean="0"/>
              <a:t>    new Dictionary&lt;DateTime, string&gt;();</a:t>
            </a:r>
          </a:p>
          <a:p>
            <a:r>
              <a:rPr lang="en-US" dirty="0" smtClean="0"/>
              <a:t>events[new DateTime(1998, 9, 4)] = "Google's birth date";</a:t>
            </a:r>
          </a:p>
          <a:p>
            <a:r>
              <a:rPr lang="en-US" dirty="0" smtClean="0"/>
              <a:t>events[new DateTime(2013, 11, 5)] = "SoftUni's birth date";</a:t>
            </a:r>
          </a:p>
          <a:p>
            <a:r>
              <a:rPr lang="en-US" dirty="0" smtClean="0"/>
              <a:t>events[new DateTime(1975, 4, 4)] = "Microsoft's birth date";</a:t>
            </a:r>
          </a:p>
          <a:p>
            <a:r>
              <a:rPr lang="en-US" dirty="0" smtClean="0"/>
              <a:t>events[new DateTime(2004, 2, 4)] = "Facebook's birth date";</a:t>
            </a:r>
          </a:p>
          <a:p>
            <a:r>
              <a:rPr lang="en-US" dirty="0" smtClean="0"/>
              <a:t>events[new DateTime(2013, 11, 5)] =</a:t>
            </a:r>
          </a:p>
          <a:p>
            <a:r>
              <a:rPr lang="en-US" dirty="0" smtClean="0"/>
              <a:t>    "Nakov left Telerik Academy to establish SoftUni";</a:t>
            </a:r>
          </a:p>
          <a:p>
            <a:r>
              <a:rPr lang="en-US" dirty="0" smtClean="0"/>
              <a:t>foreach (var entry in events)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Console.WriteLine("{0:dd-MMM-yyyy}: {1}", </a:t>
            </a:r>
          </a:p>
          <a:p>
            <a:r>
              <a:rPr lang="en-US" dirty="0" smtClean="0"/>
              <a:t>        entry.Key, entry.Value);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commons/thumb/0/05/Associative_array_as_linked_list.svg/688px-Associative_array_as_linked_lis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0" y="1783616"/>
            <a:ext cx="8104642" cy="307458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Basic String Operations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04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 smtClean="0"/>
              <a:t> are indexed sequences </a:t>
            </a:r>
            <a:r>
              <a:rPr lang="en-US" dirty="0"/>
              <a:t>of </a:t>
            </a:r>
            <a:r>
              <a:rPr lang="en-US" dirty="0" smtClean="0"/>
              <a:t>Unicode characters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Represented </a:t>
            </a:r>
            <a:r>
              <a:rPr lang="en-US" dirty="0"/>
              <a:t>by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known as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2402006" y="4114800"/>
            <a:ext cx="766276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SoftUni!";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82308"/>
              </p:ext>
            </p:extLst>
          </p:nvPr>
        </p:nvGraphicFramePr>
        <p:xfrm>
          <a:off x="2422531" y="5032100"/>
          <a:ext cx="7634284" cy="520320"/>
        </p:xfrm>
        <a:graphic>
          <a:graphicData uri="http://schemas.openxmlformats.org/drawingml/2006/table">
            <a:tbl>
              <a:tblPr/>
              <a:tblGrid>
                <a:gridCol w="508698"/>
                <a:gridCol w="512510"/>
                <a:gridCol w="506794"/>
                <a:gridCol w="508698"/>
                <a:gridCol w="508698"/>
                <a:gridCol w="510604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  <a:gridCol w="508698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f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t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U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noProof="1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774830" y="5288944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616" y="49971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5130" y="5655916"/>
            <a:ext cx="7627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0  1  2  3  4  5  6  7  8  9  10 11 12 13 14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Strings in C#</a:t>
            </a:r>
          </a:p>
          <a:p>
            <a:pPr lvl="1"/>
            <a:r>
              <a:rPr lang="en-US" dirty="0" smtClean="0"/>
              <a:t>Knows its number </a:t>
            </a:r>
            <a:r>
              <a:rPr lang="en-US" dirty="0"/>
              <a:t>of </a:t>
            </a:r>
            <a:r>
              <a:rPr lang="en-US" dirty="0" smtClean="0"/>
              <a:t>characters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endParaRPr lang="en-US" dirty="0" smtClean="0"/>
          </a:p>
          <a:p>
            <a:pPr lvl="1"/>
            <a:r>
              <a:rPr lang="en-US" dirty="0" smtClean="0"/>
              <a:t>Can be accessed by index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r>
              <a:rPr lang="en-US" dirty="0" smtClean="0"/>
              <a:t>)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Strings </a:t>
            </a:r>
            <a:r>
              <a:rPr lang="en-US" sz="3200" dirty="0"/>
              <a:t>are stored in the dynamic memory (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heap</a:t>
            </a:r>
            <a:r>
              <a:rPr lang="en-US" sz="3200" dirty="0"/>
              <a:t>)</a:t>
            </a:r>
          </a:p>
          <a:p>
            <a:pPr marL="914241" lvl="3" indent="-304747">
              <a:buClr>
                <a:srgbClr val="F2B254"/>
              </a:buClr>
              <a:buSzPct val="100000"/>
            </a:pPr>
            <a:r>
              <a:rPr lang="en-US" dirty="0" smtClean="0"/>
              <a:t>Can have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 (missing </a:t>
            </a:r>
            <a:r>
              <a:rPr lang="en-US" dirty="0"/>
              <a:t>value)</a:t>
            </a:r>
          </a:p>
          <a:p>
            <a:r>
              <a:rPr lang="en-US" dirty="0" smtClean="0"/>
              <a:t>Strings cannot </a:t>
            </a:r>
            <a:r>
              <a:rPr lang="en-US" dirty="0"/>
              <a:t>be modified (immutable)</a:t>
            </a:r>
          </a:p>
          <a:p>
            <a:pPr lvl="1"/>
            <a:r>
              <a:rPr lang="en-US" dirty="0" smtClean="0"/>
              <a:t>Most string </a:t>
            </a:r>
            <a:r>
              <a:rPr lang="en-US" dirty="0"/>
              <a:t>operations return a new string instance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dirty="0" smtClean="0"/>
              <a:t> class is used to build stings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07168"/>
            <a:ext cx="10667998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"SoftUni";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str.Length;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Console.WriteLine("str[{0}] = {1}", i, str[i]);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Console.WriteLine(str.IndexOf("uni")); // -1 (not found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Console.WriteLine(str.Substring(4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3));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Console.WriteLine(str.Replace("Soft", "Hard"));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HardUni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Console.WriteLine(str.ToLower()); // softuni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Console.WriteLine(str.ToUpper());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</a:t>
            </a:r>
          </a:p>
        </p:txBody>
      </p:sp>
    </p:spTree>
    <p:extLst>
      <p:ext uri="{BB962C8B-B14F-4D97-AF65-F5344CB8AC3E}">
        <p14:creationId xmlns:p14="http://schemas.microsoft.com/office/powerpoint/2010/main" val="21074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– Examples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1241008"/>
            <a:ext cx="10667998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"Steve";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 = "Jobs";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 =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Console.WriteLine(firstName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" + lastName +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(age: " + age + ")"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Steve Jobs (age: 56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allLangs = "C#, Java; HTML, CSS; PHP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SQL";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langs = allLangs.Split(new char[] {',', ';', ' '},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StringSplitOptions.RemoveEmptyEntries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lang in langs)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Console.WriteLine(lang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("Langs = " + string.Join(", ", langs));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  \n\n Software  University  ".Trim());</a:t>
            </a:r>
          </a:p>
        </p:txBody>
      </p:sp>
    </p:spTree>
    <p:extLst>
      <p:ext uri="{BB962C8B-B14F-4D97-AF65-F5344CB8AC3E}">
        <p14:creationId xmlns:p14="http://schemas.microsoft.com/office/powerpoint/2010/main" val="10753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00864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33315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46" y="1828800"/>
            <a:ext cx="7945404" cy="2567264"/>
          </a:xfrm>
          <a:prstGeom prst="rect">
            <a:avLst/>
          </a:prstGeom>
          <a:effectLst>
            <a:glow rad="317500">
              <a:schemeClr val="accent1">
                <a:satMod val="175000"/>
                <a:alpha val="30000"/>
              </a:schemeClr>
            </a:glow>
          </a:effectLst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313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 smtClean="0"/>
              <a:t>Arrays are indexed blocks of elements (</a:t>
            </a:r>
            <a:r>
              <a:rPr lang="en-US" dirty="0"/>
              <a:t>fixed-length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Lists are indexed sequences of elements (variable-length)</a:t>
            </a:r>
            <a:endParaRPr lang="en-US" dirty="0"/>
          </a:p>
          <a:p>
            <a:r>
              <a:rPr lang="en-US" dirty="0" smtClean="0"/>
              <a:t>Sets are hashed sequences of unique elements</a:t>
            </a:r>
          </a:p>
          <a:p>
            <a:r>
              <a:rPr lang="en-US" dirty="0" smtClean="0"/>
              <a:t>Dictionaries map keys to values and provide fast access by key</a:t>
            </a:r>
            <a:endParaRPr lang="en-US" dirty="0"/>
          </a:p>
          <a:p>
            <a:r>
              <a:rPr lang="en-US" dirty="0" smtClean="0"/>
              <a:t>Strings are indexed sequences of characters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18612" y="4038600"/>
            <a:ext cx="2466794" cy="24667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388822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24566"/>
            <a:ext cx="8938472" cy="719034"/>
          </a:xfrm>
        </p:spPr>
        <p:txBody>
          <a:bodyPr/>
          <a:lstStyle/>
          <a:p>
            <a:r>
              <a:rPr lang="en-US" dirty="0" smtClean="0"/>
              <a:t>Working with Arrays of Elements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2800795" y="1122754"/>
            <a:ext cx="7328675" cy="255349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440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http://softuni.bg/courses/csharp-basics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C# </a:t>
            </a:r>
            <a:r>
              <a:rPr lang="en-US" dirty="0" smtClean="0"/>
              <a:t>Advanced Topics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00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dirty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878215" y="4228101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812419" y="4500588"/>
            <a:ext cx="3232994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80412" y="4163326"/>
            <a:ext cx="27432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62516" y="5346611"/>
            <a:ext cx="2297391" cy="1098305"/>
          </a:xfrm>
          <a:prstGeom prst="wedgeRoundRectCallout">
            <a:avLst>
              <a:gd name="adj1" fmla="val -69609"/>
              <a:gd name="adj2" fmla="val -6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Element</a:t>
            </a:r>
            <a:br>
              <a:rPr lang="en-US" sz="2800" dirty="0" smtClean="0">
                <a:solidFill>
                  <a:srgbClr val="FFFFFF"/>
                </a:solidFill>
                <a:latin typeface="+mn-lt"/>
              </a:rPr>
            </a:br>
            <a:r>
              <a:rPr lang="en-US" sz="2800" dirty="0" smtClean="0">
                <a:solidFill>
                  <a:srgbClr val="FFFFFF"/>
                </a:solidFill>
                <a:latin typeface="+mn-lt"/>
              </a:rPr>
              <a:t>of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an array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619118"/>
              </p:ext>
            </p:extLst>
          </p:nvPr>
        </p:nvGraphicFramePr>
        <p:xfrm>
          <a:off x="4791294" y="476308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/>
                <a:gridCol w="588264"/>
                <a:gridCol w="588264"/>
                <a:gridCol w="588264"/>
                <a:gridCol w="588264"/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8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Allocating an array of 10 integers: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Assigning values to the array elements: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by index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95390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int[] numbers = new int[10];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511731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i=0; i&lt;numbers.Length; i++)</a:t>
            </a:r>
          </a:p>
          <a:p>
            <a:r>
              <a:rPr lang="en-US" dirty="0" smtClean="0"/>
              <a:t>    numbers[i] = i+1;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410200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numbers[3] = 20;</a:t>
            </a:r>
          </a:p>
          <a:p>
            <a:r>
              <a:rPr lang="en-US" dirty="0"/>
              <a:t>numbers[5] = numbers[2] + </a:t>
            </a:r>
            <a:r>
              <a:rPr lang="en-US" dirty="0" smtClean="0"/>
              <a:t>numbers[7];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an array: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Finding sum, minimum, maximum, first, last element:</a:t>
            </a:r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Arrays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2015027"/>
            <a:ext cx="1051559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for (int i = 0; i &lt; numbers.Length; i++)</a:t>
            </a:r>
          </a:p>
          <a:p>
            <a:r>
              <a:rPr lang="en-US" dirty="0" smtClean="0"/>
              <a:t>    Console.WriteLine("numbers[{0}] = {1}", i, numbers[i]);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2" y="4107431"/>
            <a:ext cx="105155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Console.WriteLine("Sum = " + numbers.Sum());</a:t>
            </a:r>
          </a:p>
          <a:p>
            <a:r>
              <a:rPr lang="en-US" dirty="0" smtClean="0"/>
              <a:t>Console.WriteLine("Min = " + numbers.Min());</a:t>
            </a:r>
          </a:p>
          <a:p>
            <a:r>
              <a:rPr lang="en-US" dirty="0" smtClean="0"/>
              <a:t>Console.WriteLine("Max = " + numbers.Max());</a:t>
            </a:r>
          </a:p>
          <a:p>
            <a:r>
              <a:rPr lang="en-US" dirty="0" smtClean="0"/>
              <a:t>Console.WriteLine("First = " + numbers.First());</a:t>
            </a:r>
          </a:p>
          <a:p>
            <a:r>
              <a:rPr lang="en-US" dirty="0" smtClean="0"/>
              <a:t>Console.WriteLine("Last = " + numbers.Last());</a:t>
            </a:r>
            <a:endParaRPr lang="en-US" dirty="0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9208321" y="3835706"/>
            <a:ext cx="2465401" cy="2107894"/>
          </a:xfrm>
          <a:prstGeom prst="wedgeRoundRectCallout">
            <a:avLst>
              <a:gd name="adj1" fmla="val -74591"/>
              <a:gd name="adj2" fmla="val -197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you have</a:t>
            </a:r>
          </a:p>
          <a:p>
            <a:pPr algn="ctr" defTabSz="1218987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System.Linq;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aggregate functions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87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an array of any type,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Strings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2092239"/>
            <a:ext cx="10515598" cy="4003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string[] names = { "Peter", "Maria", "Katya", "Todor" };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 = </a:t>
            </a:r>
            <a:r>
              <a:rPr lang="en-US" dirty="0" err="1" smtClean="0"/>
              <a:t>names.Reverse</a:t>
            </a:r>
            <a:r>
              <a:rPr lang="en-US" dirty="0" smtClean="0"/>
              <a:t>();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names[0] = names[0] + " (</a:t>
            </a:r>
            <a:r>
              <a:rPr lang="en-US" dirty="0" smtClean="0"/>
              <a:t>j	</a:t>
            </a:r>
            <a:r>
              <a:rPr lang="en-US" dirty="0" err="1" smtClean="0"/>
              <a:t>unior</a:t>
            </a:r>
            <a:r>
              <a:rPr lang="en-US" dirty="0" smtClean="0"/>
              <a:t>)";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foreach (var name in names)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Console.WriteLine(name);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names[4] = "Nakov"; // This will cause an exception!</a:t>
            </a:r>
          </a:p>
        </p:txBody>
      </p:sp>
    </p:spTree>
    <p:extLst>
      <p:ext uri="{BB962C8B-B14F-4D97-AF65-F5344CB8AC3E}">
        <p14:creationId xmlns:p14="http://schemas.microsoft.com/office/powerpoint/2010/main" val="241193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39504"/>
            <a:ext cx="7656599" cy="5570355"/>
          </a:xfrm>
        </p:spPr>
        <p:txBody>
          <a:bodyPr/>
          <a:lstStyle/>
          <a:p>
            <a:r>
              <a:rPr lang="en-US" dirty="0" smtClean="0"/>
              <a:t>We want to build the matrix on the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 (Matrices)</a:t>
            </a:r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34326"/>
              </p:ext>
            </p:extLst>
          </p:nvPr>
        </p:nvGraphicFramePr>
        <p:xfrm>
          <a:off x="8670775" y="2702243"/>
          <a:ext cx="2880000" cy="3240000"/>
        </p:xfrm>
        <a:graphic>
          <a:graphicData uri="http://schemas.openxmlformats.org/drawingml/2006/table">
            <a:tbl>
              <a:tblPr/>
              <a:tblGrid>
                <a:gridCol w="720000"/>
                <a:gridCol w="720000"/>
                <a:gridCol w="720000"/>
                <a:gridCol w="72000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bd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fd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19840" y="2133600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0   1   2   3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812" y="2696568"/>
            <a:ext cx="4309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1828800"/>
            <a:ext cx="7192837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/>
              <a:t>int width = 4, height = 6;</a:t>
            </a:r>
          </a:p>
          <a:p>
            <a:r>
              <a:rPr lang="en-US" dirty="0" smtClean="0"/>
              <a:t>string[,] matrix = </a:t>
            </a:r>
          </a:p>
          <a:p>
            <a:r>
              <a:rPr lang="en-US" dirty="0"/>
              <a:t> </a:t>
            </a:r>
            <a:r>
              <a:rPr lang="en-US" dirty="0" smtClean="0"/>
              <a:t> new string[height, width];</a:t>
            </a:r>
          </a:p>
          <a:p>
            <a:r>
              <a:rPr lang="en-US" dirty="0" smtClean="0"/>
              <a:t>for (int row = 0; row &lt; height; row++)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 (int col = 0; col &lt; width; col++)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matrix[row, col] = "" + 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row) +</a:t>
            </a:r>
          </a:p>
          <a:p>
            <a:r>
              <a:rPr lang="en-US" dirty="0"/>
              <a:t> </a:t>
            </a:r>
            <a:r>
              <a:rPr lang="en-US" dirty="0" smtClean="0"/>
              <a:t>         (char)('a' + col);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556561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Arrays and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3166"/>
            <a:ext cx="8938472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0359">
            <a:off x="1323743" y="1719535"/>
            <a:ext cx="4966759" cy="1950699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3" y="1371600"/>
            <a:ext cx="4495800" cy="2757617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036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1840</Words>
  <Application>Microsoft Office PowerPoint</Application>
  <PresentationFormat>Custom</PresentationFormat>
  <Paragraphs>370</Paragraphs>
  <Slides>32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SoftUni 16x9</vt:lpstr>
      <vt:lpstr>C# Advanced Topics</vt:lpstr>
      <vt:lpstr>Table of Contents</vt:lpstr>
      <vt:lpstr>Arrays</vt:lpstr>
      <vt:lpstr>What are Arrays?</vt:lpstr>
      <vt:lpstr>Working with Arrays</vt:lpstr>
      <vt:lpstr>Working with Arrays (2)</vt:lpstr>
      <vt:lpstr>Arrays of Strings</vt:lpstr>
      <vt:lpstr>Two-dimensional Arrays (Matrices)</vt:lpstr>
      <vt:lpstr>Arrays and Matrices</vt:lpstr>
      <vt:lpstr>Lists of Elements</vt:lpstr>
      <vt:lpstr>Lists</vt:lpstr>
      <vt:lpstr>List&lt;T&gt; – Example </vt:lpstr>
      <vt:lpstr>PowerPoint Presentation</vt:lpstr>
      <vt:lpstr>Set of Elements</vt:lpstr>
      <vt:lpstr>Set</vt:lpstr>
      <vt:lpstr>HashSet&lt;T&gt; – Example </vt:lpstr>
      <vt:lpstr>PowerPoint Presentation</vt:lpstr>
      <vt:lpstr>Associative Arrays</vt:lpstr>
      <vt:lpstr>Associative Arrays (Maps, Dictionaries)</vt:lpstr>
      <vt:lpstr>Phonebook – Example</vt:lpstr>
      <vt:lpstr>Events – Example</vt:lpstr>
      <vt:lpstr>Associative Arrays</vt:lpstr>
      <vt:lpstr>Strings</vt:lpstr>
      <vt:lpstr>What Is String?</vt:lpstr>
      <vt:lpstr>Working with Strings in C#</vt:lpstr>
      <vt:lpstr>Strings – Examples</vt:lpstr>
      <vt:lpstr>Strings – Examples (2)</vt:lpstr>
      <vt:lpstr>Strings</vt:lpstr>
      <vt:lpstr>Summary</vt:lpstr>
      <vt:lpstr>C# Advanced Topics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2015-03-07T13:34:10Z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