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83d5e42e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83d5e42e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83d5e42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3d5e42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83d5e42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83d5e42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83d5e42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83d5e42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github.com/nrghanmi/HLMCC_AD_Io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395175"/>
            <a:ext cx="8381100" cy="3434100"/>
          </a:xfrm>
          <a:prstGeom prst="rect">
            <a:avLst/>
          </a:prstGeom>
        </p:spPr>
        <p:txBody>
          <a:bodyPr anchorCtr="0" anchor="t" bIns="91425" lIns="91425" spcFirstLastPara="1" rIns="91425" wrap="square" tIns="91425">
            <a:normAutofit fontScale="90000"/>
          </a:bodyPr>
          <a:lstStyle/>
          <a:p>
            <a:pPr indent="-314959" lvl="0" marL="457200" rtl="0" algn="l">
              <a:lnSpc>
                <a:spcPct val="150000"/>
              </a:lnSpc>
              <a:spcBef>
                <a:spcPts val="0"/>
              </a:spcBef>
              <a:spcAft>
                <a:spcPts val="0"/>
              </a:spcAft>
              <a:buSzPct val="100000"/>
              <a:buChar char="-"/>
            </a:pPr>
            <a:r>
              <a:rPr lang="en" sz="1511"/>
              <a:t>Hybrid consists of two parts, first an unsupervised part that initially labels part of the dataset, then a supervised part that is used on the rest of the dataset</a:t>
            </a:r>
            <a:endParaRPr sz="1511"/>
          </a:p>
          <a:p>
            <a:pPr indent="-314959" lvl="0" marL="457200" rtl="0" algn="l">
              <a:lnSpc>
                <a:spcPct val="150000"/>
              </a:lnSpc>
              <a:spcBef>
                <a:spcPts val="0"/>
              </a:spcBef>
              <a:spcAft>
                <a:spcPts val="0"/>
              </a:spcAft>
              <a:buSzPct val="100000"/>
              <a:buChar char="-"/>
            </a:pPr>
            <a:r>
              <a:rPr lang="en" sz="1511"/>
              <a:t>Hierarchical Affinity Propagation clustering is used for the unsupervised learning</a:t>
            </a:r>
            <a:endParaRPr sz="1511"/>
          </a:p>
          <a:p>
            <a:pPr indent="-314959" lvl="0" marL="457200" rtl="0" algn="l">
              <a:lnSpc>
                <a:spcPct val="150000"/>
              </a:lnSpc>
              <a:spcBef>
                <a:spcPts val="0"/>
              </a:spcBef>
              <a:spcAft>
                <a:spcPts val="0"/>
              </a:spcAft>
              <a:buSzPct val="100000"/>
              <a:buChar char="-"/>
            </a:pPr>
            <a:r>
              <a:rPr lang="en" sz="1511"/>
              <a:t>Decision Trees are then trained with the clustering labeled data</a:t>
            </a:r>
            <a:endParaRPr sz="1511"/>
          </a:p>
          <a:p>
            <a:pPr indent="-314959" lvl="0" marL="457200" rtl="0" algn="l">
              <a:lnSpc>
                <a:spcPct val="150000"/>
              </a:lnSpc>
              <a:spcBef>
                <a:spcPts val="0"/>
              </a:spcBef>
              <a:spcAft>
                <a:spcPts val="0"/>
              </a:spcAft>
              <a:buSzPct val="100000"/>
              <a:buChar char="-"/>
            </a:pPr>
            <a:r>
              <a:rPr lang="en" sz="1511"/>
              <a:t>Metrics used include: FPR, recall, precision, AUCPR and F-score</a:t>
            </a:r>
            <a:endParaRPr sz="1511"/>
          </a:p>
          <a:p>
            <a:pPr indent="-314959" lvl="0" marL="457200" rtl="0" algn="l">
              <a:lnSpc>
                <a:spcPct val="150000"/>
              </a:lnSpc>
              <a:spcBef>
                <a:spcPts val="0"/>
              </a:spcBef>
              <a:spcAft>
                <a:spcPts val="0"/>
              </a:spcAft>
              <a:buSzPct val="100000"/>
              <a:buChar char="-"/>
            </a:pPr>
            <a:r>
              <a:rPr lang="en" sz="1511"/>
              <a:t>Three clustering algorithms in addition to HAP to compare the quality of the results. These algorithms were, namely, Partition Around Medoids (PAM), agglomerative Hierarchical Clustering with complete linkage (HC), and IWC (existing solution) </a:t>
            </a:r>
            <a:endParaRPr sz="1511"/>
          </a:p>
          <a:p>
            <a:pPr indent="-314959" lvl="0" marL="457200" rtl="0" algn="l">
              <a:lnSpc>
                <a:spcPct val="150000"/>
              </a:lnSpc>
              <a:spcBef>
                <a:spcPts val="0"/>
              </a:spcBef>
              <a:spcAft>
                <a:spcPts val="0"/>
              </a:spcAft>
              <a:buSzPct val="100000"/>
              <a:buChar char="-"/>
            </a:pPr>
            <a:r>
              <a:rPr lang="en" sz="1511"/>
              <a:t>HLMCC outperformed originally labeled data DT models in several evaluation metrics</a:t>
            </a:r>
            <a:endParaRPr sz="1511"/>
          </a:p>
          <a:p>
            <a:pPr indent="-314959" lvl="0" marL="457200" rtl="0" algn="l">
              <a:lnSpc>
                <a:spcPct val="150000"/>
              </a:lnSpc>
              <a:spcBef>
                <a:spcPts val="0"/>
              </a:spcBef>
              <a:spcAft>
                <a:spcPts val="0"/>
              </a:spcAft>
              <a:buSzPct val="100000"/>
              <a:buChar char="-"/>
            </a:pPr>
            <a:r>
              <a:rPr lang="en" sz="1511"/>
              <a:t>Scripts in R at </a:t>
            </a:r>
            <a:r>
              <a:rPr lang="en" sz="1511" u="sng">
                <a:solidFill>
                  <a:schemeClr val="hlink"/>
                </a:solidFill>
                <a:hlinkClick r:id="rId3"/>
              </a:rPr>
              <a:t>https://github.com/nrghanmi/HLMCC_AD_IoT</a:t>
            </a:r>
            <a:endParaRPr sz="1511"/>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pic>
        <p:nvPicPr>
          <p:cNvPr id="55" name="Google Shape;55;p13"/>
          <p:cNvPicPr preferRelativeResize="0"/>
          <p:nvPr/>
        </p:nvPicPr>
        <p:blipFill>
          <a:blip r:embed="rId4">
            <a:alphaModFix/>
          </a:blip>
          <a:stretch>
            <a:fillRect/>
          </a:stretch>
        </p:blipFill>
        <p:spPr>
          <a:xfrm>
            <a:off x="155850" y="375045"/>
            <a:ext cx="8832302" cy="6771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Professor Bisgin’s workstation:</a:t>
            </a:r>
            <a:endParaRPr/>
          </a:p>
        </p:txBody>
      </p:sp>
      <p:pic>
        <p:nvPicPr>
          <p:cNvPr id="61" name="Google Shape;61;p14"/>
          <p:cNvPicPr preferRelativeResize="0"/>
          <p:nvPr/>
        </p:nvPicPr>
        <p:blipFill>
          <a:blip r:embed="rId3">
            <a:alphaModFix/>
          </a:blip>
          <a:stretch>
            <a:fillRect/>
          </a:stretch>
        </p:blipFill>
        <p:spPr>
          <a:xfrm>
            <a:off x="502575" y="1218588"/>
            <a:ext cx="3209925" cy="1352550"/>
          </a:xfrm>
          <a:prstGeom prst="rect">
            <a:avLst/>
          </a:prstGeom>
          <a:noFill/>
          <a:ln>
            <a:noFill/>
          </a:ln>
        </p:spPr>
      </p:pic>
      <p:sp>
        <p:nvSpPr>
          <p:cNvPr id="62" name="Google Shape;62;p14"/>
          <p:cNvSpPr txBox="1"/>
          <p:nvPr>
            <p:ph type="title"/>
          </p:nvPr>
        </p:nvSpPr>
        <p:spPr>
          <a:xfrm>
            <a:off x="4004875" y="1287850"/>
            <a:ext cx="4939200" cy="3423900"/>
          </a:xfrm>
          <a:prstGeom prst="rect">
            <a:avLst/>
          </a:prstGeom>
        </p:spPr>
        <p:txBody>
          <a:bodyPr anchorCtr="0" anchor="t" bIns="91425" lIns="91425" spcFirstLastPara="1" rIns="91425" wrap="square" tIns="91425">
            <a:normAutofit fontScale="90000"/>
          </a:bodyPr>
          <a:lstStyle/>
          <a:p>
            <a:pPr indent="-342900" lvl="0" marL="457200" rtl="0" algn="l">
              <a:spcBef>
                <a:spcPts val="0"/>
              </a:spcBef>
              <a:spcAft>
                <a:spcPts val="0"/>
              </a:spcAft>
              <a:buSzPct val="100000"/>
              <a:buChar char="-"/>
            </a:pPr>
            <a:r>
              <a:rPr lang="en" sz="2000"/>
              <a:t>Definitely</a:t>
            </a:r>
            <a:r>
              <a:rPr lang="en" sz="2000"/>
              <a:t> more computational power, but potentially still a little slow (30 min for Main.py)</a:t>
            </a:r>
            <a:endParaRPr sz="2000"/>
          </a:p>
          <a:p>
            <a:pPr indent="0" lvl="0" marL="457200" rtl="0" algn="l">
              <a:spcBef>
                <a:spcPts val="0"/>
              </a:spcBef>
              <a:spcAft>
                <a:spcPts val="0"/>
              </a:spcAft>
              <a:buNone/>
            </a:pPr>
            <a:r>
              <a:t/>
            </a:r>
            <a:endParaRPr sz="2000"/>
          </a:p>
          <a:p>
            <a:pPr indent="-342900" lvl="0" marL="457200" rtl="0" algn="l">
              <a:spcBef>
                <a:spcPts val="0"/>
              </a:spcBef>
              <a:spcAft>
                <a:spcPts val="0"/>
              </a:spcAft>
              <a:buSzPct val="100000"/>
              <a:buChar char="-"/>
            </a:pPr>
            <a:r>
              <a:rPr lang="en" sz="2000"/>
              <a:t>Since the higher number of classifiers might lead to it being killed (11 as opposed to 1), I may need more computational power</a:t>
            </a:r>
            <a:endParaRPr sz="2000"/>
          </a:p>
          <a:p>
            <a:pPr indent="0" lvl="0" marL="457200" rtl="0" algn="l">
              <a:spcBef>
                <a:spcPts val="0"/>
              </a:spcBef>
              <a:spcAft>
                <a:spcPts val="0"/>
              </a:spcAft>
              <a:buNone/>
            </a:pPr>
            <a:r>
              <a:t/>
            </a:r>
            <a:endParaRPr sz="2000"/>
          </a:p>
          <a:p>
            <a:pPr indent="-342900" lvl="0" marL="457200" rtl="0" algn="l">
              <a:spcBef>
                <a:spcPts val="0"/>
              </a:spcBef>
              <a:spcAft>
                <a:spcPts val="0"/>
              </a:spcAft>
              <a:buSzPct val="100000"/>
              <a:buChar char="-"/>
            </a:pPr>
            <a:r>
              <a:rPr lang="en" sz="2000"/>
              <a:t>Additionally, the dev-centered results are </a:t>
            </a:r>
            <a:r>
              <a:rPr lang="en" sz="2000"/>
              <a:t>slightly</a:t>
            </a:r>
            <a:r>
              <a:rPr lang="en" sz="2000"/>
              <a:t> different than paper’s (0.749 vs. 0.762)</a:t>
            </a:r>
            <a:endParaRPr sz="2000"/>
          </a:p>
        </p:txBody>
      </p:sp>
      <p:sp>
        <p:nvSpPr>
          <p:cNvPr id="63" name="Google Shape;63;p14"/>
          <p:cNvSpPr txBox="1"/>
          <p:nvPr/>
        </p:nvSpPr>
        <p:spPr>
          <a:xfrm>
            <a:off x="502575" y="2571750"/>
            <a:ext cx="3188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Using 11 classifiers ^</a:t>
            </a:r>
            <a:endParaRPr sz="1800">
              <a:solidFill>
                <a:schemeClr val="lt2"/>
              </a:solidFill>
            </a:endParaRPr>
          </a:p>
        </p:txBody>
      </p:sp>
      <p:pic>
        <p:nvPicPr>
          <p:cNvPr id="64" name="Google Shape;64;p14"/>
          <p:cNvPicPr preferRelativeResize="0"/>
          <p:nvPr/>
        </p:nvPicPr>
        <p:blipFill>
          <a:blip r:embed="rId4">
            <a:alphaModFix/>
          </a:blip>
          <a:stretch>
            <a:fillRect/>
          </a:stretch>
        </p:blipFill>
        <p:spPr>
          <a:xfrm>
            <a:off x="502575" y="3249650"/>
            <a:ext cx="2412675" cy="1681800"/>
          </a:xfrm>
          <a:prstGeom prst="rect">
            <a:avLst/>
          </a:prstGeom>
          <a:noFill/>
          <a:ln>
            <a:noFill/>
          </a:ln>
        </p:spPr>
      </p:pic>
      <p:sp>
        <p:nvSpPr>
          <p:cNvPr id="65" name="Google Shape;65;p14"/>
          <p:cNvSpPr txBox="1"/>
          <p:nvPr/>
        </p:nvSpPr>
        <p:spPr>
          <a:xfrm>
            <a:off x="2977950" y="3960950"/>
            <a:ext cx="11682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Using 1 classifier (ran!)</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451900" cy="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into manifest XMLs:</a:t>
            </a:r>
            <a:endParaRPr sz="1900"/>
          </a:p>
        </p:txBody>
      </p:sp>
      <p:sp>
        <p:nvSpPr>
          <p:cNvPr id="71" name="Google Shape;71;p15"/>
          <p:cNvSpPr txBox="1"/>
          <p:nvPr/>
        </p:nvSpPr>
        <p:spPr>
          <a:xfrm>
            <a:off x="6533425" y="932250"/>
            <a:ext cx="2426400" cy="16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Working, not able to find any with “SENSORS” or “STORAGE” permissions yet.</a:t>
            </a:r>
            <a:endParaRPr sz="1800">
              <a:solidFill>
                <a:schemeClr val="dk1"/>
              </a:solidFill>
            </a:endParaRPr>
          </a:p>
        </p:txBody>
      </p:sp>
      <p:pic>
        <p:nvPicPr>
          <p:cNvPr id="72" name="Google Shape;72;p15"/>
          <p:cNvPicPr preferRelativeResize="0"/>
          <p:nvPr/>
        </p:nvPicPr>
        <p:blipFill>
          <a:blip r:embed="rId3">
            <a:alphaModFix/>
          </a:blip>
          <a:stretch>
            <a:fillRect/>
          </a:stretch>
        </p:blipFill>
        <p:spPr>
          <a:xfrm>
            <a:off x="513600" y="1126075"/>
            <a:ext cx="5595776" cy="3814524"/>
          </a:xfrm>
          <a:prstGeom prst="rect">
            <a:avLst/>
          </a:prstGeom>
          <a:noFill/>
          <a:ln>
            <a:noFill/>
          </a:ln>
        </p:spPr>
      </p:pic>
      <p:sp>
        <p:nvSpPr>
          <p:cNvPr id="73" name="Google Shape;73;p15"/>
          <p:cNvSpPr txBox="1"/>
          <p:nvPr/>
        </p:nvSpPr>
        <p:spPr>
          <a:xfrm>
            <a:off x="6568025" y="2835775"/>
            <a:ext cx="2426400" cy="16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However, “SMS” may instead be “RECEIVE_SMS”, “READ_SMS”, and “SEND_SMS”</a:t>
            </a:r>
            <a:endParaRPr sz="1800">
              <a:solidFill>
                <a:schemeClr val="dk1"/>
              </a:solidFill>
            </a:endParaRPr>
          </a:p>
        </p:txBody>
      </p:sp>
      <p:sp>
        <p:nvSpPr>
          <p:cNvPr id="74" name="Google Shape;74;p15"/>
          <p:cNvSpPr/>
          <p:nvPr/>
        </p:nvSpPr>
        <p:spPr>
          <a:xfrm>
            <a:off x="722450" y="3236725"/>
            <a:ext cx="3462900" cy="11937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a:t>
            </a:r>
            <a:endParaRPr/>
          </a:p>
        </p:txBody>
      </p:sp>
      <p:pic>
        <p:nvPicPr>
          <p:cNvPr id="80" name="Google Shape;80;p16"/>
          <p:cNvPicPr preferRelativeResize="0"/>
          <p:nvPr/>
        </p:nvPicPr>
        <p:blipFill>
          <a:blip r:embed="rId3">
            <a:alphaModFix/>
          </a:blip>
          <a:stretch>
            <a:fillRect/>
          </a:stretch>
        </p:blipFill>
        <p:spPr>
          <a:xfrm>
            <a:off x="633000" y="1309524"/>
            <a:ext cx="7877977" cy="3005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