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20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Vagmi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c936fec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c936fec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Ananya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c936fec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c936fec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Ananya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c936fec5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c936fec5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Ananya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c936fec5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c936fec5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02729"/>
                </a:solidFill>
                <a:latin typeface="Roboto"/>
                <a:ea typeface="Roboto"/>
                <a:cs typeface="Roboto"/>
                <a:sym typeface="Roboto"/>
              </a:rPr>
              <a:t>Bishoy</a:t>
            </a:r>
            <a:endParaRPr sz="1200">
              <a:solidFill>
                <a:srgbClr val="2027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02729"/>
                </a:solidFill>
                <a:latin typeface="Roboto"/>
                <a:ea typeface="Roboto"/>
                <a:cs typeface="Roboto"/>
                <a:sym typeface="Roboto"/>
              </a:rPr>
              <a:t>Key Findings:</a:t>
            </a:r>
            <a:endParaRPr sz="1200">
              <a:solidFill>
                <a:srgbClr val="2027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 1: represents products with high customer ratings and moderate discounts.</a:t>
            </a:r>
            <a:endParaRPr sz="1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 2: includes products with average satisfaction levels and lower discounts.</a:t>
            </a:r>
            <a:endParaRPr sz="1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 3: includes products with the highest customer ratings regardless of discount levels. </a:t>
            </a:r>
            <a:r>
              <a:rPr lang="en" sz="1200">
                <a:solidFill>
                  <a:srgbClr val="374151"/>
                </a:solidFill>
                <a:latin typeface="Proxima Nova"/>
                <a:ea typeface="Proxima Nova"/>
                <a:cs typeface="Proxima Nova"/>
                <a:sym typeface="Proxima Nova"/>
              </a:rPr>
              <a:t>Indicates a preference for quality.</a:t>
            </a:r>
            <a:endParaRPr sz="1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 4: contains products with the lowest ratings offered at various discounts. </a:t>
            </a:r>
            <a:r>
              <a:rPr lang="en" sz="1200">
                <a:solidFill>
                  <a:srgbClr val="374151"/>
                </a:solidFill>
                <a:latin typeface="Proxima Nova"/>
                <a:ea typeface="Proxima Nova"/>
                <a:cs typeface="Proxima Nova"/>
                <a:sym typeface="Proxima Nova"/>
              </a:rPr>
              <a:t>Highlights potential areas for product improvement.</a:t>
            </a:r>
            <a:endParaRPr sz="12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c936fec5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c936fec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Akshay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29cade4a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29cade4a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Akshay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330c5447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330c5447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Akshay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29cade4a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29cade4a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Bishoy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29cade4a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29cade4a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Vagmi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29cade4a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29cade4a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Bishoy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29cade4a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29cade4a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Vagmi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29cade4a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29cade4a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29cade4a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29cade4a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Vagmi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29cade4a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29cade4a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Vagmi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29cade4a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29cade4a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Vagmi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29cade4a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29cade4a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to case study on Walmart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330c5447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330c5447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96000+ Rows Amazon Products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1400+ Rows Amazon Sales + Reviews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29cade4a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29cade4a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Revenue, </a:t>
            </a:r>
            <a:r>
              <a:rPr lang="en"/>
              <a:t>Product Performance, Customer Satisfaction and Engagement, Inventory Stock Status, Customer satisfaction and discount correlation index, Total Sales by discount percentage,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c936fec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c936fec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Product Reviews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Akshay Shinde, Lakshmi Gade, Bishoy Soliman Hanna, Dylan Hoffman, Vagmi Bhagavathula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Performance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838300" y="1883300"/>
            <a:ext cx="4123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Evaluates individual product success based on sales volume, customer ratings, and return rates to gauge overall market performance.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Strategic Outcomes: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Informs product strategy, including inventory management, pricing adjustments, and targeted marketing initiatives.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50" y="1278875"/>
            <a:ext cx="4383825" cy="30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Satisfaction and Engagement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5300700" y="1855550"/>
            <a:ext cx="3531600" cy="24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Measures the level of customer satisfaction and engagement through ratings, reviews, and repeat purchase data.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Strategic Influence: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Directs customer service improvements, product development, and informs CRM strategies to enhance overall customer experience.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75" y="1207000"/>
            <a:ext cx="4505325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422700" y="398775"/>
            <a:ext cx="407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Stock Status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4967750" y="1813175"/>
            <a:ext cx="3735000" cy="23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</a:rPr>
              <a:t>Assesses inventory health by tracking stock levels, turnover rates, and aging to optimize inventory management.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</a:rPr>
              <a:t>Impact on Supply Chain: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lang="en" sz="1200">
                <a:solidFill>
                  <a:srgbClr val="374151"/>
                </a:solidFill>
              </a:rPr>
              <a:t>Provides actionable insights for supply chain optimization, aligning inventory levels with forecasted consumer demand.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63" y="971475"/>
            <a:ext cx="4400975" cy="401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Satisfaction and Discount Correlation Index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167975" y="1152475"/>
            <a:ext cx="265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It is centered on revealing the relationship between discount percentages offered on products and the resulting average customer ratings, which serve as a proxy for customer satisfaction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Strategic</a:t>
            </a:r>
            <a:r>
              <a:rPr lang="en" sz="1200">
                <a:solidFill>
                  <a:schemeClr val="dk1"/>
                </a:solidFill>
              </a:rPr>
              <a:t> implications: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</a:rPr>
              <a:t>Helps tailored discount </a:t>
            </a:r>
            <a:r>
              <a:rPr lang="en" sz="1200">
                <a:solidFill>
                  <a:schemeClr val="dk1"/>
                </a:solidFill>
              </a:rPr>
              <a:t>strategies</a:t>
            </a:r>
            <a:r>
              <a:rPr lang="en" sz="1200">
                <a:solidFill>
                  <a:schemeClr val="dk1"/>
                </a:solidFill>
              </a:rPr>
              <a:t> to enhance customer satisfaction and sales.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</a:rPr>
              <a:t>Pinpoints where product improvements are needed for better customer approval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975" y="1152475"/>
            <a:ext cx="3871949" cy="2601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9700" y="1152475"/>
            <a:ext cx="2122800" cy="24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Sales by Discount Percentage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284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Presents the relationship between product performance by discount percentage offered for that product.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Strategic Implications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 insights to marketing team for which deals to  promote to boost sales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8775" y="1000363"/>
            <a:ext cx="5366525" cy="37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1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450" y="1017725"/>
            <a:ext cx="6757324" cy="39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2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215" y="1017725"/>
            <a:ext cx="6928911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Advanced Data Integration for example Combine additional data sources like customer demographics or economic indicators.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Employ predictive modeling to forecast future trends in sales, customer satisfaction, and inventory needs.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Develop new KPIs that focus on emerging business areas or market trends, such as online engagement metrics or sustainability measures.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Utilize machine learning </a:t>
            </a:r>
            <a:r>
              <a:rPr lang="en" sz="1600"/>
              <a:t>algorithms</a:t>
            </a:r>
            <a:r>
              <a:rPr lang="en" sz="1600"/>
              <a:t> to personalize marketing and sales efforts based on individual customer behaviours.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Initially proposed three datasets, but last dataset was redundant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two for this research study already encompassed most of the KPIs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Unable to join the datasets into 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common column between the both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Had to separate a product category into 7 different categories to fit consistently into the dashboard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700"/>
              <a:t>Amazon</a:t>
            </a:r>
            <a:r>
              <a:rPr lang="en" sz="1100">
                <a:solidFill>
                  <a:srgbClr val="374151"/>
                </a:solidFill>
              </a:rPr>
              <a:t> </a:t>
            </a:r>
            <a:r>
              <a:rPr lang="en" sz="1700"/>
              <a:t>Overview: A multinational company leading in e-commerce, cloud computing, and AI.</a:t>
            </a:r>
            <a:endParaRPr sz="17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Roboto"/>
              <a:buChar char="●"/>
            </a:pPr>
            <a:r>
              <a:rPr lang="en" sz="1700"/>
              <a:t>Data Utilized: Analysis based on two Amazon datasets.</a:t>
            </a:r>
            <a:endParaRPr sz="17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Roboto"/>
              <a:buChar char="●"/>
            </a:pPr>
            <a:r>
              <a:rPr lang="en" sz="1700"/>
              <a:t>KPI Analysis: Emphasis on total revenue by category, product performance, customer satisfaction, and sales trends.</a:t>
            </a:r>
            <a:endParaRPr sz="17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Roboto"/>
              <a:buChar char="●"/>
            </a:pPr>
            <a:r>
              <a:rPr lang="en" sz="1700"/>
              <a:t>Recommendations: Focus on advanced data integration, predictive modeling, new KPI development, and leveraging machine learning for marketing.</a:t>
            </a:r>
            <a:endParaRPr sz="17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Roboto"/>
              <a:buChar char="●"/>
            </a:pPr>
            <a:r>
              <a:rPr lang="en" sz="1700"/>
              <a:t>Data Limitations: Addressing challenges in dataset integration and representation limitations.</a:t>
            </a:r>
            <a:endParaRPr sz="1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Amazon Description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 Process and Proposed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Performance Indicators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Dashboard(s)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100" y="1248925"/>
            <a:ext cx="3771000" cy="25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Description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443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Multinational</a:t>
            </a:r>
            <a:r>
              <a:rPr lang="en"/>
              <a:t> company located in Seattle, WA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Specialize in E-commerce but well known for cloud-computing, artificial intelligence, and streaming services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40 departments with 100 internal teams in each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Market Cap: ~$1.5 TRILLION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7209" l="0" r="0" t="0"/>
          <a:stretch/>
        </p:blipFill>
        <p:spPr>
          <a:xfrm>
            <a:off x="5044825" y="1403425"/>
            <a:ext cx="3832100" cy="26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Business Intelligence Process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421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Amazon stores business reports in CSV file formats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Amazon Web Services and Amazon Redshift two </a:t>
            </a:r>
            <a:r>
              <a:rPr lang="en"/>
              <a:t>proprietary</a:t>
            </a:r>
            <a:r>
              <a:rPr lang="en"/>
              <a:t> products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specialize in data warehousing and cloud-computing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Able to generate dashboards and store data at a high-processing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their own BI team, </a:t>
            </a:r>
            <a:r>
              <a:rPr lang="en"/>
              <a:t>consisting</a:t>
            </a:r>
            <a:r>
              <a:rPr lang="en"/>
              <a:t> of several feature engineers and dashboard </a:t>
            </a:r>
            <a:r>
              <a:rPr lang="en"/>
              <a:t>developers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125" y="1152475"/>
            <a:ext cx="1758425" cy="17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 b="0" l="22293" r="22293" t="0"/>
          <a:stretch/>
        </p:blipFill>
        <p:spPr>
          <a:xfrm>
            <a:off x="5976125" y="3111825"/>
            <a:ext cx="1758426" cy="17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BI Architecture Solution for Amazon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Value of BI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Optimized Inventory Management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Customer Experience Personalization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Supply Chain Efficiency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Market Trend Analysis</a:t>
            </a:r>
            <a:endParaRPr/>
          </a:p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4832400" y="1152475"/>
            <a:ext cx="3999900" cy="3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Operational Databases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facilitating immediate order processing and customer service interactions.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External Data Sources: 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</a:t>
            </a:r>
            <a:r>
              <a:rPr lang="en"/>
              <a:t>.g. market research data, social media trends, and economic indicators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ETL Processes: (Extract, Transform, Load) processes 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AWS Glue automates the preparation and loads data into the warehouse.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Analytics and Reporting Tools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AWS QuickSight and Tableau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Advanced Analytics: leverage machine learning and predictive analytics to forecast trends and automate decision-making processes.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AWS SageMaker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Areas and Datasets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Amazon Product Sales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96724 rows 9 columns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 Category, Subcategory, Image, Link, Ratings, number of ratings, actual price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Amazon Sales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1466 rows by 23 columns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 Category, Subcategory, ID, Name, discount price, actual price, discount percentage, user id, review ID, review Title, Review, Links to product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Cleansing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473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Initial Assessment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Deduplication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Data Type Standardization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Handling Missing Values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Filtering Irrelevant Data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Error Correction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Data Aggregation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Column Renaming and Reordering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4223" y="1017723"/>
            <a:ext cx="2923350" cy="10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9375" y="2264023"/>
            <a:ext cx="3232225" cy="158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4925" y="2137925"/>
            <a:ext cx="814450" cy="276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Performance Indicators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Revenue by Category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339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The goal is to measure the total sales revenue generated by each product category, providing insight into which categories are the top performers in terms of sales.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Business Impact: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Provided strategic insights for resource allocation, marketing focus, and product development priorities based on revenue trends.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9275" y="1152475"/>
            <a:ext cx="5536599" cy="372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