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aleway"/>
      <p:regular r:id="rId25"/>
      <p:bold r:id="rId26"/>
      <p:italic r:id="rId27"/>
      <p:boldItalic r:id="rId28"/>
    </p:embeddedFont>
    <p:embeddedFont>
      <p:font typeface="Roboto"/>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2a32bdb8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2a32bdb8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Tobias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c95571a08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c95571a08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c8b85e5e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c8b85e5e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a:t>
            </a:r>
            <a:endParaRPr/>
          </a:p>
          <a:p>
            <a:pPr indent="0" lvl="0" marL="0" rtl="0" algn="l">
              <a:spcBef>
                <a:spcPts val="0"/>
              </a:spcBef>
              <a:spcAft>
                <a:spcPts val="0"/>
              </a:spcAft>
              <a:buNone/>
            </a:pPr>
            <a:br>
              <a:rPr lang="en"/>
            </a:br>
            <a:r>
              <a:rPr lang="en"/>
              <a:t>As you can tell something isn’t right about the bottom graphic,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c95571a0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c95571a0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c95571a08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c95571a08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Tobias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fdf7b48af_2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a:t>
            </a:r>
            <a:endParaRPr/>
          </a:p>
        </p:txBody>
      </p:sp>
      <p:sp>
        <p:nvSpPr>
          <p:cNvPr id="178" name="Google Shape;178;g29fdf7b48af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c95571a08_4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a:t>
            </a:r>
            <a:endParaRPr/>
          </a:p>
        </p:txBody>
      </p:sp>
      <p:sp>
        <p:nvSpPr>
          <p:cNvPr id="184" name="Google Shape;184;g1ec95571a08_4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c8b85e5e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c8b85e5e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Tobias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c8b85e5e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c8b85e5e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Tobias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c8b85e5e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c8b85e5e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c8b85e5e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c8b85e5e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Jacob</a:t>
            </a:r>
            <a:endParaRPr b="1">
              <a:solidFill>
                <a:schemeClr val="dk1"/>
              </a:solidFill>
              <a:latin typeface="Roboto"/>
              <a:ea typeface="Roboto"/>
              <a:cs typeface="Roboto"/>
              <a:sym typeface="Roboto"/>
            </a:endParaRPr>
          </a:p>
          <a:p>
            <a:pPr indent="0" lvl="0" marL="0" rtl="0" algn="l">
              <a:spcBef>
                <a:spcPts val="0"/>
              </a:spcBef>
              <a:spcAft>
                <a:spcPts val="0"/>
              </a:spcAft>
              <a:buNone/>
            </a:pPr>
            <a:r>
              <a:rPr b="1" lang="en">
                <a:solidFill>
                  <a:schemeClr val="dk1"/>
                </a:solidFill>
                <a:latin typeface="Roboto"/>
                <a:ea typeface="Roboto"/>
                <a:cs typeface="Roboto"/>
                <a:sym typeface="Roboto"/>
              </a:rPr>
              <a:t>Explain model and answer the questions on the next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c8b85e5e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c8b85e5e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
                <a:solidFill>
                  <a:schemeClr val="dk1"/>
                </a:solidFill>
                <a:latin typeface="Roboto"/>
                <a:ea typeface="Roboto"/>
                <a:cs typeface="Roboto"/>
                <a:sym typeface="Roboto"/>
              </a:rPr>
              <a:t>Jacob</a:t>
            </a:r>
            <a:endParaRPr b="1">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
                <a:solidFill>
                  <a:schemeClr val="dk1"/>
                </a:solidFill>
                <a:latin typeface="Roboto"/>
                <a:ea typeface="Roboto"/>
                <a:cs typeface="Roboto"/>
                <a:sym typeface="Roboto"/>
              </a:rPr>
              <a:t>What problem are we solving?</a:t>
            </a:r>
            <a:endParaRPr b="1">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	We hope to utilize machine learning algorithms to empower internal PR departments and provide them with resources they would traditionally have to outsource to global firms to have access to?</a:t>
            </a:r>
            <a:endParaRPr>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
                <a:solidFill>
                  <a:schemeClr val="dk1"/>
                </a:solidFill>
                <a:latin typeface="Roboto"/>
                <a:ea typeface="Roboto"/>
                <a:cs typeface="Roboto"/>
                <a:sym typeface="Roboto"/>
              </a:rPr>
              <a:t>Why is this problem important to solve?</a:t>
            </a:r>
            <a:endParaRPr b="1">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	PR is a key component of almost every modern company; while large companies can afford global PR firms to manage their image, smaller businesses find themselves at a disadvantage as they can’t afford to outsource. </a:t>
            </a:r>
            <a:endParaRPr>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
                <a:solidFill>
                  <a:schemeClr val="dk1"/>
                </a:solidFill>
                <a:latin typeface="Roboto"/>
                <a:ea typeface="Roboto"/>
                <a:cs typeface="Roboto"/>
                <a:sym typeface="Roboto"/>
              </a:rPr>
              <a:t>How will we solve this problem?</a:t>
            </a:r>
            <a:endParaRPr b="1">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	If we can produce perception recognition and sentiment analysis findings using ML algorithms we can provide the PR departments of small to medium sized businesses with new opportunities for strategic decision-making and effective reputation management.</a:t>
            </a:r>
            <a:endParaRPr>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
                <a:solidFill>
                  <a:schemeClr val="dk1"/>
                </a:solidFill>
                <a:latin typeface="Roboto"/>
                <a:ea typeface="Roboto"/>
                <a:cs typeface="Roboto"/>
                <a:sym typeface="Roboto"/>
              </a:rPr>
              <a:t>What sets us apart from the competition?</a:t>
            </a:r>
            <a:endParaRPr b="1">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	Our competition are large global communications/PR firms but we can avoid directly competing by targeting smaller-sized businesses. We are focusing on an existing gap in the industry: small to medium businesses are in need of better tools for PR analysis but currently the only way to gain access to these resources is by outsourcing their departments to expensive firms, by offering affordable ML resources we can help these smaller departments make strategic public relation decisions. </a:t>
            </a:r>
            <a:endParaRPr sz="1800">
              <a:solidFill>
                <a:schemeClr val="dk1"/>
              </a:solidFill>
              <a:latin typeface="Roboto"/>
              <a:ea typeface="Roboto"/>
              <a:cs typeface="Roboto"/>
              <a:sym typeface="Roboto"/>
            </a:endParaRPr>
          </a:p>
          <a:p>
            <a:pPr indent="0" lvl="0" marL="0" rtl="0" algn="l">
              <a:spcBef>
                <a:spcPts val="5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600"/>
              </a:spcBef>
              <a:spcAft>
                <a:spcPts val="0"/>
              </a:spcAft>
              <a:buNone/>
            </a:pPr>
            <a:r>
              <a:t/>
            </a:r>
            <a:endParaRPr>
              <a:solidFill>
                <a:schemeClr val="dk1"/>
              </a:solidFill>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c8b85e5e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c8b85e5e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1200">
                <a:solidFill>
                  <a:srgbClr val="212121"/>
                </a:solidFill>
              </a:rPr>
              <a:t>Bishoy</a:t>
            </a:r>
            <a:endParaRPr sz="1200">
              <a:solidFill>
                <a:srgbClr val="212121"/>
              </a:solidFill>
            </a:endParaRPr>
          </a:p>
          <a:p>
            <a:pPr indent="0" lvl="0" marL="0" rtl="0" algn="l">
              <a:spcBef>
                <a:spcPts val="0"/>
              </a:spcBef>
              <a:spcAft>
                <a:spcPts val="0"/>
              </a:spcAft>
              <a:buClr>
                <a:srgbClr val="000000"/>
              </a:buClr>
              <a:buSzPts val="990"/>
              <a:buFont typeface="Arial"/>
              <a:buNone/>
            </a:pPr>
            <a:r>
              <a:t/>
            </a:r>
            <a:endParaRPr sz="1200">
              <a:solidFill>
                <a:srgbClr val="212121"/>
              </a:solidFill>
            </a:endParaRPr>
          </a:p>
          <a:p>
            <a:pPr indent="0" lvl="0" marL="0" rtl="0" algn="l">
              <a:spcBef>
                <a:spcPts val="0"/>
              </a:spcBef>
              <a:spcAft>
                <a:spcPts val="0"/>
              </a:spcAft>
              <a:buClr>
                <a:srgbClr val="000000"/>
              </a:buClr>
              <a:buSzPts val="990"/>
              <a:buFont typeface="Arial"/>
              <a:buNone/>
            </a:pPr>
            <a:r>
              <a:rPr lang="en" sz="1200">
                <a:solidFill>
                  <a:srgbClr val="212121"/>
                </a:solidFill>
              </a:rPr>
              <a:t>This is a realistic fictional example of our business model in practice</a:t>
            </a:r>
            <a:endParaRPr sz="1200">
              <a:solidFill>
                <a:srgbClr val="21212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c8b85e5e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c8b85e5e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Bishoy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ec8b85e5e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ec8b85e5e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c8b85e5e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c8b85e5e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VADER (Valence Aware Dictionary and sEntiment Reasoner)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c8b85e5e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ec8b85e5e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VADER </a:t>
            </a:r>
            <a:r>
              <a:rPr lang="en"/>
              <a:t>identified</a:t>
            </a:r>
            <a:r>
              <a:rPr lang="en"/>
              <a:t> more of the articles as </a:t>
            </a:r>
            <a:r>
              <a:rPr lang="en"/>
              <a:t>positive</a:t>
            </a:r>
            <a:r>
              <a:rPr lang="en"/>
              <a:t> and neutral while Hugging Face identified very few negative and neutral and significantly more as positive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Blank">
  <p:cSld name="9_Blank">
    <p:spTree>
      <p:nvGrpSpPr>
        <p:cNvPr id="59" name="Shape 59"/>
        <p:cNvGrpSpPr/>
        <p:nvPr/>
      </p:nvGrpSpPr>
      <p:grpSpPr>
        <a:xfrm>
          <a:off x="0" y="0"/>
          <a:ext cx="0" cy="0"/>
          <a:chOff x="0" y="0"/>
          <a:chExt cx="0" cy="0"/>
        </a:xfrm>
      </p:grpSpPr>
      <p:sp>
        <p:nvSpPr>
          <p:cNvPr id="60" name="Google Shape;60;p13"/>
          <p:cNvSpPr/>
          <p:nvPr>
            <p:ph idx="2" type="pic"/>
          </p:nvPr>
        </p:nvSpPr>
        <p:spPr>
          <a:xfrm>
            <a:off x="0" y="0"/>
            <a:ext cx="5130000" cy="5130000"/>
          </a:xfrm>
          <a:prstGeom prst="flowChartConnector">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ustom Layout">
  <p:cSld name="16_Custom Layout">
    <p:spTree>
      <p:nvGrpSpPr>
        <p:cNvPr id="61" name="Shape 61"/>
        <p:cNvGrpSpPr/>
        <p:nvPr/>
      </p:nvGrpSpPr>
      <p:grpSpPr>
        <a:xfrm>
          <a:off x="0" y="0"/>
          <a:ext cx="0" cy="0"/>
          <a:chOff x="0" y="0"/>
          <a:chExt cx="0" cy="0"/>
        </a:xfrm>
      </p:grpSpPr>
      <p:sp>
        <p:nvSpPr>
          <p:cNvPr id="62" name="Google Shape;62;p14"/>
          <p:cNvSpPr/>
          <p:nvPr>
            <p:ph idx="2" type="pic"/>
          </p:nvPr>
        </p:nvSpPr>
        <p:spPr>
          <a:xfrm rot="263173">
            <a:off x="4800794" y="530915"/>
            <a:ext cx="3906943" cy="408146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subTitle"/>
          </p:nvPr>
        </p:nvSpPr>
        <p:spPr>
          <a:xfrm>
            <a:off x="1680302" y="3049450"/>
            <a:ext cx="5783400" cy="909000"/>
          </a:xfrm>
          <a:prstGeom prst="rect">
            <a:avLst/>
          </a:prstGeom>
          <a:ln>
            <a:noFill/>
          </a:ln>
        </p:spPr>
        <p:txBody>
          <a:bodyPr anchorCtr="0" anchor="t" bIns="91425" lIns="91425" spcFirstLastPara="1" rIns="91425" wrap="square" tIns="91425">
            <a:normAutofit lnSpcReduction="20000"/>
          </a:bodyPr>
          <a:lstStyle/>
          <a:p>
            <a:pPr indent="0" lvl="0" marL="0" rtl="0" algn="ctr">
              <a:lnSpc>
                <a:spcPct val="90000"/>
              </a:lnSpc>
              <a:spcBef>
                <a:spcPts val="0"/>
              </a:spcBef>
              <a:spcAft>
                <a:spcPts val="0"/>
              </a:spcAft>
              <a:buClr>
                <a:schemeClr val="lt1"/>
              </a:buClr>
              <a:buSzPts val="4500"/>
              <a:buFont typeface="Arial"/>
              <a:buNone/>
            </a:pPr>
            <a:r>
              <a:rPr b="1" lang="en" sz="1800">
                <a:solidFill>
                  <a:schemeClr val="dk1"/>
                </a:solidFill>
                <a:latin typeface="Raleway"/>
                <a:ea typeface="Raleway"/>
                <a:cs typeface="Raleway"/>
                <a:sym typeface="Raleway"/>
              </a:rPr>
              <a:t>Tobias Chin, Ryan Dalton, Jacob Ruppert, Rohan Prasad, and Bishoy Soliman Hanna</a:t>
            </a:r>
            <a:endParaRPr sz="18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68" name="Google Shape;68;p15"/>
          <p:cNvSpPr txBox="1"/>
          <p:nvPr>
            <p:ph idx="4294967295" type="title"/>
          </p:nvPr>
        </p:nvSpPr>
        <p:spPr>
          <a:xfrm>
            <a:off x="480750" y="1764950"/>
            <a:ext cx="8222100" cy="907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Case Study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Interpreting The Data</a:t>
            </a:r>
            <a:endParaRPr/>
          </a:p>
        </p:txBody>
      </p:sp>
      <p:sp>
        <p:nvSpPr>
          <p:cNvPr id="153" name="Google Shape;153;p24"/>
          <p:cNvSpPr txBox="1"/>
          <p:nvPr>
            <p:ph idx="1" type="body"/>
          </p:nvPr>
        </p:nvSpPr>
        <p:spPr>
          <a:xfrm>
            <a:off x="387900" y="1968875"/>
            <a:ext cx="8368200" cy="28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Hugging Face: </a:t>
            </a:r>
            <a:r>
              <a:rPr lang="en"/>
              <a:t>Positive,</a:t>
            </a:r>
            <a:r>
              <a:rPr lang="en"/>
              <a:t> 0.84</a:t>
            </a:r>
            <a:endParaRPr/>
          </a:p>
          <a:p>
            <a:pPr indent="0" lvl="0" marL="0" rtl="0" algn="l">
              <a:spcBef>
                <a:spcPts val="1200"/>
              </a:spcBef>
              <a:spcAft>
                <a:spcPts val="0"/>
              </a:spcAft>
              <a:buNone/>
            </a:pPr>
            <a:r>
              <a:rPr lang="en"/>
              <a:t>NLTK: Negative, -0.83</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Examples like this </a:t>
            </a:r>
            <a:r>
              <a:rPr lang="en"/>
              <a:t>reflect</a:t>
            </a:r>
            <a:r>
              <a:rPr lang="en"/>
              <a:t> how the NLTK model is generally better suited to this problem, this article is clearly negative towards the burnout and pay stemming from Uber. </a:t>
            </a:r>
            <a:endParaRPr/>
          </a:p>
        </p:txBody>
      </p:sp>
      <p:pic>
        <p:nvPicPr>
          <p:cNvPr id="154" name="Google Shape;154;p24"/>
          <p:cNvPicPr preferRelativeResize="0"/>
          <p:nvPr/>
        </p:nvPicPr>
        <p:blipFill rotWithShape="1">
          <a:blip r:embed="rId3">
            <a:alphaModFix/>
          </a:blip>
          <a:srcRect b="44314" l="0" r="0" t="0"/>
          <a:stretch/>
        </p:blipFill>
        <p:spPr>
          <a:xfrm>
            <a:off x="290775" y="1454000"/>
            <a:ext cx="8562476" cy="1961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Kaggle Results</a:t>
            </a:r>
            <a:endParaRPr/>
          </a:p>
        </p:txBody>
      </p:sp>
      <p:sp>
        <p:nvSpPr>
          <p:cNvPr id="160" name="Google Shape;160;p25"/>
          <p:cNvSpPr txBox="1"/>
          <p:nvPr>
            <p:ph idx="1" type="body"/>
          </p:nvPr>
        </p:nvSpPr>
        <p:spPr>
          <a:xfrm>
            <a:off x="387900" y="3341925"/>
            <a:ext cx="3988200" cy="62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t>Hugging Face (Deep Learning):</a:t>
            </a:r>
            <a:endParaRPr sz="1400"/>
          </a:p>
        </p:txBody>
      </p:sp>
      <p:sp>
        <p:nvSpPr>
          <p:cNvPr id="161" name="Google Shape;161;p25"/>
          <p:cNvSpPr txBox="1"/>
          <p:nvPr>
            <p:ph idx="1" type="body"/>
          </p:nvPr>
        </p:nvSpPr>
        <p:spPr>
          <a:xfrm>
            <a:off x="387900" y="1489825"/>
            <a:ext cx="3988200" cy="16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NLTK (Natural language Processing):</a:t>
            </a:r>
            <a:endParaRPr b="1" sz="1400"/>
          </a:p>
          <a:p>
            <a:pPr indent="0" lvl="0" marL="0" rtl="0" algn="l">
              <a:spcBef>
                <a:spcPts val="1200"/>
              </a:spcBef>
              <a:spcAft>
                <a:spcPts val="0"/>
              </a:spcAft>
              <a:buNone/>
            </a:pPr>
            <a:r>
              <a:t/>
            </a:r>
            <a:endParaRPr sz="1400"/>
          </a:p>
          <a:p>
            <a:pPr indent="457200" lvl="0" marL="0" rtl="0" algn="l">
              <a:spcBef>
                <a:spcPts val="1200"/>
              </a:spcBef>
              <a:spcAft>
                <a:spcPts val="1200"/>
              </a:spcAft>
              <a:buNone/>
            </a:pPr>
            <a:r>
              <a:t/>
            </a:r>
            <a:endParaRPr sz="1400"/>
          </a:p>
        </p:txBody>
      </p:sp>
      <p:pic>
        <p:nvPicPr>
          <p:cNvPr id="162" name="Google Shape;162;p25"/>
          <p:cNvPicPr preferRelativeResize="0"/>
          <p:nvPr/>
        </p:nvPicPr>
        <p:blipFill>
          <a:blip r:embed="rId3">
            <a:alphaModFix/>
          </a:blip>
          <a:stretch>
            <a:fillRect/>
          </a:stretch>
        </p:blipFill>
        <p:spPr>
          <a:xfrm>
            <a:off x="4833300" y="2787975"/>
            <a:ext cx="3538200" cy="2203125"/>
          </a:xfrm>
          <a:prstGeom prst="rect">
            <a:avLst/>
          </a:prstGeom>
          <a:noFill/>
          <a:ln>
            <a:noFill/>
          </a:ln>
        </p:spPr>
      </p:pic>
      <p:pic>
        <p:nvPicPr>
          <p:cNvPr id="163" name="Google Shape;163;p25"/>
          <p:cNvPicPr preferRelativeResize="0"/>
          <p:nvPr/>
        </p:nvPicPr>
        <p:blipFill>
          <a:blip r:embed="rId4">
            <a:alphaModFix/>
          </a:blip>
          <a:stretch>
            <a:fillRect/>
          </a:stretch>
        </p:blipFill>
        <p:spPr>
          <a:xfrm>
            <a:off x="4572001" y="135074"/>
            <a:ext cx="4070150" cy="256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Interpreting</a:t>
            </a:r>
            <a:r>
              <a:rPr lang="en"/>
              <a:t> The Data</a:t>
            </a:r>
            <a:endParaRPr/>
          </a:p>
        </p:txBody>
      </p:sp>
      <p:sp>
        <p:nvSpPr>
          <p:cNvPr id="169" name="Google Shape;169;p26"/>
          <p:cNvSpPr txBox="1"/>
          <p:nvPr>
            <p:ph idx="1" type="body"/>
          </p:nvPr>
        </p:nvSpPr>
        <p:spPr>
          <a:xfrm>
            <a:off x="387900" y="1518150"/>
            <a:ext cx="8368200" cy="3310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While both models had a comparable amount of </a:t>
            </a:r>
            <a:r>
              <a:rPr lang="en"/>
              <a:t>positives; the NLTK also included neutral sentiments. </a:t>
            </a:r>
            <a:endParaRPr/>
          </a:p>
          <a:p>
            <a:pPr indent="457200" lvl="0" marL="0" rtl="0" algn="l">
              <a:spcBef>
                <a:spcPts val="1200"/>
              </a:spcBef>
              <a:spcAft>
                <a:spcPts val="0"/>
              </a:spcAft>
              <a:buNone/>
            </a:pPr>
            <a:r>
              <a:t/>
            </a:r>
            <a:endParaRPr/>
          </a:p>
          <a:p>
            <a:pPr indent="457200" lvl="0" marL="0" rtl="0" algn="l">
              <a:spcBef>
                <a:spcPts val="1200"/>
              </a:spcBef>
              <a:spcAft>
                <a:spcPts val="1200"/>
              </a:spcAft>
              <a:buNone/>
            </a:pPr>
            <a:r>
              <a:rPr lang="en"/>
              <a:t>While the results are similar, the NLTK model takes significantly less time to run meaning it was still the superior model for this example.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75" name="Google Shape;175;p27"/>
          <p:cNvSpPr txBox="1"/>
          <p:nvPr>
            <p:ph idx="1" type="body"/>
          </p:nvPr>
        </p:nvSpPr>
        <p:spPr>
          <a:xfrm>
            <a:off x="387900" y="1518150"/>
            <a:ext cx="8368200" cy="33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	The NLTK model was notable faster and preformed better/comparable for both datasets…</a:t>
            </a:r>
            <a:endParaRPr sz="1600"/>
          </a:p>
          <a:p>
            <a:pPr indent="0" lvl="0" marL="0" rtl="0" algn="l">
              <a:spcBef>
                <a:spcPts val="1200"/>
              </a:spcBef>
              <a:spcAft>
                <a:spcPts val="0"/>
              </a:spcAft>
              <a:buNone/>
            </a:pPr>
            <a:r>
              <a:rPr lang="en" sz="1600"/>
              <a:t>We can confirm Uber is generally well reviewed with a average sentiment of 0.31 </a:t>
            </a:r>
            <a:endParaRPr sz="1600"/>
          </a:p>
          <a:p>
            <a:pPr indent="0" lvl="0" marL="0" rtl="0" algn="l">
              <a:spcBef>
                <a:spcPts val="1200"/>
              </a:spcBef>
              <a:spcAft>
                <a:spcPts val="0"/>
              </a:spcAft>
              <a:buNone/>
            </a:pPr>
            <a:r>
              <a:rPr lang="en" sz="1600"/>
              <a:t>The articles are also overall positive with a average sentiment of 0.16</a:t>
            </a:r>
            <a:endParaRPr sz="1600"/>
          </a:p>
          <a:p>
            <a:pPr indent="0" lvl="0" marL="0" rtl="0" algn="l">
              <a:spcBef>
                <a:spcPts val="1200"/>
              </a:spcBef>
              <a:spcAft>
                <a:spcPts val="0"/>
              </a:spcAft>
              <a:buNone/>
            </a:pPr>
            <a:r>
              <a:rPr b="1" lang="en" sz="1600"/>
              <a:t>If we had more time…</a:t>
            </a:r>
            <a:endParaRPr b="1" sz="1600"/>
          </a:p>
          <a:p>
            <a:pPr indent="0" lvl="0" marL="0" rtl="0" algn="l">
              <a:spcBef>
                <a:spcPts val="1200"/>
              </a:spcBef>
              <a:spcAft>
                <a:spcPts val="1200"/>
              </a:spcAft>
              <a:buNone/>
            </a:pPr>
            <a:r>
              <a:rPr lang="en" sz="1600"/>
              <a:t>We could find/fine-tune a more optimal Hugging Face algorithm and produce more insightful conclusions about the business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8"/>
          <p:cNvSpPr/>
          <p:nvPr/>
        </p:nvSpPr>
        <p:spPr>
          <a:xfrm>
            <a:off x="1993500" y="819600"/>
            <a:ext cx="5157000" cy="855000"/>
          </a:xfrm>
          <a:prstGeom prst="rect">
            <a:avLst/>
          </a:prstGeom>
          <a:noFill/>
          <a:ln cap="flat" cmpd="sng" w="15557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800"/>
              <a:buFont typeface="Raleway"/>
              <a:buNone/>
            </a:pPr>
            <a:r>
              <a:rPr b="1" lang="en" sz="2600">
                <a:solidFill>
                  <a:schemeClr val="dk1"/>
                </a:solidFill>
                <a:latin typeface="Raleway"/>
                <a:ea typeface="Raleway"/>
                <a:cs typeface="Raleway"/>
                <a:sym typeface="Raleway"/>
              </a:rPr>
              <a:t>Any Questions?</a:t>
            </a:r>
            <a:endParaRPr sz="100"/>
          </a:p>
        </p:txBody>
      </p:sp>
      <p:sp>
        <p:nvSpPr>
          <p:cNvPr id="181" name="Google Shape;181;p28"/>
          <p:cNvSpPr txBox="1"/>
          <p:nvPr/>
        </p:nvSpPr>
        <p:spPr>
          <a:xfrm>
            <a:off x="756900" y="429850"/>
            <a:ext cx="7630200" cy="646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3800"/>
              <a:buFont typeface="Raleway"/>
              <a:buNone/>
            </a:pPr>
            <a:r>
              <a:rPr b="1" lang="en" sz="3800">
                <a:solidFill>
                  <a:srgbClr val="FFFFFF"/>
                </a:solidFill>
                <a:latin typeface="Raleway"/>
                <a:ea typeface="Raleway"/>
                <a:cs typeface="Raleway"/>
                <a:sym typeface="Raleway"/>
              </a:rPr>
              <a:t>Thank You!</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500"/>
                                        <p:tgtEl>
                                          <p:spTgt spid="18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5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29"/>
          <p:cNvSpPr txBox="1"/>
          <p:nvPr/>
        </p:nvSpPr>
        <p:spPr>
          <a:xfrm>
            <a:off x="756900" y="2248500"/>
            <a:ext cx="7630200" cy="646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3800"/>
              <a:buFont typeface="Raleway"/>
              <a:buNone/>
            </a:pPr>
            <a:r>
              <a:rPr b="1" lang="en" sz="3800">
                <a:solidFill>
                  <a:srgbClr val="FFFFFF"/>
                </a:solidFill>
                <a:latin typeface="Raleway"/>
                <a:ea typeface="Raleway"/>
                <a:cs typeface="Raleway"/>
                <a:sym typeface="Raleway"/>
              </a:rPr>
              <a:t>90 Second Pitch</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nvSpPr>
        <p:spPr>
          <a:xfrm>
            <a:off x="0" y="0"/>
            <a:ext cx="5880000" cy="469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chemeClr val="dk1"/>
              </a:solidFill>
              <a:latin typeface="Roboto"/>
              <a:ea typeface="Roboto"/>
              <a:cs typeface="Roboto"/>
              <a:sym typeface="Roboto"/>
            </a:endParaRPr>
          </a:p>
          <a:p>
            <a:pPr indent="-304800" lvl="0" marL="457200" rtl="0" algn="l">
              <a:lnSpc>
                <a:spcPct val="115000"/>
              </a:lnSpc>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Identify the problem/real world application</a:t>
            </a:r>
            <a:endParaRPr sz="1200">
              <a:solidFill>
                <a:schemeClr val="dk1"/>
              </a:solidFill>
              <a:latin typeface="Roboto"/>
              <a:ea typeface="Roboto"/>
              <a:cs typeface="Roboto"/>
              <a:sym typeface="Roboto"/>
            </a:endParaRPr>
          </a:p>
          <a:p>
            <a:pPr indent="0" lvl="0" marL="457200" rtl="0" algn="l">
              <a:lnSpc>
                <a:spcPct val="115000"/>
              </a:lnSpc>
              <a:spcBef>
                <a:spcPts val="600"/>
              </a:spcBef>
              <a:spcAft>
                <a:spcPts val="0"/>
              </a:spcAft>
              <a:buNone/>
            </a:pPr>
            <a:r>
              <a:rPr lang="en" sz="1200">
                <a:solidFill>
                  <a:schemeClr val="dk1"/>
                </a:solidFill>
                <a:latin typeface="Roboto"/>
                <a:ea typeface="Roboto"/>
                <a:cs typeface="Roboto"/>
                <a:sym typeface="Roboto"/>
              </a:rPr>
              <a:t>-Growing </a:t>
            </a:r>
            <a:r>
              <a:rPr lang="en" sz="1200">
                <a:solidFill>
                  <a:schemeClr val="dk1"/>
                </a:solidFill>
                <a:latin typeface="Roboto"/>
                <a:ea typeface="Roboto"/>
                <a:cs typeface="Roboto"/>
                <a:sym typeface="Roboto"/>
              </a:rPr>
              <a:t>industry</a:t>
            </a:r>
            <a:r>
              <a:rPr lang="en" sz="1200">
                <a:solidFill>
                  <a:schemeClr val="dk1"/>
                </a:solidFill>
                <a:latin typeface="Roboto"/>
                <a:ea typeface="Roboto"/>
                <a:cs typeface="Roboto"/>
                <a:sym typeface="Roboto"/>
              </a:rPr>
              <a:t> for small companies looking for </a:t>
            </a:r>
            <a:r>
              <a:rPr lang="en" sz="1200">
                <a:solidFill>
                  <a:schemeClr val="dk1"/>
                </a:solidFill>
                <a:latin typeface="Roboto"/>
                <a:ea typeface="Roboto"/>
                <a:cs typeface="Roboto"/>
                <a:sym typeface="Roboto"/>
              </a:rPr>
              <a:t>enhanced efficiency and effectiveness in their PR firms using in house strategies</a:t>
            </a:r>
            <a:endParaRPr sz="1200">
              <a:solidFill>
                <a:schemeClr val="dk1"/>
              </a:solidFill>
              <a:latin typeface="Roboto"/>
              <a:ea typeface="Roboto"/>
              <a:cs typeface="Roboto"/>
              <a:sym typeface="Roboto"/>
            </a:endParaRPr>
          </a:p>
          <a:p>
            <a:pPr indent="0" lvl="0" marL="457200" rtl="0" algn="l">
              <a:lnSpc>
                <a:spcPct val="115000"/>
              </a:lnSpc>
              <a:spcBef>
                <a:spcPts val="600"/>
              </a:spcBef>
              <a:spcAft>
                <a:spcPts val="0"/>
              </a:spcAft>
              <a:buNone/>
            </a:pPr>
            <a:r>
              <a:rPr lang="en" sz="1200">
                <a:solidFill>
                  <a:schemeClr val="dk1"/>
                </a:solidFill>
                <a:latin typeface="Roboto"/>
                <a:ea typeface="Roboto"/>
                <a:cs typeface="Roboto"/>
                <a:sym typeface="Roboto"/>
              </a:rPr>
              <a:t>-more control than outsourcing </a:t>
            </a:r>
            <a:endParaRPr sz="1200">
              <a:solidFill>
                <a:schemeClr val="dk1"/>
              </a:solidFill>
              <a:latin typeface="Roboto"/>
              <a:ea typeface="Roboto"/>
              <a:cs typeface="Roboto"/>
              <a:sym typeface="Roboto"/>
            </a:endParaRPr>
          </a:p>
          <a:p>
            <a:pPr indent="-304800" lvl="0" marL="457200" rtl="0" algn="l">
              <a:lnSpc>
                <a:spcPct val="115000"/>
              </a:lnSpc>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Product overview</a:t>
            </a:r>
            <a:endParaRPr sz="1200">
              <a:solidFill>
                <a:schemeClr val="dk1"/>
              </a:solidFill>
              <a:latin typeface="Roboto"/>
              <a:ea typeface="Roboto"/>
              <a:cs typeface="Roboto"/>
              <a:sym typeface="Roboto"/>
            </a:endParaRPr>
          </a:p>
          <a:p>
            <a:pPr indent="0" lvl="0" marL="457200" rtl="0" algn="l">
              <a:lnSpc>
                <a:spcPct val="115000"/>
              </a:lnSpc>
              <a:spcBef>
                <a:spcPts val="600"/>
              </a:spcBef>
              <a:spcAft>
                <a:spcPts val="0"/>
              </a:spcAft>
              <a:buNone/>
            </a:pPr>
            <a:r>
              <a:rPr lang="en" sz="1200">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machine learning algorithms to produce sentiment analysis and public relations findings as a service(subscription based)</a:t>
            </a:r>
            <a:endParaRPr sz="1200">
              <a:solidFill>
                <a:schemeClr val="dk1"/>
              </a:solidFill>
              <a:latin typeface="Roboto"/>
              <a:ea typeface="Roboto"/>
              <a:cs typeface="Roboto"/>
              <a:sym typeface="Roboto"/>
            </a:endParaRPr>
          </a:p>
          <a:p>
            <a:pPr indent="0" lvl="0" marL="457200" rtl="0" algn="l">
              <a:lnSpc>
                <a:spcPct val="115000"/>
              </a:lnSpc>
              <a:spcBef>
                <a:spcPts val="600"/>
              </a:spcBef>
              <a:spcAft>
                <a:spcPts val="0"/>
              </a:spcAft>
              <a:buNone/>
            </a:pPr>
            <a:r>
              <a:rPr lang="en" sz="1200">
                <a:solidFill>
                  <a:schemeClr val="dk1"/>
                </a:solidFill>
                <a:latin typeface="Roboto"/>
                <a:ea typeface="Roboto"/>
                <a:cs typeface="Roboto"/>
                <a:sym typeface="Roboto"/>
              </a:rPr>
              <a:t>-Cheaper and more personalized than outsourcing </a:t>
            </a:r>
            <a:endParaRPr sz="1200">
              <a:solidFill>
                <a:schemeClr val="dk1"/>
              </a:solidFill>
              <a:latin typeface="Roboto"/>
              <a:ea typeface="Roboto"/>
              <a:cs typeface="Roboto"/>
              <a:sym typeface="Roboto"/>
            </a:endParaRPr>
          </a:p>
          <a:p>
            <a:pPr indent="-304800" lvl="0" marL="457200" rtl="0" algn="l">
              <a:lnSpc>
                <a:spcPct val="115000"/>
              </a:lnSpc>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Unique Selling Points (USPs): </a:t>
            </a:r>
            <a:endParaRPr sz="1200">
              <a:solidFill>
                <a:schemeClr val="dk1"/>
              </a:solidFill>
              <a:latin typeface="Roboto"/>
              <a:ea typeface="Roboto"/>
              <a:cs typeface="Roboto"/>
              <a:sym typeface="Roboto"/>
            </a:endParaRPr>
          </a:p>
          <a:p>
            <a:pPr indent="0" lvl="0" marL="457200" rtl="0" algn="l">
              <a:lnSpc>
                <a:spcPct val="115000"/>
              </a:lnSpc>
              <a:spcBef>
                <a:spcPts val="600"/>
              </a:spcBef>
              <a:spcAft>
                <a:spcPts val="0"/>
              </a:spcAft>
              <a:buNone/>
            </a:pPr>
            <a:r>
              <a:rPr lang="en" sz="1200">
                <a:solidFill>
                  <a:schemeClr val="dk1"/>
                </a:solidFill>
                <a:latin typeface="Roboto"/>
                <a:ea typeface="Roboto"/>
                <a:cs typeface="Roboto"/>
                <a:sym typeface="Roboto"/>
              </a:rPr>
              <a:t>-Benefits small to medium size PR departments</a:t>
            </a:r>
            <a:endParaRPr sz="1200">
              <a:solidFill>
                <a:schemeClr val="dk1"/>
              </a:solidFill>
              <a:latin typeface="Roboto"/>
              <a:ea typeface="Roboto"/>
              <a:cs typeface="Roboto"/>
              <a:sym typeface="Roboto"/>
            </a:endParaRPr>
          </a:p>
          <a:p>
            <a:pPr indent="0" lvl="0" marL="457200" rtl="0" algn="l">
              <a:lnSpc>
                <a:spcPct val="115000"/>
              </a:lnSpc>
              <a:spcBef>
                <a:spcPts val="500"/>
              </a:spcBef>
              <a:spcAft>
                <a:spcPts val="0"/>
              </a:spcAft>
              <a:buNone/>
            </a:pPr>
            <a:r>
              <a:rPr lang="en" sz="1200">
                <a:solidFill>
                  <a:schemeClr val="dk1"/>
                </a:solidFill>
                <a:latin typeface="Roboto"/>
                <a:ea typeface="Roboto"/>
                <a:cs typeface="Roboto"/>
                <a:sym typeface="Roboto"/>
              </a:rPr>
              <a:t>-real-time insights</a:t>
            </a:r>
            <a:endParaRPr sz="12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rPr lang="en" sz="1200">
                <a:solidFill>
                  <a:schemeClr val="dk1"/>
                </a:solidFill>
                <a:latin typeface="Roboto"/>
                <a:ea typeface="Roboto"/>
                <a:cs typeface="Roboto"/>
                <a:sym typeface="Roboto"/>
              </a:rPr>
              <a:t>-improved decision-making</a:t>
            </a:r>
            <a:endParaRPr sz="12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rPr lang="en" sz="1200">
                <a:solidFill>
                  <a:schemeClr val="dk1"/>
                </a:solidFill>
                <a:latin typeface="Roboto"/>
                <a:ea typeface="Roboto"/>
                <a:cs typeface="Roboto"/>
                <a:sym typeface="Roboto"/>
              </a:rPr>
              <a:t>-enhanced brand reputation management.</a:t>
            </a:r>
            <a:endParaRPr sz="1200">
              <a:solidFill>
                <a:schemeClr val="dk1"/>
              </a:solidFill>
              <a:latin typeface="Roboto"/>
              <a:ea typeface="Roboto"/>
              <a:cs typeface="Roboto"/>
              <a:sym typeface="Roboto"/>
            </a:endParaRPr>
          </a:p>
          <a:p>
            <a:pPr indent="0" lvl="0" marL="0" rtl="0" algn="l">
              <a:lnSpc>
                <a:spcPct val="115000"/>
              </a:lnSpc>
              <a:spcBef>
                <a:spcPts val="600"/>
              </a:spcBef>
              <a:spcAft>
                <a:spcPts val="500"/>
              </a:spcAft>
              <a:buNone/>
            </a:pPr>
            <a:r>
              <a:t/>
            </a:r>
            <a:endParaRPr sz="1200">
              <a:solidFill>
                <a:schemeClr val="dk1"/>
              </a:solidFill>
              <a:latin typeface="Roboto"/>
              <a:ea typeface="Roboto"/>
              <a:cs typeface="Roboto"/>
              <a:sym typeface="Roboto"/>
            </a:endParaRPr>
          </a:p>
        </p:txBody>
      </p:sp>
      <p:sp>
        <p:nvSpPr>
          <p:cNvPr id="192" name="Google Shape;192;p30"/>
          <p:cNvSpPr txBox="1"/>
          <p:nvPr/>
        </p:nvSpPr>
        <p:spPr>
          <a:xfrm>
            <a:off x="585200" y="336025"/>
            <a:ext cx="658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SAWML App  </a:t>
            </a:r>
            <a:endParaRPr sz="1800">
              <a:solidFill>
                <a:schemeClr val="dk1"/>
              </a:solidFill>
              <a:latin typeface="Roboto"/>
              <a:ea typeface="Roboto"/>
              <a:cs typeface="Roboto"/>
              <a:sym typeface="Roboto"/>
            </a:endParaRPr>
          </a:p>
        </p:txBody>
      </p:sp>
      <p:pic>
        <p:nvPicPr>
          <p:cNvPr id="193" name="Google Shape;193;p30"/>
          <p:cNvPicPr preferRelativeResize="0"/>
          <p:nvPr/>
        </p:nvPicPr>
        <p:blipFill>
          <a:blip r:embed="rId3">
            <a:alphaModFix/>
          </a:blip>
          <a:stretch>
            <a:fillRect/>
          </a:stretch>
        </p:blipFill>
        <p:spPr>
          <a:xfrm>
            <a:off x="4772075" y="2681725"/>
            <a:ext cx="3776325" cy="214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600"/>
              </a:spcBef>
              <a:spcAft>
                <a:spcPts val="500"/>
              </a:spcAft>
              <a:buNone/>
            </a:pPr>
            <a:r>
              <a:rPr lang="en" sz="1800">
                <a:latin typeface="Roboto"/>
                <a:ea typeface="Roboto"/>
                <a:cs typeface="Roboto"/>
                <a:sym typeface="Roboto"/>
              </a:rPr>
              <a:t>Next steps/advancements</a:t>
            </a:r>
            <a:endParaRPr sz="1800"/>
          </a:p>
        </p:txBody>
      </p:sp>
      <p:sp>
        <p:nvSpPr>
          <p:cNvPr id="199" name="Google Shape;199;p31"/>
          <p:cNvSpPr txBox="1"/>
          <p:nvPr>
            <p:ph idx="1" type="body"/>
          </p:nvPr>
        </p:nvSpPr>
        <p:spPr>
          <a:xfrm>
            <a:off x="387900" y="1489825"/>
            <a:ext cx="4527300" cy="30789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n" sz="1400"/>
              <a:t>What’s next…</a:t>
            </a:r>
            <a:endParaRPr sz="1400"/>
          </a:p>
          <a:p>
            <a:pPr indent="-317500" lvl="0" marL="457200" rtl="0" algn="l">
              <a:spcBef>
                <a:spcPts val="600"/>
              </a:spcBef>
              <a:spcAft>
                <a:spcPts val="0"/>
              </a:spcAft>
              <a:buSzPts val="1400"/>
              <a:buChar char="-"/>
            </a:pPr>
            <a:r>
              <a:rPr lang="en" sz="1400"/>
              <a:t>Increased scale and implementation </a:t>
            </a:r>
            <a:endParaRPr sz="1400"/>
          </a:p>
          <a:p>
            <a:pPr indent="-317500" lvl="0" marL="457200" rtl="0" algn="l">
              <a:spcBef>
                <a:spcPts val="0"/>
              </a:spcBef>
              <a:spcAft>
                <a:spcPts val="0"/>
              </a:spcAft>
              <a:buSzPts val="1400"/>
              <a:buChar char="-"/>
            </a:pPr>
            <a:r>
              <a:rPr lang="en" sz="1400"/>
              <a:t>handle larger datasets and algorithms </a:t>
            </a:r>
            <a:endParaRPr sz="1400"/>
          </a:p>
          <a:p>
            <a:pPr indent="-317500" lvl="0" marL="457200" rtl="0" algn="l">
              <a:spcBef>
                <a:spcPts val="0"/>
              </a:spcBef>
              <a:spcAft>
                <a:spcPts val="0"/>
              </a:spcAft>
              <a:buSzPts val="1400"/>
              <a:buChar char="-"/>
            </a:pPr>
            <a:r>
              <a:rPr lang="en" sz="1400"/>
              <a:t>gain more insight into PR </a:t>
            </a:r>
            <a:endParaRPr sz="1400"/>
          </a:p>
          <a:p>
            <a:pPr indent="0" lvl="0" marL="0" rtl="0" algn="l">
              <a:spcBef>
                <a:spcPts val="500"/>
              </a:spcBef>
              <a:spcAft>
                <a:spcPts val="1200"/>
              </a:spcAft>
              <a:buNone/>
            </a:pPr>
            <a:r>
              <a:t/>
            </a:r>
            <a:endParaRPr sz="1400"/>
          </a:p>
        </p:txBody>
      </p:sp>
      <p:pic>
        <p:nvPicPr>
          <p:cNvPr id="200" name="Google Shape;200;p31"/>
          <p:cNvPicPr preferRelativeResize="0"/>
          <p:nvPr/>
        </p:nvPicPr>
        <p:blipFill>
          <a:blip r:embed="rId3">
            <a:alphaModFix/>
          </a:blip>
          <a:stretch>
            <a:fillRect/>
          </a:stretch>
        </p:blipFill>
        <p:spPr>
          <a:xfrm>
            <a:off x="4715254" y="2623979"/>
            <a:ext cx="3865675" cy="218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Business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Model</a:t>
            </a:r>
            <a:endParaRPr/>
          </a:p>
        </p:txBody>
      </p:sp>
      <p:sp>
        <p:nvSpPr>
          <p:cNvPr id="79" name="Google Shape;79;p17"/>
          <p:cNvSpPr txBox="1"/>
          <p:nvPr>
            <p:ph idx="1" type="body"/>
          </p:nvPr>
        </p:nvSpPr>
        <p:spPr>
          <a:xfrm>
            <a:off x="387900" y="1489825"/>
            <a:ext cx="8368200" cy="34101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600"/>
              <a:t>Our business specializes in leveraging machine learning algorithms to produce sentiment analysis and public relations findings; by providing these services we can empower the PR departments of small to medium sized businesses with new opportunities for strategic decision-making and effective reputation management.</a:t>
            </a:r>
            <a:endParaRPr sz="1600"/>
          </a:p>
          <a:p>
            <a:pPr indent="0" lvl="0" marL="0" rtl="0" algn="l">
              <a:spcBef>
                <a:spcPts val="1200"/>
              </a:spcBef>
              <a:spcAft>
                <a:spcPts val="0"/>
              </a:spcAft>
              <a:buNone/>
            </a:pPr>
            <a:r>
              <a:t/>
            </a:r>
            <a:endParaRPr i="1" sz="1400"/>
          </a:p>
          <a:p>
            <a:pPr indent="0" lvl="0" marL="0" rtl="0" algn="l">
              <a:spcBef>
                <a:spcPts val="600"/>
              </a:spcBef>
              <a:spcAft>
                <a:spcPts val="0"/>
              </a:spcAft>
              <a:buNone/>
            </a:pPr>
            <a:r>
              <a:rPr i="1" lang="en" sz="1400"/>
              <a:t>What problem are we solving?</a:t>
            </a:r>
            <a:endParaRPr i="1" sz="1400"/>
          </a:p>
          <a:p>
            <a:pPr indent="0" lvl="0" marL="0" rtl="0" algn="l">
              <a:spcBef>
                <a:spcPts val="600"/>
              </a:spcBef>
              <a:spcAft>
                <a:spcPts val="0"/>
              </a:spcAft>
              <a:buNone/>
            </a:pPr>
            <a:r>
              <a:rPr i="1" lang="en" sz="1400"/>
              <a:t>Why is this problem important to solve?</a:t>
            </a:r>
            <a:endParaRPr i="1" sz="1400"/>
          </a:p>
          <a:p>
            <a:pPr indent="0" lvl="0" marL="0" rtl="0" algn="l">
              <a:spcBef>
                <a:spcPts val="600"/>
              </a:spcBef>
              <a:spcAft>
                <a:spcPts val="0"/>
              </a:spcAft>
              <a:buNone/>
            </a:pPr>
            <a:r>
              <a:rPr i="1" lang="en" sz="1400"/>
              <a:t>How will we solve this problem?</a:t>
            </a:r>
            <a:endParaRPr i="1" sz="1400"/>
          </a:p>
          <a:p>
            <a:pPr indent="0" lvl="0" marL="0" rtl="0" algn="l">
              <a:spcBef>
                <a:spcPts val="600"/>
              </a:spcBef>
              <a:spcAft>
                <a:spcPts val="0"/>
              </a:spcAft>
              <a:buNone/>
            </a:pPr>
            <a:r>
              <a:rPr i="1" lang="en" sz="1400"/>
              <a:t>What sets us apart from the competition?</a:t>
            </a:r>
            <a:endParaRPr i="1" sz="1400"/>
          </a:p>
          <a:p>
            <a:pPr indent="0" lvl="0" marL="0" rtl="0" algn="l">
              <a:spcBef>
                <a:spcPts val="600"/>
              </a:spcBef>
              <a:spcAft>
                <a:spcPts val="500"/>
              </a:spcAft>
              <a:buNone/>
            </a:pPr>
            <a:r>
              <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4294967295" type="body"/>
          </p:nvPr>
        </p:nvSpPr>
        <p:spPr>
          <a:xfrm>
            <a:off x="-150" y="0"/>
            <a:ext cx="9144000" cy="13746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None/>
            </a:pPr>
            <a:r>
              <a:rPr b="1" lang="en" sz="1500">
                <a:latin typeface="Lato"/>
                <a:ea typeface="Lato"/>
                <a:cs typeface="Lato"/>
                <a:sym typeface="Lato"/>
              </a:rPr>
              <a:t>Our Business Model</a:t>
            </a:r>
            <a:r>
              <a:rPr lang="en" sz="1500">
                <a:latin typeface="Lato"/>
                <a:ea typeface="Lato"/>
                <a:cs typeface="Lato"/>
                <a:sym typeface="Lato"/>
              </a:rPr>
              <a:t>: </a:t>
            </a:r>
            <a:endParaRPr sz="1500">
              <a:latin typeface="Lato"/>
              <a:ea typeface="Lato"/>
              <a:cs typeface="Lato"/>
              <a:sym typeface="Lato"/>
            </a:endParaRPr>
          </a:p>
          <a:p>
            <a:pPr indent="0" lvl="0" marL="0" rtl="0" algn="l">
              <a:spcBef>
                <a:spcPts val="0"/>
              </a:spcBef>
              <a:spcAft>
                <a:spcPts val="1200"/>
              </a:spcAft>
              <a:buNone/>
            </a:pPr>
            <a:r>
              <a:rPr lang="en" sz="1300"/>
              <a:t>Our business specializes in leveraging machine learning algorithms to produce sentiment analysis and public relations findings; by providing these services we can empower the PR departments of small to medium sized businesses with new opportunities for strategic decision-making and effective reputation management.</a:t>
            </a:r>
            <a:endParaRPr sz="1600">
              <a:latin typeface="Lato"/>
              <a:ea typeface="Lato"/>
              <a:cs typeface="Lato"/>
              <a:sym typeface="Lato"/>
            </a:endParaRPr>
          </a:p>
        </p:txBody>
      </p:sp>
      <p:sp>
        <p:nvSpPr>
          <p:cNvPr id="85" name="Google Shape;85;p18"/>
          <p:cNvSpPr/>
          <p:nvPr/>
        </p:nvSpPr>
        <p:spPr>
          <a:xfrm>
            <a:off x="0" y="4040425"/>
            <a:ext cx="4572000" cy="1103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6" name="Google Shape;86;p18"/>
          <p:cNvSpPr/>
          <p:nvPr/>
        </p:nvSpPr>
        <p:spPr>
          <a:xfrm>
            <a:off x="4572000" y="4040425"/>
            <a:ext cx="4572000" cy="1103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7" name="Google Shape;87;p18"/>
          <p:cNvSpPr/>
          <p:nvPr/>
        </p:nvSpPr>
        <p:spPr>
          <a:xfrm>
            <a:off x="7323075" y="1036475"/>
            <a:ext cx="1821000" cy="2990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8" name="Google Shape;88;p18"/>
          <p:cNvSpPr/>
          <p:nvPr/>
        </p:nvSpPr>
        <p:spPr>
          <a:xfrm>
            <a:off x="-75" y="1036475"/>
            <a:ext cx="1821000" cy="2990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9" name="Google Shape;89;p18"/>
          <p:cNvSpPr/>
          <p:nvPr/>
        </p:nvSpPr>
        <p:spPr>
          <a:xfrm>
            <a:off x="3661500" y="1036475"/>
            <a:ext cx="1821000" cy="2990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0" name="Google Shape;90;p18"/>
          <p:cNvSpPr/>
          <p:nvPr/>
        </p:nvSpPr>
        <p:spPr>
          <a:xfrm>
            <a:off x="1820925" y="1036475"/>
            <a:ext cx="1840500" cy="14217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1" name="Google Shape;91;p18"/>
          <p:cNvSpPr/>
          <p:nvPr/>
        </p:nvSpPr>
        <p:spPr>
          <a:xfrm>
            <a:off x="1820925" y="2458175"/>
            <a:ext cx="1840500" cy="15684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2" name="Google Shape;92;p18"/>
          <p:cNvSpPr/>
          <p:nvPr/>
        </p:nvSpPr>
        <p:spPr>
          <a:xfrm>
            <a:off x="5478525" y="1036475"/>
            <a:ext cx="1840500" cy="15036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3" name="Google Shape;93;p18"/>
          <p:cNvSpPr/>
          <p:nvPr/>
        </p:nvSpPr>
        <p:spPr>
          <a:xfrm>
            <a:off x="5478525" y="2458175"/>
            <a:ext cx="1840500" cy="15684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4" name="Google Shape;94;p18"/>
          <p:cNvSpPr txBox="1"/>
          <p:nvPr/>
        </p:nvSpPr>
        <p:spPr>
          <a:xfrm>
            <a:off x="116850" y="1059575"/>
            <a:ext cx="1575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Key Partners</a:t>
            </a:r>
            <a:endParaRPr b="1" sz="1800">
              <a:solidFill>
                <a:schemeClr val="dk1"/>
              </a:solidFill>
              <a:latin typeface="Roboto"/>
              <a:ea typeface="Roboto"/>
              <a:cs typeface="Roboto"/>
              <a:sym typeface="Roboto"/>
            </a:endParaRPr>
          </a:p>
        </p:txBody>
      </p:sp>
      <p:sp>
        <p:nvSpPr>
          <p:cNvPr id="95" name="Google Shape;95;p18"/>
          <p:cNvSpPr txBox="1"/>
          <p:nvPr/>
        </p:nvSpPr>
        <p:spPr>
          <a:xfrm>
            <a:off x="1869450" y="1059575"/>
            <a:ext cx="172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Key Activities</a:t>
            </a:r>
            <a:endParaRPr b="1" sz="1800">
              <a:solidFill>
                <a:schemeClr val="dk1"/>
              </a:solidFill>
              <a:latin typeface="Roboto"/>
              <a:ea typeface="Roboto"/>
              <a:cs typeface="Roboto"/>
              <a:sym typeface="Roboto"/>
            </a:endParaRPr>
          </a:p>
        </p:txBody>
      </p:sp>
      <p:sp>
        <p:nvSpPr>
          <p:cNvPr id="96" name="Google Shape;96;p18"/>
          <p:cNvSpPr txBox="1"/>
          <p:nvPr/>
        </p:nvSpPr>
        <p:spPr>
          <a:xfrm>
            <a:off x="3774450" y="1059575"/>
            <a:ext cx="172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Value Prop.</a:t>
            </a:r>
            <a:endParaRPr b="1" sz="1800">
              <a:solidFill>
                <a:schemeClr val="dk1"/>
              </a:solidFill>
              <a:latin typeface="Roboto"/>
              <a:ea typeface="Roboto"/>
              <a:cs typeface="Roboto"/>
              <a:sym typeface="Roboto"/>
            </a:endParaRPr>
          </a:p>
        </p:txBody>
      </p:sp>
      <p:sp>
        <p:nvSpPr>
          <p:cNvPr id="97" name="Google Shape;97;p18"/>
          <p:cNvSpPr txBox="1"/>
          <p:nvPr/>
        </p:nvSpPr>
        <p:spPr>
          <a:xfrm>
            <a:off x="5527050" y="983375"/>
            <a:ext cx="1721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Customer Relations</a:t>
            </a:r>
            <a:endParaRPr b="1" sz="1800">
              <a:solidFill>
                <a:schemeClr val="dk1"/>
              </a:solidFill>
              <a:latin typeface="Roboto"/>
              <a:ea typeface="Roboto"/>
              <a:cs typeface="Roboto"/>
              <a:sym typeface="Roboto"/>
            </a:endParaRPr>
          </a:p>
        </p:txBody>
      </p:sp>
      <p:sp>
        <p:nvSpPr>
          <p:cNvPr id="98" name="Google Shape;98;p18"/>
          <p:cNvSpPr txBox="1"/>
          <p:nvPr/>
        </p:nvSpPr>
        <p:spPr>
          <a:xfrm>
            <a:off x="1869450" y="2431175"/>
            <a:ext cx="172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Key Resources</a:t>
            </a:r>
            <a:endParaRPr b="1" sz="1800">
              <a:solidFill>
                <a:schemeClr val="dk1"/>
              </a:solidFill>
              <a:latin typeface="Roboto"/>
              <a:ea typeface="Roboto"/>
              <a:cs typeface="Roboto"/>
              <a:sym typeface="Roboto"/>
            </a:endParaRPr>
          </a:p>
        </p:txBody>
      </p:sp>
      <p:sp>
        <p:nvSpPr>
          <p:cNvPr id="99" name="Google Shape;99;p18"/>
          <p:cNvSpPr txBox="1"/>
          <p:nvPr/>
        </p:nvSpPr>
        <p:spPr>
          <a:xfrm>
            <a:off x="7355850" y="983375"/>
            <a:ext cx="1721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Customer Segments</a:t>
            </a:r>
            <a:endParaRPr b="1" sz="1800">
              <a:solidFill>
                <a:schemeClr val="dk1"/>
              </a:solidFill>
              <a:latin typeface="Roboto"/>
              <a:ea typeface="Roboto"/>
              <a:cs typeface="Roboto"/>
              <a:sym typeface="Roboto"/>
            </a:endParaRPr>
          </a:p>
        </p:txBody>
      </p:sp>
      <p:sp>
        <p:nvSpPr>
          <p:cNvPr id="100" name="Google Shape;100;p18"/>
          <p:cNvSpPr txBox="1"/>
          <p:nvPr/>
        </p:nvSpPr>
        <p:spPr>
          <a:xfrm>
            <a:off x="40650" y="4044130"/>
            <a:ext cx="172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Cost</a:t>
            </a:r>
            <a:endParaRPr b="1" sz="1800">
              <a:solidFill>
                <a:schemeClr val="dk1"/>
              </a:solidFill>
              <a:latin typeface="Roboto"/>
              <a:ea typeface="Roboto"/>
              <a:cs typeface="Roboto"/>
              <a:sym typeface="Roboto"/>
            </a:endParaRPr>
          </a:p>
        </p:txBody>
      </p:sp>
      <p:sp>
        <p:nvSpPr>
          <p:cNvPr id="101" name="Google Shape;101;p18"/>
          <p:cNvSpPr txBox="1"/>
          <p:nvPr/>
        </p:nvSpPr>
        <p:spPr>
          <a:xfrm>
            <a:off x="4612650" y="4044130"/>
            <a:ext cx="217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Revenue Streams</a:t>
            </a:r>
            <a:endParaRPr b="1" sz="1800">
              <a:solidFill>
                <a:schemeClr val="dk1"/>
              </a:solidFill>
              <a:latin typeface="Roboto"/>
              <a:ea typeface="Roboto"/>
              <a:cs typeface="Roboto"/>
              <a:sym typeface="Roboto"/>
            </a:endParaRPr>
          </a:p>
        </p:txBody>
      </p:sp>
      <p:sp>
        <p:nvSpPr>
          <p:cNvPr id="102" name="Google Shape;102;p18"/>
          <p:cNvSpPr txBox="1"/>
          <p:nvPr/>
        </p:nvSpPr>
        <p:spPr>
          <a:xfrm>
            <a:off x="5527050" y="2431175"/>
            <a:ext cx="172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Channels</a:t>
            </a:r>
            <a:endParaRPr b="1" sz="1800">
              <a:solidFill>
                <a:schemeClr val="dk1"/>
              </a:solidFill>
              <a:latin typeface="Roboto"/>
              <a:ea typeface="Roboto"/>
              <a:cs typeface="Roboto"/>
              <a:sym typeface="Roboto"/>
            </a:endParaRPr>
          </a:p>
        </p:txBody>
      </p:sp>
      <p:sp>
        <p:nvSpPr>
          <p:cNvPr id="103" name="Google Shape;103;p18"/>
          <p:cNvSpPr txBox="1"/>
          <p:nvPr/>
        </p:nvSpPr>
        <p:spPr>
          <a:xfrm>
            <a:off x="134575" y="1526225"/>
            <a:ext cx="1558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NewsAPI</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Hugging Face</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104" name="Google Shape;104;p18"/>
          <p:cNvSpPr txBox="1"/>
          <p:nvPr/>
        </p:nvSpPr>
        <p:spPr>
          <a:xfrm>
            <a:off x="1963375" y="1441206"/>
            <a:ext cx="1558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Run sentiment analysis using ML algs for smaller PR departments</a:t>
            </a:r>
            <a:endParaRPr sz="1200">
              <a:solidFill>
                <a:schemeClr val="dk1"/>
              </a:solidFill>
              <a:latin typeface="Roboto"/>
              <a:ea typeface="Roboto"/>
              <a:cs typeface="Roboto"/>
              <a:sym typeface="Roboto"/>
            </a:endParaRPr>
          </a:p>
        </p:txBody>
      </p:sp>
      <p:sp>
        <p:nvSpPr>
          <p:cNvPr id="105" name="Google Shape;105;p18"/>
          <p:cNvSpPr txBox="1"/>
          <p:nvPr/>
        </p:nvSpPr>
        <p:spPr>
          <a:xfrm>
            <a:off x="1963375" y="2812798"/>
            <a:ext cx="1558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Articles for analysis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Processing power to run our models </a:t>
            </a:r>
            <a:endParaRPr sz="1200">
              <a:solidFill>
                <a:schemeClr val="dk1"/>
              </a:solidFill>
              <a:latin typeface="Roboto"/>
              <a:ea typeface="Roboto"/>
              <a:cs typeface="Roboto"/>
              <a:sym typeface="Roboto"/>
            </a:endParaRPr>
          </a:p>
        </p:txBody>
      </p:sp>
      <p:sp>
        <p:nvSpPr>
          <p:cNvPr id="106" name="Google Shape;106;p18"/>
          <p:cNvSpPr txBox="1"/>
          <p:nvPr/>
        </p:nvSpPr>
        <p:spPr>
          <a:xfrm>
            <a:off x="3792175" y="1526225"/>
            <a:ext cx="1558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Cost effective sentiment analysis of articles and potentially social media posts about our customer’s company</a:t>
            </a:r>
            <a:endParaRPr sz="1200">
              <a:solidFill>
                <a:schemeClr val="dk1"/>
              </a:solidFill>
              <a:latin typeface="Roboto"/>
              <a:ea typeface="Roboto"/>
              <a:cs typeface="Roboto"/>
              <a:sym typeface="Roboto"/>
            </a:endParaRPr>
          </a:p>
        </p:txBody>
      </p:sp>
      <p:sp>
        <p:nvSpPr>
          <p:cNvPr id="107" name="Google Shape;107;p18"/>
          <p:cNvSpPr txBox="1"/>
          <p:nvPr/>
        </p:nvSpPr>
        <p:spPr>
          <a:xfrm>
            <a:off x="5620975" y="1678625"/>
            <a:ext cx="155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Standard customer services</a:t>
            </a:r>
            <a:endParaRPr sz="1200">
              <a:solidFill>
                <a:schemeClr val="dk1"/>
              </a:solidFill>
              <a:latin typeface="Roboto"/>
              <a:ea typeface="Roboto"/>
              <a:cs typeface="Roboto"/>
              <a:sym typeface="Roboto"/>
            </a:endParaRPr>
          </a:p>
        </p:txBody>
      </p:sp>
      <p:sp>
        <p:nvSpPr>
          <p:cNvPr id="108" name="Google Shape;108;p18"/>
          <p:cNvSpPr txBox="1"/>
          <p:nvPr/>
        </p:nvSpPr>
        <p:spPr>
          <a:xfrm>
            <a:off x="5620975" y="2745425"/>
            <a:ext cx="1558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We’ll contact and work with our customers virtually, likely over a website and zoom</a:t>
            </a:r>
            <a:endParaRPr sz="1200">
              <a:solidFill>
                <a:schemeClr val="dk1"/>
              </a:solidFill>
              <a:latin typeface="Roboto"/>
              <a:ea typeface="Roboto"/>
              <a:cs typeface="Roboto"/>
              <a:sym typeface="Roboto"/>
            </a:endParaRPr>
          </a:p>
        </p:txBody>
      </p:sp>
      <p:sp>
        <p:nvSpPr>
          <p:cNvPr id="109" name="Google Shape;109;p18"/>
          <p:cNvSpPr txBox="1"/>
          <p:nvPr/>
        </p:nvSpPr>
        <p:spPr>
          <a:xfrm>
            <a:off x="7449775" y="1678625"/>
            <a:ext cx="1558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We assist small/medium internal PR departments </a:t>
            </a:r>
            <a:endParaRPr sz="1200">
              <a:solidFill>
                <a:schemeClr val="dk1"/>
              </a:solidFill>
              <a:latin typeface="Roboto"/>
              <a:ea typeface="Roboto"/>
              <a:cs typeface="Roboto"/>
              <a:sym typeface="Roboto"/>
            </a:endParaRPr>
          </a:p>
        </p:txBody>
      </p:sp>
      <p:sp>
        <p:nvSpPr>
          <p:cNvPr id="110" name="Google Shape;110;p18"/>
          <p:cNvSpPr txBox="1"/>
          <p:nvPr/>
        </p:nvSpPr>
        <p:spPr>
          <a:xfrm>
            <a:off x="4702525" y="4430900"/>
            <a:ext cx="430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We’d contract our services to PR departments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We’d also offer a subscription </a:t>
            </a:r>
            <a:endParaRPr sz="1200">
              <a:solidFill>
                <a:schemeClr val="dk1"/>
              </a:solidFill>
              <a:latin typeface="Roboto"/>
              <a:ea typeface="Roboto"/>
              <a:cs typeface="Roboto"/>
              <a:sym typeface="Roboto"/>
            </a:endParaRPr>
          </a:p>
        </p:txBody>
      </p:sp>
      <p:sp>
        <p:nvSpPr>
          <p:cNvPr id="111" name="Google Shape;111;p18"/>
          <p:cNvSpPr txBox="1"/>
          <p:nvPr/>
        </p:nvSpPr>
        <p:spPr>
          <a:xfrm>
            <a:off x="130525" y="4354700"/>
            <a:ext cx="430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Standard expenses for payroll, rent, etc.</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Expenses for NewsAPI, cloud computing/storage, etc. </a:t>
            </a:r>
            <a:endParaRPr sz="12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Example Business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Uber</a:t>
            </a:r>
            <a:endParaRPr/>
          </a:p>
        </p:txBody>
      </p:sp>
      <p:sp>
        <p:nvSpPr>
          <p:cNvPr id="122" name="Google Shape;122;p20"/>
          <p:cNvSpPr txBox="1"/>
          <p:nvPr>
            <p:ph idx="1" type="body"/>
          </p:nvPr>
        </p:nvSpPr>
        <p:spPr>
          <a:xfrm>
            <a:off x="387900" y="1489825"/>
            <a:ext cx="8248200" cy="34101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n" sz="1400"/>
              <a:t>Uber has hired us to produce findings on their current public perception…</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We’ll be producing findings using </a:t>
            </a:r>
            <a:r>
              <a:rPr b="1" lang="en" sz="1400" u="sng"/>
              <a:t>1272 </a:t>
            </a:r>
            <a:r>
              <a:rPr lang="en" sz="1400"/>
              <a:t>articles pulled using NewsAPI that mention “Uber” between 11/15 and 12/1</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We’ll also use the </a:t>
            </a:r>
            <a:r>
              <a:rPr b="1" lang="en" sz="1400"/>
              <a:t>Ola Vs Uber Play store reviews </a:t>
            </a:r>
            <a:r>
              <a:rPr lang="en" sz="1400"/>
              <a:t>dataset from Kaggle, this dataset contains &gt;1,000,000 Ola and Uber reviews but we’ll only be using </a:t>
            </a:r>
            <a:r>
              <a:rPr b="1" lang="en" sz="1400" u="sng"/>
              <a:t>1000 </a:t>
            </a:r>
            <a:r>
              <a:rPr lang="en" sz="1400"/>
              <a:t>Uber reviews. </a:t>
            </a:r>
            <a:endParaRPr sz="1400"/>
          </a:p>
          <a:p>
            <a:pPr indent="0" lvl="0" marL="0" rtl="0" algn="l">
              <a:spcBef>
                <a:spcPts val="600"/>
              </a:spcBef>
              <a:spcAft>
                <a:spcPts val="5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1" type="body"/>
          </p:nvPr>
        </p:nvSpPr>
        <p:spPr>
          <a:xfrm>
            <a:off x="387900" y="1489825"/>
            <a:ext cx="4184100" cy="34101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n" sz="1400"/>
              <a:t>The NewsAPI articles:</a:t>
            </a:r>
            <a:endParaRPr sz="1400"/>
          </a:p>
          <a:p>
            <a:pPr indent="457200" lvl="0" marL="0" rtl="0" algn="l">
              <a:spcBef>
                <a:spcPts val="600"/>
              </a:spcBef>
              <a:spcAft>
                <a:spcPts val="0"/>
              </a:spcAft>
              <a:buNone/>
            </a:pPr>
            <a:r>
              <a:rPr lang="en" sz="1400"/>
              <a:t>Each article had an </a:t>
            </a:r>
            <a:r>
              <a:rPr b="1" lang="en" sz="1400"/>
              <a:t>author</a:t>
            </a:r>
            <a:r>
              <a:rPr lang="en" sz="1400"/>
              <a:t>, </a:t>
            </a:r>
            <a:r>
              <a:rPr b="1" lang="en" sz="1400"/>
              <a:t>title</a:t>
            </a:r>
            <a:r>
              <a:rPr b="1" lang="en" sz="1400"/>
              <a:t>, </a:t>
            </a:r>
            <a:r>
              <a:rPr b="1" lang="en" sz="1400"/>
              <a:t>description, url, image, </a:t>
            </a:r>
            <a:r>
              <a:rPr lang="en" sz="1400"/>
              <a:t>and </a:t>
            </a:r>
            <a:r>
              <a:rPr b="1" lang="en" sz="1400"/>
              <a:t>date</a:t>
            </a:r>
            <a:endParaRPr b="1" sz="1400"/>
          </a:p>
          <a:p>
            <a:pPr indent="457200" lvl="0" marL="0" rtl="0" algn="l">
              <a:spcBef>
                <a:spcPts val="600"/>
              </a:spcBef>
              <a:spcAft>
                <a:spcPts val="0"/>
              </a:spcAft>
              <a:buNone/>
            </a:pPr>
            <a:r>
              <a:t/>
            </a:r>
            <a:endParaRPr sz="1400"/>
          </a:p>
          <a:p>
            <a:pPr indent="0" lvl="0" marL="0" rtl="0" algn="l">
              <a:spcBef>
                <a:spcPts val="600"/>
              </a:spcBef>
              <a:spcAft>
                <a:spcPts val="500"/>
              </a:spcAft>
              <a:buNone/>
            </a:pPr>
            <a:r>
              <a:rPr lang="en" sz="1400"/>
              <a:t>For our sentiment analysis we analyzed the </a:t>
            </a:r>
            <a:r>
              <a:rPr b="1" lang="en" sz="1400"/>
              <a:t>descriptions </a:t>
            </a:r>
            <a:r>
              <a:rPr lang="en" sz="1400"/>
              <a:t>and </a:t>
            </a:r>
            <a:r>
              <a:rPr b="1" lang="en" sz="1400"/>
              <a:t>titles </a:t>
            </a:r>
            <a:r>
              <a:rPr lang="en" sz="1400"/>
              <a:t>of the articles</a:t>
            </a:r>
            <a:endParaRPr sz="1400"/>
          </a:p>
        </p:txBody>
      </p:sp>
      <p:sp>
        <p:nvSpPr>
          <p:cNvPr id="128" name="Google Shape;128;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29" name="Google Shape;129;p21"/>
          <p:cNvSpPr txBox="1"/>
          <p:nvPr>
            <p:ph idx="1" type="body"/>
          </p:nvPr>
        </p:nvSpPr>
        <p:spPr>
          <a:xfrm>
            <a:off x="4572000" y="346825"/>
            <a:ext cx="4184100" cy="34101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n" sz="1400"/>
              <a:t>The kaggle </a:t>
            </a:r>
            <a:r>
              <a:rPr lang="en" sz="1400"/>
              <a:t>dataset</a:t>
            </a:r>
            <a:r>
              <a:rPr lang="en" sz="1400"/>
              <a:t>:</a:t>
            </a:r>
            <a:endParaRPr sz="1400"/>
          </a:p>
          <a:p>
            <a:pPr indent="0" lvl="0" marL="0" rtl="0" algn="l">
              <a:spcBef>
                <a:spcPts val="600"/>
              </a:spcBef>
              <a:spcAft>
                <a:spcPts val="0"/>
              </a:spcAft>
              <a:buNone/>
            </a:pPr>
            <a:r>
              <a:rPr lang="en" sz="1400"/>
              <a:t>	Each review had a </a:t>
            </a:r>
            <a:r>
              <a:rPr b="1" lang="en" sz="1400"/>
              <a:t>source, review_id, user_name, review_title, review_description, rating, thumbs_up</a:t>
            </a:r>
            <a:r>
              <a:rPr lang="en" sz="1400"/>
              <a:t>, etc. </a:t>
            </a:r>
            <a:endParaRPr sz="1400"/>
          </a:p>
          <a:p>
            <a:pPr indent="0" lvl="0" marL="0" rtl="0" algn="l">
              <a:spcBef>
                <a:spcPts val="600"/>
              </a:spcBef>
              <a:spcAft>
                <a:spcPts val="0"/>
              </a:spcAft>
              <a:buNone/>
            </a:pPr>
            <a:r>
              <a:t/>
            </a:r>
            <a:endParaRPr sz="1400"/>
          </a:p>
          <a:p>
            <a:pPr indent="0" lvl="0" marL="0" rtl="0" algn="l">
              <a:spcBef>
                <a:spcPts val="600"/>
              </a:spcBef>
              <a:spcAft>
                <a:spcPts val="500"/>
              </a:spcAft>
              <a:buNone/>
            </a:pPr>
            <a:r>
              <a:rPr lang="en" sz="1400"/>
              <a:t>For our sentiment </a:t>
            </a:r>
            <a:r>
              <a:rPr lang="en" sz="1400"/>
              <a:t>analysis</a:t>
            </a:r>
            <a:r>
              <a:rPr lang="en" sz="1400"/>
              <a:t> we only used the </a:t>
            </a:r>
            <a:r>
              <a:rPr b="1" lang="en" sz="1400"/>
              <a:t>review_description</a:t>
            </a:r>
            <a:endParaRPr b="1" sz="1400"/>
          </a:p>
        </p:txBody>
      </p:sp>
      <p:pic>
        <p:nvPicPr>
          <p:cNvPr id="130" name="Google Shape;130;p21"/>
          <p:cNvPicPr preferRelativeResize="0"/>
          <p:nvPr/>
        </p:nvPicPr>
        <p:blipFill rotWithShape="1">
          <a:blip r:embed="rId3">
            <a:alphaModFix/>
          </a:blip>
          <a:srcRect b="0" l="0" r="20597" t="80551"/>
          <a:stretch/>
        </p:blipFill>
        <p:spPr>
          <a:xfrm>
            <a:off x="169350" y="4034001"/>
            <a:ext cx="4224524" cy="733625"/>
          </a:xfrm>
          <a:prstGeom prst="rect">
            <a:avLst/>
          </a:prstGeom>
          <a:noFill/>
          <a:ln>
            <a:noFill/>
          </a:ln>
        </p:spPr>
      </p:pic>
      <p:pic>
        <p:nvPicPr>
          <p:cNvPr id="131" name="Google Shape;131;p21"/>
          <p:cNvPicPr preferRelativeResize="0"/>
          <p:nvPr/>
        </p:nvPicPr>
        <p:blipFill rotWithShape="1">
          <a:blip r:embed="rId4">
            <a:alphaModFix/>
          </a:blip>
          <a:srcRect b="0" l="0" r="44093" t="0"/>
          <a:stretch/>
        </p:blipFill>
        <p:spPr>
          <a:xfrm>
            <a:off x="4651375" y="2804522"/>
            <a:ext cx="4104726" cy="17906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Machine Learning Models</a:t>
            </a:r>
            <a:endParaRPr/>
          </a:p>
        </p:txBody>
      </p:sp>
      <p:sp>
        <p:nvSpPr>
          <p:cNvPr id="137" name="Google Shape;137;p22"/>
          <p:cNvSpPr txBox="1"/>
          <p:nvPr>
            <p:ph idx="1" type="body"/>
          </p:nvPr>
        </p:nvSpPr>
        <p:spPr>
          <a:xfrm>
            <a:off x="4768025" y="1489825"/>
            <a:ext cx="398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Hugging Face (Deep Learning):</a:t>
            </a:r>
            <a:endParaRPr b="1" sz="1400"/>
          </a:p>
          <a:p>
            <a:pPr indent="0" lvl="0" marL="0" rtl="0" algn="l">
              <a:spcBef>
                <a:spcPts val="1200"/>
              </a:spcBef>
              <a:spcAft>
                <a:spcPts val="1200"/>
              </a:spcAft>
              <a:buNone/>
            </a:pPr>
            <a:r>
              <a:rPr b="1" lang="en" sz="1400"/>
              <a:t>	</a:t>
            </a:r>
            <a:r>
              <a:rPr lang="en" sz="1400"/>
              <a:t>We used the </a:t>
            </a:r>
            <a:r>
              <a:rPr lang="en" sz="1400"/>
              <a:t>AdamCodd/distilbert-base- uncased-finetuned-sentiment-amazon, this model was trained using amazon reviews</a:t>
            </a:r>
            <a:endParaRPr sz="1400"/>
          </a:p>
        </p:txBody>
      </p:sp>
      <p:sp>
        <p:nvSpPr>
          <p:cNvPr id="138" name="Google Shape;138;p22"/>
          <p:cNvSpPr txBox="1"/>
          <p:nvPr>
            <p:ph idx="1" type="body"/>
          </p:nvPr>
        </p:nvSpPr>
        <p:spPr>
          <a:xfrm>
            <a:off x="387900" y="1489825"/>
            <a:ext cx="398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NLTK </a:t>
            </a:r>
            <a:r>
              <a:rPr b="1" lang="en" sz="1400"/>
              <a:t>(Natural language Processing):</a:t>
            </a:r>
            <a:endParaRPr b="1" sz="1400"/>
          </a:p>
          <a:p>
            <a:pPr indent="457200" lvl="0" marL="0" rtl="0" algn="l">
              <a:spcBef>
                <a:spcPts val="1200"/>
              </a:spcBef>
              <a:spcAft>
                <a:spcPts val="1200"/>
              </a:spcAft>
              <a:buNone/>
            </a:pPr>
            <a:r>
              <a:rPr lang="en" sz="1400"/>
              <a:t>We used VADER, a NLTK text sentiment analysis tool</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NewsAPI Results</a:t>
            </a:r>
            <a:endParaRPr/>
          </a:p>
        </p:txBody>
      </p:sp>
      <p:sp>
        <p:nvSpPr>
          <p:cNvPr id="144" name="Google Shape;144;p23"/>
          <p:cNvSpPr txBox="1"/>
          <p:nvPr>
            <p:ph idx="1" type="body"/>
          </p:nvPr>
        </p:nvSpPr>
        <p:spPr>
          <a:xfrm>
            <a:off x="387900" y="3341925"/>
            <a:ext cx="3988200" cy="62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t>Hugging Face (Deep Learning):</a:t>
            </a:r>
            <a:endParaRPr sz="1400"/>
          </a:p>
        </p:txBody>
      </p:sp>
      <p:sp>
        <p:nvSpPr>
          <p:cNvPr id="145" name="Google Shape;145;p23"/>
          <p:cNvSpPr txBox="1"/>
          <p:nvPr>
            <p:ph idx="1" type="body"/>
          </p:nvPr>
        </p:nvSpPr>
        <p:spPr>
          <a:xfrm>
            <a:off x="387900" y="1489825"/>
            <a:ext cx="3988200" cy="16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NLTK (Natural language Processing):</a:t>
            </a:r>
            <a:endParaRPr b="1" sz="1400"/>
          </a:p>
          <a:p>
            <a:pPr indent="0" lvl="0" marL="0" rtl="0" algn="l">
              <a:spcBef>
                <a:spcPts val="1200"/>
              </a:spcBef>
              <a:spcAft>
                <a:spcPts val="0"/>
              </a:spcAft>
              <a:buNone/>
            </a:pPr>
            <a:r>
              <a:t/>
            </a:r>
            <a:endParaRPr sz="1400"/>
          </a:p>
          <a:p>
            <a:pPr indent="457200" lvl="0" marL="0" rtl="0" algn="l">
              <a:spcBef>
                <a:spcPts val="1200"/>
              </a:spcBef>
              <a:spcAft>
                <a:spcPts val="1200"/>
              </a:spcAft>
              <a:buNone/>
            </a:pPr>
            <a:r>
              <a:t/>
            </a:r>
            <a:endParaRPr sz="1400"/>
          </a:p>
        </p:txBody>
      </p:sp>
      <p:pic>
        <p:nvPicPr>
          <p:cNvPr id="146" name="Google Shape;146;p23"/>
          <p:cNvPicPr preferRelativeResize="0"/>
          <p:nvPr/>
        </p:nvPicPr>
        <p:blipFill>
          <a:blip r:embed="rId3">
            <a:alphaModFix/>
          </a:blip>
          <a:stretch>
            <a:fillRect/>
          </a:stretch>
        </p:blipFill>
        <p:spPr>
          <a:xfrm>
            <a:off x="4170875" y="265914"/>
            <a:ext cx="4678098" cy="2272485"/>
          </a:xfrm>
          <a:prstGeom prst="rect">
            <a:avLst/>
          </a:prstGeom>
          <a:noFill/>
          <a:ln>
            <a:noFill/>
          </a:ln>
        </p:spPr>
      </p:pic>
      <p:pic>
        <p:nvPicPr>
          <p:cNvPr id="147" name="Google Shape;147;p23"/>
          <p:cNvPicPr preferRelativeResize="0"/>
          <p:nvPr/>
        </p:nvPicPr>
        <p:blipFill>
          <a:blip r:embed="rId4">
            <a:alphaModFix/>
          </a:blip>
          <a:stretch>
            <a:fillRect/>
          </a:stretch>
        </p:blipFill>
        <p:spPr>
          <a:xfrm>
            <a:off x="4170875" y="2728725"/>
            <a:ext cx="4678100" cy="223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