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Average"/>
      <p:regular r:id="rId23"/>
    </p:embeddedFont>
    <p:embeddedFont>
      <p:font typeface="Oswald"/>
      <p:regular r:id="rId24"/>
      <p:bold r:id="rId25"/>
    </p:embeddedFont>
    <p:embeddedFont>
      <p:font typeface="Palanquin"/>
      <p:regular r:id="rId26"/>
      <p:bold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Oswald-regular.fntdata"/><Relationship Id="rId23" Type="http://schemas.openxmlformats.org/officeDocument/2006/relationships/font" Target="fonts/Average-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alanquin-regular.fntdata"/><Relationship Id="rId25" Type="http://schemas.openxmlformats.org/officeDocument/2006/relationships/font" Target="fonts/Oswald-bold.fntdata"/><Relationship Id="rId27" Type="http://schemas.openxmlformats.org/officeDocument/2006/relationships/font" Target="fonts/Palanquin-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1225b8c8db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21225b8c8d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1225b8c8d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21225b8c8d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11887387d5_2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211887387d5_2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211887387d5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211887387d5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211887387d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211887387d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425ceefb226b868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425ceefb226b868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f1fed2c100d2472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f1fed2c100d2472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11880b796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211880b796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a5fce502b27786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a5fce502b27786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425ceefb226b868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425ceefb226b868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At </a:t>
            </a:r>
            <a:r>
              <a:rPr lang="en"/>
              <a:t>first, we attempting to use a Kaggle Database with every game since 1946, including every single statistic you can imagine. However, we saw it as overwhelming, and multiple points of data were thrown at us in every direction. Csv files were all over, data was missing, and it </a:t>
            </a:r>
            <a:r>
              <a:rPr lang="en"/>
              <a:t>was unnecessary</a:t>
            </a:r>
            <a:r>
              <a:rPr lang="en"/>
              <a:t> for the conclusions we wanted with this project.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Next, we decided to pick up a GitHub database…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d003aa960b6fe37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d003aa960b6fe37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At first, we attempting to use a Kaggle Database with every game since 1946, including every single statistic you can imagine. However, we saw it as overwhelming, and multiple points of data were thrown at us in every direction. Csv files were all over, data was missing, and it was unnecessary for the conclusions we wanted with this project.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Next, we decided to pick up a GitHub database…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425ceefb226b868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425ceefb226b868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Removing all columns except for </a:t>
            </a:r>
            <a:r>
              <a:rPr lang="en"/>
              <a:t>warriors</a:t>
            </a:r>
            <a:r>
              <a:rPr lang="en"/>
              <a:t> 3p% and points scored, removing fg, fg%, ft, ft%, ast, steals, blocks etc. We want to focus on specific 2. Trained the dataset using the first 56 games, which is 70% of the 82 game season and tested using the last 26 games (30%). Then analyze the results and draw conclusions.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3e1b313a254a73d3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3e1b313a254a73d3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After removing the columns that didn’t relate to the Warrior’s 3p% or points scored during a game, we created a linear regression trained on those first 56 games in the season. </a:t>
            </a:r>
            <a:endParaRPr/>
          </a:p>
          <a:p>
            <a:pPr indent="0" lvl="0" marL="0" rtl="0" algn="l">
              <a:spcBef>
                <a:spcPts val="0"/>
              </a:spcBef>
              <a:spcAft>
                <a:spcPts val="0"/>
              </a:spcAft>
              <a:buNone/>
            </a:pPr>
            <a:r>
              <a:rPr lang="en"/>
              <a:t>We created a scatter plot with 3 point percentage along the x-axis and points scored along the y-axis, then found the linear regression equation for the 56 data points plotted on the graph. </a:t>
            </a:r>
            <a:endParaRPr/>
          </a:p>
          <a:p>
            <a:pPr indent="0" lvl="0" marL="0" rtl="0" algn="l">
              <a:spcBef>
                <a:spcPts val="0"/>
              </a:spcBef>
              <a:spcAft>
                <a:spcPts val="0"/>
              </a:spcAft>
              <a:buNone/>
            </a:pPr>
            <a:r>
              <a:rPr lang="en"/>
              <a:t>Using this linear regression model trained on the first 70% of the dataset, we acquired </a:t>
            </a:r>
            <a:r>
              <a:rPr lang="en"/>
              <a:t>an equation of y =</a:t>
            </a:r>
            <a:r>
              <a:rPr lang="en"/>
              <a:t> 66.879x + 87.196, showing a positive </a:t>
            </a:r>
            <a:r>
              <a:rPr lang="en"/>
              <a:t>trend</a:t>
            </a:r>
            <a:r>
              <a:rPr lang="en"/>
              <a:t> in between 3p% and points scored.</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11887387d5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11887387d5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In order to </a:t>
            </a:r>
            <a:r>
              <a:rPr lang="en">
                <a:solidFill>
                  <a:schemeClr val="dk1"/>
                </a:solidFill>
              </a:rPr>
              <a:t>test this model on the remaining 30% of the dataset, 3p% values were plugged into the equation (for x), and the output was the predicted value of points scored for the corresponding 3p%.</a:t>
            </a:r>
            <a:endParaRPr>
              <a:solidFill>
                <a:schemeClr val="dk1"/>
              </a:solidFill>
            </a:endParaRPr>
          </a:p>
          <a:p>
            <a:pPr indent="0" lvl="0" marL="0" rtl="0" algn="l">
              <a:spcBef>
                <a:spcPts val="0"/>
              </a:spcBef>
              <a:spcAft>
                <a:spcPts val="0"/>
              </a:spcAft>
              <a:buNone/>
            </a:pPr>
            <a:r>
              <a:rPr lang="en">
                <a:solidFill>
                  <a:schemeClr val="dk1"/>
                </a:solidFill>
              </a:rPr>
              <a:t>Once these values were calculated, we had to compare the predictions to the actual points scored. We created a second scatter plot with predicted values along the x-axis and actual values along the y-axis.</a:t>
            </a:r>
            <a:endParaRPr>
              <a:solidFill>
                <a:schemeClr val="dk1"/>
              </a:solidFill>
            </a:endParaRPr>
          </a:p>
          <a:p>
            <a:pPr indent="0" lvl="0" marL="0" rtl="0" algn="l">
              <a:spcBef>
                <a:spcPts val="0"/>
              </a:spcBef>
              <a:spcAft>
                <a:spcPts val="0"/>
              </a:spcAft>
              <a:buNone/>
            </a:pPr>
            <a:r>
              <a:rPr lang="en">
                <a:solidFill>
                  <a:schemeClr val="dk1"/>
                </a:solidFill>
              </a:rPr>
              <a:t>We then calculated the R^2 value to determine how closely the models was able to predict the points scored by the warriors based on 3p%.</a:t>
            </a:r>
            <a:endParaRPr>
              <a:solidFill>
                <a:schemeClr val="dk1"/>
              </a:solidFill>
            </a:endParaRPr>
          </a:p>
          <a:p>
            <a:pPr indent="0" lvl="0" marL="0" rtl="0" algn="l">
              <a:spcBef>
                <a:spcPts val="0"/>
              </a:spcBef>
              <a:spcAft>
                <a:spcPts val="0"/>
              </a:spcAft>
              <a:buNone/>
            </a:pPr>
            <a:r>
              <a:rPr lang="en">
                <a:solidFill>
                  <a:schemeClr val="dk1"/>
                </a:solidFill>
              </a:rPr>
              <a:t>The R^2 value came out to 0.5115, correlated linearly. This shows that the training model was not perfect at predicting the points scored, but did a good job since it was a linear model, having only two trainable parameters (slope and intercept). </a:t>
            </a:r>
            <a:endParaRPr>
              <a:solidFill>
                <a:schemeClr val="dk1"/>
              </a:solidFill>
            </a:endParaRPr>
          </a:p>
          <a:p>
            <a:pPr indent="0" lvl="0" marL="0" rtl="0" algn="l">
              <a:spcBef>
                <a:spcPts val="0"/>
              </a:spcBef>
              <a:spcAft>
                <a:spcPts val="0"/>
              </a:spcAft>
              <a:buNone/>
            </a:pPr>
            <a:r>
              <a:rPr lang="en">
                <a:solidFill>
                  <a:schemeClr val="dk1"/>
                </a:solidFill>
              </a:rPr>
              <a:t>The model worked especially well when predicting higher scoring games (using a higher 3p%) since high scoring values within the training data were more closely correlated with the 3p% than lower scoring games.</a:t>
            </a:r>
            <a:endParaRPr>
              <a:solidFill>
                <a:schemeClr val="dk1"/>
              </a:solidFill>
            </a:endParaRPr>
          </a:p>
          <a:p>
            <a:pPr indent="0" lvl="0" marL="0" rtl="0" algn="l">
              <a:spcBef>
                <a:spcPts val="0"/>
              </a:spcBef>
              <a:spcAft>
                <a:spcPts val="0"/>
              </a:spcAft>
              <a:buNone/>
            </a:pPr>
            <a:r>
              <a:rPr lang="en">
                <a:solidFill>
                  <a:schemeClr val="dk1"/>
                </a:solidFill>
              </a:rPr>
              <a:t>The model had the hardest time predicting low scoring games, as seen by some of the outliers in the comparison scatter plot. This is due to the fact that that the lowest scoring game in the training dataset was 89, while the testing data set had a much lower minimum score of 79. The model was not able to predict the score of the 79 point game accurately because the 3p% was relatively normal despite the low scoring of the team. This is most likely due to the fact that the Warriors this season had average 3p% games even when having a low scoring game overall.</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f1fed2c100d2472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f1fed2c100d2472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1225b8c8d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1225b8c8d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55" name="Shape 55"/>
        <p:cNvGrpSpPr/>
        <p:nvPr/>
      </p:nvGrpSpPr>
      <p:grpSpPr>
        <a:xfrm>
          <a:off x="0" y="0"/>
          <a:ext cx="0" cy="0"/>
          <a:chOff x="0" y="0"/>
          <a:chExt cx="0" cy="0"/>
        </a:xfrm>
      </p:grpSpPr>
      <p:sp>
        <p:nvSpPr>
          <p:cNvPr id="56" name="Google Shape;56;p13"/>
          <p:cNvSpPr txBox="1"/>
          <p:nvPr>
            <p:ph type="title"/>
          </p:nvPr>
        </p:nvSpPr>
        <p:spPr>
          <a:xfrm>
            <a:off x="713225" y="539500"/>
            <a:ext cx="77175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57" name="Google Shape;57;p13">
            <a:hlinkClick/>
          </p:cNvPr>
          <p:cNvSpPr txBox="1"/>
          <p:nvPr>
            <p:ph hasCustomPrompt="1" idx="2" type="title"/>
          </p:nvPr>
        </p:nvSpPr>
        <p:spPr>
          <a:xfrm>
            <a:off x="713225" y="1787250"/>
            <a:ext cx="923400" cy="964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000"/>
              <a:buNone/>
              <a:defRPr sz="52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a:r>
              <a:t>xx%</a:t>
            </a:r>
          </a:p>
        </p:txBody>
      </p:sp>
      <p:sp>
        <p:nvSpPr>
          <p:cNvPr id="58" name="Google Shape;58;p13">
            <a:hlinkClick/>
          </p:cNvPr>
          <p:cNvSpPr txBox="1"/>
          <p:nvPr>
            <p:ph idx="3" type="title"/>
          </p:nvPr>
        </p:nvSpPr>
        <p:spPr>
          <a:xfrm>
            <a:off x="1636585" y="1787250"/>
            <a:ext cx="1684500" cy="436500"/>
          </a:xfrm>
          <a:prstGeom prst="rect">
            <a:avLst/>
          </a:prstGeom>
        </p:spPr>
        <p:txBody>
          <a:bodyPr anchorCtr="0" anchor="b" bIns="91425" lIns="91425" spcFirstLastPara="1" rIns="91425" wrap="square" tIns="91425">
            <a:normAutofit/>
          </a:bodyPr>
          <a:lstStyle>
            <a:lvl1pPr lvl="0" rtl="0">
              <a:spcBef>
                <a:spcPts val="0"/>
              </a:spcBef>
              <a:spcAft>
                <a:spcPts val="0"/>
              </a:spcAft>
              <a:buSzPts val="2000"/>
              <a:buNone/>
              <a:defRPr sz="1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59" name="Google Shape;59;p13">
            <a:hlinkClick/>
          </p:cNvPr>
          <p:cNvSpPr txBox="1"/>
          <p:nvPr>
            <p:ph idx="1" type="subTitle"/>
          </p:nvPr>
        </p:nvSpPr>
        <p:spPr>
          <a:xfrm>
            <a:off x="1636576" y="2062667"/>
            <a:ext cx="1684500" cy="689400"/>
          </a:xfrm>
          <a:prstGeom prst="rect">
            <a:avLst/>
          </a:prstGeom>
        </p:spPr>
        <p:txBody>
          <a:bodyPr anchorCtr="0" anchor="t" bIns="91425" lIns="91425" spcFirstLastPara="1" rIns="91425" wrap="square" tIns="91425">
            <a:normAutofit/>
          </a:bodyPr>
          <a:lstStyle>
            <a:lvl1pPr lvl="0" rtl="0">
              <a:spcBef>
                <a:spcPts val="0"/>
              </a:spcBef>
              <a:spcAft>
                <a:spcPts val="0"/>
              </a:spcAft>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0" name="Google Shape;60;p13"/>
          <p:cNvSpPr txBox="1"/>
          <p:nvPr>
            <p:ph hasCustomPrompt="1" idx="4" type="title"/>
          </p:nvPr>
        </p:nvSpPr>
        <p:spPr>
          <a:xfrm>
            <a:off x="713225" y="3629725"/>
            <a:ext cx="923400" cy="964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000"/>
              <a:buNone/>
              <a:defRPr sz="52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a:r>
              <a:t>xx%</a:t>
            </a:r>
          </a:p>
        </p:txBody>
      </p:sp>
      <p:sp>
        <p:nvSpPr>
          <p:cNvPr id="61" name="Google Shape;61;p13"/>
          <p:cNvSpPr txBox="1"/>
          <p:nvPr>
            <p:ph idx="5" type="title"/>
          </p:nvPr>
        </p:nvSpPr>
        <p:spPr>
          <a:xfrm>
            <a:off x="1636585" y="3629627"/>
            <a:ext cx="1684500" cy="436500"/>
          </a:xfrm>
          <a:prstGeom prst="rect">
            <a:avLst/>
          </a:prstGeom>
        </p:spPr>
        <p:txBody>
          <a:bodyPr anchorCtr="0" anchor="b" bIns="91425" lIns="91425" spcFirstLastPara="1" rIns="91425" wrap="square" tIns="91425">
            <a:normAutofit/>
          </a:bodyPr>
          <a:lstStyle>
            <a:lvl1pPr lvl="0" rtl="0">
              <a:spcBef>
                <a:spcPts val="0"/>
              </a:spcBef>
              <a:spcAft>
                <a:spcPts val="0"/>
              </a:spcAft>
              <a:buSzPts val="2000"/>
              <a:buNone/>
              <a:defRPr sz="1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2" name="Google Shape;62;p13"/>
          <p:cNvSpPr txBox="1"/>
          <p:nvPr>
            <p:ph idx="6" type="subTitle"/>
          </p:nvPr>
        </p:nvSpPr>
        <p:spPr>
          <a:xfrm>
            <a:off x="1636576" y="3905175"/>
            <a:ext cx="1684500" cy="689400"/>
          </a:xfrm>
          <a:prstGeom prst="rect">
            <a:avLst/>
          </a:prstGeom>
        </p:spPr>
        <p:txBody>
          <a:bodyPr anchorCtr="0" anchor="t" bIns="91425" lIns="91425" spcFirstLastPara="1" rIns="91425" wrap="square" tIns="91425">
            <a:normAutofit/>
          </a:bodyPr>
          <a:lstStyle>
            <a:lvl1pPr lvl="0" rtl="0">
              <a:spcBef>
                <a:spcPts val="0"/>
              </a:spcBef>
              <a:spcAft>
                <a:spcPts val="0"/>
              </a:spcAft>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3" name="Google Shape;63;p13">
            <a:hlinkClick/>
          </p:cNvPr>
          <p:cNvSpPr txBox="1"/>
          <p:nvPr>
            <p:ph hasCustomPrompt="1" idx="7" type="title"/>
          </p:nvPr>
        </p:nvSpPr>
        <p:spPr>
          <a:xfrm>
            <a:off x="3321175" y="1787250"/>
            <a:ext cx="923400" cy="964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000"/>
              <a:buNone/>
              <a:defRPr sz="52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a:r>
              <a:t>xx%</a:t>
            </a:r>
          </a:p>
        </p:txBody>
      </p:sp>
      <p:sp>
        <p:nvSpPr>
          <p:cNvPr id="64" name="Google Shape;64;p13">
            <a:hlinkClick/>
          </p:cNvPr>
          <p:cNvSpPr txBox="1"/>
          <p:nvPr>
            <p:ph idx="8" type="title"/>
          </p:nvPr>
        </p:nvSpPr>
        <p:spPr>
          <a:xfrm>
            <a:off x="4244527" y="1787250"/>
            <a:ext cx="1684500" cy="436500"/>
          </a:xfrm>
          <a:prstGeom prst="rect">
            <a:avLst/>
          </a:prstGeom>
        </p:spPr>
        <p:txBody>
          <a:bodyPr anchorCtr="0" anchor="b" bIns="91425" lIns="91425" spcFirstLastPara="1" rIns="91425" wrap="square" tIns="91425">
            <a:normAutofit/>
          </a:bodyPr>
          <a:lstStyle>
            <a:lvl1pPr lvl="0" rtl="0">
              <a:spcBef>
                <a:spcPts val="0"/>
              </a:spcBef>
              <a:spcAft>
                <a:spcPts val="0"/>
              </a:spcAft>
              <a:buSzPts val="2000"/>
              <a:buNone/>
              <a:defRPr sz="1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5" name="Google Shape;65;p13">
            <a:hlinkClick/>
          </p:cNvPr>
          <p:cNvSpPr txBox="1"/>
          <p:nvPr>
            <p:ph idx="9" type="subTitle"/>
          </p:nvPr>
        </p:nvSpPr>
        <p:spPr>
          <a:xfrm>
            <a:off x="4244526" y="2062667"/>
            <a:ext cx="1684500" cy="689400"/>
          </a:xfrm>
          <a:prstGeom prst="rect">
            <a:avLst/>
          </a:prstGeom>
        </p:spPr>
        <p:txBody>
          <a:bodyPr anchorCtr="0" anchor="t" bIns="91425" lIns="91425" spcFirstLastPara="1" rIns="91425" wrap="square" tIns="91425">
            <a:normAutofit/>
          </a:bodyPr>
          <a:lstStyle>
            <a:lvl1pPr lvl="0" rtl="0">
              <a:spcBef>
                <a:spcPts val="0"/>
              </a:spcBef>
              <a:spcAft>
                <a:spcPts val="0"/>
              </a:spcAft>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6" name="Google Shape;66;p13"/>
          <p:cNvSpPr txBox="1"/>
          <p:nvPr>
            <p:ph hasCustomPrompt="1" idx="13" type="title"/>
          </p:nvPr>
        </p:nvSpPr>
        <p:spPr>
          <a:xfrm>
            <a:off x="3321175" y="3629725"/>
            <a:ext cx="923400" cy="964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000"/>
              <a:buNone/>
              <a:defRPr sz="52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a:r>
              <a:t>xx%</a:t>
            </a:r>
          </a:p>
        </p:txBody>
      </p:sp>
      <p:sp>
        <p:nvSpPr>
          <p:cNvPr id="67" name="Google Shape;67;p13"/>
          <p:cNvSpPr txBox="1"/>
          <p:nvPr>
            <p:ph idx="14" type="title"/>
          </p:nvPr>
        </p:nvSpPr>
        <p:spPr>
          <a:xfrm>
            <a:off x="4244527" y="3629627"/>
            <a:ext cx="1684500" cy="436500"/>
          </a:xfrm>
          <a:prstGeom prst="rect">
            <a:avLst/>
          </a:prstGeom>
        </p:spPr>
        <p:txBody>
          <a:bodyPr anchorCtr="0" anchor="b" bIns="91425" lIns="91425" spcFirstLastPara="1" rIns="91425" wrap="square" tIns="91425">
            <a:normAutofit/>
          </a:bodyPr>
          <a:lstStyle>
            <a:lvl1pPr lvl="0" rtl="0">
              <a:spcBef>
                <a:spcPts val="0"/>
              </a:spcBef>
              <a:spcAft>
                <a:spcPts val="0"/>
              </a:spcAft>
              <a:buSzPts val="2000"/>
              <a:buNone/>
              <a:defRPr sz="1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8" name="Google Shape;68;p13"/>
          <p:cNvSpPr txBox="1"/>
          <p:nvPr>
            <p:ph idx="15" type="subTitle"/>
          </p:nvPr>
        </p:nvSpPr>
        <p:spPr>
          <a:xfrm>
            <a:off x="4244526" y="3905175"/>
            <a:ext cx="1684500" cy="689400"/>
          </a:xfrm>
          <a:prstGeom prst="rect">
            <a:avLst/>
          </a:prstGeom>
        </p:spPr>
        <p:txBody>
          <a:bodyPr anchorCtr="0" anchor="t" bIns="91425" lIns="91425" spcFirstLastPara="1" rIns="91425" wrap="square" tIns="91425">
            <a:normAutofit/>
          </a:bodyPr>
          <a:lstStyle>
            <a:lvl1pPr lvl="0" rtl="0">
              <a:spcBef>
                <a:spcPts val="0"/>
              </a:spcBef>
              <a:spcAft>
                <a:spcPts val="0"/>
              </a:spcAft>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9" name="Google Shape;69;p13">
            <a:hlinkClick/>
          </p:cNvPr>
          <p:cNvSpPr txBox="1"/>
          <p:nvPr>
            <p:ph hasCustomPrompt="1" idx="16" type="title"/>
          </p:nvPr>
        </p:nvSpPr>
        <p:spPr>
          <a:xfrm>
            <a:off x="5929125" y="1787250"/>
            <a:ext cx="923400" cy="964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000"/>
              <a:buNone/>
              <a:defRPr sz="52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a:r>
              <a:t>xx%</a:t>
            </a:r>
          </a:p>
        </p:txBody>
      </p:sp>
      <p:sp>
        <p:nvSpPr>
          <p:cNvPr id="70" name="Google Shape;70;p13">
            <a:hlinkClick/>
          </p:cNvPr>
          <p:cNvSpPr txBox="1"/>
          <p:nvPr>
            <p:ph idx="17" type="title"/>
          </p:nvPr>
        </p:nvSpPr>
        <p:spPr>
          <a:xfrm>
            <a:off x="6852450" y="1787250"/>
            <a:ext cx="1684500" cy="436500"/>
          </a:xfrm>
          <a:prstGeom prst="rect">
            <a:avLst/>
          </a:prstGeom>
        </p:spPr>
        <p:txBody>
          <a:bodyPr anchorCtr="0" anchor="b" bIns="91425" lIns="91425" spcFirstLastPara="1" rIns="91425" wrap="square" tIns="91425">
            <a:normAutofit/>
          </a:bodyPr>
          <a:lstStyle>
            <a:lvl1pPr lvl="0" rtl="0">
              <a:spcBef>
                <a:spcPts val="0"/>
              </a:spcBef>
              <a:spcAft>
                <a:spcPts val="0"/>
              </a:spcAft>
              <a:buSzPts val="2000"/>
              <a:buNone/>
              <a:defRPr sz="1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1" name="Google Shape;71;p13">
            <a:hlinkClick/>
          </p:cNvPr>
          <p:cNvSpPr txBox="1"/>
          <p:nvPr>
            <p:ph idx="18" type="subTitle"/>
          </p:nvPr>
        </p:nvSpPr>
        <p:spPr>
          <a:xfrm>
            <a:off x="6852456" y="2062667"/>
            <a:ext cx="1684500" cy="689400"/>
          </a:xfrm>
          <a:prstGeom prst="rect">
            <a:avLst/>
          </a:prstGeom>
        </p:spPr>
        <p:txBody>
          <a:bodyPr anchorCtr="0" anchor="t" bIns="91425" lIns="91425" spcFirstLastPara="1" rIns="91425" wrap="square" tIns="91425">
            <a:normAutofit/>
          </a:bodyPr>
          <a:lstStyle>
            <a:lvl1pPr lvl="0" rtl="0">
              <a:spcBef>
                <a:spcPts val="0"/>
              </a:spcBef>
              <a:spcAft>
                <a:spcPts val="0"/>
              </a:spcAft>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2" name="Google Shape;72;p13"/>
          <p:cNvSpPr txBox="1"/>
          <p:nvPr>
            <p:ph hasCustomPrompt="1" idx="19" type="title"/>
          </p:nvPr>
        </p:nvSpPr>
        <p:spPr>
          <a:xfrm>
            <a:off x="5929125" y="3629725"/>
            <a:ext cx="923400" cy="964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000"/>
              <a:buNone/>
              <a:defRPr sz="52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a:r>
              <a:t>xx%</a:t>
            </a:r>
          </a:p>
        </p:txBody>
      </p:sp>
      <p:sp>
        <p:nvSpPr>
          <p:cNvPr id="73" name="Google Shape;73;p13"/>
          <p:cNvSpPr txBox="1"/>
          <p:nvPr>
            <p:ph idx="20" type="title"/>
          </p:nvPr>
        </p:nvSpPr>
        <p:spPr>
          <a:xfrm>
            <a:off x="6852450" y="3629627"/>
            <a:ext cx="1684500" cy="436500"/>
          </a:xfrm>
          <a:prstGeom prst="rect">
            <a:avLst/>
          </a:prstGeom>
        </p:spPr>
        <p:txBody>
          <a:bodyPr anchorCtr="0" anchor="b" bIns="91425" lIns="91425" spcFirstLastPara="1" rIns="91425" wrap="square" tIns="91425">
            <a:normAutofit/>
          </a:bodyPr>
          <a:lstStyle>
            <a:lvl1pPr lvl="0" rtl="0">
              <a:spcBef>
                <a:spcPts val="0"/>
              </a:spcBef>
              <a:spcAft>
                <a:spcPts val="0"/>
              </a:spcAft>
              <a:buSzPts val="2000"/>
              <a:buNone/>
              <a:defRPr sz="1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4" name="Google Shape;74;p13"/>
          <p:cNvSpPr txBox="1"/>
          <p:nvPr>
            <p:ph idx="21" type="subTitle"/>
          </p:nvPr>
        </p:nvSpPr>
        <p:spPr>
          <a:xfrm>
            <a:off x="6852456" y="3905175"/>
            <a:ext cx="1684500" cy="689400"/>
          </a:xfrm>
          <a:prstGeom prst="rect">
            <a:avLst/>
          </a:prstGeom>
        </p:spPr>
        <p:txBody>
          <a:bodyPr anchorCtr="0" anchor="t" bIns="91425" lIns="91425" spcFirstLastPara="1" rIns="91425" wrap="square" tIns="91425">
            <a:normAutofit/>
          </a:bodyPr>
          <a:lstStyle>
            <a:lvl1pPr lvl="0" rtl="0">
              <a:spcBef>
                <a:spcPts val="0"/>
              </a:spcBef>
              <a:spcAft>
                <a:spcPts val="0"/>
              </a:spcAft>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5" name="Google Shape;75;p13"/>
          <p:cNvSpPr txBox="1"/>
          <p:nvPr>
            <p:ph idx="12" type="sldNum"/>
          </p:nvPr>
        </p:nvSpPr>
        <p:spPr>
          <a:xfrm>
            <a:off x="8556784" y="4749851"/>
            <a:ext cx="548700" cy="393600"/>
          </a:xfrm>
          <a:prstGeom prst="rect">
            <a:avLst/>
          </a:prstGeom>
        </p:spPr>
        <p:txBody>
          <a:bodyPr anchorCtr="0" anchor="t"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2">
  <p:cSld name="TITLE_AND_BODY_2">
    <p:spTree>
      <p:nvGrpSpPr>
        <p:cNvPr id="76" name="Shape 76"/>
        <p:cNvGrpSpPr/>
        <p:nvPr/>
      </p:nvGrpSpPr>
      <p:grpSpPr>
        <a:xfrm>
          <a:off x="0" y="0"/>
          <a:ext cx="0" cy="0"/>
          <a:chOff x="0" y="0"/>
          <a:chExt cx="0" cy="0"/>
        </a:xfrm>
      </p:grpSpPr>
      <p:sp>
        <p:nvSpPr>
          <p:cNvPr id="77" name="Google Shape;77;p14"/>
          <p:cNvSpPr txBox="1"/>
          <p:nvPr>
            <p:ph type="title"/>
          </p:nvPr>
        </p:nvSpPr>
        <p:spPr>
          <a:xfrm>
            <a:off x="437650" y="527600"/>
            <a:ext cx="8268600" cy="598800"/>
          </a:xfrm>
          <a:prstGeom prst="rect">
            <a:avLst/>
          </a:prstGeom>
        </p:spPr>
        <p:txBody>
          <a:bodyPr anchorCtr="0" anchor="t" bIns="91425" lIns="91425" spcFirstLastPara="1" rIns="91425" wrap="square" tIns="91425">
            <a:normAutofit/>
          </a:bodyPr>
          <a:lstStyle>
            <a:lvl1pPr lvl="0" rtl="0">
              <a:spcBef>
                <a:spcPts val="0"/>
              </a:spcBef>
              <a:spcAft>
                <a:spcPts val="0"/>
              </a:spcAft>
              <a:buClr>
                <a:srgbClr val="CC4125"/>
              </a:buClr>
              <a:buSzPts val="3000"/>
              <a:buNone/>
              <a:defRPr>
                <a:solidFill>
                  <a:srgbClr val="CC4125"/>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8" name="Google Shape;78;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79" name="Google Shape;79;p14"/>
          <p:cNvSpPr/>
          <p:nvPr/>
        </p:nvSpPr>
        <p:spPr>
          <a:xfrm>
            <a:off x="544926" y="513238"/>
            <a:ext cx="701400" cy="66000"/>
          </a:xfrm>
          <a:prstGeom prst="rect">
            <a:avLst/>
          </a:prstGeom>
          <a:solidFill>
            <a:srgbClr val="CC41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4"/>
          <p:cNvSpPr txBox="1"/>
          <p:nvPr/>
        </p:nvSpPr>
        <p:spPr>
          <a:xfrm>
            <a:off x="471675" y="4738975"/>
            <a:ext cx="1523400" cy="242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800">
                <a:solidFill>
                  <a:schemeClr val="dk2"/>
                </a:solidFill>
              </a:rPr>
              <a:t>Your Company Name</a:t>
            </a:r>
            <a:endParaRPr sz="800">
              <a:solidFill>
                <a:schemeClr val="dk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jpg"/><Relationship Id="rId4" Type="http://schemas.openxmlformats.org/officeDocument/2006/relationships/image" Target="../media/image3.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5"/>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Predicting Offensive Performance in the NBA</a:t>
            </a:r>
            <a:endParaRPr/>
          </a:p>
        </p:txBody>
      </p:sp>
      <p:sp>
        <p:nvSpPr>
          <p:cNvPr id="86" name="Google Shape;86;p15"/>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en"/>
              <a:t>Jordan Wecler, Jake Friend, Bishoy Soliman, Kyle Lusignan, </a:t>
            </a:r>
            <a:endParaRPr/>
          </a:p>
          <a:p>
            <a:pPr indent="0" lvl="0" marL="0" rtl="0" algn="ctr">
              <a:spcBef>
                <a:spcPts val="0"/>
              </a:spcBef>
              <a:spcAft>
                <a:spcPts val="0"/>
              </a:spcAft>
              <a:buNone/>
            </a:pPr>
            <a:r>
              <a:rPr lang="en"/>
              <a:t>Danilo Ruberti, Vagmi Bhagavathula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4"/>
          <p:cNvSpPr txBox="1"/>
          <p:nvPr>
            <p:ph type="title"/>
          </p:nvPr>
        </p:nvSpPr>
        <p:spPr>
          <a:xfrm>
            <a:off x="1152250" y="1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Correlation Matrix</a:t>
            </a:r>
            <a:endParaRPr/>
          </a:p>
        </p:txBody>
      </p:sp>
      <p:sp>
        <p:nvSpPr>
          <p:cNvPr id="226" name="Google Shape;226;p24"/>
          <p:cNvSpPr txBox="1"/>
          <p:nvPr>
            <p:ph idx="1" type="body"/>
          </p:nvPr>
        </p:nvSpPr>
        <p:spPr>
          <a:xfrm>
            <a:off x="311700" y="935300"/>
            <a:ext cx="4284600" cy="4509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lang="en"/>
              <a:t>Warriors Correlation</a:t>
            </a:r>
            <a:endParaRPr/>
          </a:p>
        </p:txBody>
      </p:sp>
      <p:pic>
        <p:nvPicPr>
          <p:cNvPr id="227" name="Google Shape;227;p24"/>
          <p:cNvPicPr preferRelativeResize="0"/>
          <p:nvPr/>
        </p:nvPicPr>
        <p:blipFill>
          <a:blip r:embed="rId3">
            <a:alphaModFix/>
          </a:blip>
          <a:stretch>
            <a:fillRect/>
          </a:stretch>
        </p:blipFill>
        <p:spPr>
          <a:xfrm>
            <a:off x="0" y="1503775"/>
            <a:ext cx="4452609" cy="3639725"/>
          </a:xfrm>
          <a:prstGeom prst="rect">
            <a:avLst/>
          </a:prstGeom>
          <a:noFill/>
          <a:ln>
            <a:noFill/>
          </a:ln>
        </p:spPr>
      </p:pic>
      <p:pic>
        <p:nvPicPr>
          <p:cNvPr id="228" name="Google Shape;228;p24"/>
          <p:cNvPicPr preferRelativeResize="0"/>
          <p:nvPr/>
        </p:nvPicPr>
        <p:blipFill>
          <a:blip r:embed="rId4">
            <a:alphaModFix/>
          </a:blip>
          <a:stretch>
            <a:fillRect/>
          </a:stretch>
        </p:blipFill>
        <p:spPr>
          <a:xfrm>
            <a:off x="4572000" y="1503782"/>
            <a:ext cx="4571999" cy="3639719"/>
          </a:xfrm>
          <a:prstGeom prst="rect">
            <a:avLst/>
          </a:prstGeom>
          <a:noFill/>
          <a:ln>
            <a:noFill/>
          </a:ln>
        </p:spPr>
      </p:pic>
      <p:sp>
        <p:nvSpPr>
          <p:cNvPr id="229" name="Google Shape;229;p24"/>
          <p:cNvSpPr txBox="1"/>
          <p:nvPr>
            <p:ph idx="1" type="body"/>
          </p:nvPr>
        </p:nvSpPr>
        <p:spPr>
          <a:xfrm>
            <a:off x="4859400" y="935300"/>
            <a:ext cx="4284600" cy="4509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lang="en"/>
              <a:t>Celtics Correlation</a:t>
            </a:r>
            <a:endParaRPr/>
          </a:p>
        </p:txBody>
      </p:sp>
      <p:sp>
        <p:nvSpPr>
          <p:cNvPr id="230" name="Google Shape;230;p24"/>
          <p:cNvSpPr/>
          <p:nvPr/>
        </p:nvSpPr>
        <p:spPr>
          <a:xfrm>
            <a:off x="0" y="0"/>
            <a:ext cx="1032300" cy="5730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700">
                <a:solidFill>
                  <a:schemeClr val="accent1"/>
                </a:solidFill>
                <a:latin typeface="Average"/>
                <a:ea typeface="Average"/>
                <a:cs typeface="Average"/>
                <a:sym typeface="Average"/>
              </a:rPr>
              <a:t>03</a:t>
            </a:r>
            <a:endParaRPr b="1" sz="2700">
              <a:solidFill>
                <a:schemeClr val="accent1"/>
              </a:solidFill>
              <a:latin typeface="Average"/>
              <a:ea typeface="Average"/>
              <a:cs typeface="Average"/>
              <a:sym typeface="Average"/>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5"/>
          <p:cNvSpPr txBox="1"/>
          <p:nvPr>
            <p:ph idx="1" type="body"/>
          </p:nvPr>
        </p:nvSpPr>
        <p:spPr>
          <a:xfrm>
            <a:off x="311700" y="935300"/>
            <a:ext cx="4284600" cy="4509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lang="en"/>
              <a:t>Warriors Correlation</a:t>
            </a:r>
            <a:endParaRPr/>
          </a:p>
        </p:txBody>
      </p:sp>
      <p:sp>
        <p:nvSpPr>
          <p:cNvPr id="236" name="Google Shape;236;p25"/>
          <p:cNvSpPr txBox="1"/>
          <p:nvPr>
            <p:ph idx="1" type="body"/>
          </p:nvPr>
        </p:nvSpPr>
        <p:spPr>
          <a:xfrm>
            <a:off x="4859400" y="935300"/>
            <a:ext cx="4284600" cy="4509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lang="en"/>
              <a:t>Celtics Correlation</a:t>
            </a:r>
            <a:endParaRPr/>
          </a:p>
        </p:txBody>
      </p:sp>
      <p:pic>
        <p:nvPicPr>
          <p:cNvPr id="237" name="Google Shape;237;p25"/>
          <p:cNvPicPr preferRelativeResize="0"/>
          <p:nvPr/>
        </p:nvPicPr>
        <p:blipFill rotWithShape="1">
          <a:blip r:embed="rId3">
            <a:alphaModFix/>
          </a:blip>
          <a:srcRect b="0" l="7927" r="0" t="0"/>
          <a:stretch/>
        </p:blipFill>
        <p:spPr>
          <a:xfrm>
            <a:off x="0" y="1410175"/>
            <a:ext cx="4284600" cy="3733326"/>
          </a:xfrm>
          <a:prstGeom prst="rect">
            <a:avLst/>
          </a:prstGeom>
          <a:noFill/>
          <a:ln>
            <a:noFill/>
          </a:ln>
        </p:spPr>
      </p:pic>
      <p:pic>
        <p:nvPicPr>
          <p:cNvPr id="238" name="Google Shape;238;p25"/>
          <p:cNvPicPr preferRelativeResize="0"/>
          <p:nvPr/>
        </p:nvPicPr>
        <p:blipFill rotWithShape="1">
          <a:blip r:embed="rId4">
            <a:alphaModFix/>
          </a:blip>
          <a:srcRect b="0" l="0" r="0" t="0"/>
          <a:stretch/>
        </p:blipFill>
        <p:spPr>
          <a:xfrm>
            <a:off x="4412625" y="1392675"/>
            <a:ext cx="4731375" cy="3769951"/>
          </a:xfrm>
          <a:prstGeom prst="rect">
            <a:avLst/>
          </a:prstGeom>
          <a:noFill/>
          <a:ln>
            <a:noFill/>
          </a:ln>
        </p:spPr>
      </p:pic>
      <p:sp>
        <p:nvSpPr>
          <p:cNvPr id="239" name="Google Shape;239;p25"/>
          <p:cNvSpPr txBox="1"/>
          <p:nvPr>
            <p:ph type="title"/>
          </p:nvPr>
        </p:nvSpPr>
        <p:spPr>
          <a:xfrm>
            <a:off x="1152250" y="1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Correlation Matrix Greater than 0.6</a:t>
            </a:r>
            <a:endParaRPr/>
          </a:p>
        </p:txBody>
      </p:sp>
      <p:sp>
        <p:nvSpPr>
          <p:cNvPr id="240" name="Google Shape;240;p25"/>
          <p:cNvSpPr/>
          <p:nvPr/>
        </p:nvSpPr>
        <p:spPr>
          <a:xfrm>
            <a:off x="0" y="0"/>
            <a:ext cx="1032300" cy="5730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700">
                <a:solidFill>
                  <a:schemeClr val="accent1"/>
                </a:solidFill>
                <a:latin typeface="Average"/>
                <a:ea typeface="Average"/>
                <a:cs typeface="Average"/>
                <a:sym typeface="Average"/>
              </a:rPr>
              <a:t>03</a:t>
            </a:r>
            <a:endParaRPr b="1" sz="2700">
              <a:solidFill>
                <a:schemeClr val="accent1"/>
              </a:solidFill>
              <a:latin typeface="Average"/>
              <a:ea typeface="Average"/>
              <a:cs typeface="Average"/>
              <a:sym typeface="Average"/>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26"/>
          <p:cNvSpPr/>
          <p:nvPr/>
        </p:nvSpPr>
        <p:spPr>
          <a:xfrm>
            <a:off x="0" y="0"/>
            <a:ext cx="1032300" cy="5730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700">
                <a:solidFill>
                  <a:schemeClr val="accent1"/>
                </a:solidFill>
                <a:latin typeface="Average"/>
                <a:ea typeface="Average"/>
                <a:cs typeface="Average"/>
                <a:sym typeface="Average"/>
              </a:rPr>
              <a:t>03</a:t>
            </a:r>
            <a:endParaRPr b="1" sz="2700">
              <a:solidFill>
                <a:schemeClr val="accent1"/>
              </a:solidFill>
              <a:latin typeface="Average"/>
              <a:ea typeface="Average"/>
              <a:cs typeface="Average"/>
              <a:sym typeface="Average"/>
            </a:endParaRPr>
          </a:p>
        </p:txBody>
      </p:sp>
      <p:pic>
        <p:nvPicPr>
          <p:cNvPr id="246" name="Google Shape;246;p26"/>
          <p:cNvPicPr preferRelativeResize="0"/>
          <p:nvPr/>
        </p:nvPicPr>
        <p:blipFill>
          <a:blip r:embed="rId3">
            <a:alphaModFix/>
          </a:blip>
          <a:stretch>
            <a:fillRect/>
          </a:stretch>
        </p:blipFill>
        <p:spPr>
          <a:xfrm>
            <a:off x="0" y="1170223"/>
            <a:ext cx="4644450" cy="3926353"/>
          </a:xfrm>
          <a:prstGeom prst="rect">
            <a:avLst/>
          </a:prstGeom>
          <a:noFill/>
          <a:ln>
            <a:noFill/>
          </a:ln>
        </p:spPr>
      </p:pic>
      <p:pic>
        <p:nvPicPr>
          <p:cNvPr id="247" name="Google Shape;247;p26"/>
          <p:cNvPicPr preferRelativeResize="0"/>
          <p:nvPr/>
        </p:nvPicPr>
        <p:blipFill>
          <a:blip r:embed="rId4">
            <a:alphaModFix/>
          </a:blip>
          <a:stretch>
            <a:fillRect/>
          </a:stretch>
        </p:blipFill>
        <p:spPr>
          <a:xfrm>
            <a:off x="4749200" y="1170225"/>
            <a:ext cx="4394800" cy="3926349"/>
          </a:xfrm>
          <a:prstGeom prst="rect">
            <a:avLst/>
          </a:prstGeom>
          <a:noFill/>
          <a:ln>
            <a:noFill/>
          </a:ln>
        </p:spPr>
      </p:pic>
      <p:sp>
        <p:nvSpPr>
          <p:cNvPr id="248" name="Google Shape;248;p26"/>
          <p:cNvSpPr txBox="1"/>
          <p:nvPr>
            <p:ph idx="1" type="body"/>
          </p:nvPr>
        </p:nvSpPr>
        <p:spPr>
          <a:xfrm>
            <a:off x="324875" y="719313"/>
            <a:ext cx="4284600" cy="4509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lang="en"/>
              <a:t>Warriors PCA</a:t>
            </a:r>
            <a:endParaRPr/>
          </a:p>
        </p:txBody>
      </p:sp>
      <p:sp>
        <p:nvSpPr>
          <p:cNvPr id="249" name="Google Shape;249;p26"/>
          <p:cNvSpPr txBox="1"/>
          <p:nvPr>
            <p:ph idx="1" type="body"/>
          </p:nvPr>
        </p:nvSpPr>
        <p:spPr>
          <a:xfrm>
            <a:off x="4840525" y="719313"/>
            <a:ext cx="4284600" cy="4509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lang="en"/>
              <a:t>Celtics PCA</a:t>
            </a:r>
            <a:endParaRPr/>
          </a:p>
        </p:txBody>
      </p:sp>
      <p:sp>
        <p:nvSpPr>
          <p:cNvPr id="250" name="Google Shape;250;p26"/>
          <p:cNvSpPr txBox="1"/>
          <p:nvPr>
            <p:ph type="title"/>
          </p:nvPr>
        </p:nvSpPr>
        <p:spPr>
          <a:xfrm>
            <a:off x="1152250" y="1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PCA Analysis</a:t>
            </a:r>
            <a:endParaRPr/>
          </a:p>
        </p:txBody>
      </p:sp>
      <p:sp>
        <p:nvSpPr>
          <p:cNvPr id="251" name="Google Shape;251;p26"/>
          <p:cNvSpPr/>
          <p:nvPr/>
        </p:nvSpPr>
        <p:spPr>
          <a:xfrm>
            <a:off x="0" y="0"/>
            <a:ext cx="1032300" cy="5730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700">
                <a:solidFill>
                  <a:schemeClr val="accent1"/>
                </a:solidFill>
                <a:latin typeface="Average"/>
                <a:ea typeface="Average"/>
                <a:cs typeface="Average"/>
                <a:sym typeface="Average"/>
              </a:rPr>
              <a:t>03</a:t>
            </a:r>
            <a:endParaRPr b="1" sz="2700">
              <a:solidFill>
                <a:schemeClr val="accent1"/>
              </a:solidFill>
              <a:latin typeface="Average"/>
              <a:ea typeface="Average"/>
              <a:cs typeface="Average"/>
              <a:sym typeface="Average"/>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27"/>
          <p:cNvSpPr/>
          <p:nvPr/>
        </p:nvSpPr>
        <p:spPr>
          <a:xfrm>
            <a:off x="0" y="0"/>
            <a:ext cx="1032300" cy="5730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700">
                <a:solidFill>
                  <a:schemeClr val="accent1"/>
                </a:solidFill>
                <a:latin typeface="Average"/>
                <a:ea typeface="Average"/>
                <a:cs typeface="Average"/>
                <a:sym typeface="Average"/>
              </a:rPr>
              <a:t>03</a:t>
            </a:r>
            <a:endParaRPr b="1" sz="2700">
              <a:solidFill>
                <a:schemeClr val="accent1"/>
              </a:solidFill>
              <a:latin typeface="Average"/>
              <a:ea typeface="Average"/>
              <a:cs typeface="Average"/>
              <a:sym typeface="Average"/>
            </a:endParaRPr>
          </a:p>
        </p:txBody>
      </p:sp>
      <p:pic>
        <p:nvPicPr>
          <p:cNvPr id="257" name="Google Shape;257;p27"/>
          <p:cNvPicPr preferRelativeResize="0"/>
          <p:nvPr/>
        </p:nvPicPr>
        <p:blipFill rotWithShape="1">
          <a:blip r:embed="rId3">
            <a:alphaModFix/>
          </a:blip>
          <a:srcRect b="0" l="4345" r="4372" t="0"/>
          <a:stretch/>
        </p:blipFill>
        <p:spPr>
          <a:xfrm>
            <a:off x="0" y="1671125"/>
            <a:ext cx="4437324" cy="3472375"/>
          </a:xfrm>
          <a:prstGeom prst="rect">
            <a:avLst/>
          </a:prstGeom>
          <a:noFill/>
          <a:ln>
            <a:noFill/>
          </a:ln>
        </p:spPr>
      </p:pic>
      <p:pic>
        <p:nvPicPr>
          <p:cNvPr id="258" name="Google Shape;258;p27"/>
          <p:cNvPicPr preferRelativeResize="0"/>
          <p:nvPr/>
        </p:nvPicPr>
        <p:blipFill rotWithShape="1">
          <a:blip r:embed="rId4">
            <a:alphaModFix/>
          </a:blip>
          <a:srcRect b="0" l="4009" r="3594" t="0"/>
          <a:stretch/>
        </p:blipFill>
        <p:spPr>
          <a:xfrm>
            <a:off x="4636975" y="1671125"/>
            <a:ext cx="4491601" cy="3472375"/>
          </a:xfrm>
          <a:prstGeom prst="rect">
            <a:avLst/>
          </a:prstGeom>
          <a:noFill/>
          <a:ln>
            <a:noFill/>
          </a:ln>
        </p:spPr>
      </p:pic>
      <p:sp>
        <p:nvSpPr>
          <p:cNvPr id="259" name="Google Shape;259;p27"/>
          <p:cNvSpPr txBox="1"/>
          <p:nvPr>
            <p:ph idx="1" type="body"/>
          </p:nvPr>
        </p:nvSpPr>
        <p:spPr>
          <a:xfrm>
            <a:off x="311700" y="935300"/>
            <a:ext cx="4284600" cy="4509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lang="en"/>
              <a:t>Warriors Points Tree</a:t>
            </a:r>
            <a:endParaRPr/>
          </a:p>
        </p:txBody>
      </p:sp>
      <p:sp>
        <p:nvSpPr>
          <p:cNvPr id="260" name="Google Shape;260;p27"/>
          <p:cNvSpPr txBox="1"/>
          <p:nvPr>
            <p:ph idx="1" type="body"/>
          </p:nvPr>
        </p:nvSpPr>
        <p:spPr>
          <a:xfrm>
            <a:off x="4859400" y="935300"/>
            <a:ext cx="4284600" cy="4509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lang="en"/>
              <a:t>Celtics Points Tree</a:t>
            </a:r>
            <a:endParaRPr/>
          </a:p>
        </p:txBody>
      </p:sp>
      <p:sp>
        <p:nvSpPr>
          <p:cNvPr id="261" name="Google Shape;261;p27"/>
          <p:cNvSpPr txBox="1"/>
          <p:nvPr>
            <p:ph type="title"/>
          </p:nvPr>
        </p:nvSpPr>
        <p:spPr>
          <a:xfrm>
            <a:off x="1152250" y="1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 &amp; Final Regression Tree</a:t>
            </a:r>
            <a:endParaRPr/>
          </a:p>
        </p:txBody>
      </p:sp>
      <p:sp>
        <p:nvSpPr>
          <p:cNvPr id="262" name="Google Shape;262;p27"/>
          <p:cNvSpPr/>
          <p:nvPr/>
        </p:nvSpPr>
        <p:spPr>
          <a:xfrm>
            <a:off x="0" y="0"/>
            <a:ext cx="1032300" cy="5730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700">
                <a:solidFill>
                  <a:schemeClr val="accent1"/>
                </a:solidFill>
                <a:latin typeface="Average"/>
                <a:ea typeface="Average"/>
                <a:cs typeface="Average"/>
                <a:sym typeface="Average"/>
              </a:rPr>
              <a:t>03</a:t>
            </a:r>
            <a:endParaRPr b="1" sz="2700">
              <a:solidFill>
                <a:schemeClr val="accent1"/>
              </a:solidFill>
              <a:latin typeface="Average"/>
              <a:ea typeface="Average"/>
              <a:cs typeface="Average"/>
              <a:sym typeface="Average"/>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28"/>
          <p:cNvSpPr txBox="1"/>
          <p:nvPr>
            <p:ph type="title"/>
          </p:nvPr>
        </p:nvSpPr>
        <p:spPr>
          <a:xfrm>
            <a:off x="3041250" y="166200"/>
            <a:ext cx="3061500" cy="5004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Clr>
                <a:schemeClr val="dk1"/>
              </a:buClr>
              <a:buSzPct val="40740"/>
              <a:buFont typeface="Arial"/>
              <a:buNone/>
            </a:pPr>
            <a:r>
              <a:rPr lang="en" sz="2700"/>
              <a:t>Failed Approaches</a:t>
            </a:r>
            <a:endParaRPr sz="2700"/>
          </a:p>
        </p:txBody>
      </p:sp>
      <p:sp>
        <p:nvSpPr>
          <p:cNvPr id="268" name="Google Shape;268;p28"/>
          <p:cNvSpPr txBox="1"/>
          <p:nvPr>
            <p:ph idx="1" type="body"/>
          </p:nvPr>
        </p:nvSpPr>
        <p:spPr>
          <a:xfrm>
            <a:off x="311700" y="1478825"/>
            <a:ext cx="8520600" cy="3090000"/>
          </a:xfrm>
          <a:prstGeom prst="rect">
            <a:avLst/>
          </a:prstGeom>
        </p:spPr>
        <p:txBody>
          <a:bodyPr anchorCtr="0" anchor="t" bIns="91425" lIns="91425" spcFirstLastPara="1" rIns="91425" wrap="square" tIns="91425">
            <a:noAutofit/>
          </a:bodyPr>
          <a:lstStyle/>
          <a:p>
            <a:pPr indent="-355600" lvl="0" marL="457200" rtl="0" algn="l">
              <a:lnSpc>
                <a:spcPct val="80000"/>
              </a:lnSpc>
              <a:spcBef>
                <a:spcPts val="0"/>
              </a:spcBef>
              <a:spcAft>
                <a:spcPts val="0"/>
              </a:spcAft>
              <a:buSzPts val="2000"/>
              <a:buChar char="●"/>
            </a:pPr>
            <a:r>
              <a:rPr lang="en" sz="2000"/>
              <a:t>Downloading certain libraries from Kaggle/Github that contained too many attributes</a:t>
            </a:r>
            <a:endParaRPr sz="2000"/>
          </a:p>
          <a:p>
            <a:pPr indent="-355600" lvl="1" marL="914400" rtl="0" algn="l">
              <a:lnSpc>
                <a:spcPct val="80000"/>
              </a:lnSpc>
              <a:spcBef>
                <a:spcPts val="0"/>
              </a:spcBef>
              <a:spcAft>
                <a:spcPts val="0"/>
              </a:spcAft>
              <a:buClr>
                <a:schemeClr val="dk1"/>
              </a:buClr>
              <a:buSzPts val="2000"/>
              <a:buChar char="○"/>
            </a:pPr>
            <a:r>
              <a:rPr lang="en" sz="2000">
                <a:solidFill>
                  <a:srgbClr val="4A86E8"/>
                </a:solidFill>
              </a:rPr>
              <a:t>Overflow in data</a:t>
            </a:r>
            <a:endParaRPr sz="2000">
              <a:solidFill>
                <a:srgbClr val="4A86E8"/>
              </a:solidFill>
            </a:endParaRPr>
          </a:p>
          <a:p>
            <a:pPr indent="0" lvl="0" marL="0" rtl="0" algn="l">
              <a:lnSpc>
                <a:spcPct val="80000"/>
              </a:lnSpc>
              <a:spcBef>
                <a:spcPts val="0"/>
              </a:spcBef>
              <a:spcAft>
                <a:spcPts val="0"/>
              </a:spcAft>
              <a:buNone/>
            </a:pPr>
            <a:r>
              <a:t/>
            </a:r>
            <a:endParaRPr sz="2000"/>
          </a:p>
          <a:p>
            <a:pPr indent="-355600" lvl="0" marL="457200" rtl="0" algn="l">
              <a:lnSpc>
                <a:spcPct val="80000"/>
              </a:lnSpc>
              <a:spcBef>
                <a:spcPts val="0"/>
              </a:spcBef>
              <a:spcAft>
                <a:spcPts val="0"/>
              </a:spcAft>
              <a:buSzPts val="2000"/>
              <a:buChar char="●"/>
            </a:pPr>
            <a:r>
              <a:rPr lang="en" sz="2000"/>
              <a:t>Regression trees that produce a win or loss probabilistic </a:t>
            </a:r>
            <a:r>
              <a:rPr lang="en" sz="2000"/>
              <a:t>value </a:t>
            </a:r>
            <a:endParaRPr sz="2000"/>
          </a:p>
          <a:p>
            <a:pPr indent="-355600" lvl="1" marL="914400" rtl="0" algn="l">
              <a:lnSpc>
                <a:spcPct val="80000"/>
              </a:lnSpc>
              <a:spcBef>
                <a:spcPts val="0"/>
              </a:spcBef>
              <a:spcAft>
                <a:spcPts val="0"/>
              </a:spcAft>
              <a:buSzPts val="2000"/>
              <a:buChar char="○"/>
            </a:pPr>
            <a:r>
              <a:rPr lang="en" sz="2000"/>
              <a:t>Inconsistent graphs</a:t>
            </a:r>
            <a:endParaRPr sz="2000"/>
          </a:p>
          <a:p>
            <a:pPr indent="0" lvl="0" marL="0" rtl="0" algn="l">
              <a:lnSpc>
                <a:spcPct val="95000"/>
              </a:lnSpc>
              <a:spcBef>
                <a:spcPts val="0"/>
              </a:spcBef>
              <a:spcAft>
                <a:spcPts val="1200"/>
              </a:spcAft>
              <a:buNone/>
            </a:pPr>
            <a:r>
              <a:t/>
            </a:r>
            <a:endParaRPr sz="2000"/>
          </a:p>
        </p:txBody>
      </p:sp>
      <p:sp>
        <p:nvSpPr>
          <p:cNvPr id="269" name="Google Shape;269;p28"/>
          <p:cNvSpPr/>
          <p:nvPr/>
        </p:nvSpPr>
        <p:spPr>
          <a:xfrm>
            <a:off x="0" y="0"/>
            <a:ext cx="1032300" cy="5730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700">
                <a:solidFill>
                  <a:schemeClr val="accent1"/>
                </a:solidFill>
                <a:latin typeface="Average"/>
                <a:ea typeface="Average"/>
                <a:cs typeface="Average"/>
                <a:sym typeface="Average"/>
              </a:rPr>
              <a:t>04</a:t>
            </a:r>
            <a:endParaRPr b="1" sz="2700">
              <a:solidFill>
                <a:schemeClr val="accent1"/>
              </a:solidFill>
              <a:latin typeface="Average"/>
              <a:ea typeface="Average"/>
              <a:cs typeface="Average"/>
              <a:sym typeface="Average"/>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29"/>
          <p:cNvSpPr txBox="1"/>
          <p:nvPr>
            <p:ph type="title"/>
          </p:nvPr>
        </p:nvSpPr>
        <p:spPr>
          <a:xfrm>
            <a:off x="3041250" y="166200"/>
            <a:ext cx="3061500" cy="5004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Clr>
                <a:schemeClr val="dk1"/>
              </a:buClr>
              <a:buSzPct val="40740"/>
              <a:buFont typeface="Arial"/>
              <a:buNone/>
            </a:pPr>
            <a:r>
              <a:rPr lang="en" sz="2700"/>
              <a:t>Best Approach and Why?</a:t>
            </a:r>
            <a:endParaRPr sz="2700"/>
          </a:p>
        </p:txBody>
      </p:sp>
      <p:sp>
        <p:nvSpPr>
          <p:cNvPr id="275" name="Google Shape;275;p29"/>
          <p:cNvSpPr txBox="1"/>
          <p:nvPr>
            <p:ph idx="1" type="body"/>
          </p:nvPr>
        </p:nvSpPr>
        <p:spPr>
          <a:xfrm>
            <a:off x="311700" y="1478825"/>
            <a:ext cx="8520600" cy="3090000"/>
          </a:xfrm>
          <a:prstGeom prst="rect">
            <a:avLst/>
          </a:prstGeom>
        </p:spPr>
        <p:txBody>
          <a:bodyPr anchorCtr="0" anchor="t" bIns="91425" lIns="91425" spcFirstLastPara="1" rIns="91425" wrap="square" tIns="91425">
            <a:noAutofit/>
          </a:bodyPr>
          <a:lstStyle/>
          <a:p>
            <a:pPr indent="-355600" lvl="0" marL="457200" rtl="0" algn="l">
              <a:lnSpc>
                <a:spcPct val="80000"/>
              </a:lnSpc>
              <a:spcBef>
                <a:spcPts val="0"/>
              </a:spcBef>
              <a:spcAft>
                <a:spcPts val="0"/>
              </a:spcAft>
              <a:buSzPts val="2000"/>
              <a:buChar char="●"/>
            </a:pPr>
            <a:r>
              <a:rPr lang="en" sz="2000"/>
              <a:t>Depends on what output you’re trying to produce</a:t>
            </a:r>
            <a:endParaRPr sz="2000"/>
          </a:p>
          <a:p>
            <a:pPr indent="0" lvl="0" marL="0" rtl="0" algn="l">
              <a:lnSpc>
                <a:spcPct val="80000"/>
              </a:lnSpc>
              <a:spcBef>
                <a:spcPts val="0"/>
              </a:spcBef>
              <a:spcAft>
                <a:spcPts val="0"/>
              </a:spcAft>
              <a:buNone/>
            </a:pPr>
            <a:r>
              <a:t/>
            </a:r>
            <a:endParaRPr sz="2000"/>
          </a:p>
          <a:p>
            <a:pPr indent="0" lvl="0" marL="457200" rtl="0" algn="l">
              <a:lnSpc>
                <a:spcPct val="80000"/>
              </a:lnSpc>
              <a:spcBef>
                <a:spcPts val="0"/>
              </a:spcBef>
              <a:spcAft>
                <a:spcPts val="0"/>
              </a:spcAft>
              <a:buNone/>
            </a:pPr>
            <a:r>
              <a:t/>
            </a:r>
            <a:endParaRPr sz="2000"/>
          </a:p>
          <a:p>
            <a:pPr indent="-355600" lvl="0" marL="457200" rtl="0" algn="l">
              <a:lnSpc>
                <a:spcPct val="80000"/>
              </a:lnSpc>
              <a:spcBef>
                <a:spcPts val="0"/>
              </a:spcBef>
              <a:spcAft>
                <a:spcPts val="0"/>
              </a:spcAft>
              <a:buSzPts val="2000"/>
              <a:buChar char="●"/>
            </a:pPr>
            <a:r>
              <a:rPr lang="en" sz="2000"/>
              <a:t>If you’re only testing correlation between </a:t>
            </a:r>
            <a:r>
              <a:rPr lang="en" sz="2000">
                <a:solidFill>
                  <a:srgbClr val="4A86E8"/>
                </a:solidFill>
              </a:rPr>
              <a:t>2 variables</a:t>
            </a:r>
            <a:r>
              <a:rPr lang="en" sz="2000"/>
              <a:t>, linear regression is simpler and easier. </a:t>
            </a:r>
            <a:endParaRPr sz="2000"/>
          </a:p>
          <a:p>
            <a:pPr indent="-330200" lvl="1" marL="914400" rtl="0" algn="l">
              <a:lnSpc>
                <a:spcPct val="80000"/>
              </a:lnSpc>
              <a:spcBef>
                <a:spcPts val="0"/>
              </a:spcBef>
              <a:spcAft>
                <a:spcPts val="0"/>
              </a:spcAft>
              <a:buSzPts val="1600"/>
              <a:buChar char="○"/>
            </a:pPr>
            <a:r>
              <a:rPr lang="en" sz="1600"/>
              <a:t>More effective at estimating based off the info you have.</a:t>
            </a:r>
            <a:endParaRPr sz="1600"/>
          </a:p>
          <a:p>
            <a:pPr indent="0" lvl="0" marL="457200" rtl="0" algn="l">
              <a:lnSpc>
                <a:spcPct val="80000"/>
              </a:lnSpc>
              <a:spcBef>
                <a:spcPts val="0"/>
              </a:spcBef>
              <a:spcAft>
                <a:spcPts val="0"/>
              </a:spcAft>
              <a:buNone/>
            </a:pPr>
            <a:r>
              <a:t/>
            </a:r>
            <a:endParaRPr sz="2000"/>
          </a:p>
          <a:p>
            <a:pPr indent="0" lvl="0" marL="0" rtl="0" algn="l">
              <a:lnSpc>
                <a:spcPct val="80000"/>
              </a:lnSpc>
              <a:spcBef>
                <a:spcPts val="0"/>
              </a:spcBef>
              <a:spcAft>
                <a:spcPts val="0"/>
              </a:spcAft>
              <a:buNone/>
            </a:pPr>
            <a:r>
              <a:t/>
            </a:r>
            <a:endParaRPr sz="2000"/>
          </a:p>
          <a:p>
            <a:pPr indent="-355600" lvl="0" marL="457200" rtl="0" algn="l">
              <a:lnSpc>
                <a:spcPct val="80000"/>
              </a:lnSpc>
              <a:spcBef>
                <a:spcPts val="0"/>
              </a:spcBef>
              <a:spcAft>
                <a:spcPts val="0"/>
              </a:spcAft>
              <a:buSzPts val="2000"/>
              <a:buChar char="●"/>
            </a:pPr>
            <a:r>
              <a:rPr lang="en" sz="2000"/>
              <a:t>If you’re attempting to estimate a value with </a:t>
            </a:r>
            <a:r>
              <a:rPr lang="en" sz="2000">
                <a:solidFill>
                  <a:srgbClr val="4A86E8"/>
                </a:solidFill>
              </a:rPr>
              <a:t>multiple variables</a:t>
            </a:r>
            <a:r>
              <a:rPr lang="en" sz="2000"/>
              <a:t>, a correlation matrix with a regression tree is more effective. </a:t>
            </a:r>
            <a:endParaRPr sz="2000"/>
          </a:p>
          <a:p>
            <a:pPr indent="-330200" lvl="1" marL="914400" rtl="0" algn="l">
              <a:lnSpc>
                <a:spcPct val="80000"/>
              </a:lnSpc>
              <a:spcBef>
                <a:spcPts val="0"/>
              </a:spcBef>
              <a:spcAft>
                <a:spcPts val="0"/>
              </a:spcAft>
              <a:buSzPts val="1600"/>
              <a:buChar char="○"/>
            </a:pPr>
            <a:r>
              <a:rPr lang="en" sz="1600"/>
              <a:t>Although more </a:t>
            </a:r>
            <a:r>
              <a:rPr lang="en" sz="1600"/>
              <a:t>complex</a:t>
            </a:r>
            <a:r>
              <a:rPr lang="en" sz="1600"/>
              <a:t>, it yields a more precise value</a:t>
            </a:r>
            <a:endParaRPr sz="1600"/>
          </a:p>
          <a:p>
            <a:pPr indent="0" lvl="0" marL="0" rtl="0" algn="l">
              <a:lnSpc>
                <a:spcPct val="95000"/>
              </a:lnSpc>
              <a:spcBef>
                <a:spcPts val="0"/>
              </a:spcBef>
              <a:spcAft>
                <a:spcPts val="1200"/>
              </a:spcAft>
              <a:buNone/>
            </a:pPr>
            <a:r>
              <a:t/>
            </a:r>
            <a:endParaRPr sz="2000"/>
          </a:p>
        </p:txBody>
      </p:sp>
      <p:sp>
        <p:nvSpPr>
          <p:cNvPr id="276" name="Google Shape;276;p29"/>
          <p:cNvSpPr/>
          <p:nvPr/>
        </p:nvSpPr>
        <p:spPr>
          <a:xfrm>
            <a:off x="0" y="0"/>
            <a:ext cx="1032300" cy="5730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700">
                <a:solidFill>
                  <a:schemeClr val="accent1"/>
                </a:solidFill>
                <a:latin typeface="Average"/>
                <a:ea typeface="Average"/>
                <a:cs typeface="Average"/>
                <a:sym typeface="Average"/>
              </a:rPr>
              <a:t>04</a:t>
            </a:r>
            <a:endParaRPr b="1" sz="2700">
              <a:solidFill>
                <a:schemeClr val="accent1"/>
              </a:solidFill>
              <a:latin typeface="Average"/>
              <a:ea typeface="Average"/>
              <a:cs typeface="Average"/>
              <a:sym typeface="Average"/>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30"/>
          <p:cNvSpPr txBox="1"/>
          <p:nvPr>
            <p:ph type="title"/>
          </p:nvPr>
        </p:nvSpPr>
        <p:spPr>
          <a:xfrm>
            <a:off x="2" y="166200"/>
            <a:ext cx="9144000" cy="500400"/>
          </a:xfrm>
          <a:prstGeom prst="rect">
            <a:avLst/>
          </a:prstGeom>
        </p:spPr>
        <p:txBody>
          <a:bodyPr anchorCtr="0" anchor="t" bIns="91425" lIns="91425" spcFirstLastPara="1" rIns="91425" wrap="square" tIns="91425">
            <a:normAutofit fontScale="90000"/>
          </a:bodyPr>
          <a:lstStyle/>
          <a:p>
            <a:pPr indent="0" lvl="0" marL="0" rtl="0" algn="ctr">
              <a:lnSpc>
                <a:spcPct val="115000"/>
              </a:lnSpc>
              <a:spcBef>
                <a:spcPts val="0"/>
              </a:spcBef>
              <a:spcAft>
                <a:spcPts val="1200"/>
              </a:spcAft>
              <a:buClr>
                <a:schemeClr val="dk1"/>
              </a:buClr>
              <a:buSzPct val="40740"/>
              <a:buFont typeface="Arial"/>
              <a:buNone/>
            </a:pPr>
            <a:r>
              <a:rPr lang="en" sz="2700"/>
              <a:t>Conclusion</a:t>
            </a:r>
            <a:endParaRPr sz="2700"/>
          </a:p>
        </p:txBody>
      </p:sp>
      <p:sp>
        <p:nvSpPr>
          <p:cNvPr id="282" name="Google Shape;282;p30"/>
          <p:cNvSpPr txBox="1"/>
          <p:nvPr>
            <p:ph idx="1" type="body"/>
          </p:nvPr>
        </p:nvSpPr>
        <p:spPr>
          <a:xfrm>
            <a:off x="311700" y="1478825"/>
            <a:ext cx="8520600" cy="30900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SzPts val="1900"/>
              <a:buChar char="●"/>
            </a:pPr>
            <a:r>
              <a:rPr lang="en" sz="1900"/>
              <a:t>Total scoring has </a:t>
            </a:r>
            <a:r>
              <a:rPr lang="en" sz="1900">
                <a:solidFill>
                  <a:srgbClr val="4A86E8"/>
                </a:solidFill>
              </a:rPr>
              <a:t>positive relationship </a:t>
            </a:r>
            <a:r>
              <a:rPr lang="en" sz="1900"/>
              <a:t>with three point percentage</a:t>
            </a:r>
            <a:endParaRPr sz="1900"/>
          </a:p>
          <a:p>
            <a:pPr indent="0" lvl="0" marL="457200" rtl="0" algn="l">
              <a:spcBef>
                <a:spcPts val="1200"/>
              </a:spcBef>
              <a:spcAft>
                <a:spcPts val="0"/>
              </a:spcAft>
              <a:buNone/>
            </a:pPr>
            <a:r>
              <a:t/>
            </a:r>
            <a:endParaRPr sz="1900"/>
          </a:p>
          <a:p>
            <a:pPr indent="-349250" lvl="0" marL="457200" rtl="0" algn="l">
              <a:spcBef>
                <a:spcPts val="1200"/>
              </a:spcBef>
              <a:spcAft>
                <a:spcPts val="0"/>
              </a:spcAft>
              <a:buSzPts val="1900"/>
              <a:buChar char="●"/>
            </a:pPr>
            <a:r>
              <a:rPr lang="en" sz="1900">
                <a:solidFill>
                  <a:srgbClr val="4A86E8"/>
                </a:solidFill>
              </a:rPr>
              <a:t>Efficiency </a:t>
            </a:r>
            <a:r>
              <a:rPr lang="en" sz="1900"/>
              <a:t>plays a strong role in determining </a:t>
            </a:r>
            <a:r>
              <a:rPr lang="en" sz="1900"/>
              <a:t>probabilistic</a:t>
            </a:r>
            <a:r>
              <a:rPr lang="en" sz="1900"/>
              <a:t> values for point total</a:t>
            </a:r>
            <a:endParaRPr sz="1900"/>
          </a:p>
          <a:p>
            <a:pPr indent="0" lvl="0" marL="0" rtl="0" algn="l">
              <a:spcBef>
                <a:spcPts val="1200"/>
              </a:spcBef>
              <a:spcAft>
                <a:spcPts val="0"/>
              </a:spcAft>
              <a:buNone/>
            </a:pPr>
            <a:r>
              <a:t/>
            </a:r>
            <a:endParaRPr sz="1900"/>
          </a:p>
          <a:p>
            <a:pPr indent="-349250" lvl="0" marL="457200" rtl="0" algn="l">
              <a:spcBef>
                <a:spcPts val="1200"/>
              </a:spcBef>
              <a:spcAft>
                <a:spcPts val="0"/>
              </a:spcAft>
              <a:buSzPts val="1900"/>
              <a:buChar char="●"/>
            </a:pPr>
            <a:r>
              <a:rPr lang="en" sz="1900"/>
              <a:t>Regression trees more </a:t>
            </a:r>
            <a:r>
              <a:rPr lang="en" sz="1900">
                <a:solidFill>
                  <a:srgbClr val="4A86E8"/>
                </a:solidFill>
              </a:rPr>
              <a:t>complex</a:t>
            </a:r>
            <a:r>
              <a:rPr lang="en" sz="1900"/>
              <a:t> and </a:t>
            </a:r>
            <a:r>
              <a:rPr lang="en" sz="1900">
                <a:solidFill>
                  <a:srgbClr val="4A86E8"/>
                </a:solidFill>
              </a:rPr>
              <a:t>precise</a:t>
            </a:r>
            <a:r>
              <a:rPr lang="en" sz="1900"/>
              <a:t>, linear regression </a:t>
            </a:r>
            <a:r>
              <a:rPr lang="en" sz="1900">
                <a:solidFill>
                  <a:srgbClr val="4A86E8"/>
                </a:solidFill>
              </a:rPr>
              <a:t>simplistic</a:t>
            </a:r>
            <a:r>
              <a:rPr lang="en" sz="1900"/>
              <a:t> but prone to </a:t>
            </a:r>
            <a:r>
              <a:rPr lang="en" sz="1900">
                <a:solidFill>
                  <a:srgbClr val="4A86E8"/>
                </a:solidFill>
              </a:rPr>
              <a:t>variability</a:t>
            </a:r>
            <a:r>
              <a:rPr lang="en" sz="1900"/>
              <a:t> </a:t>
            </a:r>
            <a:endParaRPr sz="1900"/>
          </a:p>
        </p:txBody>
      </p:sp>
      <p:sp>
        <p:nvSpPr>
          <p:cNvPr id="283" name="Google Shape;283;p30"/>
          <p:cNvSpPr/>
          <p:nvPr/>
        </p:nvSpPr>
        <p:spPr>
          <a:xfrm>
            <a:off x="0" y="0"/>
            <a:ext cx="1032300" cy="5730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700">
                <a:solidFill>
                  <a:schemeClr val="accent1"/>
                </a:solidFill>
                <a:latin typeface="Average"/>
                <a:ea typeface="Average"/>
                <a:cs typeface="Average"/>
                <a:sym typeface="Average"/>
              </a:rPr>
              <a:t>05</a:t>
            </a:r>
            <a:endParaRPr b="1" sz="2700">
              <a:solidFill>
                <a:schemeClr val="accent1"/>
              </a:solidFill>
              <a:latin typeface="Average"/>
              <a:ea typeface="Average"/>
              <a:cs typeface="Average"/>
              <a:sym typeface="Average"/>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31"/>
          <p:cNvSpPr txBox="1"/>
          <p:nvPr>
            <p:ph type="title"/>
          </p:nvPr>
        </p:nvSpPr>
        <p:spPr>
          <a:xfrm>
            <a:off x="311700" y="1255275"/>
            <a:ext cx="8520600" cy="1890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Questions?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cxnSp>
        <p:nvCxnSpPr>
          <p:cNvPr id="91" name="Google Shape;91;p16"/>
          <p:cNvCxnSpPr/>
          <p:nvPr/>
        </p:nvCxnSpPr>
        <p:spPr>
          <a:xfrm flipH="1">
            <a:off x="157236" y="2885394"/>
            <a:ext cx="8829600" cy="15600"/>
          </a:xfrm>
          <a:prstGeom prst="straightConnector1">
            <a:avLst/>
          </a:prstGeom>
          <a:noFill/>
          <a:ln cap="flat" cmpd="sng" w="76200">
            <a:solidFill>
              <a:schemeClr val="dk1"/>
            </a:solidFill>
            <a:prstDash val="solid"/>
            <a:round/>
            <a:headEnd len="med" w="med" type="none"/>
            <a:tailEnd len="med" w="med" type="none"/>
          </a:ln>
        </p:spPr>
      </p:cxnSp>
      <p:grpSp>
        <p:nvGrpSpPr>
          <p:cNvPr id="92" name="Google Shape;92;p16"/>
          <p:cNvGrpSpPr/>
          <p:nvPr/>
        </p:nvGrpSpPr>
        <p:grpSpPr>
          <a:xfrm>
            <a:off x="2311529" y="3079132"/>
            <a:ext cx="1506990" cy="1726863"/>
            <a:chOff x="1267225" y="1600052"/>
            <a:chExt cx="1185300" cy="1726863"/>
          </a:xfrm>
        </p:grpSpPr>
        <p:sp>
          <p:nvSpPr>
            <p:cNvPr id="93" name="Google Shape;93;p16"/>
            <p:cNvSpPr/>
            <p:nvPr/>
          </p:nvSpPr>
          <p:spPr>
            <a:xfrm>
              <a:off x="1267225" y="2494114"/>
              <a:ext cx="1185300" cy="8328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700">
                  <a:solidFill>
                    <a:schemeClr val="accent1"/>
                  </a:solidFill>
                  <a:latin typeface="Average"/>
                  <a:ea typeface="Average"/>
                  <a:cs typeface="Average"/>
                  <a:sym typeface="Average"/>
                </a:rPr>
                <a:t>02</a:t>
              </a:r>
              <a:endParaRPr b="1" sz="2700">
                <a:solidFill>
                  <a:schemeClr val="accent1"/>
                </a:solidFill>
                <a:latin typeface="Average"/>
                <a:ea typeface="Average"/>
                <a:cs typeface="Average"/>
                <a:sym typeface="Average"/>
              </a:endParaRPr>
            </a:p>
          </p:txBody>
        </p:sp>
        <p:sp>
          <p:nvSpPr>
            <p:cNvPr id="94" name="Google Shape;94;p16"/>
            <p:cNvSpPr/>
            <p:nvPr/>
          </p:nvSpPr>
          <p:spPr>
            <a:xfrm>
              <a:off x="1267225" y="1600052"/>
              <a:ext cx="1185300" cy="832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Palanquin"/>
                <a:ea typeface="Palanquin"/>
                <a:cs typeface="Palanquin"/>
                <a:sym typeface="Palanquin"/>
              </a:endParaRPr>
            </a:p>
          </p:txBody>
        </p:sp>
        <p:sp>
          <p:nvSpPr>
            <p:cNvPr id="95" name="Google Shape;95;p16"/>
            <p:cNvSpPr txBox="1"/>
            <p:nvPr/>
          </p:nvSpPr>
          <p:spPr>
            <a:xfrm>
              <a:off x="1351071" y="1658101"/>
              <a:ext cx="1017600" cy="716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chemeClr val="accent1"/>
                  </a:solidFill>
                  <a:latin typeface="Average"/>
                  <a:ea typeface="Average"/>
                  <a:cs typeface="Average"/>
                  <a:sym typeface="Average"/>
                </a:rPr>
                <a:t>Linear Regression</a:t>
              </a:r>
              <a:endParaRPr b="1" sz="1200">
                <a:solidFill>
                  <a:schemeClr val="accent1"/>
                </a:solidFill>
                <a:latin typeface="Average"/>
                <a:ea typeface="Average"/>
                <a:cs typeface="Average"/>
                <a:sym typeface="Average"/>
              </a:endParaRPr>
            </a:p>
          </p:txBody>
        </p:sp>
      </p:grpSp>
      <p:grpSp>
        <p:nvGrpSpPr>
          <p:cNvPr id="96" name="Google Shape;96;p16"/>
          <p:cNvGrpSpPr/>
          <p:nvPr/>
        </p:nvGrpSpPr>
        <p:grpSpPr>
          <a:xfrm>
            <a:off x="3818525" y="990813"/>
            <a:ext cx="1506995" cy="1724012"/>
            <a:chOff x="1267222" y="1600039"/>
            <a:chExt cx="1185304" cy="1724013"/>
          </a:xfrm>
        </p:grpSpPr>
        <p:sp>
          <p:nvSpPr>
            <p:cNvPr id="97" name="Google Shape;97;p16"/>
            <p:cNvSpPr/>
            <p:nvPr/>
          </p:nvSpPr>
          <p:spPr>
            <a:xfrm>
              <a:off x="1267225" y="1600039"/>
              <a:ext cx="1185300" cy="8328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700">
                  <a:solidFill>
                    <a:schemeClr val="accent1"/>
                  </a:solidFill>
                  <a:latin typeface="Average"/>
                  <a:ea typeface="Average"/>
                  <a:cs typeface="Average"/>
                  <a:sym typeface="Average"/>
                </a:rPr>
                <a:t>03</a:t>
              </a:r>
              <a:endParaRPr b="1" sz="2700">
                <a:solidFill>
                  <a:schemeClr val="accent1"/>
                </a:solidFill>
                <a:latin typeface="Average"/>
                <a:ea typeface="Average"/>
                <a:cs typeface="Average"/>
                <a:sym typeface="Average"/>
              </a:endParaRPr>
            </a:p>
          </p:txBody>
        </p:sp>
        <p:sp>
          <p:nvSpPr>
            <p:cNvPr id="98" name="Google Shape;98;p16"/>
            <p:cNvSpPr/>
            <p:nvPr/>
          </p:nvSpPr>
          <p:spPr>
            <a:xfrm>
              <a:off x="1267225" y="2491252"/>
              <a:ext cx="1185300" cy="832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Palanquin"/>
                <a:ea typeface="Palanquin"/>
                <a:cs typeface="Palanquin"/>
                <a:sym typeface="Palanquin"/>
              </a:endParaRPr>
            </a:p>
          </p:txBody>
        </p:sp>
        <p:sp>
          <p:nvSpPr>
            <p:cNvPr id="99" name="Google Shape;99;p16"/>
            <p:cNvSpPr txBox="1"/>
            <p:nvPr/>
          </p:nvSpPr>
          <p:spPr>
            <a:xfrm>
              <a:off x="1267222" y="2491251"/>
              <a:ext cx="1185300" cy="832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chemeClr val="accent1"/>
                  </a:solidFill>
                  <a:latin typeface="Average"/>
                  <a:ea typeface="Average"/>
                  <a:cs typeface="Average"/>
                  <a:sym typeface="Average"/>
                </a:rPr>
                <a:t>PCA,</a:t>
              </a:r>
              <a:endParaRPr b="1" sz="1200">
                <a:solidFill>
                  <a:schemeClr val="accent1"/>
                </a:solidFill>
                <a:latin typeface="Average"/>
                <a:ea typeface="Average"/>
                <a:cs typeface="Average"/>
                <a:sym typeface="Average"/>
              </a:endParaRPr>
            </a:p>
            <a:p>
              <a:pPr indent="0" lvl="0" marL="0" rtl="0" algn="ctr">
                <a:spcBef>
                  <a:spcPts val="0"/>
                </a:spcBef>
                <a:spcAft>
                  <a:spcPts val="0"/>
                </a:spcAft>
                <a:buNone/>
              </a:pPr>
              <a:r>
                <a:rPr b="1" lang="en" sz="1200">
                  <a:solidFill>
                    <a:schemeClr val="accent1"/>
                  </a:solidFill>
                  <a:latin typeface="Average"/>
                  <a:ea typeface="Average"/>
                  <a:cs typeface="Average"/>
                  <a:sym typeface="Average"/>
                </a:rPr>
                <a:t>Correlation Matrix, Regression Tree</a:t>
              </a:r>
              <a:endParaRPr b="1" sz="1200">
                <a:solidFill>
                  <a:schemeClr val="accent1"/>
                </a:solidFill>
                <a:latin typeface="Average"/>
                <a:ea typeface="Average"/>
                <a:cs typeface="Average"/>
                <a:sym typeface="Average"/>
              </a:endParaRPr>
            </a:p>
          </p:txBody>
        </p:sp>
      </p:grpSp>
      <p:grpSp>
        <p:nvGrpSpPr>
          <p:cNvPr id="100" name="Google Shape;100;p16"/>
          <p:cNvGrpSpPr/>
          <p:nvPr/>
        </p:nvGrpSpPr>
        <p:grpSpPr>
          <a:xfrm>
            <a:off x="5325529" y="3071587"/>
            <a:ext cx="1506990" cy="1726862"/>
            <a:chOff x="1267225" y="1600052"/>
            <a:chExt cx="1185300" cy="1726863"/>
          </a:xfrm>
        </p:grpSpPr>
        <p:sp>
          <p:nvSpPr>
            <p:cNvPr id="101" name="Google Shape;101;p16"/>
            <p:cNvSpPr/>
            <p:nvPr/>
          </p:nvSpPr>
          <p:spPr>
            <a:xfrm>
              <a:off x="1267225" y="2494114"/>
              <a:ext cx="1185300" cy="8328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700">
                  <a:solidFill>
                    <a:schemeClr val="accent1"/>
                  </a:solidFill>
                  <a:latin typeface="Average"/>
                  <a:ea typeface="Average"/>
                  <a:cs typeface="Average"/>
                  <a:sym typeface="Average"/>
                </a:rPr>
                <a:t>04</a:t>
              </a:r>
              <a:endParaRPr b="1" sz="2700">
                <a:solidFill>
                  <a:schemeClr val="accent1"/>
                </a:solidFill>
                <a:latin typeface="Average"/>
                <a:ea typeface="Average"/>
                <a:cs typeface="Average"/>
                <a:sym typeface="Average"/>
              </a:endParaRPr>
            </a:p>
          </p:txBody>
        </p:sp>
        <p:sp>
          <p:nvSpPr>
            <p:cNvPr id="102" name="Google Shape;102;p16"/>
            <p:cNvSpPr/>
            <p:nvPr/>
          </p:nvSpPr>
          <p:spPr>
            <a:xfrm>
              <a:off x="1267225" y="1600052"/>
              <a:ext cx="1185300" cy="832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Palanquin"/>
                <a:ea typeface="Palanquin"/>
                <a:cs typeface="Palanquin"/>
                <a:sym typeface="Palanquin"/>
              </a:endParaRPr>
            </a:p>
          </p:txBody>
        </p:sp>
        <p:sp>
          <p:nvSpPr>
            <p:cNvPr id="103" name="Google Shape;103;p16"/>
            <p:cNvSpPr txBox="1"/>
            <p:nvPr/>
          </p:nvSpPr>
          <p:spPr>
            <a:xfrm>
              <a:off x="1351071" y="1658101"/>
              <a:ext cx="1017600" cy="716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chemeClr val="accent1"/>
                  </a:solidFill>
                  <a:latin typeface="Average"/>
                  <a:ea typeface="Average"/>
                  <a:cs typeface="Average"/>
                  <a:sym typeface="Average"/>
                </a:rPr>
                <a:t>Failed Approaches / Best Approach / Why?</a:t>
              </a:r>
              <a:endParaRPr b="1" sz="1200">
                <a:solidFill>
                  <a:schemeClr val="accent1"/>
                </a:solidFill>
                <a:latin typeface="Average"/>
                <a:ea typeface="Average"/>
                <a:cs typeface="Average"/>
                <a:sym typeface="Average"/>
              </a:endParaRPr>
            </a:p>
          </p:txBody>
        </p:sp>
      </p:grpSp>
      <p:grpSp>
        <p:nvGrpSpPr>
          <p:cNvPr id="104" name="Google Shape;104;p16"/>
          <p:cNvGrpSpPr/>
          <p:nvPr/>
        </p:nvGrpSpPr>
        <p:grpSpPr>
          <a:xfrm>
            <a:off x="6832529" y="990824"/>
            <a:ext cx="1506990" cy="1724013"/>
            <a:chOff x="1267225" y="1600039"/>
            <a:chExt cx="1185300" cy="1724013"/>
          </a:xfrm>
        </p:grpSpPr>
        <p:sp>
          <p:nvSpPr>
            <p:cNvPr id="105" name="Google Shape;105;p16"/>
            <p:cNvSpPr/>
            <p:nvPr/>
          </p:nvSpPr>
          <p:spPr>
            <a:xfrm>
              <a:off x="1267225" y="1600039"/>
              <a:ext cx="1185300" cy="8328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700">
                  <a:solidFill>
                    <a:schemeClr val="accent1"/>
                  </a:solidFill>
                  <a:latin typeface="Average"/>
                  <a:ea typeface="Average"/>
                  <a:cs typeface="Average"/>
                  <a:sym typeface="Average"/>
                </a:rPr>
                <a:t>05</a:t>
              </a:r>
              <a:endParaRPr b="1" sz="2700">
                <a:solidFill>
                  <a:schemeClr val="accent1"/>
                </a:solidFill>
                <a:latin typeface="Average"/>
                <a:ea typeface="Average"/>
                <a:cs typeface="Average"/>
                <a:sym typeface="Average"/>
              </a:endParaRPr>
            </a:p>
          </p:txBody>
        </p:sp>
        <p:sp>
          <p:nvSpPr>
            <p:cNvPr id="106" name="Google Shape;106;p16"/>
            <p:cNvSpPr/>
            <p:nvPr/>
          </p:nvSpPr>
          <p:spPr>
            <a:xfrm>
              <a:off x="1267225" y="2491252"/>
              <a:ext cx="1185300" cy="832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Palanquin"/>
                <a:ea typeface="Palanquin"/>
                <a:cs typeface="Palanquin"/>
                <a:sym typeface="Palanquin"/>
              </a:endParaRPr>
            </a:p>
          </p:txBody>
        </p:sp>
        <p:sp>
          <p:nvSpPr>
            <p:cNvPr id="107" name="Google Shape;107;p16"/>
            <p:cNvSpPr txBox="1"/>
            <p:nvPr/>
          </p:nvSpPr>
          <p:spPr>
            <a:xfrm>
              <a:off x="1351071" y="2549301"/>
              <a:ext cx="1017600" cy="716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chemeClr val="accent1"/>
                  </a:solidFill>
                  <a:latin typeface="Average"/>
                  <a:ea typeface="Average"/>
                  <a:cs typeface="Average"/>
                  <a:sym typeface="Average"/>
                </a:rPr>
                <a:t>Conclusions</a:t>
              </a:r>
              <a:endParaRPr b="1" sz="1200">
                <a:solidFill>
                  <a:schemeClr val="accent1"/>
                </a:solidFill>
                <a:latin typeface="Average"/>
                <a:ea typeface="Average"/>
                <a:cs typeface="Average"/>
                <a:sym typeface="Average"/>
              </a:endParaRPr>
            </a:p>
          </p:txBody>
        </p:sp>
      </p:grpSp>
      <p:sp>
        <p:nvSpPr>
          <p:cNvPr id="108" name="Google Shape;108;p16"/>
          <p:cNvSpPr/>
          <p:nvPr/>
        </p:nvSpPr>
        <p:spPr>
          <a:xfrm>
            <a:off x="2938871" y="2770794"/>
            <a:ext cx="252300" cy="244800"/>
          </a:xfrm>
          <a:prstGeom prst="ellipse">
            <a:avLst/>
          </a:prstGeom>
          <a:solidFill>
            <a:schemeClr val="accent1"/>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6"/>
          <p:cNvSpPr/>
          <p:nvPr/>
        </p:nvSpPr>
        <p:spPr>
          <a:xfrm>
            <a:off x="4445883" y="2770794"/>
            <a:ext cx="252300" cy="244800"/>
          </a:xfrm>
          <a:prstGeom prst="ellipse">
            <a:avLst/>
          </a:prstGeom>
          <a:solidFill>
            <a:schemeClr val="accent1"/>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6"/>
          <p:cNvSpPr/>
          <p:nvPr/>
        </p:nvSpPr>
        <p:spPr>
          <a:xfrm>
            <a:off x="5952871" y="2770794"/>
            <a:ext cx="252300" cy="244800"/>
          </a:xfrm>
          <a:prstGeom prst="ellipse">
            <a:avLst/>
          </a:prstGeom>
          <a:solidFill>
            <a:schemeClr val="accent1"/>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6"/>
          <p:cNvSpPr/>
          <p:nvPr/>
        </p:nvSpPr>
        <p:spPr>
          <a:xfrm>
            <a:off x="7459869" y="2770805"/>
            <a:ext cx="252300" cy="244800"/>
          </a:xfrm>
          <a:prstGeom prst="ellipse">
            <a:avLst/>
          </a:prstGeom>
          <a:solidFill>
            <a:schemeClr val="accent1"/>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6"/>
          <p:cNvSpPr/>
          <p:nvPr/>
        </p:nvSpPr>
        <p:spPr>
          <a:xfrm>
            <a:off x="1445558" y="2770800"/>
            <a:ext cx="252300" cy="2448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3" name="Google Shape;113;p16"/>
          <p:cNvGrpSpPr/>
          <p:nvPr/>
        </p:nvGrpSpPr>
        <p:grpSpPr>
          <a:xfrm>
            <a:off x="818198" y="983269"/>
            <a:ext cx="1506990" cy="1724013"/>
            <a:chOff x="1267225" y="1600039"/>
            <a:chExt cx="1185300" cy="1724013"/>
          </a:xfrm>
        </p:grpSpPr>
        <p:sp>
          <p:nvSpPr>
            <p:cNvPr id="114" name="Google Shape;114;p16"/>
            <p:cNvSpPr/>
            <p:nvPr/>
          </p:nvSpPr>
          <p:spPr>
            <a:xfrm>
              <a:off x="1267225" y="1600039"/>
              <a:ext cx="1185300" cy="8328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700">
                  <a:solidFill>
                    <a:schemeClr val="accent1"/>
                  </a:solidFill>
                  <a:latin typeface="Average"/>
                  <a:ea typeface="Average"/>
                  <a:cs typeface="Average"/>
                  <a:sym typeface="Average"/>
                </a:rPr>
                <a:t>01</a:t>
              </a:r>
              <a:endParaRPr b="1" sz="2700">
                <a:solidFill>
                  <a:schemeClr val="accent1"/>
                </a:solidFill>
                <a:latin typeface="Average"/>
                <a:ea typeface="Average"/>
                <a:cs typeface="Average"/>
                <a:sym typeface="Average"/>
              </a:endParaRPr>
            </a:p>
          </p:txBody>
        </p:sp>
        <p:sp>
          <p:nvSpPr>
            <p:cNvPr id="115" name="Google Shape;115;p16"/>
            <p:cNvSpPr/>
            <p:nvPr/>
          </p:nvSpPr>
          <p:spPr>
            <a:xfrm>
              <a:off x="1267225" y="2491252"/>
              <a:ext cx="1185300" cy="832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Palanquin"/>
                <a:ea typeface="Palanquin"/>
                <a:cs typeface="Palanquin"/>
                <a:sym typeface="Palanquin"/>
              </a:endParaRPr>
            </a:p>
          </p:txBody>
        </p:sp>
        <p:sp>
          <p:nvSpPr>
            <p:cNvPr id="116" name="Google Shape;116;p16"/>
            <p:cNvSpPr txBox="1"/>
            <p:nvPr/>
          </p:nvSpPr>
          <p:spPr>
            <a:xfrm>
              <a:off x="1351071" y="2549301"/>
              <a:ext cx="1017600" cy="716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chemeClr val="accent1"/>
                  </a:solidFill>
                  <a:latin typeface="Average"/>
                  <a:ea typeface="Average"/>
                  <a:cs typeface="Average"/>
                  <a:sym typeface="Average"/>
                </a:rPr>
                <a:t>Our Data / Questions</a:t>
              </a:r>
              <a:endParaRPr b="1" sz="1200">
                <a:solidFill>
                  <a:schemeClr val="accent1"/>
                </a:solidFill>
                <a:latin typeface="Average"/>
                <a:ea typeface="Average"/>
                <a:cs typeface="Average"/>
                <a:sym typeface="Average"/>
              </a:endParaRPr>
            </a:p>
          </p:txBody>
        </p:sp>
      </p:grpSp>
      <p:sp>
        <p:nvSpPr>
          <p:cNvPr id="117" name="Google Shape;117;p16"/>
          <p:cNvSpPr txBox="1"/>
          <p:nvPr/>
        </p:nvSpPr>
        <p:spPr>
          <a:xfrm>
            <a:off x="3153902" y="222041"/>
            <a:ext cx="2836200" cy="59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700">
                <a:solidFill>
                  <a:srgbClr val="FFFFFF"/>
                </a:solidFill>
                <a:latin typeface="Average"/>
                <a:ea typeface="Average"/>
                <a:cs typeface="Average"/>
                <a:sym typeface="Average"/>
              </a:rPr>
              <a:t>Table of Contents</a:t>
            </a:r>
            <a:endParaRPr sz="2700">
              <a:solidFill>
                <a:srgbClr val="FFFFFF"/>
              </a:solidFill>
              <a:latin typeface="Average"/>
              <a:ea typeface="Average"/>
              <a:cs typeface="Average"/>
              <a:sym typeface="Average"/>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7"/>
          <p:cNvSpPr txBox="1"/>
          <p:nvPr>
            <p:ph type="title"/>
          </p:nvPr>
        </p:nvSpPr>
        <p:spPr>
          <a:xfrm>
            <a:off x="3156600" y="151350"/>
            <a:ext cx="2830800" cy="530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Our Data / Questions</a:t>
            </a:r>
            <a:endParaRPr/>
          </a:p>
        </p:txBody>
      </p:sp>
      <p:sp>
        <p:nvSpPr>
          <p:cNvPr id="123" name="Google Shape;123;p17"/>
          <p:cNvSpPr txBox="1"/>
          <p:nvPr>
            <p:ph idx="1" type="body"/>
          </p:nvPr>
        </p:nvSpPr>
        <p:spPr>
          <a:xfrm>
            <a:off x="311700" y="1172075"/>
            <a:ext cx="8520600" cy="1399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2 Basketball Reference Database Sources (2015-16 Golden State Warriors and Celtics)</a:t>
            </a:r>
            <a:endParaRPr/>
          </a:p>
          <a:p>
            <a:pPr indent="-342900" lvl="0" marL="457200" rtl="0" algn="l">
              <a:spcBef>
                <a:spcPts val="1200"/>
              </a:spcBef>
              <a:spcAft>
                <a:spcPts val="0"/>
              </a:spcAft>
              <a:buSzPts val="1800"/>
              <a:buChar char="-"/>
            </a:pPr>
            <a:r>
              <a:rPr lang="en"/>
              <a:t>Info included everything from team, individual, game by game and overall statistics. </a:t>
            </a:r>
            <a:endParaRPr b="1"/>
          </a:p>
        </p:txBody>
      </p:sp>
      <p:sp>
        <p:nvSpPr>
          <p:cNvPr id="124" name="Google Shape;124;p17"/>
          <p:cNvSpPr/>
          <p:nvPr/>
        </p:nvSpPr>
        <p:spPr>
          <a:xfrm>
            <a:off x="1596502" y="2571876"/>
            <a:ext cx="2499600" cy="2037300"/>
          </a:xfrm>
          <a:prstGeom prst="flowChartAlternate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1200"/>
              </a:spcAft>
              <a:buNone/>
            </a:pPr>
            <a:r>
              <a:t/>
            </a:r>
            <a:endParaRPr/>
          </a:p>
        </p:txBody>
      </p:sp>
      <p:sp>
        <p:nvSpPr>
          <p:cNvPr id="125" name="Google Shape;125;p17"/>
          <p:cNvSpPr/>
          <p:nvPr/>
        </p:nvSpPr>
        <p:spPr>
          <a:xfrm>
            <a:off x="5185885" y="2571879"/>
            <a:ext cx="2499600" cy="2037300"/>
          </a:xfrm>
          <a:prstGeom prst="flowChartAlternate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1200"/>
              </a:spcAft>
              <a:buNone/>
            </a:pPr>
            <a:r>
              <a:t/>
            </a:r>
            <a:endParaRPr/>
          </a:p>
        </p:txBody>
      </p:sp>
      <p:sp>
        <p:nvSpPr>
          <p:cNvPr id="126" name="Google Shape;126;p17"/>
          <p:cNvSpPr txBox="1"/>
          <p:nvPr/>
        </p:nvSpPr>
        <p:spPr>
          <a:xfrm>
            <a:off x="5340535" y="2704475"/>
            <a:ext cx="2190300" cy="17721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1200"/>
              </a:spcAft>
              <a:buNone/>
            </a:pPr>
            <a:r>
              <a:rPr b="1" lang="en" sz="1800">
                <a:latin typeface="Average"/>
                <a:ea typeface="Average"/>
                <a:cs typeface="Average"/>
                <a:sym typeface="Average"/>
              </a:rPr>
              <a:t>How many points will a team score based of a multitude of variables?</a:t>
            </a:r>
            <a:endParaRPr>
              <a:latin typeface="Average"/>
              <a:ea typeface="Average"/>
              <a:cs typeface="Average"/>
              <a:sym typeface="Average"/>
            </a:endParaRPr>
          </a:p>
        </p:txBody>
      </p:sp>
      <p:sp>
        <p:nvSpPr>
          <p:cNvPr id="127" name="Google Shape;127;p17"/>
          <p:cNvSpPr/>
          <p:nvPr/>
        </p:nvSpPr>
        <p:spPr>
          <a:xfrm>
            <a:off x="0" y="0"/>
            <a:ext cx="1016700" cy="5745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700">
                <a:solidFill>
                  <a:schemeClr val="accent1"/>
                </a:solidFill>
                <a:latin typeface="Average"/>
                <a:ea typeface="Average"/>
                <a:cs typeface="Average"/>
                <a:sym typeface="Average"/>
              </a:rPr>
              <a:t>01</a:t>
            </a:r>
            <a:endParaRPr b="1" sz="2700">
              <a:solidFill>
                <a:schemeClr val="accent1"/>
              </a:solidFill>
              <a:latin typeface="Average"/>
              <a:ea typeface="Average"/>
              <a:cs typeface="Average"/>
              <a:sym typeface="Average"/>
            </a:endParaRPr>
          </a:p>
        </p:txBody>
      </p:sp>
      <p:sp>
        <p:nvSpPr>
          <p:cNvPr id="128" name="Google Shape;128;p17"/>
          <p:cNvSpPr txBox="1"/>
          <p:nvPr/>
        </p:nvSpPr>
        <p:spPr>
          <a:xfrm>
            <a:off x="1838596" y="2863170"/>
            <a:ext cx="2015400" cy="14547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200"/>
              </a:spcAft>
              <a:buNone/>
            </a:pPr>
            <a:r>
              <a:rPr b="1" lang="en" sz="1800">
                <a:latin typeface="Average"/>
                <a:ea typeface="Average"/>
                <a:cs typeface="Average"/>
                <a:sym typeface="Average"/>
              </a:rPr>
              <a:t>How many points will a team score based off their 3p%?</a:t>
            </a:r>
            <a:endParaRPr>
              <a:latin typeface="Average"/>
              <a:ea typeface="Average"/>
              <a:cs typeface="Average"/>
              <a:sym typeface="Averag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8"/>
          <p:cNvSpPr txBox="1"/>
          <p:nvPr>
            <p:ph type="title"/>
          </p:nvPr>
        </p:nvSpPr>
        <p:spPr>
          <a:xfrm>
            <a:off x="0" y="129900"/>
            <a:ext cx="9144000" cy="5730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Our Approaches</a:t>
            </a:r>
            <a:endParaRPr/>
          </a:p>
        </p:txBody>
      </p:sp>
      <p:sp>
        <p:nvSpPr>
          <p:cNvPr id="134" name="Google Shape;134;p18"/>
          <p:cNvSpPr/>
          <p:nvPr/>
        </p:nvSpPr>
        <p:spPr>
          <a:xfrm>
            <a:off x="1596502" y="1101778"/>
            <a:ext cx="2499600" cy="2037300"/>
          </a:xfrm>
          <a:prstGeom prst="flowChartAlternate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1200"/>
              </a:spcAft>
              <a:buNone/>
            </a:pPr>
            <a:r>
              <a:t/>
            </a:r>
            <a:endParaRPr/>
          </a:p>
        </p:txBody>
      </p:sp>
      <p:sp>
        <p:nvSpPr>
          <p:cNvPr id="135" name="Google Shape;135;p18"/>
          <p:cNvSpPr/>
          <p:nvPr/>
        </p:nvSpPr>
        <p:spPr>
          <a:xfrm>
            <a:off x="5185885" y="1095479"/>
            <a:ext cx="2499600" cy="2037300"/>
          </a:xfrm>
          <a:prstGeom prst="flowChartAlternate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1200"/>
              </a:spcAft>
              <a:buNone/>
            </a:pPr>
            <a:r>
              <a:t/>
            </a:r>
            <a:endParaRPr/>
          </a:p>
        </p:txBody>
      </p:sp>
      <p:sp>
        <p:nvSpPr>
          <p:cNvPr id="136" name="Google Shape;136;p18"/>
          <p:cNvSpPr txBox="1"/>
          <p:nvPr/>
        </p:nvSpPr>
        <p:spPr>
          <a:xfrm>
            <a:off x="1838596" y="1393074"/>
            <a:ext cx="2015400" cy="14547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200"/>
              </a:spcAft>
              <a:buNone/>
            </a:pPr>
            <a:r>
              <a:rPr b="1" lang="en" sz="1800">
                <a:latin typeface="Average"/>
                <a:ea typeface="Average"/>
                <a:cs typeface="Average"/>
                <a:sym typeface="Average"/>
              </a:rPr>
              <a:t>How many points will a team score based off their 3p%?</a:t>
            </a:r>
            <a:endParaRPr>
              <a:latin typeface="Average"/>
              <a:ea typeface="Average"/>
              <a:cs typeface="Average"/>
              <a:sym typeface="Average"/>
            </a:endParaRPr>
          </a:p>
        </p:txBody>
      </p:sp>
      <p:cxnSp>
        <p:nvCxnSpPr>
          <p:cNvPr id="137" name="Google Shape;137;p18"/>
          <p:cNvCxnSpPr/>
          <p:nvPr/>
        </p:nvCxnSpPr>
        <p:spPr>
          <a:xfrm flipH="1">
            <a:off x="2838796" y="3139074"/>
            <a:ext cx="6300" cy="561000"/>
          </a:xfrm>
          <a:prstGeom prst="straightConnector1">
            <a:avLst/>
          </a:prstGeom>
          <a:noFill/>
          <a:ln cap="flat" cmpd="sng" w="9525">
            <a:solidFill>
              <a:schemeClr val="lt2"/>
            </a:solidFill>
            <a:prstDash val="solid"/>
            <a:round/>
            <a:headEnd len="med" w="med" type="none"/>
            <a:tailEnd len="med" w="med" type="stealth"/>
          </a:ln>
        </p:spPr>
      </p:cxnSp>
      <p:cxnSp>
        <p:nvCxnSpPr>
          <p:cNvPr id="138" name="Google Shape;138;p18"/>
          <p:cNvCxnSpPr/>
          <p:nvPr/>
        </p:nvCxnSpPr>
        <p:spPr>
          <a:xfrm flipH="1">
            <a:off x="6432521" y="3139074"/>
            <a:ext cx="6300" cy="561000"/>
          </a:xfrm>
          <a:prstGeom prst="straightConnector1">
            <a:avLst/>
          </a:prstGeom>
          <a:noFill/>
          <a:ln cap="flat" cmpd="sng" w="9525">
            <a:solidFill>
              <a:schemeClr val="lt2"/>
            </a:solidFill>
            <a:prstDash val="solid"/>
            <a:round/>
            <a:headEnd len="med" w="med" type="none"/>
            <a:tailEnd len="med" w="med" type="stealth"/>
          </a:ln>
        </p:spPr>
      </p:cxnSp>
      <p:sp>
        <p:nvSpPr>
          <p:cNvPr id="139" name="Google Shape;139;p18"/>
          <p:cNvSpPr txBox="1"/>
          <p:nvPr/>
        </p:nvSpPr>
        <p:spPr>
          <a:xfrm>
            <a:off x="1868299" y="3706375"/>
            <a:ext cx="1947300" cy="396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Average"/>
                <a:ea typeface="Average"/>
                <a:cs typeface="Average"/>
                <a:sym typeface="Average"/>
              </a:rPr>
              <a:t>Linear Regression</a:t>
            </a:r>
            <a:endParaRPr sz="1800">
              <a:solidFill>
                <a:schemeClr val="dk1"/>
              </a:solidFill>
              <a:latin typeface="Average"/>
              <a:ea typeface="Average"/>
              <a:cs typeface="Average"/>
              <a:sym typeface="Average"/>
            </a:endParaRPr>
          </a:p>
        </p:txBody>
      </p:sp>
      <p:sp>
        <p:nvSpPr>
          <p:cNvPr id="140" name="Google Shape;140;p18"/>
          <p:cNvSpPr txBox="1"/>
          <p:nvPr/>
        </p:nvSpPr>
        <p:spPr>
          <a:xfrm>
            <a:off x="5340535" y="1221775"/>
            <a:ext cx="2190300" cy="17721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1200"/>
              </a:spcAft>
              <a:buNone/>
            </a:pPr>
            <a:r>
              <a:rPr b="1" lang="en" sz="1800">
                <a:latin typeface="Average"/>
                <a:ea typeface="Average"/>
                <a:cs typeface="Average"/>
                <a:sym typeface="Average"/>
              </a:rPr>
              <a:t>How many points will a team score based of a multitude of variables?</a:t>
            </a:r>
            <a:endParaRPr>
              <a:latin typeface="Average"/>
              <a:ea typeface="Average"/>
              <a:cs typeface="Average"/>
              <a:sym typeface="Average"/>
            </a:endParaRPr>
          </a:p>
        </p:txBody>
      </p:sp>
      <p:sp>
        <p:nvSpPr>
          <p:cNvPr id="141" name="Google Shape;141;p18"/>
          <p:cNvSpPr txBox="1"/>
          <p:nvPr/>
        </p:nvSpPr>
        <p:spPr>
          <a:xfrm>
            <a:off x="5565985" y="3706375"/>
            <a:ext cx="1739400" cy="396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Average"/>
                <a:ea typeface="Average"/>
                <a:cs typeface="Average"/>
                <a:sym typeface="Average"/>
              </a:rPr>
              <a:t>Regression Tree</a:t>
            </a:r>
            <a:endParaRPr sz="1800">
              <a:solidFill>
                <a:schemeClr val="dk1"/>
              </a:solidFill>
              <a:latin typeface="Average"/>
              <a:ea typeface="Average"/>
              <a:cs typeface="Average"/>
              <a:sym typeface="Average"/>
            </a:endParaRPr>
          </a:p>
        </p:txBody>
      </p:sp>
      <p:sp>
        <p:nvSpPr>
          <p:cNvPr id="142" name="Google Shape;142;p18"/>
          <p:cNvSpPr/>
          <p:nvPr/>
        </p:nvSpPr>
        <p:spPr>
          <a:xfrm>
            <a:off x="0" y="0"/>
            <a:ext cx="1032300" cy="5730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700">
                <a:solidFill>
                  <a:schemeClr val="accent1"/>
                </a:solidFill>
                <a:latin typeface="Average"/>
                <a:ea typeface="Average"/>
                <a:cs typeface="Average"/>
                <a:sym typeface="Average"/>
              </a:rPr>
              <a:t>02</a:t>
            </a:r>
            <a:endParaRPr b="1" sz="2700">
              <a:solidFill>
                <a:schemeClr val="accent1"/>
              </a:solidFill>
              <a:latin typeface="Average"/>
              <a:ea typeface="Average"/>
              <a:cs typeface="Average"/>
              <a:sym typeface="Average"/>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9"/>
          <p:cNvSpPr/>
          <p:nvPr/>
        </p:nvSpPr>
        <p:spPr>
          <a:xfrm>
            <a:off x="414225" y="1873951"/>
            <a:ext cx="1939200" cy="28065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verage"/>
              <a:ea typeface="Average"/>
              <a:cs typeface="Average"/>
              <a:sym typeface="Average"/>
            </a:endParaRPr>
          </a:p>
        </p:txBody>
      </p:sp>
      <p:sp>
        <p:nvSpPr>
          <p:cNvPr id="148" name="Google Shape;148;p19"/>
          <p:cNvSpPr/>
          <p:nvPr/>
        </p:nvSpPr>
        <p:spPr>
          <a:xfrm>
            <a:off x="4623575" y="1873951"/>
            <a:ext cx="1939200" cy="28065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verage"/>
              <a:ea typeface="Average"/>
              <a:cs typeface="Average"/>
              <a:sym typeface="Average"/>
            </a:endParaRPr>
          </a:p>
        </p:txBody>
      </p:sp>
      <p:sp>
        <p:nvSpPr>
          <p:cNvPr id="149" name="Google Shape;149;p19"/>
          <p:cNvSpPr/>
          <p:nvPr/>
        </p:nvSpPr>
        <p:spPr>
          <a:xfrm>
            <a:off x="6728250" y="1873951"/>
            <a:ext cx="1939200" cy="28065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verage"/>
              <a:ea typeface="Average"/>
              <a:cs typeface="Average"/>
              <a:sym typeface="Average"/>
            </a:endParaRPr>
          </a:p>
        </p:txBody>
      </p:sp>
      <p:sp>
        <p:nvSpPr>
          <p:cNvPr id="150" name="Google Shape;150;p19"/>
          <p:cNvSpPr/>
          <p:nvPr/>
        </p:nvSpPr>
        <p:spPr>
          <a:xfrm>
            <a:off x="2518900" y="1873951"/>
            <a:ext cx="1939200" cy="28065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verage"/>
              <a:ea typeface="Average"/>
              <a:cs typeface="Average"/>
              <a:sym typeface="Average"/>
            </a:endParaRPr>
          </a:p>
        </p:txBody>
      </p:sp>
      <p:sp>
        <p:nvSpPr>
          <p:cNvPr id="151" name="Google Shape;151;p19"/>
          <p:cNvSpPr txBox="1"/>
          <p:nvPr>
            <p:ph type="title"/>
          </p:nvPr>
        </p:nvSpPr>
        <p:spPr>
          <a:xfrm>
            <a:off x="311700" y="824000"/>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chemeClr val="dk1"/>
              </a:buClr>
              <a:buSzPts val="1100"/>
              <a:buFont typeface="Arial"/>
              <a:buNone/>
            </a:pPr>
            <a:r>
              <a:rPr lang="en" sz="2700">
                <a:latin typeface="Average"/>
                <a:ea typeface="Average"/>
                <a:cs typeface="Average"/>
                <a:sym typeface="Average"/>
              </a:rPr>
              <a:t>Approach 1: Linear Regression </a:t>
            </a:r>
            <a:endParaRPr sz="2700">
              <a:latin typeface="Average"/>
              <a:ea typeface="Average"/>
              <a:cs typeface="Average"/>
              <a:sym typeface="Average"/>
            </a:endParaRPr>
          </a:p>
        </p:txBody>
      </p:sp>
      <p:sp>
        <p:nvSpPr>
          <p:cNvPr id="152" name="Google Shape;152;p19"/>
          <p:cNvSpPr/>
          <p:nvPr/>
        </p:nvSpPr>
        <p:spPr>
          <a:xfrm>
            <a:off x="-50" y="0"/>
            <a:ext cx="9144000" cy="572700"/>
          </a:xfrm>
          <a:prstGeom prst="rect">
            <a:avLst/>
          </a:prstGeom>
          <a:solidFill>
            <a:schemeClr val="dk1"/>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t/>
            </a:r>
            <a:endParaRPr>
              <a:latin typeface="Average"/>
              <a:ea typeface="Average"/>
              <a:cs typeface="Average"/>
              <a:sym typeface="Average"/>
            </a:endParaRPr>
          </a:p>
        </p:txBody>
      </p:sp>
      <p:sp>
        <p:nvSpPr>
          <p:cNvPr id="153" name="Google Shape;153;p19"/>
          <p:cNvSpPr txBox="1"/>
          <p:nvPr/>
        </p:nvSpPr>
        <p:spPr>
          <a:xfrm>
            <a:off x="-50" y="35250"/>
            <a:ext cx="9213900" cy="5022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1200"/>
              </a:spcAft>
              <a:buNone/>
            </a:pPr>
            <a:r>
              <a:rPr b="1" lang="en" sz="1800">
                <a:latin typeface="Average"/>
                <a:ea typeface="Average"/>
                <a:cs typeface="Average"/>
                <a:sym typeface="Average"/>
              </a:rPr>
              <a:t>How many points will a team score based off their 3p%?</a:t>
            </a:r>
            <a:endParaRPr>
              <a:latin typeface="Average"/>
              <a:ea typeface="Average"/>
              <a:cs typeface="Average"/>
              <a:sym typeface="Average"/>
            </a:endParaRPr>
          </a:p>
        </p:txBody>
      </p:sp>
      <p:sp>
        <p:nvSpPr>
          <p:cNvPr id="154" name="Google Shape;154;p19"/>
          <p:cNvSpPr txBox="1"/>
          <p:nvPr/>
        </p:nvSpPr>
        <p:spPr>
          <a:xfrm>
            <a:off x="414225" y="2727451"/>
            <a:ext cx="1939200" cy="853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750">
                <a:solidFill>
                  <a:schemeClr val="dk1"/>
                </a:solidFill>
                <a:latin typeface="Average"/>
                <a:ea typeface="Average"/>
                <a:cs typeface="Average"/>
                <a:sym typeface="Average"/>
              </a:rPr>
              <a:t>Data Engineering</a:t>
            </a:r>
            <a:endParaRPr b="1" sz="1850">
              <a:solidFill>
                <a:schemeClr val="dk1"/>
              </a:solidFill>
              <a:latin typeface="Average"/>
              <a:ea typeface="Average"/>
              <a:cs typeface="Average"/>
              <a:sym typeface="Average"/>
            </a:endParaRPr>
          </a:p>
        </p:txBody>
      </p:sp>
      <p:sp>
        <p:nvSpPr>
          <p:cNvPr id="155" name="Google Shape;155;p19"/>
          <p:cNvSpPr/>
          <p:nvPr/>
        </p:nvSpPr>
        <p:spPr>
          <a:xfrm>
            <a:off x="414233" y="1873938"/>
            <a:ext cx="1939200" cy="85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Average"/>
                <a:ea typeface="Average"/>
                <a:cs typeface="Average"/>
                <a:sym typeface="Average"/>
              </a:rPr>
              <a:t>Step 1:</a:t>
            </a:r>
            <a:endParaRPr b="1">
              <a:latin typeface="Average"/>
              <a:ea typeface="Average"/>
              <a:cs typeface="Average"/>
              <a:sym typeface="Average"/>
            </a:endParaRPr>
          </a:p>
        </p:txBody>
      </p:sp>
      <p:sp>
        <p:nvSpPr>
          <p:cNvPr id="156" name="Google Shape;156;p19"/>
          <p:cNvSpPr txBox="1"/>
          <p:nvPr/>
        </p:nvSpPr>
        <p:spPr>
          <a:xfrm>
            <a:off x="414224" y="3504751"/>
            <a:ext cx="1939200" cy="1099500"/>
          </a:xfrm>
          <a:prstGeom prst="rect">
            <a:avLst/>
          </a:prstGeom>
          <a:noFill/>
          <a:ln>
            <a:noFill/>
          </a:ln>
        </p:spPr>
        <p:txBody>
          <a:bodyPr anchorCtr="0" anchor="ctr" bIns="91425" lIns="91425" spcFirstLastPara="1" rIns="91425" wrap="square" tIns="91425">
            <a:noAutofit/>
          </a:bodyPr>
          <a:lstStyle/>
          <a:p>
            <a:pPr indent="0" lvl="0" marL="0" rtl="0" algn="ctr">
              <a:lnSpc>
                <a:spcPct val="120000"/>
              </a:lnSpc>
              <a:spcBef>
                <a:spcPts val="0"/>
              </a:spcBef>
              <a:spcAft>
                <a:spcPts val="0"/>
              </a:spcAft>
              <a:buNone/>
            </a:pPr>
            <a:r>
              <a:rPr lang="en" sz="1200">
                <a:solidFill>
                  <a:schemeClr val="dk1"/>
                </a:solidFill>
                <a:latin typeface="Average"/>
                <a:ea typeface="Average"/>
                <a:cs typeface="Average"/>
                <a:sym typeface="Average"/>
              </a:rPr>
              <a:t>Removal of rows, columns, missing data and incorrect data</a:t>
            </a:r>
            <a:endParaRPr sz="1200">
              <a:solidFill>
                <a:schemeClr val="dk1"/>
              </a:solidFill>
              <a:latin typeface="Average"/>
              <a:ea typeface="Average"/>
              <a:cs typeface="Average"/>
              <a:sym typeface="Average"/>
            </a:endParaRPr>
          </a:p>
        </p:txBody>
      </p:sp>
      <p:sp>
        <p:nvSpPr>
          <p:cNvPr id="157" name="Google Shape;157;p19"/>
          <p:cNvSpPr/>
          <p:nvPr/>
        </p:nvSpPr>
        <p:spPr>
          <a:xfrm>
            <a:off x="2518889" y="1873938"/>
            <a:ext cx="1939200" cy="85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Average"/>
                <a:ea typeface="Average"/>
                <a:cs typeface="Average"/>
                <a:sym typeface="Average"/>
              </a:rPr>
              <a:t>Step 2:</a:t>
            </a:r>
            <a:endParaRPr b="1">
              <a:latin typeface="Average"/>
              <a:ea typeface="Average"/>
              <a:cs typeface="Average"/>
              <a:sym typeface="Average"/>
            </a:endParaRPr>
          </a:p>
        </p:txBody>
      </p:sp>
      <p:sp>
        <p:nvSpPr>
          <p:cNvPr id="158" name="Google Shape;158;p19"/>
          <p:cNvSpPr/>
          <p:nvPr/>
        </p:nvSpPr>
        <p:spPr>
          <a:xfrm>
            <a:off x="4623567" y="1873938"/>
            <a:ext cx="1939200" cy="85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Average"/>
                <a:ea typeface="Average"/>
                <a:cs typeface="Average"/>
                <a:sym typeface="Average"/>
              </a:rPr>
              <a:t>Step 3:</a:t>
            </a:r>
            <a:endParaRPr b="1">
              <a:latin typeface="Average"/>
              <a:ea typeface="Average"/>
              <a:cs typeface="Average"/>
              <a:sym typeface="Average"/>
            </a:endParaRPr>
          </a:p>
        </p:txBody>
      </p:sp>
      <p:sp>
        <p:nvSpPr>
          <p:cNvPr id="159" name="Google Shape;159;p19"/>
          <p:cNvSpPr/>
          <p:nvPr/>
        </p:nvSpPr>
        <p:spPr>
          <a:xfrm>
            <a:off x="6728242" y="1873938"/>
            <a:ext cx="1939200" cy="85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Average"/>
                <a:ea typeface="Average"/>
                <a:cs typeface="Average"/>
                <a:sym typeface="Average"/>
              </a:rPr>
              <a:t>Step 4:</a:t>
            </a:r>
            <a:endParaRPr b="1">
              <a:latin typeface="Average"/>
              <a:ea typeface="Average"/>
              <a:cs typeface="Average"/>
              <a:sym typeface="Average"/>
            </a:endParaRPr>
          </a:p>
        </p:txBody>
      </p:sp>
      <p:sp>
        <p:nvSpPr>
          <p:cNvPr id="160" name="Google Shape;160;p19"/>
          <p:cNvSpPr txBox="1"/>
          <p:nvPr/>
        </p:nvSpPr>
        <p:spPr>
          <a:xfrm>
            <a:off x="2518900" y="2727450"/>
            <a:ext cx="1939200" cy="853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750">
                <a:solidFill>
                  <a:schemeClr val="dk1"/>
                </a:solidFill>
                <a:latin typeface="Average"/>
                <a:ea typeface="Average"/>
                <a:cs typeface="Average"/>
                <a:sym typeface="Average"/>
              </a:rPr>
              <a:t>Training</a:t>
            </a:r>
            <a:endParaRPr b="1" sz="1850">
              <a:solidFill>
                <a:schemeClr val="dk1"/>
              </a:solidFill>
              <a:latin typeface="Average"/>
              <a:ea typeface="Average"/>
              <a:cs typeface="Average"/>
              <a:sym typeface="Average"/>
            </a:endParaRPr>
          </a:p>
        </p:txBody>
      </p:sp>
      <p:sp>
        <p:nvSpPr>
          <p:cNvPr id="161" name="Google Shape;161;p19"/>
          <p:cNvSpPr txBox="1"/>
          <p:nvPr/>
        </p:nvSpPr>
        <p:spPr>
          <a:xfrm>
            <a:off x="4623575" y="2727451"/>
            <a:ext cx="1939200" cy="853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750">
                <a:solidFill>
                  <a:schemeClr val="dk1"/>
                </a:solidFill>
                <a:latin typeface="Average"/>
                <a:ea typeface="Average"/>
                <a:cs typeface="Average"/>
                <a:sym typeface="Average"/>
              </a:rPr>
              <a:t>Testing</a:t>
            </a:r>
            <a:endParaRPr b="1" sz="1850">
              <a:solidFill>
                <a:schemeClr val="dk1"/>
              </a:solidFill>
              <a:latin typeface="Average"/>
              <a:ea typeface="Average"/>
              <a:cs typeface="Average"/>
              <a:sym typeface="Average"/>
            </a:endParaRPr>
          </a:p>
        </p:txBody>
      </p:sp>
      <p:sp>
        <p:nvSpPr>
          <p:cNvPr id="162" name="Google Shape;162;p19"/>
          <p:cNvSpPr txBox="1"/>
          <p:nvPr/>
        </p:nvSpPr>
        <p:spPr>
          <a:xfrm>
            <a:off x="6728250" y="2727451"/>
            <a:ext cx="1939200" cy="853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750">
                <a:solidFill>
                  <a:schemeClr val="dk1"/>
                </a:solidFill>
                <a:latin typeface="Average"/>
                <a:ea typeface="Average"/>
                <a:cs typeface="Average"/>
                <a:sym typeface="Average"/>
              </a:rPr>
              <a:t>Compare</a:t>
            </a:r>
            <a:endParaRPr b="1" sz="1850">
              <a:solidFill>
                <a:schemeClr val="dk1"/>
              </a:solidFill>
              <a:latin typeface="Average"/>
              <a:ea typeface="Average"/>
              <a:cs typeface="Average"/>
              <a:sym typeface="Average"/>
            </a:endParaRPr>
          </a:p>
        </p:txBody>
      </p:sp>
      <p:sp>
        <p:nvSpPr>
          <p:cNvPr id="163" name="Google Shape;163;p19"/>
          <p:cNvSpPr txBox="1"/>
          <p:nvPr/>
        </p:nvSpPr>
        <p:spPr>
          <a:xfrm>
            <a:off x="2518899" y="3504751"/>
            <a:ext cx="1939200" cy="1099500"/>
          </a:xfrm>
          <a:prstGeom prst="rect">
            <a:avLst/>
          </a:prstGeom>
          <a:noFill/>
          <a:ln>
            <a:noFill/>
          </a:ln>
        </p:spPr>
        <p:txBody>
          <a:bodyPr anchorCtr="0" anchor="ctr" bIns="91425" lIns="91425" spcFirstLastPara="1" rIns="91425" wrap="square" tIns="91425">
            <a:noAutofit/>
          </a:bodyPr>
          <a:lstStyle/>
          <a:p>
            <a:pPr indent="0" lvl="0" marL="0" rtl="0" algn="ctr">
              <a:lnSpc>
                <a:spcPct val="120000"/>
              </a:lnSpc>
              <a:spcBef>
                <a:spcPts val="0"/>
              </a:spcBef>
              <a:spcAft>
                <a:spcPts val="0"/>
              </a:spcAft>
              <a:buNone/>
            </a:pPr>
            <a:r>
              <a:rPr lang="en" sz="1200">
                <a:solidFill>
                  <a:schemeClr val="dk1"/>
                </a:solidFill>
                <a:latin typeface="Average"/>
                <a:ea typeface="Average"/>
                <a:cs typeface="Average"/>
                <a:sym typeface="Average"/>
              </a:rPr>
              <a:t>Train 3p% vs</a:t>
            </a:r>
            <a:r>
              <a:rPr lang="en" sz="1200">
                <a:solidFill>
                  <a:schemeClr val="dk1"/>
                </a:solidFill>
                <a:latin typeface="Average"/>
                <a:ea typeface="Average"/>
                <a:cs typeface="Average"/>
                <a:sym typeface="Average"/>
              </a:rPr>
              <a:t> points scored for</a:t>
            </a:r>
            <a:r>
              <a:rPr lang="en" sz="1200">
                <a:solidFill>
                  <a:schemeClr val="dk1"/>
                </a:solidFill>
                <a:latin typeface="Average"/>
                <a:ea typeface="Average"/>
                <a:cs typeface="Average"/>
                <a:sym typeface="Average"/>
              </a:rPr>
              <a:t> the first 70%, that being 56 games</a:t>
            </a:r>
            <a:endParaRPr sz="1200">
              <a:solidFill>
                <a:schemeClr val="dk1"/>
              </a:solidFill>
              <a:latin typeface="Average"/>
              <a:ea typeface="Average"/>
              <a:cs typeface="Average"/>
              <a:sym typeface="Average"/>
            </a:endParaRPr>
          </a:p>
        </p:txBody>
      </p:sp>
      <p:sp>
        <p:nvSpPr>
          <p:cNvPr id="164" name="Google Shape;164;p19"/>
          <p:cNvSpPr txBox="1"/>
          <p:nvPr/>
        </p:nvSpPr>
        <p:spPr>
          <a:xfrm>
            <a:off x="4623574" y="3580951"/>
            <a:ext cx="1939200" cy="1099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200"/>
              </a:spcAft>
              <a:buNone/>
            </a:pPr>
            <a:r>
              <a:rPr lang="en" sz="1200">
                <a:solidFill>
                  <a:schemeClr val="dk1"/>
                </a:solidFill>
                <a:latin typeface="Average"/>
                <a:ea typeface="Average"/>
                <a:cs typeface="Average"/>
                <a:sym typeface="Average"/>
              </a:rPr>
              <a:t>Test the predictor model by estimating points scored using 3p% values from the remaining 30% of games</a:t>
            </a:r>
            <a:endParaRPr sz="1200">
              <a:solidFill>
                <a:schemeClr val="dk1"/>
              </a:solidFill>
              <a:latin typeface="Average"/>
              <a:ea typeface="Average"/>
              <a:cs typeface="Average"/>
              <a:sym typeface="Average"/>
            </a:endParaRPr>
          </a:p>
        </p:txBody>
      </p:sp>
      <p:sp>
        <p:nvSpPr>
          <p:cNvPr id="165" name="Google Shape;165;p19"/>
          <p:cNvSpPr txBox="1"/>
          <p:nvPr/>
        </p:nvSpPr>
        <p:spPr>
          <a:xfrm>
            <a:off x="6728250" y="3580949"/>
            <a:ext cx="1939200" cy="1099500"/>
          </a:xfrm>
          <a:prstGeom prst="rect">
            <a:avLst/>
          </a:prstGeom>
          <a:noFill/>
          <a:ln>
            <a:noFill/>
          </a:ln>
        </p:spPr>
        <p:txBody>
          <a:bodyPr anchorCtr="0" anchor="ctr" bIns="91425" lIns="91425" spcFirstLastPara="1" rIns="91425" wrap="square" tIns="91425">
            <a:noAutofit/>
          </a:bodyPr>
          <a:lstStyle/>
          <a:p>
            <a:pPr indent="0" lvl="0" marL="0" rtl="0" algn="ctr">
              <a:lnSpc>
                <a:spcPct val="120000"/>
              </a:lnSpc>
              <a:spcBef>
                <a:spcPts val="0"/>
              </a:spcBef>
              <a:spcAft>
                <a:spcPts val="0"/>
              </a:spcAft>
              <a:buNone/>
            </a:pPr>
            <a:r>
              <a:rPr lang="en" sz="1200">
                <a:solidFill>
                  <a:schemeClr val="dk1"/>
                </a:solidFill>
                <a:latin typeface="Average"/>
                <a:ea typeface="Average"/>
                <a:cs typeface="Average"/>
                <a:sym typeface="Average"/>
              </a:rPr>
              <a:t>Compare the estimates of points scored for the </a:t>
            </a:r>
            <a:r>
              <a:rPr lang="en" sz="1200">
                <a:solidFill>
                  <a:schemeClr val="dk1"/>
                </a:solidFill>
                <a:latin typeface="Average"/>
                <a:ea typeface="Average"/>
                <a:cs typeface="Average"/>
                <a:sym typeface="Average"/>
              </a:rPr>
              <a:t>remainder</a:t>
            </a:r>
            <a:r>
              <a:rPr lang="en" sz="1200">
                <a:solidFill>
                  <a:schemeClr val="dk1"/>
                </a:solidFill>
                <a:latin typeface="Average"/>
                <a:ea typeface="Average"/>
                <a:cs typeface="Average"/>
                <a:sym typeface="Average"/>
              </a:rPr>
              <a:t> of the season</a:t>
            </a:r>
            <a:r>
              <a:rPr lang="en" sz="1200">
                <a:solidFill>
                  <a:schemeClr val="dk1"/>
                </a:solidFill>
                <a:latin typeface="Average"/>
                <a:ea typeface="Average"/>
                <a:cs typeface="Average"/>
                <a:sym typeface="Average"/>
              </a:rPr>
              <a:t> to the actual points scored</a:t>
            </a:r>
            <a:endParaRPr sz="1200">
              <a:solidFill>
                <a:schemeClr val="dk1"/>
              </a:solidFill>
              <a:latin typeface="Average"/>
              <a:ea typeface="Average"/>
              <a:cs typeface="Average"/>
              <a:sym typeface="Average"/>
            </a:endParaRPr>
          </a:p>
        </p:txBody>
      </p:sp>
      <p:sp>
        <p:nvSpPr>
          <p:cNvPr id="166" name="Google Shape;166;p19"/>
          <p:cNvSpPr/>
          <p:nvPr/>
        </p:nvSpPr>
        <p:spPr>
          <a:xfrm>
            <a:off x="-50" y="16350"/>
            <a:ext cx="989700" cy="5400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700">
                <a:solidFill>
                  <a:schemeClr val="accent1"/>
                </a:solidFill>
                <a:latin typeface="Average"/>
                <a:ea typeface="Average"/>
                <a:cs typeface="Average"/>
                <a:sym typeface="Average"/>
              </a:rPr>
              <a:t>02</a:t>
            </a:r>
            <a:endParaRPr b="1" sz="2700">
              <a:solidFill>
                <a:schemeClr val="accent1"/>
              </a:solidFill>
              <a:latin typeface="Average"/>
              <a:ea typeface="Average"/>
              <a:cs typeface="Average"/>
              <a:sym typeface="Averag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0"/>
          <p:cNvSpPr/>
          <p:nvPr/>
        </p:nvSpPr>
        <p:spPr>
          <a:xfrm>
            <a:off x="2880602" y="793475"/>
            <a:ext cx="3382800" cy="4029600"/>
          </a:xfrm>
          <a:prstGeom prst="rect">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0"/>
          <p:cNvSpPr txBox="1"/>
          <p:nvPr>
            <p:ph type="title"/>
          </p:nvPr>
        </p:nvSpPr>
        <p:spPr>
          <a:xfrm>
            <a:off x="2976300" y="139125"/>
            <a:ext cx="31914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Training Model Results</a:t>
            </a:r>
            <a:endParaRPr/>
          </a:p>
        </p:txBody>
      </p:sp>
      <p:sp>
        <p:nvSpPr>
          <p:cNvPr id="173" name="Google Shape;173;p20"/>
          <p:cNvSpPr txBox="1"/>
          <p:nvPr>
            <p:ph idx="1" type="body"/>
          </p:nvPr>
        </p:nvSpPr>
        <p:spPr>
          <a:xfrm>
            <a:off x="3198300" y="926649"/>
            <a:ext cx="2747400" cy="615600"/>
          </a:xfrm>
          <a:prstGeom prst="rect">
            <a:avLst/>
          </a:prstGeom>
        </p:spPr>
        <p:txBody>
          <a:bodyPr anchorCtr="0" anchor="ctr" bIns="91425" lIns="91425" spcFirstLastPara="1" rIns="91425" wrap="square" tIns="91425">
            <a:normAutofit/>
          </a:bodyPr>
          <a:lstStyle/>
          <a:p>
            <a:pPr indent="0" lvl="0" marL="0" rtl="0" algn="ctr">
              <a:spcBef>
                <a:spcPts val="0"/>
              </a:spcBef>
              <a:spcAft>
                <a:spcPts val="1200"/>
              </a:spcAft>
              <a:buNone/>
            </a:pPr>
            <a:r>
              <a:rPr lang="en">
                <a:solidFill>
                  <a:srgbClr val="000000"/>
                </a:solidFill>
              </a:rPr>
              <a:t>Training</a:t>
            </a:r>
            <a:r>
              <a:rPr lang="en">
                <a:solidFill>
                  <a:srgbClr val="000000"/>
                </a:solidFill>
              </a:rPr>
              <a:t> </a:t>
            </a:r>
            <a:r>
              <a:rPr lang="en">
                <a:solidFill>
                  <a:srgbClr val="000000"/>
                </a:solidFill>
              </a:rPr>
              <a:t>first 56 games </a:t>
            </a:r>
            <a:endParaRPr>
              <a:solidFill>
                <a:srgbClr val="000000"/>
              </a:solidFill>
            </a:endParaRPr>
          </a:p>
        </p:txBody>
      </p:sp>
      <p:sp>
        <p:nvSpPr>
          <p:cNvPr id="174" name="Google Shape;174;p20"/>
          <p:cNvSpPr/>
          <p:nvPr/>
        </p:nvSpPr>
        <p:spPr>
          <a:xfrm>
            <a:off x="0" y="0"/>
            <a:ext cx="958800" cy="5301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700">
                <a:solidFill>
                  <a:schemeClr val="accent1"/>
                </a:solidFill>
                <a:latin typeface="Average"/>
                <a:ea typeface="Average"/>
                <a:cs typeface="Average"/>
                <a:sym typeface="Average"/>
              </a:rPr>
              <a:t>02</a:t>
            </a:r>
            <a:endParaRPr b="1" sz="2700">
              <a:solidFill>
                <a:schemeClr val="accent1"/>
              </a:solidFill>
              <a:latin typeface="Average"/>
              <a:ea typeface="Average"/>
              <a:cs typeface="Average"/>
              <a:sym typeface="Average"/>
            </a:endParaRPr>
          </a:p>
        </p:txBody>
      </p:sp>
      <p:sp>
        <p:nvSpPr>
          <p:cNvPr id="175" name="Google Shape;175;p20"/>
          <p:cNvSpPr/>
          <p:nvPr/>
        </p:nvSpPr>
        <p:spPr>
          <a:xfrm>
            <a:off x="0" y="0"/>
            <a:ext cx="1032300" cy="5730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700">
                <a:solidFill>
                  <a:schemeClr val="accent1"/>
                </a:solidFill>
                <a:latin typeface="Average"/>
                <a:ea typeface="Average"/>
                <a:cs typeface="Average"/>
                <a:sym typeface="Average"/>
              </a:rPr>
              <a:t>02</a:t>
            </a:r>
            <a:endParaRPr b="1" sz="2700">
              <a:solidFill>
                <a:schemeClr val="accent1"/>
              </a:solidFill>
              <a:latin typeface="Average"/>
              <a:ea typeface="Average"/>
              <a:cs typeface="Average"/>
              <a:sym typeface="Average"/>
            </a:endParaRPr>
          </a:p>
        </p:txBody>
      </p:sp>
      <p:pic>
        <p:nvPicPr>
          <p:cNvPr id="176" name="Google Shape;176;p20"/>
          <p:cNvPicPr preferRelativeResize="0"/>
          <p:nvPr/>
        </p:nvPicPr>
        <p:blipFill>
          <a:blip r:embed="rId3">
            <a:alphaModFix/>
          </a:blip>
          <a:stretch>
            <a:fillRect/>
          </a:stretch>
        </p:blipFill>
        <p:spPr>
          <a:xfrm>
            <a:off x="3160000" y="1464750"/>
            <a:ext cx="2824000" cy="332602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1"/>
          <p:cNvSpPr/>
          <p:nvPr/>
        </p:nvSpPr>
        <p:spPr>
          <a:xfrm>
            <a:off x="2880602" y="809950"/>
            <a:ext cx="3382800" cy="4029600"/>
          </a:xfrm>
          <a:prstGeom prst="rect">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1"/>
          <p:cNvSpPr txBox="1"/>
          <p:nvPr>
            <p:ph type="title"/>
          </p:nvPr>
        </p:nvSpPr>
        <p:spPr>
          <a:xfrm>
            <a:off x="2703150" y="130050"/>
            <a:ext cx="37377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Testing Prediction Results</a:t>
            </a:r>
            <a:endParaRPr/>
          </a:p>
        </p:txBody>
      </p:sp>
      <p:sp>
        <p:nvSpPr>
          <p:cNvPr id="183" name="Google Shape;183;p21"/>
          <p:cNvSpPr txBox="1"/>
          <p:nvPr>
            <p:ph idx="1" type="body"/>
          </p:nvPr>
        </p:nvSpPr>
        <p:spPr>
          <a:xfrm>
            <a:off x="3198300" y="943124"/>
            <a:ext cx="2747400" cy="615600"/>
          </a:xfrm>
          <a:prstGeom prst="rect">
            <a:avLst/>
          </a:prstGeom>
        </p:spPr>
        <p:txBody>
          <a:bodyPr anchorCtr="0" anchor="ctr" bIns="91425" lIns="91425" spcFirstLastPara="1" rIns="91425" wrap="square" tIns="91425">
            <a:normAutofit/>
          </a:bodyPr>
          <a:lstStyle/>
          <a:p>
            <a:pPr indent="0" lvl="0" marL="0" rtl="0" algn="ctr">
              <a:spcBef>
                <a:spcPts val="0"/>
              </a:spcBef>
              <a:spcAft>
                <a:spcPts val="1200"/>
              </a:spcAft>
              <a:buNone/>
            </a:pPr>
            <a:r>
              <a:rPr lang="en">
                <a:solidFill>
                  <a:srgbClr val="000000"/>
                </a:solidFill>
              </a:rPr>
              <a:t>Testing last 26 games </a:t>
            </a:r>
            <a:endParaRPr>
              <a:solidFill>
                <a:srgbClr val="000000"/>
              </a:solidFill>
            </a:endParaRPr>
          </a:p>
        </p:txBody>
      </p:sp>
      <p:sp>
        <p:nvSpPr>
          <p:cNvPr id="184" name="Google Shape;184;p21"/>
          <p:cNvSpPr/>
          <p:nvPr/>
        </p:nvSpPr>
        <p:spPr>
          <a:xfrm>
            <a:off x="0" y="0"/>
            <a:ext cx="958800" cy="5301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700">
                <a:solidFill>
                  <a:schemeClr val="accent1"/>
                </a:solidFill>
                <a:latin typeface="Average"/>
                <a:ea typeface="Average"/>
                <a:cs typeface="Average"/>
                <a:sym typeface="Average"/>
              </a:rPr>
              <a:t>02</a:t>
            </a:r>
            <a:endParaRPr b="1" sz="2700">
              <a:solidFill>
                <a:schemeClr val="accent1"/>
              </a:solidFill>
              <a:latin typeface="Average"/>
              <a:ea typeface="Average"/>
              <a:cs typeface="Average"/>
              <a:sym typeface="Average"/>
            </a:endParaRPr>
          </a:p>
        </p:txBody>
      </p:sp>
      <p:sp>
        <p:nvSpPr>
          <p:cNvPr id="185" name="Google Shape;185;p21"/>
          <p:cNvSpPr/>
          <p:nvPr/>
        </p:nvSpPr>
        <p:spPr>
          <a:xfrm>
            <a:off x="0" y="0"/>
            <a:ext cx="1032300" cy="5730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700">
                <a:solidFill>
                  <a:schemeClr val="accent1"/>
                </a:solidFill>
                <a:latin typeface="Average"/>
                <a:ea typeface="Average"/>
                <a:cs typeface="Average"/>
                <a:sym typeface="Average"/>
              </a:rPr>
              <a:t>02</a:t>
            </a:r>
            <a:endParaRPr b="1" sz="2700">
              <a:solidFill>
                <a:schemeClr val="accent1"/>
              </a:solidFill>
              <a:latin typeface="Average"/>
              <a:ea typeface="Average"/>
              <a:cs typeface="Average"/>
              <a:sym typeface="Average"/>
            </a:endParaRPr>
          </a:p>
        </p:txBody>
      </p:sp>
      <p:pic>
        <p:nvPicPr>
          <p:cNvPr id="186" name="Google Shape;186;p21"/>
          <p:cNvPicPr preferRelativeResize="0"/>
          <p:nvPr/>
        </p:nvPicPr>
        <p:blipFill>
          <a:blip r:embed="rId3">
            <a:alphaModFix/>
          </a:blip>
          <a:stretch>
            <a:fillRect/>
          </a:stretch>
        </p:blipFill>
        <p:spPr>
          <a:xfrm>
            <a:off x="3182682" y="1481225"/>
            <a:ext cx="2778643" cy="33260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2"/>
          <p:cNvSpPr/>
          <p:nvPr/>
        </p:nvSpPr>
        <p:spPr>
          <a:xfrm>
            <a:off x="414225" y="1873951"/>
            <a:ext cx="1939200" cy="28065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2"/>
          <p:cNvSpPr/>
          <p:nvPr/>
        </p:nvSpPr>
        <p:spPr>
          <a:xfrm>
            <a:off x="4623575" y="1873951"/>
            <a:ext cx="1939200" cy="28065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2"/>
          <p:cNvSpPr/>
          <p:nvPr/>
        </p:nvSpPr>
        <p:spPr>
          <a:xfrm>
            <a:off x="6728250" y="1873951"/>
            <a:ext cx="1939200" cy="28065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2"/>
          <p:cNvSpPr/>
          <p:nvPr/>
        </p:nvSpPr>
        <p:spPr>
          <a:xfrm>
            <a:off x="2518900" y="1873951"/>
            <a:ext cx="1939200" cy="28065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2"/>
          <p:cNvSpPr txBox="1"/>
          <p:nvPr>
            <p:ph type="title"/>
          </p:nvPr>
        </p:nvSpPr>
        <p:spPr>
          <a:xfrm>
            <a:off x="311700" y="824000"/>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chemeClr val="dk1"/>
              </a:buClr>
              <a:buSzPts val="1100"/>
              <a:buFont typeface="Arial"/>
              <a:buNone/>
            </a:pPr>
            <a:r>
              <a:rPr lang="en" sz="2700"/>
              <a:t>Approach 2: </a:t>
            </a:r>
            <a:r>
              <a:rPr lang="en" sz="2700"/>
              <a:t>Correlation Matrix / PCA &amp; Regression Tree</a:t>
            </a:r>
            <a:endParaRPr sz="2700"/>
          </a:p>
        </p:txBody>
      </p:sp>
      <p:sp>
        <p:nvSpPr>
          <p:cNvPr id="196" name="Google Shape;196;p22"/>
          <p:cNvSpPr/>
          <p:nvPr/>
        </p:nvSpPr>
        <p:spPr>
          <a:xfrm>
            <a:off x="-50" y="0"/>
            <a:ext cx="9144000" cy="572700"/>
          </a:xfrm>
          <a:prstGeom prst="rect">
            <a:avLst/>
          </a:prstGeom>
          <a:solidFill>
            <a:schemeClr val="dk1"/>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t/>
            </a:r>
            <a:endParaRPr/>
          </a:p>
        </p:txBody>
      </p:sp>
      <p:sp>
        <p:nvSpPr>
          <p:cNvPr id="197" name="Google Shape;197;p22"/>
          <p:cNvSpPr txBox="1"/>
          <p:nvPr/>
        </p:nvSpPr>
        <p:spPr>
          <a:xfrm>
            <a:off x="1506900" y="35250"/>
            <a:ext cx="7637100" cy="5022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200"/>
              </a:spcAft>
              <a:buNone/>
            </a:pPr>
            <a:r>
              <a:rPr b="1" lang="en" sz="1800">
                <a:latin typeface="Average"/>
                <a:ea typeface="Average"/>
                <a:cs typeface="Average"/>
                <a:sym typeface="Average"/>
              </a:rPr>
              <a:t>How many points will a team score based of a multitude of variables?</a:t>
            </a:r>
            <a:endParaRPr>
              <a:latin typeface="Average"/>
              <a:ea typeface="Average"/>
              <a:cs typeface="Average"/>
              <a:sym typeface="Average"/>
            </a:endParaRPr>
          </a:p>
        </p:txBody>
      </p:sp>
      <p:sp>
        <p:nvSpPr>
          <p:cNvPr id="198" name="Google Shape;198;p22"/>
          <p:cNvSpPr txBox="1"/>
          <p:nvPr/>
        </p:nvSpPr>
        <p:spPr>
          <a:xfrm>
            <a:off x="414225" y="2727451"/>
            <a:ext cx="1939200" cy="853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750">
                <a:solidFill>
                  <a:schemeClr val="dk1"/>
                </a:solidFill>
                <a:latin typeface="Average"/>
                <a:ea typeface="Average"/>
                <a:cs typeface="Average"/>
                <a:sym typeface="Average"/>
              </a:rPr>
              <a:t>Data Engineering</a:t>
            </a:r>
            <a:endParaRPr b="1" sz="1850">
              <a:solidFill>
                <a:schemeClr val="dk1"/>
              </a:solidFill>
              <a:latin typeface="Average"/>
              <a:ea typeface="Average"/>
              <a:cs typeface="Average"/>
              <a:sym typeface="Average"/>
            </a:endParaRPr>
          </a:p>
        </p:txBody>
      </p:sp>
      <p:sp>
        <p:nvSpPr>
          <p:cNvPr id="199" name="Google Shape;199;p22"/>
          <p:cNvSpPr/>
          <p:nvPr/>
        </p:nvSpPr>
        <p:spPr>
          <a:xfrm>
            <a:off x="414233" y="1873938"/>
            <a:ext cx="1939200" cy="85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Average"/>
                <a:ea typeface="Average"/>
                <a:cs typeface="Average"/>
                <a:sym typeface="Average"/>
              </a:rPr>
              <a:t>Step 1:</a:t>
            </a:r>
            <a:endParaRPr b="1">
              <a:latin typeface="Average"/>
              <a:ea typeface="Average"/>
              <a:cs typeface="Average"/>
              <a:sym typeface="Average"/>
            </a:endParaRPr>
          </a:p>
        </p:txBody>
      </p:sp>
      <p:sp>
        <p:nvSpPr>
          <p:cNvPr id="200" name="Google Shape;200;p22"/>
          <p:cNvSpPr txBox="1"/>
          <p:nvPr/>
        </p:nvSpPr>
        <p:spPr>
          <a:xfrm>
            <a:off x="414224" y="3580951"/>
            <a:ext cx="1939200" cy="1099500"/>
          </a:xfrm>
          <a:prstGeom prst="rect">
            <a:avLst/>
          </a:prstGeom>
          <a:noFill/>
          <a:ln>
            <a:noFill/>
          </a:ln>
        </p:spPr>
        <p:txBody>
          <a:bodyPr anchorCtr="0" anchor="ctr" bIns="91425" lIns="91425" spcFirstLastPara="1" rIns="91425" wrap="square" tIns="91425">
            <a:noAutofit/>
          </a:bodyPr>
          <a:lstStyle/>
          <a:p>
            <a:pPr indent="0" lvl="0" marL="0" rtl="0" algn="ctr">
              <a:lnSpc>
                <a:spcPct val="120000"/>
              </a:lnSpc>
              <a:spcBef>
                <a:spcPts val="0"/>
              </a:spcBef>
              <a:spcAft>
                <a:spcPts val="0"/>
              </a:spcAft>
              <a:buNone/>
            </a:pPr>
            <a:r>
              <a:rPr lang="en" sz="1200">
                <a:solidFill>
                  <a:schemeClr val="dk1"/>
                </a:solidFill>
                <a:latin typeface="Palanquin"/>
                <a:ea typeface="Palanquin"/>
                <a:cs typeface="Palanquin"/>
                <a:sym typeface="Palanquin"/>
              </a:rPr>
              <a:t>Removal of rows, columns, missing data and incorrect data</a:t>
            </a:r>
            <a:endParaRPr sz="1200">
              <a:solidFill>
                <a:schemeClr val="dk1"/>
              </a:solidFill>
              <a:latin typeface="Palanquin"/>
              <a:ea typeface="Palanquin"/>
              <a:cs typeface="Palanquin"/>
              <a:sym typeface="Palanquin"/>
            </a:endParaRPr>
          </a:p>
        </p:txBody>
      </p:sp>
      <p:sp>
        <p:nvSpPr>
          <p:cNvPr id="201" name="Google Shape;201;p22"/>
          <p:cNvSpPr/>
          <p:nvPr/>
        </p:nvSpPr>
        <p:spPr>
          <a:xfrm>
            <a:off x="2518889" y="1873938"/>
            <a:ext cx="1939200" cy="85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Average"/>
                <a:ea typeface="Average"/>
                <a:cs typeface="Average"/>
                <a:sym typeface="Average"/>
              </a:rPr>
              <a:t>Step 2:</a:t>
            </a:r>
            <a:endParaRPr b="1">
              <a:latin typeface="Average"/>
              <a:ea typeface="Average"/>
              <a:cs typeface="Average"/>
              <a:sym typeface="Average"/>
            </a:endParaRPr>
          </a:p>
        </p:txBody>
      </p:sp>
      <p:sp>
        <p:nvSpPr>
          <p:cNvPr id="202" name="Google Shape;202;p22"/>
          <p:cNvSpPr/>
          <p:nvPr/>
        </p:nvSpPr>
        <p:spPr>
          <a:xfrm>
            <a:off x="4623567" y="1873938"/>
            <a:ext cx="1939200" cy="85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Average"/>
                <a:ea typeface="Average"/>
                <a:cs typeface="Average"/>
                <a:sym typeface="Average"/>
              </a:rPr>
              <a:t>Step 3:</a:t>
            </a:r>
            <a:endParaRPr b="1">
              <a:latin typeface="Average"/>
              <a:ea typeface="Average"/>
              <a:cs typeface="Average"/>
              <a:sym typeface="Average"/>
            </a:endParaRPr>
          </a:p>
        </p:txBody>
      </p:sp>
      <p:sp>
        <p:nvSpPr>
          <p:cNvPr id="203" name="Google Shape;203;p22"/>
          <p:cNvSpPr/>
          <p:nvPr/>
        </p:nvSpPr>
        <p:spPr>
          <a:xfrm>
            <a:off x="6728242" y="1873938"/>
            <a:ext cx="1939200" cy="85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Average"/>
                <a:ea typeface="Average"/>
                <a:cs typeface="Average"/>
                <a:sym typeface="Average"/>
              </a:rPr>
              <a:t>Step 4:</a:t>
            </a:r>
            <a:endParaRPr b="1">
              <a:latin typeface="Average"/>
              <a:ea typeface="Average"/>
              <a:cs typeface="Average"/>
              <a:sym typeface="Average"/>
            </a:endParaRPr>
          </a:p>
        </p:txBody>
      </p:sp>
      <p:sp>
        <p:nvSpPr>
          <p:cNvPr id="204" name="Google Shape;204;p22"/>
          <p:cNvSpPr txBox="1"/>
          <p:nvPr/>
        </p:nvSpPr>
        <p:spPr>
          <a:xfrm>
            <a:off x="2518900" y="2727451"/>
            <a:ext cx="1939200" cy="853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750">
                <a:solidFill>
                  <a:schemeClr val="dk1"/>
                </a:solidFill>
                <a:latin typeface="Average"/>
                <a:ea typeface="Average"/>
                <a:cs typeface="Average"/>
                <a:sym typeface="Average"/>
              </a:rPr>
              <a:t>Correlation Matrix</a:t>
            </a:r>
            <a:endParaRPr b="1" sz="1850">
              <a:solidFill>
                <a:schemeClr val="dk1"/>
              </a:solidFill>
              <a:latin typeface="Average"/>
              <a:ea typeface="Average"/>
              <a:cs typeface="Average"/>
              <a:sym typeface="Average"/>
            </a:endParaRPr>
          </a:p>
        </p:txBody>
      </p:sp>
      <p:sp>
        <p:nvSpPr>
          <p:cNvPr id="205" name="Google Shape;205;p22"/>
          <p:cNvSpPr txBox="1"/>
          <p:nvPr/>
        </p:nvSpPr>
        <p:spPr>
          <a:xfrm>
            <a:off x="4623575" y="2727451"/>
            <a:ext cx="1939200" cy="853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750">
                <a:solidFill>
                  <a:schemeClr val="dk1"/>
                </a:solidFill>
                <a:latin typeface="Average"/>
                <a:ea typeface="Average"/>
                <a:cs typeface="Average"/>
                <a:sym typeface="Average"/>
              </a:rPr>
              <a:t>PCA Analysis</a:t>
            </a:r>
            <a:endParaRPr b="1" sz="1850">
              <a:solidFill>
                <a:schemeClr val="dk1"/>
              </a:solidFill>
              <a:latin typeface="Average"/>
              <a:ea typeface="Average"/>
              <a:cs typeface="Average"/>
              <a:sym typeface="Average"/>
            </a:endParaRPr>
          </a:p>
        </p:txBody>
      </p:sp>
      <p:sp>
        <p:nvSpPr>
          <p:cNvPr id="206" name="Google Shape;206;p22"/>
          <p:cNvSpPr txBox="1"/>
          <p:nvPr/>
        </p:nvSpPr>
        <p:spPr>
          <a:xfrm>
            <a:off x="6728250" y="2727451"/>
            <a:ext cx="1939200" cy="853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750">
                <a:solidFill>
                  <a:schemeClr val="dk1"/>
                </a:solidFill>
                <a:latin typeface="Average"/>
                <a:ea typeface="Average"/>
                <a:cs typeface="Average"/>
                <a:sym typeface="Average"/>
              </a:rPr>
              <a:t>Regression Tree</a:t>
            </a:r>
            <a:endParaRPr b="1" sz="1850">
              <a:solidFill>
                <a:schemeClr val="dk1"/>
              </a:solidFill>
              <a:latin typeface="Average"/>
              <a:ea typeface="Average"/>
              <a:cs typeface="Average"/>
              <a:sym typeface="Average"/>
            </a:endParaRPr>
          </a:p>
        </p:txBody>
      </p:sp>
      <p:sp>
        <p:nvSpPr>
          <p:cNvPr id="207" name="Google Shape;207;p22"/>
          <p:cNvSpPr txBox="1"/>
          <p:nvPr/>
        </p:nvSpPr>
        <p:spPr>
          <a:xfrm>
            <a:off x="2518899" y="3580951"/>
            <a:ext cx="1939200" cy="1099500"/>
          </a:xfrm>
          <a:prstGeom prst="rect">
            <a:avLst/>
          </a:prstGeom>
          <a:noFill/>
          <a:ln>
            <a:noFill/>
          </a:ln>
        </p:spPr>
        <p:txBody>
          <a:bodyPr anchorCtr="0" anchor="ctr" bIns="91425" lIns="91425" spcFirstLastPara="1" rIns="91425" wrap="square" tIns="91425">
            <a:noAutofit/>
          </a:bodyPr>
          <a:lstStyle/>
          <a:p>
            <a:pPr indent="0" lvl="0" marL="0" rtl="0" algn="ctr">
              <a:lnSpc>
                <a:spcPct val="120000"/>
              </a:lnSpc>
              <a:spcBef>
                <a:spcPts val="0"/>
              </a:spcBef>
              <a:spcAft>
                <a:spcPts val="0"/>
              </a:spcAft>
              <a:buNone/>
            </a:pPr>
            <a:r>
              <a:rPr lang="en" sz="1200">
                <a:solidFill>
                  <a:schemeClr val="dk1"/>
                </a:solidFill>
                <a:latin typeface="Palanquin"/>
                <a:ea typeface="Palanquin"/>
                <a:cs typeface="Palanquin"/>
                <a:sym typeface="Palanquin"/>
              </a:rPr>
              <a:t>Create a correlation to visualize which variables correlate strongest to points scored</a:t>
            </a:r>
            <a:endParaRPr sz="1200">
              <a:solidFill>
                <a:schemeClr val="dk1"/>
              </a:solidFill>
              <a:latin typeface="Palanquin"/>
              <a:ea typeface="Palanquin"/>
              <a:cs typeface="Palanquin"/>
              <a:sym typeface="Palanquin"/>
            </a:endParaRPr>
          </a:p>
        </p:txBody>
      </p:sp>
      <p:sp>
        <p:nvSpPr>
          <p:cNvPr id="208" name="Google Shape;208;p22"/>
          <p:cNvSpPr txBox="1"/>
          <p:nvPr/>
        </p:nvSpPr>
        <p:spPr>
          <a:xfrm>
            <a:off x="4623574" y="3580951"/>
            <a:ext cx="1939200" cy="1099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200"/>
              </a:spcAft>
              <a:buNone/>
            </a:pPr>
            <a:r>
              <a:rPr lang="en" sz="1200">
                <a:solidFill>
                  <a:schemeClr val="dk1"/>
                </a:solidFill>
                <a:latin typeface="Average"/>
                <a:ea typeface="Average"/>
                <a:cs typeface="Average"/>
                <a:sym typeface="Average"/>
              </a:rPr>
              <a:t>Finding the variables in the dataset that show the most amount of information about a </a:t>
            </a:r>
            <a:r>
              <a:rPr lang="en" sz="1200">
                <a:solidFill>
                  <a:schemeClr val="dk1"/>
                </a:solidFill>
                <a:latin typeface="Average"/>
                <a:ea typeface="Average"/>
                <a:cs typeface="Average"/>
                <a:sym typeface="Average"/>
              </a:rPr>
              <a:t>particular</a:t>
            </a:r>
            <a:r>
              <a:rPr lang="en" sz="1200">
                <a:solidFill>
                  <a:schemeClr val="dk1"/>
                </a:solidFill>
                <a:latin typeface="Average"/>
                <a:ea typeface="Average"/>
                <a:cs typeface="Average"/>
                <a:sym typeface="Average"/>
              </a:rPr>
              <a:t> team</a:t>
            </a:r>
            <a:endParaRPr sz="1200">
              <a:solidFill>
                <a:schemeClr val="dk1"/>
              </a:solidFill>
              <a:latin typeface="Average"/>
              <a:ea typeface="Average"/>
              <a:cs typeface="Average"/>
              <a:sym typeface="Average"/>
            </a:endParaRPr>
          </a:p>
        </p:txBody>
      </p:sp>
      <p:sp>
        <p:nvSpPr>
          <p:cNvPr id="209" name="Google Shape;209;p22"/>
          <p:cNvSpPr txBox="1"/>
          <p:nvPr/>
        </p:nvSpPr>
        <p:spPr>
          <a:xfrm>
            <a:off x="6728250" y="3504749"/>
            <a:ext cx="1939200" cy="1099500"/>
          </a:xfrm>
          <a:prstGeom prst="rect">
            <a:avLst/>
          </a:prstGeom>
          <a:noFill/>
          <a:ln>
            <a:noFill/>
          </a:ln>
        </p:spPr>
        <p:txBody>
          <a:bodyPr anchorCtr="0" anchor="ctr" bIns="91425" lIns="91425" spcFirstLastPara="1" rIns="91425" wrap="square" tIns="91425">
            <a:noAutofit/>
          </a:bodyPr>
          <a:lstStyle/>
          <a:p>
            <a:pPr indent="0" lvl="0" marL="0" rtl="0" algn="ctr">
              <a:lnSpc>
                <a:spcPct val="120000"/>
              </a:lnSpc>
              <a:spcBef>
                <a:spcPts val="0"/>
              </a:spcBef>
              <a:spcAft>
                <a:spcPts val="0"/>
              </a:spcAft>
              <a:buNone/>
            </a:pPr>
            <a:r>
              <a:rPr lang="en" sz="1200">
                <a:solidFill>
                  <a:schemeClr val="dk1"/>
                </a:solidFill>
                <a:latin typeface="Average"/>
                <a:ea typeface="Average"/>
                <a:cs typeface="Average"/>
                <a:sym typeface="Average"/>
              </a:rPr>
              <a:t>Start branching out to more precisely estimate points scored based off these variables</a:t>
            </a:r>
            <a:endParaRPr sz="1200">
              <a:solidFill>
                <a:schemeClr val="dk1"/>
              </a:solidFill>
              <a:latin typeface="Average"/>
              <a:ea typeface="Average"/>
              <a:cs typeface="Average"/>
              <a:sym typeface="Average"/>
            </a:endParaRPr>
          </a:p>
        </p:txBody>
      </p:sp>
      <p:sp>
        <p:nvSpPr>
          <p:cNvPr id="210" name="Google Shape;210;p22"/>
          <p:cNvSpPr/>
          <p:nvPr/>
        </p:nvSpPr>
        <p:spPr>
          <a:xfrm>
            <a:off x="0" y="16354"/>
            <a:ext cx="1506900" cy="5400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700">
                <a:solidFill>
                  <a:schemeClr val="accent1"/>
                </a:solidFill>
                <a:latin typeface="Average"/>
                <a:ea typeface="Average"/>
                <a:cs typeface="Average"/>
                <a:sym typeface="Average"/>
              </a:rPr>
              <a:t>03</a:t>
            </a:r>
            <a:endParaRPr b="1" sz="2700">
              <a:solidFill>
                <a:schemeClr val="accent1"/>
              </a:solidFill>
              <a:latin typeface="Average"/>
              <a:ea typeface="Average"/>
              <a:cs typeface="Average"/>
              <a:sym typeface="Average"/>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3"/>
          <p:cNvSpPr txBox="1"/>
          <p:nvPr>
            <p:ph idx="1" type="body"/>
          </p:nvPr>
        </p:nvSpPr>
        <p:spPr>
          <a:xfrm>
            <a:off x="4769875" y="388450"/>
            <a:ext cx="3030900" cy="1301400"/>
          </a:xfrm>
          <a:prstGeom prst="rect">
            <a:avLst/>
          </a:prstGeom>
        </p:spPr>
        <p:txBody>
          <a:bodyPr anchorCtr="0" anchor="t" bIns="91425" lIns="91425" spcFirstLastPara="1" rIns="91425" wrap="square" tIns="91425">
            <a:normAutofit fontScale="77500" lnSpcReduction="20000"/>
          </a:bodyPr>
          <a:lstStyle/>
          <a:p>
            <a:pPr indent="-317182" lvl="0" marL="457200" rtl="0" algn="l">
              <a:spcBef>
                <a:spcPts val="0"/>
              </a:spcBef>
              <a:spcAft>
                <a:spcPts val="0"/>
              </a:spcAft>
              <a:buSzPct val="100000"/>
              <a:buChar char="●"/>
            </a:pPr>
            <a:r>
              <a:rPr lang="en"/>
              <a:t>Removing </a:t>
            </a:r>
            <a:r>
              <a:rPr lang="en"/>
              <a:t>Unnecessary</a:t>
            </a:r>
            <a:r>
              <a:rPr lang="en"/>
              <a:t> Data</a:t>
            </a:r>
            <a:endParaRPr/>
          </a:p>
          <a:p>
            <a:pPr indent="-317182" lvl="0" marL="457200" rtl="0" algn="l">
              <a:spcBef>
                <a:spcPts val="0"/>
              </a:spcBef>
              <a:spcAft>
                <a:spcPts val="0"/>
              </a:spcAft>
              <a:buSzPct val="100000"/>
              <a:buChar char="●"/>
            </a:pPr>
            <a:r>
              <a:rPr lang="en"/>
              <a:t>Restructuring Data</a:t>
            </a:r>
            <a:endParaRPr/>
          </a:p>
          <a:p>
            <a:pPr indent="-297497" lvl="1" marL="914400" rtl="0" algn="l">
              <a:spcBef>
                <a:spcPts val="0"/>
              </a:spcBef>
              <a:spcAft>
                <a:spcPts val="0"/>
              </a:spcAft>
              <a:buSzPct val="100000"/>
              <a:buChar char="○"/>
            </a:pPr>
            <a:r>
              <a:rPr lang="en"/>
              <a:t>W or L to 1 or 0</a:t>
            </a:r>
            <a:endParaRPr/>
          </a:p>
          <a:p>
            <a:pPr indent="-297497" lvl="1" marL="914400" rtl="0" algn="l">
              <a:spcBef>
                <a:spcPts val="0"/>
              </a:spcBef>
              <a:spcAft>
                <a:spcPts val="0"/>
              </a:spcAft>
              <a:buSzPct val="100000"/>
              <a:buChar char="○"/>
            </a:pPr>
            <a:r>
              <a:rPr lang="en"/>
              <a:t>Home or Away to 1 or 0</a:t>
            </a:r>
            <a:endParaRPr/>
          </a:p>
          <a:p>
            <a:pPr indent="0" lvl="0" marL="0" rtl="0" algn="l">
              <a:spcBef>
                <a:spcPts val="1200"/>
              </a:spcBef>
              <a:spcAft>
                <a:spcPts val="1200"/>
              </a:spcAft>
              <a:buNone/>
            </a:pPr>
            <a:r>
              <a:t/>
            </a:r>
            <a:endParaRPr/>
          </a:p>
        </p:txBody>
      </p:sp>
      <p:pic>
        <p:nvPicPr>
          <p:cNvPr id="216" name="Google Shape;216;p23"/>
          <p:cNvPicPr preferRelativeResize="0"/>
          <p:nvPr/>
        </p:nvPicPr>
        <p:blipFill>
          <a:blip r:embed="rId3">
            <a:alphaModFix/>
          </a:blip>
          <a:stretch>
            <a:fillRect/>
          </a:stretch>
        </p:blipFill>
        <p:spPr>
          <a:xfrm>
            <a:off x="99675" y="1480575"/>
            <a:ext cx="4305500" cy="2725074"/>
          </a:xfrm>
          <a:prstGeom prst="rect">
            <a:avLst/>
          </a:prstGeom>
          <a:noFill/>
          <a:ln>
            <a:noFill/>
          </a:ln>
        </p:spPr>
      </p:pic>
      <p:pic>
        <p:nvPicPr>
          <p:cNvPr id="217" name="Google Shape;217;p23"/>
          <p:cNvPicPr preferRelativeResize="0"/>
          <p:nvPr/>
        </p:nvPicPr>
        <p:blipFill>
          <a:blip r:embed="rId4">
            <a:alphaModFix/>
          </a:blip>
          <a:stretch>
            <a:fillRect/>
          </a:stretch>
        </p:blipFill>
        <p:spPr>
          <a:xfrm>
            <a:off x="4648200" y="1480575"/>
            <a:ext cx="4305499" cy="2738900"/>
          </a:xfrm>
          <a:prstGeom prst="rect">
            <a:avLst/>
          </a:prstGeom>
          <a:noFill/>
          <a:ln>
            <a:noFill/>
          </a:ln>
        </p:spPr>
      </p:pic>
      <p:sp>
        <p:nvSpPr>
          <p:cNvPr id="218" name="Google Shape;218;p23"/>
          <p:cNvSpPr txBox="1"/>
          <p:nvPr>
            <p:ph type="title"/>
          </p:nvPr>
        </p:nvSpPr>
        <p:spPr>
          <a:xfrm>
            <a:off x="1152250" y="1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Engineering</a:t>
            </a:r>
            <a:endParaRPr/>
          </a:p>
        </p:txBody>
      </p:sp>
      <p:sp>
        <p:nvSpPr>
          <p:cNvPr id="219" name="Google Shape;219;p23"/>
          <p:cNvSpPr/>
          <p:nvPr/>
        </p:nvSpPr>
        <p:spPr>
          <a:xfrm>
            <a:off x="0" y="0"/>
            <a:ext cx="1032300" cy="5730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700">
                <a:solidFill>
                  <a:schemeClr val="accent1"/>
                </a:solidFill>
                <a:latin typeface="Average"/>
                <a:ea typeface="Average"/>
                <a:cs typeface="Average"/>
                <a:sym typeface="Average"/>
              </a:rPr>
              <a:t>03</a:t>
            </a:r>
            <a:endParaRPr b="1" sz="2700">
              <a:solidFill>
                <a:schemeClr val="accent1"/>
              </a:solidFill>
              <a:latin typeface="Average"/>
              <a:ea typeface="Average"/>
              <a:cs typeface="Average"/>
              <a:sym typeface="Average"/>
            </a:endParaRPr>
          </a:p>
        </p:txBody>
      </p:sp>
      <p:cxnSp>
        <p:nvCxnSpPr>
          <p:cNvPr id="220" name="Google Shape;220;p23"/>
          <p:cNvCxnSpPr/>
          <p:nvPr/>
        </p:nvCxnSpPr>
        <p:spPr>
          <a:xfrm flipH="1" rot="10800000">
            <a:off x="3957325" y="4472025"/>
            <a:ext cx="1151700" cy="7200"/>
          </a:xfrm>
          <a:prstGeom prst="straightConnector1">
            <a:avLst/>
          </a:prstGeom>
          <a:noFill/>
          <a:ln cap="flat" cmpd="sng" w="28575">
            <a:solidFill>
              <a:schemeClr val="dk1"/>
            </a:solidFill>
            <a:prstDash val="solid"/>
            <a:round/>
            <a:headEnd len="med" w="med" type="none"/>
            <a:tailEnd len="med" w="med" type="stealth"/>
          </a:ln>
        </p:spPr>
      </p:cxn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