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Bebas Neue"/>
      <p:regular r:id="rId23"/>
    </p:embeddedFont>
    <p:embeddedFont>
      <p:font typeface="Pompier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60228A-2111-472C-A0F7-B0E0008FA88C}">
  <a:tblStyle styleId="{0760228A-2111-472C-A0F7-B0E0008FA88C}"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Pompiere-regular.fntdata"/><Relationship Id="rId12" Type="http://schemas.openxmlformats.org/officeDocument/2006/relationships/slide" Target="slides/slide6.xml"/><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1932345b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1932345b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alli</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e414c4e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0e414c4e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Vishnu</a:t>
            </a:r>
            <a:endParaRPr/>
          </a:p>
          <a:p>
            <a:pPr indent="0" lvl="0" marL="0" rtl="0" algn="l">
              <a:spcBef>
                <a:spcPts val="0"/>
              </a:spcBef>
              <a:spcAft>
                <a:spcPts val="0"/>
              </a:spcAft>
              <a:buNone/>
            </a:pPr>
            <a:r>
              <a:rPr lang="en"/>
              <a:t>These are some of the </a:t>
            </a:r>
            <a:r>
              <a:rPr lang="en"/>
              <a:t>queries</a:t>
            </a:r>
            <a:r>
              <a:rPr lang="en"/>
              <a:t> we wrote and we will go into detail in the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e414c4ef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e414c4ef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Vishnu</a:t>
            </a:r>
            <a:endParaRPr/>
          </a:p>
          <a:p>
            <a:pPr indent="0" lvl="0" marL="0" rtl="0" algn="l">
              <a:spcBef>
                <a:spcPts val="0"/>
              </a:spcBef>
              <a:spcAft>
                <a:spcPts val="0"/>
              </a:spcAft>
              <a:buNone/>
            </a:pPr>
            <a:r>
              <a:rPr lang="en"/>
              <a:t>NurseInfo query displays all the information from the nurse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Doctor info query displays the doctor id and name from the Doctor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Patient info query </a:t>
            </a:r>
            <a:r>
              <a:rPr lang="en"/>
              <a:t>similarly</a:t>
            </a:r>
            <a:r>
              <a:rPr lang="en"/>
              <a:t> displays few patient attributes such as name, ID, gender and dob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Patient by doctor query displays the the patient id and name of patients who have the same doctor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 patient by nurse displays info of the patients under the care of same nurse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 of available doctors query displays all the </a:t>
            </a:r>
            <a:r>
              <a:rPr lang="en"/>
              <a:t>doctor’s IDs that are currently available to take in more patients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182dbf4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182dbf4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Vishnu</a:t>
            </a:r>
            <a:endParaRPr/>
          </a:p>
          <a:p>
            <a:pPr indent="0" lvl="0" marL="0" rtl="0" algn="l">
              <a:spcBef>
                <a:spcPts val="0"/>
              </a:spcBef>
              <a:spcAft>
                <a:spcPts val="0"/>
              </a:spcAft>
              <a:buNone/>
            </a:pPr>
            <a:r>
              <a:rPr lang="en"/>
              <a:t>Assigned Nurse per patient</a:t>
            </a:r>
            <a:r>
              <a:rPr lang="en">
                <a:solidFill>
                  <a:schemeClr val="dk1"/>
                </a:solidFill>
                <a:latin typeface="Times New Roman"/>
                <a:ea typeface="Times New Roman"/>
                <a:cs typeface="Times New Roman"/>
                <a:sym typeface="Times New Roman"/>
              </a:rPr>
              <a:t> query produces a table where we can see the names of the patients and which nurses they are assigned too. It allows us to see that certain doctors have more than one patient as well.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Similarly, the Assigned doctors per patients displays the patient info and doctor info that they are assigned to.</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Assigned doc per patient more than 5 yreas practicing query help us </a:t>
            </a:r>
            <a:r>
              <a:rPr lang="en">
                <a:solidFill>
                  <a:schemeClr val="dk1"/>
                </a:solidFill>
                <a:latin typeface="Times New Roman"/>
                <a:ea typeface="Times New Roman"/>
                <a:cs typeface="Times New Roman"/>
                <a:sym typeface="Times New Roman"/>
              </a:rPr>
              <a:t>identify</a:t>
            </a:r>
            <a:r>
              <a:rPr lang="en">
                <a:solidFill>
                  <a:schemeClr val="dk1"/>
                </a:solidFill>
                <a:latin typeface="Times New Roman"/>
                <a:ea typeface="Times New Roman"/>
                <a:cs typeface="Times New Roman"/>
                <a:sym typeface="Times New Roman"/>
              </a:rPr>
              <a:t> patients with the doctors who have been practicing for more than 5 years.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Count of patients per doctor ordered query displays the doctor info with the total number of patients they are handling in ascending order of the </a:t>
            </a:r>
            <a:r>
              <a:rPr lang="en">
                <a:solidFill>
                  <a:schemeClr val="dk1"/>
                </a:solidFill>
                <a:latin typeface="Times New Roman"/>
                <a:ea typeface="Times New Roman"/>
                <a:cs typeface="Times New Roman"/>
                <a:sym typeface="Times New Roman"/>
              </a:rPr>
              <a:t>count.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Count of patients per nurse does the same but with the years of experience being more than a year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122e07fad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122e07fad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122e07fad0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22e07fad0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11932345b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11932345b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 bishoy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12444c8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12444c8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e414c4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e414c4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e414c4e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e414c4e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22e07fad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22e07fad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e414c4e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e414c4e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1932345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1932345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1932345b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1932345b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1932345b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1932345b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e414c4e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0e414c4e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Alli</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addition to creating the database, we also designed an Access switchboard. The purpose of the switchboard is to provide a user-friendly interface for individuals who may not be familiar with using Access, allowing them to easily navigate and utilize the database.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main switchboard comprises five sub-switchboards, each equipped with a back button that allows users to easily navigate back to the main switchboard. For detailed instructions on how to use our switchboard, please refer to our User Documentation report.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50" name="Shape 50"/>
        <p:cNvGrpSpPr/>
        <p:nvPr/>
      </p:nvGrpSpPr>
      <p:grpSpPr>
        <a:xfrm>
          <a:off x="0" y="0"/>
          <a:ext cx="0" cy="0"/>
          <a:chOff x="0" y="0"/>
          <a:chExt cx="0" cy="0"/>
        </a:xfrm>
      </p:grpSpPr>
      <p:sp>
        <p:nvSpPr>
          <p:cNvPr id="51" name="Google Shape;51;p13"/>
          <p:cNvSpPr/>
          <p:nvPr/>
        </p:nvSpPr>
        <p:spPr>
          <a:xfrm>
            <a:off x="1192350" y="625625"/>
            <a:ext cx="6595754" cy="3833136"/>
          </a:xfrm>
          <a:custGeom>
            <a:rect b="b" l="l" r="r" t="t"/>
            <a:pathLst>
              <a:path extrusionOk="0" h="177460" w="305359">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3192200" y="1520775"/>
            <a:ext cx="2649300" cy="8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13"/>
          <p:cNvSpPr txBox="1"/>
          <p:nvPr>
            <p:ph idx="1" type="subTitle"/>
          </p:nvPr>
        </p:nvSpPr>
        <p:spPr>
          <a:xfrm>
            <a:off x="3192200" y="2324925"/>
            <a:ext cx="2649300" cy="2029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54" name="Shape 54"/>
        <p:cNvGrpSpPr/>
        <p:nvPr/>
      </p:nvGrpSpPr>
      <p:grpSpPr>
        <a:xfrm>
          <a:off x="0" y="0"/>
          <a:ext cx="0" cy="0"/>
          <a:chOff x="0" y="0"/>
          <a:chExt cx="0" cy="0"/>
        </a:xfrm>
      </p:grpSpPr>
      <p:sp>
        <p:nvSpPr>
          <p:cNvPr id="55" name="Google Shape;55;p14"/>
          <p:cNvSpPr txBox="1"/>
          <p:nvPr>
            <p:ph type="title"/>
          </p:nvPr>
        </p:nvSpPr>
        <p:spPr>
          <a:xfrm>
            <a:off x="720000" y="540000"/>
            <a:ext cx="7704000" cy="32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p14"/>
          <p:cNvSpPr txBox="1"/>
          <p:nvPr>
            <p:ph idx="1" type="subTitle"/>
          </p:nvPr>
        </p:nvSpPr>
        <p:spPr>
          <a:xfrm>
            <a:off x="3480325" y="1579350"/>
            <a:ext cx="2849700" cy="641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7" name="Google Shape;57;p14"/>
          <p:cNvSpPr txBox="1"/>
          <p:nvPr>
            <p:ph idx="2" type="subTitle"/>
          </p:nvPr>
        </p:nvSpPr>
        <p:spPr>
          <a:xfrm>
            <a:off x="6469550" y="1576225"/>
            <a:ext cx="1954500" cy="641700"/>
          </a:xfrm>
          <a:prstGeom prst="rect">
            <a:avLst/>
          </a:prstGeom>
        </p:spPr>
        <p:txBody>
          <a:bodyPr anchorCtr="0" anchor="ctr" bIns="91425" lIns="91425" spcFirstLastPara="1" rIns="91425" wrap="square" tIns="91425">
            <a:norm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8" name="Google Shape;58;p14"/>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idx="3" type="subTitle"/>
          </p:nvPr>
        </p:nvSpPr>
        <p:spPr>
          <a:xfrm>
            <a:off x="3480325" y="2629959"/>
            <a:ext cx="2849700" cy="641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0" name="Google Shape;60;p14"/>
          <p:cNvSpPr txBox="1"/>
          <p:nvPr>
            <p:ph idx="4" type="subTitle"/>
          </p:nvPr>
        </p:nvSpPr>
        <p:spPr>
          <a:xfrm>
            <a:off x="6469550" y="2631538"/>
            <a:ext cx="1954500" cy="641700"/>
          </a:xfrm>
          <a:prstGeom prst="rect">
            <a:avLst/>
          </a:prstGeom>
        </p:spPr>
        <p:txBody>
          <a:bodyPr anchorCtr="0" anchor="ctr" bIns="91425" lIns="91425" spcFirstLastPara="1" rIns="91425" wrap="square" tIns="91425">
            <a:norm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1" name="Google Shape;61;p14"/>
          <p:cNvSpPr txBox="1"/>
          <p:nvPr>
            <p:ph idx="5" type="subTitle"/>
          </p:nvPr>
        </p:nvSpPr>
        <p:spPr>
          <a:xfrm>
            <a:off x="3480325" y="3688450"/>
            <a:ext cx="2849700" cy="641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2" name="Google Shape;62;p14"/>
          <p:cNvSpPr txBox="1"/>
          <p:nvPr>
            <p:ph idx="6" type="subTitle"/>
          </p:nvPr>
        </p:nvSpPr>
        <p:spPr>
          <a:xfrm>
            <a:off x="6469550" y="3688475"/>
            <a:ext cx="1954500" cy="641700"/>
          </a:xfrm>
          <a:prstGeom prst="rect">
            <a:avLst/>
          </a:prstGeom>
        </p:spPr>
        <p:txBody>
          <a:bodyPr anchorCtr="0" anchor="ctr" bIns="91425" lIns="91425" spcFirstLastPara="1" rIns="91425" wrap="square" tIns="91425">
            <a:norm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6">
    <p:spTree>
      <p:nvGrpSpPr>
        <p:cNvPr id="63" name="Shape 63"/>
        <p:cNvGrpSpPr/>
        <p:nvPr/>
      </p:nvGrpSpPr>
      <p:grpSpPr>
        <a:xfrm>
          <a:off x="0" y="0"/>
          <a:ext cx="0" cy="0"/>
          <a:chOff x="0" y="0"/>
          <a:chExt cx="0" cy="0"/>
        </a:xfrm>
      </p:grpSpPr>
      <p:sp>
        <p:nvSpPr>
          <p:cNvPr id="64" name="Google Shape;64;p15"/>
          <p:cNvSpPr txBox="1"/>
          <p:nvPr>
            <p:ph type="title"/>
          </p:nvPr>
        </p:nvSpPr>
        <p:spPr>
          <a:xfrm>
            <a:off x="720000" y="540000"/>
            <a:ext cx="7704000" cy="32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5" name="Google Shape;65;p15"/>
          <p:cNvSpPr/>
          <p:nvPr/>
        </p:nvSpPr>
        <p:spPr>
          <a:xfrm>
            <a:off x="4572001" y="1071024"/>
            <a:ext cx="4594174" cy="4079573"/>
          </a:xfrm>
          <a:custGeom>
            <a:rect b="b" l="l" r="r" t="t"/>
            <a:pathLst>
              <a:path extrusionOk="0" h="138702" w="156198">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7">
    <p:spTree>
      <p:nvGrpSpPr>
        <p:cNvPr id="66" name="Shape 66"/>
        <p:cNvGrpSpPr/>
        <p:nvPr/>
      </p:nvGrpSpPr>
      <p:grpSpPr>
        <a:xfrm>
          <a:off x="0" y="0"/>
          <a:ext cx="0" cy="0"/>
          <a:chOff x="0" y="0"/>
          <a:chExt cx="0" cy="0"/>
        </a:xfrm>
      </p:grpSpPr>
      <p:sp>
        <p:nvSpPr>
          <p:cNvPr id="67" name="Google Shape;67;p16"/>
          <p:cNvSpPr/>
          <p:nvPr/>
        </p:nvSpPr>
        <p:spPr>
          <a:xfrm>
            <a:off x="-848" y="1674182"/>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848" y="255099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a:off x="-848" y="342764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720000" y="540000"/>
            <a:ext cx="7704000" cy="32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1" name="Google Shape;71;p16"/>
          <p:cNvSpPr txBox="1"/>
          <p:nvPr>
            <p:ph hasCustomPrompt="1" idx="2" type="title"/>
          </p:nvPr>
        </p:nvSpPr>
        <p:spPr>
          <a:xfrm>
            <a:off x="3831300" y="1674300"/>
            <a:ext cx="1494300" cy="615900"/>
          </a:xfrm>
          <a:prstGeom prst="rect">
            <a:avLst/>
          </a:prstGeom>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16"/>
          <p:cNvSpPr txBox="1"/>
          <p:nvPr>
            <p:ph idx="1" type="subTitle"/>
          </p:nvPr>
        </p:nvSpPr>
        <p:spPr>
          <a:xfrm>
            <a:off x="5443200" y="1674150"/>
            <a:ext cx="2980800" cy="615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3" name="Google Shape;73;p16"/>
          <p:cNvSpPr txBox="1"/>
          <p:nvPr>
            <p:ph hasCustomPrompt="1" idx="3" type="title"/>
          </p:nvPr>
        </p:nvSpPr>
        <p:spPr>
          <a:xfrm>
            <a:off x="3831300" y="2550975"/>
            <a:ext cx="1494300" cy="615900"/>
          </a:xfrm>
          <a:prstGeom prst="rect">
            <a:avLst/>
          </a:prstGeom>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6"/>
          <p:cNvSpPr txBox="1"/>
          <p:nvPr>
            <p:ph idx="4" type="subTitle"/>
          </p:nvPr>
        </p:nvSpPr>
        <p:spPr>
          <a:xfrm>
            <a:off x="5443200" y="2550825"/>
            <a:ext cx="2980800" cy="615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5" name="Google Shape;75;p16"/>
          <p:cNvSpPr txBox="1"/>
          <p:nvPr>
            <p:ph hasCustomPrompt="1" idx="5" type="title"/>
          </p:nvPr>
        </p:nvSpPr>
        <p:spPr>
          <a:xfrm>
            <a:off x="3831300" y="3427825"/>
            <a:ext cx="1494300" cy="615900"/>
          </a:xfrm>
          <a:prstGeom prst="rect">
            <a:avLst/>
          </a:prstGeom>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6"/>
          <p:cNvSpPr txBox="1"/>
          <p:nvPr>
            <p:ph idx="6" type="subTitle"/>
          </p:nvPr>
        </p:nvSpPr>
        <p:spPr>
          <a:xfrm>
            <a:off x="5443200" y="3427675"/>
            <a:ext cx="2980800" cy="615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4946600" y="1031275"/>
            <a:ext cx="3834000" cy="2692800"/>
          </a:xfrm>
          <a:prstGeom prst="rect">
            <a:avLst/>
          </a:prstGeom>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
                <a:solidFill>
                  <a:schemeClr val="accent2"/>
                </a:solidFill>
                <a:latin typeface="Bebas Neue"/>
                <a:ea typeface="Bebas Neue"/>
                <a:cs typeface="Bebas Neue"/>
                <a:sym typeface="Bebas Neue"/>
              </a:rPr>
              <a:t>MIS 3720 Final Presentation </a:t>
            </a:r>
            <a:endParaRPr sz="5500">
              <a:latin typeface="Bebas Neue"/>
              <a:ea typeface="Bebas Neue"/>
              <a:cs typeface="Bebas Neue"/>
              <a:sym typeface="Bebas Neue"/>
            </a:endParaRPr>
          </a:p>
        </p:txBody>
      </p:sp>
      <p:sp>
        <p:nvSpPr>
          <p:cNvPr id="82" name="Google Shape;82;p17"/>
          <p:cNvSpPr txBox="1"/>
          <p:nvPr>
            <p:ph idx="1" type="subTitle"/>
          </p:nvPr>
        </p:nvSpPr>
        <p:spPr>
          <a:xfrm>
            <a:off x="5074100" y="3940975"/>
            <a:ext cx="3579000" cy="5139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ct val="78571"/>
              <a:buFont typeface="Arial"/>
              <a:buNone/>
            </a:pPr>
            <a:r>
              <a:rPr lang="en" sz="1400"/>
              <a:t> Allison Escott, Bishoy Soliman, Franco Bazzini, Katelyn Tropeano, Katie Houskeeper, Vishnu Priya Dendukuri</a:t>
            </a:r>
            <a:endParaRPr sz="1400"/>
          </a:p>
          <a:p>
            <a:pPr indent="0" lvl="0" marL="0" rtl="0" algn="l">
              <a:spcBef>
                <a:spcPts val="0"/>
              </a:spcBef>
              <a:spcAft>
                <a:spcPts val="0"/>
              </a:spcAft>
              <a:buNone/>
            </a:pPr>
            <a:r>
              <a:t/>
            </a:r>
            <a:endParaRPr sz="1400"/>
          </a:p>
        </p:txBody>
      </p:sp>
      <p:grpSp>
        <p:nvGrpSpPr>
          <p:cNvPr id="83" name="Google Shape;83;p17"/>
          <p:cNvGrpSpPr/>
          <p:nvPr/>
        </p:nvGrpSpPr>
        <p:grpSpPr>
          <a:xfrm>
            <a:off x="316599" y="1608692"/>
            <a:ext cx="4255411" cy="3394826"/>
            <a:chOff x="-132051" y="1608692"/>
            <a:chExt cx="4255411" cy="3394826"/>
          </a:xfrm>
        </p:grpSpPr>
        <p:sp>
          <p:nvSpPr>
            <p:cNvPr id="84" name="Google Shape;84;p17"/>
            <p:cNvSpPr/>
            <p:nvPr/>
          </p:nvSpPr>
          <p:spPr>
            <a:xfrm flipH="1">
              <a:off x="2420184" y="1617801"/>
              <a:ext cx="832070" cy="838576"/>
            </a:xfrm>
            <a:custGeom>
              <a:rect b="b" l="l" r="r" t="t"/>
              <a:pathLst>
                <a:path extrusionOk="0" h="22556" w="22381">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flipH="1">
              <a:off x="2536364" y="1683084"/>
              <a:ext cx="667150" cy="738085"/>
            </a:xfrm>
            <a:custGeom>
              <a:rect b="b" l="l" r="r" t="t"/>
              <a:pathLst>
                <a:path extrusionOk="0" h="19853" w="17945">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flipH="1">
              <a:off x="3103915" y="4761679"/>
              <a:ext cx="530597" cy="205629"/>
            </a:xfrm>
            <a:custGeom>
              <a:rect b="b" l="l" r="r" t="t"/>
              <a:pathLst>
                <a:path extrusionOk="0" h="5531" w="14272">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flipH="1">
              <a:off x="3102317" y="4856444"/>
              <a:ext cx="529519" cy="113540"/>
            </a:xfrm>
            <a:custGeom>
              <a:rect b="b" l="l" r="r" t="t"/>
              <a:pathLst>
                <a:path extrusionOk="0" h="3054" w="14243">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flipH="1">
              <a:off x="2996287" y="2912396"/>
              <a:ext cx="420329" cy="1923192"/>
            </a:xfrm>
            <a:custGeom>
              <a:rect b="b" l="l" r="r" t="t"/>
              <a:pathLst>
                <a:path extrusionOk="0" h="51730" w="11306">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flipH="1">
              <a:off x="2996287" y="2912359"/>
              <a:ext cx="411778" cy="272585"/>
            </a:xfrm>
            <a:custGeom>
              <a:rect b="b" l="l" r="r" t="t"/>
              <a:pathLst>
                <a:path extrusionOk="0" h="7332" w="11076">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flipH="1">
              <a:off x="2744112" y="4761679"/>
              <a:ext cx="529556" cy="205629"/>
            </a:xfrm>
            <a:custGeom>
              <a:rect b="b" l="l" r="r" t="t"/>
              <a:pathLst>
                <a:path extrusionOk="0" h="5531" w="14244">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a:off x="2744112" y="4856444"/>
              <a:ext cx="529556" cy="110863"/>
            </a:xfrm>
            <a:custGeom>
              <a:rect b="b" l="l" r="r" t="t"/>
              <a:pathLst>
                <a:path extrusionOk="0" h="2982" w="14244">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2678270" y="2912396"/>
              <a:ext cx="409622" cy="1923192"/>
            </a:xfrm>
            <a:custGeom>
              <a:rect b="b" l="l" r="r" t="t"/>
              <a:pathLst>
                <a:path extrusionOk="0" h="51730" w="11018">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2678270" y="2912359"/>
              <a:ext cx="409622" cy="272585"/>
            </a:xfrm>
            <a:custGeom>
              <a:rect b="b" l="l" r="r" t="t"/>
              <a:pathLst>
                <a:path extrusionOk="0" h="7332" w="11018">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a:off x="3343227" y="2144085"/>
              <a:ext cx="599710" cy="525207"/>
            </a:xfrm>
            <a:custGeom>
              <a:rect b="b" l="l" r="r" t="t"/>
              <a:pathLst>
                <a:path extrusionOk="0" h="14127" w="16131">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flipH="1">
              <a:off x="3882375" y="2115161"/>
              <a:ext cx="240985" cy="118373"/>
            </a:xfrm>
            <a:custGeom>
              <a:rect b="b" l="l" r="r" t="t"/>
              <a:pathLst>
                <a:path extrusionOk="0" h="3184" w="6482">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3880776" y="2073411"/>
              <a:ext cx="127482" cy="89003"/>
            </a:xfrm>
            <a:custGeom>
              <a:rect b="b" l="l" r="r" t="t"/>
              <a:pathLst>
                <a:path extrusionOk="0" h="2394" w="3429">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a:off x="3958403" y="2148175"/>
              <a:ext cx="75545" cy="90341"/>
            </a:xfrm>
            <a:custGeom>
              <a:rect b="b" l="l" r="r" t="t"/>
              <a:pathLst>
                <a:path extrusionOk="0" h="2430" w="2032">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a:off x="3958403" y="2167247"/>
              <a:ext cx="74987" cy="13830"/>
            </a:xfrm>
            <a:custGeom>
              <a:rect b="b" l="l" r="r" t="t"/>
              <a:pathLst>
                <a:path extrusionOk="0" h="372" w="2017">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flipH="1">
              <a:off x="3990524" y="2208886"/>
              <a:ext cx="43423" cy="11785"/>
            </a:xfrm>
            <a:custGeom>
              <a:rect b="b" l="l" r="r" t="t"/>
              <a:pathLst>
                <a:path extrusionOk="0" h="317" w="1168">
                  <a:moveTo>
                    <a:pt x="1" y="0"/>
                  </a:moveTo>
                  <a:lnTo>
                    <a:pt x="1" y="259"/>
                  </a:lnTo>
                  <a:lnTo>
                    <a:pt x="1167" y="317"/>
                  </a:lnTo>
                  <a:cubicBezTo>
                    <a:pt x="1167" y="216"/>
                    <a:pt x="1167" y="101"/>
                    <a:pt x="1153" y="14"/>
                  </a:cubicBezTo>
                  <a:lnTo>
                    <a:pt x="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flipH="1">
              <a:off x="3082501" y="2071255"/>
              <a:ext cx="466355" cy="449773"/>
            </a:xfrm>
            <a:custGeom>
              <a:rect b="b" l="l" r="r" t="t"/>
              <a:pathLst>
                <a:path extrusionOk="0" h="12098" w="12544">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2678270" y="2050324"/>
              <a:ext cx="763514" cy="1050041"/>
            </a:xfrm>
            <a:custGeom>
              <a:rect b="b" l="l" r="r" t="t"/>
              <a:pathLst>
                <a:path extrusionOk="0" h="28244" w="20537">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flipH="1">
              <a:off x="2854417" y="2050361"/>
              <a:ext cx="345379" cy="254926"/>
            </a:xfrm>
            <a:custGeom>
              <a:rect b="b" l="l" r="r" t="t"/>
              <a:pathLst>
                <a:path extrusionOk="0" h="6857" w="929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flipH="1">
              <a:off x="2879029" y="2319154"/>
              <a:ext cx="152093" cy="174139"/>
            </a:xfrm>
            <a:custGeom>
              <a:rect b="b" l="l" r="r" t="t"/>
              <a:pathLst>
                <a:path extrusionOk="0" h="4684" w="4091">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flipH="1">
              <a:off x="2274560" y="2309005"/>
              <a:ext cx="547216" cy="882371"/>
            </a:xfrm>
            <a:custGeom>
              <a:rect b="b" l="l" r="r" t="t"/>
              <a:pathLst>
                <a:path extrusionOk="0" h="23734" w="14719">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flipH="1">
              <a:off x="2408956" y="2098580"/>
              <a:ext cx="466912" cy="449773"/>
            </a:xfrm>
            <a:custGeom>
              <a:rect b="b" l="l" r="r" t="t"/>
              <a:pathLst>
                <a:path extrusionOk="0" h="12098" w="12559">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flipH="1">
              <a:off x="2897766" y="1683084"/>
              <a:ext cx="336270" cy="560079"/>
            </a:xfrm>
            <a:custGeom>
              <a:rect b="b" l="l" r="r" t="t"/>
              <a:pathLst>
                <a:path extrusionOk="0" h="15065" w="9045">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flipH="1">
              <a:off x="3146744" y="1892989"/>
              <a:ext cx="44464" cy="28775"/>
            </a:xfrm>
            <a:custGeom>
              <a:rect b="b" l="l" r="r" t="t"/>
              <a:pathLst>
                <a:path extrusionOk="0" h="774" w="1196">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a:off x="3001640" y="1770117"/>
              <a:ext cx="219570" cy="94394"/>
            </a:xfrm>
            <a:custGeom>
              <a:rect b="b" l="l" r="r" t="t"/>
              <a:pathLst>
                <a:path extrusionOk="0" h="2539" w="5906">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flipH="1">
              <a:off x="2897766" y="1846405"/>
              <a:ext cx="261321" cy="396758"/>
            </a:xfrm>
            <a:custGeom>
              <a:rect b="b" l="l" r="r" t="t"/>
              <a:pathLst>
                <a:path extrusionOk="0" h="10672" w="7029">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a:off x="2955057" y="1790490"/>
              <a:ext cx="35913" cy="59707"/>
            </a:xfrm>
            <a:custGeom>
              <a:rect b="b" l="l" r="r" t="t"/>
              <a:pathLst>
                <a:path extrusionOk="0" h="1606" w="966">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flipH="1">
              <a:off x="3137635" y="1740263"/>
              <a:ext cx="45542" cy="18886"/>
            </a:xfrm>
            <a:custGeom>
              <a:rect b="b" l="l" r="r" t="t"/>
              <a:pathLst>
                <a:path extrusionOk="0" h="508" w="1225">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flipH="1">
              <a:off x="1477883" y="1608692"/>
              <a:ext cx="622723" cy="706707"/>
            </a:xfrm>
            <a:custGeom>
              <a:rect b="b" l="l" r="r" t="t"/>
              <a:pathLst>
                <a:path extrusionOk="0" h="19009" w="1675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a:off x="1627783" y="1680742"/>
              <a:ext cx="436389" cy="443044"/>
            </a:xfrm>
            <a:custGeom>
              <a:rect b="b" l="l" r="r" t="t"/>
              <a:pathLst>
                <a:path extrusionOk="0" h="11917" w="11738">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flipH="1">
              <a:off x="1882895" y="2098506"/>
              <a:ext cx="929252" cy="619637"/>
            </a:xfrm>
            <a:custGeom>
              <a:rect b="b" l="l" r="r" t="t"/>
              <a:pathLst>
                <a:path extrusionOk="0" h="16667" w="24995">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flipH="1">
              <a:off x="1860700" y="2064786"/>
              <a:ext cx="431036" cy="529073"/>
            </a:xfrm>
            <a:custGeom>
              <a:rect b="b" l="l" r="r" t="t"/>
              <a:pathLst>
                <a:path extrusionOk="0" h="14231" w="11594">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1523388" y="4761679"/>
              <a:ext cx="529556" cy="205629"/>
            </a:xfrm>
            <a:custGeom>
              <a:rect b="b" l="l" r="r" t="t"/>
              <a:pathLst>
                <a:path extrusionOk="0" h="5531" w="14244">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a:off x="1523388" y="4856444"/>
              <a:ext cx="529556" cy="110863"/>
            </a:xfrm>
            <a:custGeom>
              <a:rect b="b" l="l" r="r" t="t"/>
              <a:pathLst>
                <a:path extrusionOk="0" h="2982" w="14244">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flipH="1">
              <a:off x="1457547" y="2912396"/>
              <a:ext cx="409622" cy="1923192"/>
            </a:xfrm>
            <a:custGeom>
              <a:rect b="b" l="l" r="r" t="t"/>
              <a:pathLst>
                <a:path extrusionOk="0" h="51730" w="11018">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a:off x="1457547" y="2912359"/>
              <a:ext cx="409622" cy="281694"/>
            </a:xfrm>
            <a:custGeom>
              <a:rect b="b" l="l" r="r" t="t"/>
              <a:pathLst>
                <a:path extrusionOk="0" h="7577" w="11018">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flipH="1">
              <a:off x="1982791" y="4761679"/>
              <a:ext cx="537549" cy="205629"/>
            </a:xfrm>
            <a:custGeom>
              <a:rect b="b" l="l" r="r" t="t"/>
              <a:pathLst>
                <a:path extrusionOk="0" h="5531" w="14459">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flipH="1">
              <a:off x="1987066" y="4856444"/>
              <a:ext cx="533274" cy="110863"/>
            </a:xfrm>
            <a:custGeom>
              <a:rect b="b" l="l" r="r" t="t"/>
              <a:pathLst>
                <a:path extrusionOk="0" h="2982" w="14344">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flipH="1">
              <a:off x="1776121" y="2999651"/>
              <a:ext cx="486170" cy="1834338"/>
            </a:xfrm>
            <a:custGeom>
              <a:rect b="b" l="l" r="r" t="t"/>
              <a:pathLst>
                <a:path extrusionOk="0" h="49340" w="13077">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flipH="1">
              <a:off x="1776121" y="2999651"/>
              <a:ext cx="386572" cy="194401"/>
            </a:xfrm>
            <a:custGeom>
              <a:rect b="b" l="l" r="r" t="t"/>
              <a:pathLst>
                <a:path extrusionOk="0" h="5229" w="10398">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a:off x="1457547" y="2050324"/>
              <a:ext cx="763514" cy="1050041"/>
            </a:xfrm>
            <a:custGeom>
              <a:rect b="b" l="l" r="r" t="t"/>
              <a:pathLst>
                <a:path extrusionOk="0" h="28244" w="20537">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a:off x="1633694" y="2050361"/>
              <a:ext cx="345379" cy="254926"/>
            </a:xfrm>
            <a:custGeom>
              <a:rect b="b" l="l" r="r" t="t"/>
              <a:pathLst>
                <a:path extrusionOk="0" h="6857" w="929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flipH="1">
              <a:off x="1658306" y="2319154"/>
              <a:ext cx="152093" cy="174139"/>
            </a:xfrm>
            <a:custGeom>
              <a:rect b="b" l="l" r="r" t="t"/>
              <a:pathLst>
                <a:path extrusionOk="0" h="4684" w="4091">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flipH="1">
              <a:off x="1677601" y="1683084"/>
              <a:ext cx="335713" cy="560079"/>
            </a:xfrm>
            <a:custGeom>
              <a:rect b="b" l="l" r="r" t="t"/>
              <a:pathLst>
                <a:path extrusionOk="0" h="15065" w="903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flipH="1">
              <a:off x="1677601" y="1846405"/>
              <a:ext cx="260763" cy="396758"/>
            </a:xfrm>
            <a:custGeom>
              <a:rect b="b" l="l" r="r" t="t"/>
              <a:pathLst>
                <a:path extrusionOk="0" h="10672" w="7014">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flipH="1">
              <a:off x="1734334" y="1790490"/>
              <a:ext cx="36471" cy="59707"/>
            </a:xfrm>
            <a:custGeom>
              <a:rect b="b" l="l" r="r" t="t"/>
              <a:pathLst>
                <a:path extrusionOk="0" h="1606" w="981">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flipH="1">
              <a:off x="2416466" y="1943290"/>
              <a:ext cx="492044" cy="734627"/>
            </a:xfrm>
            <a:custGeom>
              <a:rect b="b" l="l" r="r" t="t"/>
              <a:pathLst>
                <a:path extrusionOk="0" h="19760" w="13235">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flipH="1">
              <a:off x="2465689" y="2009168"/>
              <a:ext cx="368950" cy="574504"/>
            </a:xfrm>
            <a:custGeom>
              <a:rect b="b" l="l" r="r" t="t"/>
              <a:pathLst>
                <a:path extrusionOk="0" h="15453" w="9924">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flipH="1">
              <a:off x="2758574" y="2220113"/>
              <a:ext cx="124768" cy="152614"/>
            </a:xfrm>
            <a:custGeom>
              <a:rect b="b" l="l" r="r" t="t"/>
              <a:pathLst>
                <a:path extrusionOk="0" h="4105" w="3356">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flipH="1">
              <a:off x="2769281" y="2258183"/>
              <a:ext cx="72868" cy="11748"/>
            </a:xfrm>
            <a:custGeom>
              <a:rect b="b" l="l" r="r" t="t"/>
              <a:pathLst>
                <a:path extrusionOk="0" h="316" w="196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2781066" y="2304172"/>
              <a:ext cx="61603" cy="14016"/>
            </a:xfrm>
            <a:custGeom>
              <a:rect b="b" l="l" r="r" t="t"/>
              <a:pathLst>
                <a:path extrusionOk="0" h="377" w="1657">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a:off x="2765005" y="2335289"/>
              <a:ext cx="80861" cy="23533"/>
            </a:xfrm>
            <a:custGeom>
              <a:rect b="b" l="l" r="r" t="t"/>
              <a:pathLst>
                <a:path extrusionOk="0" h="633" w="2175">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a:off x="1628861" y="2189591"/>
              <a:ext cx="871143" cy="609897"/>
            </a:xfrm>
            <a:custGeom>
              <a:rect b="b" l="l" r="r" t="t"/>
              <a:pathLst>
                <a:path extrusionOk="0" h="16405" w="23432">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flipH="1">
              <a:off x="1407209" y="2121593"/>
              <a:ext cx="493680" cy="593799"/>
            </a:xfrm>
            <a:custGeom>
              <a:rect b="b" l="l" r="r" t="t"/>
              <a:pathLst>
                <a:path extrusionOk="0" h="15972" w="13279">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flipH="1">
              <a:off x="555398" y="2114083"/>
              <a:ext cx="724441" cy="1034984"/>
            </a:xfrm>
            <a:custGeom>
              <a:rect b="b" l="l" r="r" t="t"/>
              <a:pathLst>
                <a:path extrusionOk="0" h="27839" w="19486">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flipH="1">
              <a:off x="1147003" y="3031996"/>
              <a:ext cx="186891" cy="144397"/>
            </a:xfrm>
            <a:custGeom>
              <a:rect b="b" l="l" r="r" t="t"/>
              <a:pathLst>
                <a:path extrusionOk="0" h="3884" w="5027">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500226" y="4761679"/>
              <a:ext cx="530634" cy="205629"/>
            </a:xfrm>
            <a:custGeom>
              <a:rect b="b" l="l" r="r" t="t"/>
              <a:pathLst>
                <a:path extrusionOk="0" h="5531" w="14273">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flipH="1">
              <a:off x="500784" y="4856444"/>
              <a:ext cx="530077" cy="110863"/>
            </a:xfrm>
            <a:custGeom>
              <a:rect b="b" l="l" r="r" t="t"/>
              <a:pathLst>
                <a:path extrusionOk="0" h="2982" w="14258">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flipH="1">
              <a:off x="392635" y="2912396"/>
              <a:ext cx="413897" cy="1923192"/>
            </a:xfrm>
            <a:custGeom>
              <a:rect b="b" l="l" r="r" t="t"/>
              <a:pathLst>
                <a:path extrusionOk="0" h="51730" w="11133">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flipH="1">
              <a:off x="392635" y="2912359"/>
              <a:ext cx="413377" cy="413934"/>
            </a:xfrm>
            <a:custGeom>
              <a:rect b="b" l="l" r="r" t="t"/>
              <a:pathLst>
                <a:path extrusionOk="0" h="11134" w="11119">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flipH="1">
              <a:off x="-132051" y="4578580"/>
              <a:ext cx="445684" cy="424939"/>
            </a:xfrm>
            <a:custGeom>
              <a:rect b="b" l="l" r="r" t="t"/>
              <a:pathLst>
                <a:path extrusionOk="0" h="11430" w="11988">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flipH="1">
              <a:off x="-132051" y="4663159"/>
              <a:ext cx="445684" cy="340360"/>
            </a:xfrm>
            <a:custGeom>
              <a:rect b="b" l="l" r="r" t="t"/>
              <a:pathLst>
                <a:path extrusionOk="0" h="9155" w="11988">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flipH="1">
              <a:off x="-86026" y="3008760"/>
              <a:ext cx="691241" cy="1695108"/>
            </a:xfrm>
            <a:custGeom>
              <a:rect b="b" l="l" r="r" t="t"/>
              <a:pathLst>
                <a:path extrusionOk="0" h="45595" w="18593">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flipH="1">
              <a:off x="131351" y="3008760"/>
              <a:ext cx="414975" cy="317533"/>
            </a:xfrm>
            <a:custGeom>
              <a:rect b="b" l="l" r="r" t="t"/>
              <a:pathLst>
                <a:path extrusionOk="0" h="8541" w="11162">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flipH="1">
              <a:off x="236303" y="1648286"/>
              <a:ext cx="488326" cy="442933"/>
            </a:xfrm>
            <a:custGeom>
              <a:rect b="b" l="l" r="r" t="t"/>
              <a:pathLst>
                <a:path extrusionOk="0" h="11914" w="13135">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a:off x="86924" y="2097948"/>
              <a:ext cx="767269" cy="1113764"/>
            </a:xfrm>
            <a:custGeom>
              <a:rect b="b" l="l" r="r" t="t"/>
              <a:pathLst>
                <a:path extrusionOk="0" h="29958" w="20638">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flipH="1">
              <a:off x="276455" y="2098023"/>
              <a:ext cx="337869" cy="227080"/>
            </a:xfrm>
            <a:custGeom>
              <a:rect b="b" l="l" r="r" t="t"/>
              <a:pathLst>
                <a:path extrusionOk="0" h="6108" w="9088">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a:off x="296271" y="2386631"/>
              <a:ext cx="152056" cy="174660"/>
            </a:xfrm>
            <a:custGeom>
              <a:rect b="b" l="l" r="r" t="t"/>
              <a:pathLst>
                <a:path extrusionOk="0" h="4698" w="409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a:off x="315529" y="1776809"/>
              <a:ext cx="335750" cy="514016"/>
            </a:xfrm>
            <a:custGeom>
              <a:rect b="b" l="l" r="r" t="t"/>
              <a:pathLst>
                <a:path extrusionOk="0" h="13826" w="9031">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a:off x="315529" y="1894067"/>
              <a:ext cx="262399" cy="396758"/>
            </a:xfrm>
            <a:custGeom>
              <a:rect b="b" l="l" r="r" t="t"/>
              <a:pathLst>
                <a:path extrusionOk="0" h="10672" w="7058">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a:off x="372299" y="1838301"/>
              <a:ext cx="36434" cy="59521"/>
            </a:xfrm>
            <a:custGeom>
              <a:rect b="b" l="l" r="r" t="t"/>
              <a:pathLst>
                <a:path extrusionOk="0" h="1601" w="98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a:off x="276455" y="2098580"/>
              <a:ext cx="341066" cy="538665"/>
            </a:xfrm>
            <a:custGeom>
              <a:rect b="b" l="l" r="r" t="t"/>
              <a:pathLst>
                <a:path extrusionOk="0" h="14489" w="9174">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flipH="1">
              <a:off x="466506" y="2600774"/>
              <a:ext cx="104432" cy="125883"/>
            </a:xfrm>
            <a:custGeom>
              <a:rect b="b" l="l" r="r" t="t"/>
              <a:pathLst>
                <a:path extrusionOk="0" h="3386" w="2809">
                  <a:moveTo>
                    <a:pt x="245" y="1"/>
                  </a:moveTo>
                  <a:lnTo>
                    <a:pt x="0" y="3385"/>
                  </a:lnTo>
                  <a:lnTo>
                    <a:pt x="2808" y="3385"/>
                  </a:lnTo>
                  <a:lnTo>
                    <a:pt x="2808"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a:off x="487400" y="2625423"/>
              <a:ext cx="63202" cy="76065"/>
            </a:xfrm>
            <a:custGeom>
              <a:rect b="b" l="l" r="r" t="t"/>
              <a:pathLst>
                <a:path extrusionOk="0" h="2046" w="1700">
                  <a:moveTo>
                    <a:pt x="159" y="0"/>
                  </a:moveTo>
                  <a:lnTo>
                    <a:pt x="0" y="2045"/>
                  </a:lnTo>
                  <a:lnTo>
                    <a:pt x="1700" y="2045"/>
                  </a:lnTo>
                  <a:lnTo>
                    <a:pt x="17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a:off x="2323299" y="3069248"/>
              <a:ext cx="234516" cy="337349"/>
            </a:xfrm>
            <a:custGeom>
              <a:rect b="b" l="l" r="r" t="t"/>
              <a:pathLst>
                <a:path extrusionOk="0" h="9074" w="6308">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a:off x="2376277" y="3069248"/>
              <a:ext cx="129080" cy="43944"/>
            </a:xfrm>
            <a:custGeom>
              <a:rect b="b" l="l" r="r" t="t"/>
              <a:pathLst>
                <a:path extrusionOk="0" h="1182" w="3472">
                  <a:moveTo>
                    <a:pt x="0" y="1"/>
                  </a:moveTo>
                  <a:lnTo>
                    <a:pt x="0"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a:off x="2354343" y="3049990"/>
              <a:ext cx="172429" cy="39668"/>
            </a:xfrm>
            <a:custGeom>
              <a:rect b="b" l="l" r="r" t="t"/>
              <a:pathLst>
                <a:path extrusionOk="0" h="1067" w="4638">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a:off x="2378954"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a:off x="2065213" y="3069248"/>
              <a:ext cx="235073" cy="337349"/>
            </a:xfrm>
            <a:custGeom>
              <a:rect b="b" l="l" r="r" t="t"/>
              <a:pathLst>
                <a:path extrusionOk="0" h="9074" w="6323">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flipH="1">
              <a:off x="2118228"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flipH="1">
              <a:off x="2096814" y="3049990"/>
              <a:ext cx="172429" cy="39668"/>
            </a:xfrm>
            <a:custGeom>
              <a:rect b="b" l="l" r="r" t="t"/>
              <a:pathLst>
                <a:path extrusionOk="0" h="1067" w="4638">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2121426"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flipH="1">
              <a:off x="1807685" y="3069248"/>
              <a:ext cx="235073" cy="337349"/>
            </a:xfrm>
            <a:custGeom>
              <a:rect b="b" l="l" r="r" t="t"/>
              <a:pathLst>
                <a:path extrusionOk="0" h="9074" w="6323">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flipH="1">
              <a:off x="1860700"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flipH="1">
              <a:off x="1838765" y="3049990"/>
              <a:ext cx="172950" cy="39668"/>
            </a:xfrm>
            <a:custGeom>
              <a:rect b="b" l="l" r="r" t="t"/>
              <a:pathLst>
                <a:path extrusionOk="0" h="1067" w="4652">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flipH="1">
              <a:off x="1863897" y="3179553"/>
              <a:ext cx="122649" cy="156369"/>
            </a:xfrm>
            <a:custGeom>
              <a:rect b="b" l="l" r="r" t="t"/>
              <a:pathLst>
                <a:path extrusionOk="0" h="4206" w="3299">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flipH="1">
              <a:off x="2238163" y="4405109"/>
              <a:ext cx="26805" cy="551491"/>
            </a:xfrm>
            <a:custGeom>
              <a:rect b="b" l="l" r="r" t="t"/>
              <a:pathLst>
                <a:path extrusionOk="0" h="14834" w="721">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flipH="1">
              <a:off x="2048521" y="4481212"/>
              <a:ext cx="405458" cy="398803"/>
            </a:xfrm>
            <a:custGeom>
              <a:rect b="b" l="l" r="r" t="t"/>
              <a:pathLst>
                <a:path extrusionOk="0" h="10727" w="10906">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flipH="1">
              <a:off x="1971526"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flipH="1">
              <a:off x="2048074" y="4482587"/>
              <a:ext cx="407986" cy="395829"/>
            </a:xfrm>
            <a:custGeom>
              <a:rect b="b" l="l" r="r" t="t"/>
              <a:pathLst>
                <a:path extrusionOk="0" h="10647" w="10974">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flipH="1">
              <a:off x="1988144" y="4417415"/>
              <a:ext cx="547216" cy="526545"/>
            </a:xfrm>
            <a:custGeom>
              <a:rect b="b" l="l" r="r" t="t"/>
              <a:pathLst>
                <a:path extrusionOk="0" h="14163" w="14719">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flipH="1">
              <a:off x="1937248" y="4398306"/>
              <a:ext cx="610417" cy="566845"/>
            </a:xfrm>
            <a:custGeom>
              <a:rect b="b" l="l" r="r" t="t"/>
              <a:pathLst>
                <a:path extrusionOk="0" h="15247" w="16419">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a:off x="2166410" y="4617096"/>
              <a:ext cx="148896" cy="127556"/>
            </a:xfrm>
            <a:custGeom>
              <a:rect b="b" l="l" r="r" t="t"/>
              <a:pathLst>
                <a:path extrusionOk="0" h="3431" w="4005">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flipH="1">
              <a:off x="1038334" y="3061217"/>
              <a:ext cx="596996" cy="477099"/>
            </a:xfrm>
            <a:custGeom>
              <a:rect b="b" l="l" r="r" t="t"/>
              <a:pathLst>
                <a:path extrusionOk="0" h="12833" w="16058">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flipH="1">
              <a:off x="1241769" y="3252384"/>
              <a:ext cx="651090" cy="140308"/>
            </a:xfrm>
            <a:custGeom>
              <a:rect b="b" l="l" r="r" t="t"/>
              <a:pathLst>
                <a:path extrusionOk="0" h="3774" w="17513">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flipH="1">
              <a:off x="1160387" y="3068727"/>
              <a:ext cx="171388" cy="119228"/>
            </a:xfrm>
            <a:custGeom>
              <a:rect b="b" l="l" r="r" t="t"/>
              <a:pathLst>
                <a:path extrusionOk="0" h="3207" w="461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flipH="1">
              <a:off x="1259428" y="3076757"/>
              <a:ext cx="21451" cy="71232"/>
            </a:xfrm>
            <a:custGeom>
              <a:rect b="b" l="l" r="r" t="t"/>
              <a:pathLst>
                <a:path extrusionOk="0" h="1916" w="577">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flipH="1">
              <a:off x="1212324" y="3099250"/>
              <a:ext cx="26805" cy="58926"/>
            </a:xfrm>
            <a:custGeom>
              <a:rect b="b" l="l" r="r" t="t"/>
              <a:pathLst>
                <a:path extrusionOk="0" h="1585" w="721">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flipH="1">
              <a:off x="1180240" y="3092744"/>
              <a:ext cx="27288" cy="79337"/>
            </a:xfrm>
            <a:custGeom>
              <a:rect b="b" l="l" r="r" t="t"/>
              <a:pathLst>
                <a:path extrusionOk="0" h="2134" w="734">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flipH="1">
              <a:off x="617484" y="3061217"/>
              <a:ext cx="596476" cy="477099"/>
            </a:xfrm>
            <a:custGeom>
              <a:rect b="b" l="l" r="r" t="t"/>
              <a:pathLst>
                <a:path extrusionOk="0" h="12833" w="16044">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flipH="1">
              <a:off x="1557666" y="3316069"/>
              <a:ext cx="1085843" cy="1411369"/>
            </a:xfrm>
            <a:custGeom>
              <a:rect b="b" l="l" r="r" t="t"/>
              <a:pathLst>
                <a:path extrusionOk="0" h="37963" w="29207">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flipH="1">
              <a:off x="1137374" y="3316069"/>
              <a:ext cx="1086364" cy="1411369"/>
            </a:xfrm>
            <a:custGeom>
              <a:rect b="b" l="l" r="r" t="t"/>
              <a:pathLst>
                <a:path extrusionOk="0" h="37963" w="29221">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flipH="1">
              <a:off x="1137895" y="3316069"/>
              <a:ext cx="1505614" cy="304707"/>
            </a:xfrm>
            <a:custGeom>
              <a:rect b="b" l="l" r="r" t="t"/>
              <a:pathLst>
                <a:path extrusionOk="0" h="8196" w="40498">
                  <a:moveTo>
                    <a:pt x="1" y="1"/>
                  </a:moveTo>
                  <a:lnTo>
                    <a:pt x="1" y="8195"/>
                  </a:lnTo>
                  <a:lnTo>
                    <a:pt x="40497" y="8195"/>
                  </a:lnTo>
                  <a:lnTo>
                    <a:pt x="4049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flipH="1">
              <a:off x="1137895" y="3316069"/>
              <a:ext cx="989479" cy="304707"/>
            </a:xfrm>
            <a:custGeom>
              <a:rect b="b" l="l" r="r" t="t"/>
              <a:pathLst>
                <a:path extrusionOk="0" h="8196" w="26615">
                  <a:moveTo>
                    <a:pt x="1" y="1"/>
                  </a:moveTo>
                  <a:lnTo>
                    <a:pt x="1" y="8195"/>
                  </a:lnTo>
                  <a:lnTo>
                    <a:pt x="26614" y="8195"/>
                  </a:lnTo>
                  <a:lnTo>
                    <a:pt x="26614"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flipH="1">
              <a:off x="1695260" y="4405109"/>
              <a:ext cx="26805" cy="551491"/>
            </a:xfrm>
            <a:custGeom>
              <a:rect b="b" l="l" r="r" t="t"/>
              <a:pathLst>
                <a:path extrusionOk="0" h="14834" w="721">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flipH="1">
              <a:off x="1505246" y="4480989"/>
              <a:ext cx="405272" cy="399026"/>
            </a:xfrm>
            <a:custGeom>
              <a:rect b="b" l="l" r="r" t="t"/>
              <a:pathLst>
                <a:path extrusionOk="0" h="10733" w="10901">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flipH="1">
              <a:off x="1428623"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flipH="1">
              <a:off x="1505209" y="4482587"/>
              <a:ext cx="408358" cy="395829"/>
            </a:xfrm>
            <a:custGeom>
              <a:rect b="b" l="l" r="r" t="t"/>
              <a:pathLst>
                <a:path extrusionOk="0" h="10647" w="10984">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flipH="1">
              <a:off x="1445241" y="4417415"/>
              <a:ext cx="547216" cy="526545"/>
            </a:xfrm>
            <a:custGeom>
              <a:rect b="b" l="l" r="r" t="t"/>
              <a:pathLst>
                <a:path extrusionOk="0" h="14163" w="14719">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flipH="1">
              <a:off x="1394382" y="4398306"/>
              <a:ext cx="610380" cy="566845"/>
            </a:xfrm>
            <a:custGeom>
              <a:rect b="b" l="l" r="r" t="t"/>
              <a:pathLst>
                <a:path extrusionOk="0" h="15247" w="16418">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flipH="1">
              <a:off x="1623507" y="4617096"/>
              <a:ext cx="148896" cy="127556"/>
            </a:xfrm>
            <a:custGeom>
              <a:rect b="b" l="l" r="r" t="t"/>
              <a:pathLst>
                <a:path extrusionOk="0" h="3431" w="4005">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flipH="1">
              <a:off x="1678679" y="4650853"/>
              <a:ext cx="69633" cy="59633"/>
            </a:xfrm>
            <a:custGeom>
              <a:rect b="b" l="l" r="r" t="t"/>
              <a:pathLst>
                <a:path extrusionOk="0" h="1604" w="1873">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flipH="1">
              <a:off x="819358" y="4651894"/>
              <a:ext cx="366236" cy="313778"/>
            </a:xfrm>
            <a:custGeom>
              <a:rect b="b" l="l" r="r" t="t"/>
              <a:pathLst>
                <a:path extrusionOk="0" h="8440" w="9851">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flipH="1">
              <a:off x="886798" y="4741863"/>
              <a:ext cx="155848" cy="133653"/>
            </a:xfrm>
            <a:custGeom>
              <a:rect b="b" l="l" r="r" t="t"/>
              <a:pathLst>
                <a:path extrusionOk="0" h="3595" w="4192">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flipH="1">
              <a:off x="934980" y="4673866"/>
              <a:ext cx="319689" cy="165477"/>
            </a:xfrm>
            <a:custGeom>
              <a:rect b="b" l="l" r="r" t="t"/>
              <a:pathLst>
                <a:path extrusionOk="0" h="4451" w="8599">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flipH="1">
              <a:off x="513090" y="3034449"/>
              <a:ext cx="228121" cy="145885"/>
            </a:xfrm>
            <a:custGeom>
              <a:rect b="b" l="l" r="r" t="t"/>
              <a:pathLst>
                <a:path extrusionOk="0" h="3924" w="6136">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flipH="1">
              <a:off x="669979" y="3109957"/>
              <a:ext cx="32679" cy="68221"/>
            </a:xfrm>
            <a:custGeom>
              <a:rect b="b" l="l" r="r" t="t"/>
              <a:pathLst>
                <a:path extrusionOk="0" h="1835" w="879">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a:off x="646408" y="3130293"/>
              <a:ext cx="17696" cy="48777"/>
            </a:xfrm>
            <a:custGeom>
              <a:rect b="b" l="l" r="r" t="t"/>
              <a:pathLst>
                <a:path extrusionOk="0" h="1312" w="476">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flipH="1">
              <a:off x="592873" y="3103005"/>
              <a:ext cx="37512" cy="66957"/>
            </a:xfrm>
            <a:custGeom>
              <a:rect b="b" l="l" r="r" t="t"/>
              <a:pathLst>
                <a:path extrusionOk="0" h="1801" w="1009">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flipH="1">
              <a:off x="710131" y="3100328"/>
              <a:ext cx="17176" cy="76586"/>
            </a:xfrm>
            <a:custGeom>
              <a:rect b="b" l="l" r="r" t="t"/>
              <a:pathLst>
                <a:path extrusionOk="0" h="2060" w="462">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flipH="1">
              <a:off x="-12674" y="2161224"/>
              <a:ext cx="600231" cy="999629"/>
            </a:xfrm>
            <a:custGeom>
              <a:rect b="b" l="l" r="r" t="t"/>
              <a:pathLst>
                <a:path extrusionOk="0" h="26888" w="16145">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flipH="1">
              <a:off x="557517" y="1839304"/>
              <a:ext cx="36471" cy="17845"/>
            </a:xfrm>
            <a:custGeom>
              <a:rect b="b" l="l" r="r" t="t"/>
              <a:pathLst>
                <a:path extrusionOk="0" h="480" w="981">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flipH="1">
              <a:off x="569860" y="1872653"/>
              <a:ext cx="23571" cy="23571"/>
            </a:xfrm>
            <a:custGeom>
              <a:rect b="b" l="l" r="r" t="t"/>
              <a:pathLst>
                <a:path extrusionOk="0" h="634" w="634">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flipH="1">
              <a:off x="563949" y="1933661"/>
              <a:ext cx="43423" cy="21042"/>
            </a:xfrm>
            <a:custGeom>
              <a:rect b="b" l="l" r="r" t="t"/>
              <a:pathLst>
                <a:path extrusionOk="0" h="566" w="1168">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flipH="1">
              <a:off x="1921745" y="1772162"/>
              <a:ext cx="36434" cy="15391"/>
            </a:xfrm>
            <a:custGeom>
              <a:rect b="b" l="l" r="r" t="t"/>
              <a:pathLst>
                <a:path extrusionOk="0" h="414" w="98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flipH="1">
              <a:off x="1928177" y="1812128"/>
              <a:ext cx="23571" cy="23794"/>
            </a:xfrm>
            <a:custGeom>
              <a:rect b="b" l="l" r="r" t="t"/>
              <a:pathLst>
                <a:path extrusionOk="0" h="640" w="634">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flipH="1">
              <a:off x="1922823" y="1880125"/>
              <a:ext cx="43386" cy="21042"/>
            </a:xfrm>
            <a:custGeom>
              <a:rect b="b" l="l" r="r" t="t"/>
              <a:pathLst>
                <a:path extrusionOk="0" h="566" w="1167">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flipH="1">
              <a:off x="3153176" y="1805696"/>
              <a:ext cx="23571" cy="23608"/>
            </a:xfrm>
            <a:custGeom>
              <a:rect b="b" l="l" r="r" t="t"/>
              <a:pathLst>
                <a:path extrusionOk="0" h="635" w="634">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2" name="Google Shape;212;p17"/>
          <p:cNvCxnSpPr/>
          <p:nvPr/>
        </p:nvCxnSpPr>
        <p:spPr>
          <a:xfrm>
            <a:off x="5517800" y="3883800"/>
            <a:ext cx="2691600" cy="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title"/>
          </p:nvPr>
        </p:nvSpPr>
        <p:spPr>
          <a:xfrm>
            <a:off x="462800" y="291075"/>
            <a:ext cx="2078400" cy="8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latin typeface="Bebas Neue"/>
                <a:ea typeface="Bebas Neue"/>
                <a:cs typeface="Bebas Neue"/>
                <a:sym typeface="Bebas Neue"/>
              </a:rPr>
              <a:t>Queries</a:t>
            </a:r>
            <a:endParaRPr sz="5400">
              <a:latin typeface="Bebas Neue"/>
              <a:ea typeface="Bebas Neue"/>
              <a:cs typeface="Bebas Neue"/>
              <a:sym typeface="Bebas Neue"/>
            </a:endParaRPr>
          </a:p>
        </p:txBody>
      </p:sp>
      <p:pic>
        <p:nvPicPr>
          <p:cNvPr id="407" name="Google Shape;407;p26"/>
          <p:cNvPicPr preferRelativeResize="0"/>
          <p:nvPr/>
        </p:nvPicPr>
        <p:blipFill>
          <a:blip r:embed="rId3">
            <a:alphaModFix/>
          </a:blip>
          <a:stretch>
            <a:fillRect/>
          </a:stretch>
        </p:blipFill>
        <p:spPr>
          <a:xfrm>
            <a:off x="5279725" y="388762"/>
            <a:ext cx="3509700" cy="4365976"/>
          </a:xfrm>
          <a:prstGeom prst="rect">
            <a:avLst/>
          </a:prstGeom>
          <a:noFill/>
          <a:ln cap="flat" cmpd="sng" w="114300">
            <a:solidFill>
              <a:srgbClr val="4AA276"/>
            </a:solidFill>
            <a:prstDash val="solid"/>
            <a:round/>
            <a:headEnd len="sm" w="sm" type="none"/>
            <a:tailEnd len="sm" w="sm" type="none"/>
          </a:ln>
        </p:spPr>
      </p:pic>
      <p:sp>
        <p:nvSpPr>
          <p:cNvPr id="408" name="Google Shape;408;p26"/>
          <p:cNvSpPr txBox="1"/>
          <p:nvPr/>
        </p:nvSpPr>
        <p:spPr>
          <a:xfrm>
            <a:off x="656100" y="1152050"/>
            <a:ext cx="2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Bebas Neue"/>
                <a:ea typeface="Bebas Neue"/>
                <a:cs typeface="Bebas Neue"/>
                <a:sym typeface="Bebas Neue"/>
              </a:rPr>
              <a:t>Ten Queries</a:t>
            </a:r>
            <a:endParaRPr sz="5000">
              <a:latin typeface="Bebas Neue"/>
              <a:ea typeface="Bebas Neue"/>
              <a:cs typeface="Bebas Neue"/>
              <a:sym typeface="Bebas Neue"/>
            </a:endParaRPr>
          </a:p>
        </p:txBody>
      </p:sp>
      <p:sp>
        <p:nvSpPr>
          <p:cNvPr id="414" name="Google Shape;414;p27"/>
          <p:cNvSpPr txBox="1"/>
          <p:nvPr>
            <p:ph idx="1" type="subTitle"/>
          </p:nvPr>
        </p:nvSpPr>
        <p:spPr>
          <a:xfrm>
            <a:off x="335500" y="1308500"/>
            <a:ext cx="1492200" cy="6417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b="1" lang="en">
                <a:solidFill>
                  <a:schemeClr val="dk1"/>
                </a:solidFill>
                <a:latin typeface="Times New Roman"/>
                <a:ea typeface="Times New Roman"/>
                <a:cs typeface="Times New Roman"/>
                <a:sym typeface="Times New Roman"/>
              </a:rPr>
              <a:t>L1-NurseInfo</a:t>
            </a:r>
            <a:endParaRPr b="1">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935"/>
              <a:buFont typeface="Arial"/>
              <a:buNone/>
            </a:pPr>
            <a:r>
              <a:rPr lang="en">
                <a:solidFill>
                  <a:schemeClr val="dk1"/>
                </a:solidFill>
                <a:latin typeface="Times New Roman"/>
                <a:ea typeface="Times New Roman"/>
                <a:cs typeface="Times New Roman"/>
                <a:sym typeface="Times New Roman"/>
              </a:rPr>
              <a:t>SQL code: SELECT *</a:t>
            </a:r>
            <a:endParaRPr>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935"/>
              <a:buFont typeface="Arial"/>
              <a:buNone/>
            </a:pPr>
            <a:r>
              <a:rPr lang="en">
                <a:solidFill>
                  <a:schemeClr val="dk1"/>
                </a:solidFill>
                <a:latin typeface="Times New Roman"/>
                <a:ea typeface="Times New Roman"/>
                <a:cs typeface="Times New Roman"/>
                <a:sym typeface="Times New Roman"/>
              </a:rPr>
              <a:t>FROM Nurse;</a:t>
            </a:r>
            <a:endParaRPr/>
          </a:p>
        </p:txBody>
      </p:sp>
      <p:sp>
        <p:nvSpPr>
          <p:cNvPr id="415" name="Google Shape;415;p27"/>
          <p:cNvSpPr txBox="1"/>
          <p:nvPr>
            <p:ph idx="3" type="subTitle"/>
          </p:nvPr>
        </p:nvSpPr>
        <p:spPr>
          <a:xfrm>
            <a:off x="2103450" y="1308499"/>
            <a:ext cx="2849700" cy="7143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b="1" lang="en">
                <a:solidFill>
                  <a:schemeClr val="dk1"/>
                </a:solidFill>
                <a:latin typeface="Times New Roman"/>
                <a:ea typeface="Times New Roman"/>
                <a:cs typeface="Times New Roman"/>
                <a:sym typeface="Times New Roman"/>
              </a:rPr>
              <a:t>L1-DoctorInfo</a:t>
            </a:r>
            <a:endParaRPr b="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770"/>
              <a:buFont typeface="Arial"/>
              <a:buNone/>
            </a:pPr>
            <a:r>
              <a:rPr lang="en">
                <a:solidFill>
                  <a:schemeClr val="dk1"/>
                </a:solidFill>
                <a:latin typeface="Times New Roman"/>
                <a:ea typeface="Times New Roman"/>
                <a:cs typeface="Times New Roman"/>
                <a:sym typeface="Times New Roman"/>
              </a:rPr>
              <a:t>SQL Code: SELECT Doctor.DoctorID, Doctor.FirstName, Doctor.LastName</a:t>
            </a:r>
            <a:endParaRPr>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770"/>
              <a:buFont typeface="Arial"/>
              <a:buNone/>
            </a:pPr>
            <a:r>
              <a:rPr lang="en">
                <a:solidFill>
                  <a:schemeClr val="dk1"/>
                </a:solidFill>
                <a:latin typeface="Times New Roman"/>
                <a:ea typeface="Times New Roman"/>
                <a:cs typeface="Times New Roman"/>
                <a:sym typeface="Times New Roman"/>
              </a:rPr>
              <a:t>FROM Doctor;</a:t>
            </a:r>
            <a:endParaRPr/>
          </a:p>
        </p:txBody>
      </p:sp>
      <p:sp>
        <p:nvSpPr>
          <p:cNvPr id="416" name="Google Shape;416;p27"/>
          <p:cNvSpPr txBox="1"/>
          <p:nvPr>
            <p:ph idx="5" type="subTitle"/>
          </p:nvPr>
        </p:nvSpPr>
        <p:spPr>
          <a:xfrm>
            <a:off x="5228900" y="1308500"/>
            <a:ext cx="2849700" cy="8718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b="1" lang="en">
                <a:solidFill>
                  <a:schemeClr val="dk1"/>
                </a:solidFill>
                <a:latin typeface="Times New Roman"/>
                <a:ea typeface="Times New Roman"/>
                <a:cs typeface="Times New Roman"/>
                <a:sym typeface="Times New Roman"/>
              </a:rPr>
              <a:t>L1-PatientInfo</a:t>
            </a:r>
            <a:endParaRPr b="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770"/>
              <a:buFont typeface="Arial"/>
              <a:buNone/>
            </a:pPr>
            <a:r>
              <a:rPr lang="en">
                <a:solidFill>
                  <a:schemeClr val="dk1"/>
                </a:solidFill>
                <a:latin typeface="Times New Roman"/>
                <a:ea typeface="Times New Roman"/>
                <a:cs typeface="Times New Roman"/>
                <a:sym typeface="Times New Roman"/>
              </a:rPr>
              <a:t>SQL Code: SELECT Patient.PatientID, Patient.FirstName, Patient.LastName, Patient.Gender, Patient.DOB</a:t>
            </a:r>
            <a:endParaRPr>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770"/>
              <a:buFont typeface="Arial"/>
              <a:buNone/>
            </a:pPr>
            <a:r>
              <a:rPr lang="en">
                <a:solidFill>
                  <a:schemeClr val="dk1"/>
                </a:solidFill>
                <a:latin typeface="Times New Roman"/>
                <a:ea typeface="Times New Roman"/>
                <a:cs typeface="Times New Roman"/>
                <a:sym typeface="Times New Roman"/>
              </a:rPr>
              <a:t>FROM Patient;</a:t>
            </a:r>
            <a:endParaRPr/>
          </a:p>
        </p:txBody>
      </p:sp>
      <p:sp>
        <p:nvSpPr>
          <p:cNvPr id="417" name="Google Shape;417;p27"/>
          <p:cNvSpPr txBox="1"/>
          <p:nvPr>
            <p:ph idx="5" type="subTitle"/>
          </p:nvPr>
        </p:nvSpPr>
        <p:spPr>
          <a:xfrm>
            <a:off x="1566500" y="2324500"/>
            <a:ext cx="3350700" cy="11328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L2-Patient By Doctor</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SQL Code: SELECT Patient.PatientID, Patient.FirstName, Patient.LastName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Patient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WHERE Patient.DoctorID = "KLM-852";</a:t>
            </a:r>
            <a:endParaRPr/>
          </a:p>
        </p:txBody>
      </p:sp>
      <p:sp>
        <p:nvSpPr>
          <p:cNvPr id="418" name="Google Shape;418;p27"/>
          <p:cNvSpPr txBox="1"/>
          <p:nvPr>
            <p:ph idx="5" type="subTitle"/>
          </p:nvPr>
        </p:nvSpPr>
        <p:spPr>
          <a:xfrm>
            <a:off x="5228900" y="2391999"/>
            <a:ext cx="2849700" cy="10704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L2-Patient By Nurse</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SQL Code: SELECT Patient.PatientID, Patient.FirstName, Patient.LastName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Patient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WHERE Patient.NurseID = "FGH-369";</a:t>
            </a:r>
            <a:endParaRPr/>
          </a:p>
        </p:txBody>
      </p:sp>
      <p:sp>
        <p:nvSpPr>
          <p:cNvPr id="419" name="Google Shape;419;p27"/>
          <p:cNvSpPr txBox="1"/>
          <p:nvPr/>
        </p:nvSpPr>
        <p:spPr>
          <a:xfrm>
            <a:off x="3331500" y="3831600"/>
            <a:ext cx="2849700" cy="1132800"/>
          </a:xfrm>
          <a:prstGeom prst="rect">
            <a:avLst/>
          </a:prstGeom>
          <a:noFill/>
          <a:ln cap="flat" cmpd="sng" w="28575">
            <a:solidFill>
              <a:srgbClr val="4AA27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L2- Number of Available Doctors</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SQL Code: SELECT Doctor.DoctorID AS DoctorsAvailable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FROM Doctor</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WHERE (((Doctor.Availability)=True));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Bebas Neue"/>
                <a:ea typeface="Bebas Neue"/>
                <a:cs typeface="Bebas Neue"/>
                <a:sym typeface="Bebas Neue"/>
              </a:rPr>
              <a:t>Ten Queries</a:t>
            </a:r>
            <a:endParaRPr sz="5000">
              <a:latin typeface="Bebas Neue"/>
              <a:ea typeface="Bebas Neue"/>
              <a:cs typeface="Bebas Neue"/>
              <a:sym typeface="Bebas Neue"/>
            </a:endParaRPr>
          </a:p>
        </p:txBody>
      </p:sp>
      <p:sp>
        <p:nvSpPr>
          <p:cNvPr id="425" name="Google Shape;425;p28"/>
          <p:cNvSpPr txBox="1"/>
          <p:nvPr>
            <p:ph idx="5" type="subTitle"/>
          </p:nvPr>
        </p:nvSpPr>
        <p:spPr>
          <a:xfrm>
            <a:off x="5677800" y="993825"/>
            <a:ext cx="3368700" cy="14877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L-3 Assigned Doctor Per Patient</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SELECT Patient.PatientID, Patient.FirstName AS PatientFirstName, Patient.LastName AS PatientLastName, Doctor.FirstName AS DoctorFirstName, Doctor.LastName AS DoctorLastName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Patient INNER JOIN Doctor ON Patient.DoctorID = Doctor.DoctorID;</a:t>
            </a:r>
            <a:endParaRPr sz="1000"/>
          </a:p>
        </p:txBody>
      </p:sp>
      <p:sp>
        <p:nvSpPr>
          <p:cNvPr id="426" name="Google Shape;426;p28"/>
          <p:cNvSpPr txBox="1"/>
          <p:nvPr>
            <p:ph idx="5" type="subTitle"/>
          </p:nvPr>
        </p:nvSpPr>
        <p:spPr>
          <a:xfrm>
            <a:off x="316600" y="1071225"/>
            <a:ext cx="4812600" cy="10128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L-3 Assigned Nurse Per Patient</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SQL Code: SELECT Patient.PatientID, Patient.FirstName AS PatientFirstName, Patient.LastName AS PatientLastName, Nurse.FirstName AS NurseFirstName, Nurse.LastName AS NurseLastName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Patient INNER JOIN Nurse ON Patient.NurseID = Nurse.NurseID;</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p>
        </p:txBody>
      </p:sp>
      <p:sp>
        <p:nvSpPr>
          <p:cNvPr id="427" name="Google Shape;427;p28"/>
          <p:cNvSpPr txBox="1"/>
          <p:nvPr>
            <p:ph idx="5" type="subTitle"/>
          </p:nvPr>
        </p:nvSpPr>
        <p:spPr>
          <a:xfrm>
            <a:off x="811425" y="2221375"/>
            <a:ext cx="4725300" cy="12285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L4- Assigned Doctor per Patient More than 5 Years Practicing</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SQL Code:SELECT Patient.PatientID, Patient.FirstName AS PatientFirstName, Patient.LastName AS PatientLastName, Doctor.FirstName AS DoctorFirstName, Doctor.LastName AS DoctorLastName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Patient INNER JOIN Doctor ON Patient.DoctorID = Doctor.DoctorID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WHERE Doctor.YearsPracticing &gt;5;</a:t>
            </a:r>
            <a:endParaRPr sz="1000"/>
          </a:p>
        </p:txBody>
      </p:sp>
      <p:sp>
        <p:nvSpPr>
          <p:cNvPr id="428" name="Google Shape;428;p28"/>
          <p:cNvSpPr txBox="1"/>
          <p:nvPr>
            <p:ph idx="5" type="subTitle"/>
          </p:nvPr>
        </p:nvSpPr>
        <p:spPr>
          <a:xfrm>
            <a:off x="6128925" y="2874000"/>
            <a:ext cx="2849700" cy="2019600"/>
          </a:xfrm>
          <a:prstGeom prst="rect">
            <a:avLst/>
          </a:prstGeom>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L5-Count of Patients per Nurse Ordered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SQL Code: SELECT Patient.NurseID, Nurse.FirstName, Nurse.LastName, COUNT(Patient.NurseID) AS NumberOfPatients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Patient INNER JOIN Nurse ON Patient.NurseID = Nurse.NurseID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WHERE Nurse.YearsPracticing &gt;1</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GROUP BY Patient.NurseID, Nurse.FirstName, Nurse.LastName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ORDER BY COUNT(Patient.NurseID);</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p>
        </p:txBody>
      </p:sp>
      <p:sp>
        <p:nvSpPr>
          <p:cNvPr id="429" name="Google Shape;429;p28"/>
          <p:cNvSpPr txBox="1"/>
          <p:nvPr>
            <p:ph idx="5" type="subTitle"/>
          </p:nvPr>
        </p:nvSpPr>
        <p:spPr>
          <a:xfrm>
            <a:off x="1624350" y="3746450"/>
            <a:ext cx="4111500" cy="1228500"/>
          </a:xfrm>
          <a:prstGeom prst="rect">
            <a:avLst/>
          </a:prstGeom>
          <a:solidFill>
            <a:schemeClr val="lt1"/>
          </a:solidFill>
          <a:ln cap="flat" cmpd="sng" w="28575">
            <a:solidFill>
              <a:srgbClr val="4AA2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L5- Count of Patients per Doctor Ordered</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SQL Code: SELECT Patient.DoctorID, Doctor.FirstName, Doctor.LastName, COUNT(Patient.DoctorID) AS NumberOfPatients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Patient INNER JOIN Doctor ON Patient.DoctorID = Doctor.DoctorID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GROUP BY Patient.DoctorID, Doctor.FirstName, Doctor.LastName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ORDER BY COUNT(Patient.DoctorID);</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txBox="1"/>
          <p:nvPr>
            <p:ph type="title"/>
          </p:nvPr>
        </p:nvSpPr>
        <p:spPr>
          <a:xfrm>
            <a:off x="-1951225" y="584325"/>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920">
                <a:latin typeface="Bebas Neue"/>
                <a:ea typeface="Bebas Neue"/>
                <a:cs typeface="Bebas Neue"/>
                <a:sym typeface="Bebas Neue"/>
              </a:rPr>
              <a:t>IMPLEMENTATION</a:t>
            </a:r>
            <a:r>
              <a:rPr lang="en" sz="2920">
                <a:latin typeface="Bebas Neue"/>
                <a:ea typeface="Bebas Neue"/>
                <a:cs typeface="Bebas Neue"/>
                <a:sym typeface="Bebas Neue"/>
              </a:rPr>
              <a:t> ISSUES </a:t>
            </a:r>
            <a:endParaRPr sz="2920">
              <a:latin typeface="Bebas Neue"/>
              <a:ea typeface="Bebas Neue"/>
              <a:cs typeface="Bebas Neue"/>
              <a:sym typeface="Bebas Neue"/>
            </a:endParaRPr>
          </a:p>
        </p:txBody>
      </p:sp>
      <p:sp>
        <p:nvSpPr>
          <p:cNvPr id="435" name="Google Shape;435;p29"/>
          <p:cNvSpPr txBox="1"/>
          <p:nvPr>
            <p:ph idx="4294967295" type="body"/>
          </p:nvPr>
        </p:nvSpPr>
        <p:spPr>
          <a:xfrm>
            <a:off x="964100" y="2044453"/>
            <a:ext cx="4452000" cy="14967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sz="2237">
                <a:solidFill>
                  <a:schemeClr val="accent2"/>
                </a:solidFill>
                <a:latin typeface="Calibri"/>
                <a:ea typeface="Calibri"/>
                <a:cs typeface="Calibri"/>
                <a:sym typeface="Calibri"/>
              </a:rPr>
              <a:t>Initial understanding of hospital operations lead to incorrect database relationships  </a:t>
            </a:r>
            <a:endParaRPr sz="2237">
              <a:solidFill>
                <a:schemeClr val="accent2"/>
              </a:solidFill>
              <a:latin typeface="Calibri"/>
              <a:ea typeface="Calibri"/>
              <a:cs typeface="Calibri"/>
              <a:sym typeface="Calibri"/>
            </a:endParaRPr>
          </a:p>
          <a:p>
            <a:pPr indent="0" lvl="0" marL="0" rtl="0" algn="l">
              <a:lnSpc>
                <a:spcPct val="95000"/>
              </a:lnSpc>
              <a:spcBef>
                <a:spcPts val="1200"/>
              </a:spcBef>
              <a:spcAft>
                <a:spcPts val="0"/>
              </a:spcAft>
              <a:buNone/>
            </a:pPr>
            <a:r>
              <a:rPr lang="en" sz="2237">
                <a:solidFill>
                  <a:schemeClr val="accent2"/>
                </a:solidFill>
                <a:latin typeface="Calibri"/>
                <a:ea typeface="Calibri"/>
                <a:cs typeface="Calibri"/>
                <a:sym typeface="Calibri"/>
              </a:rPr>
              <a:t>Addition of unnecessary FKs into ERD and Conceptual Model</a:t>
            </a:r>
            <a:endParaRPr sz="2237">
              <a:solidFill>
                <a:schemeClr val="accent2"/>
              </a:solidFill>
              <a:latin typeface="Calibri"/>
              <a:ea typeface="Calibri"/>
              <a:cs typeface="Calibri"/>
              <a:sym typeface="Calibri"/>
            </a:endParaRPr>
          </a:p>
          <a:p>
            <a:pPr indent="0" lvl="0" marL="0" rtl="0" algn="l">
              <a:lnSpc>
                <a:spcPct val="95000"/>
              </a:lnSpc>
              <a:spcBef>
                <a:spcPts val="1200"/>
              </a:spcBef>
              <a:spcAft>
                <a:spcPts val="0"/>
              </a:spcAft>
              <a:buNone/>
            </a:pPr>
            <a:r>
              <a:rPr lang="en" sz="2237">
                <a:solidFill>
                  <a:schemeClr val="accent2"/>
                </a:solidFill>
                <a:latin typeface="Calibri"/>
                <a:ea typeface="Calibri"/>
                <a:cs typeface="Calibri"/>
                <a:sym typeface="Calibri"/>
              </a:rPr>
              <a:t>Creating user-friendly and operable switchboard </a:t>
            </a:r>
            <a:endParaRPr sz="2237">
              <a:solidFill>
                <a:schemeClr val="accent2"/>
              </a:solidFill>
              <a:latin typeface="Calibri"/>
              <a:ea typeface="Calibri"/>
              <a:cs typeface="Calibri"/>
              <a:sym typeface="Calibri"/>
            </a:endParaRPr>
          </a:p>
          <a:p>
            <a:pPr indent="0" lvl="0" marL="0" rtl="0" algn="l">
              <a:lnSpc>
                <a:spcPct val="95000"/>
              </a:lnSpc>
              <a:spcBef>
                <a:spcPts val="1200"/>
              </a:spcBef>
              <a:spcAft>
                <a:spcPts val="1200"/>
              </a:spcAft>
              <a:buNone/>
            </a:pPr>
            <a:r>
              <a:rPr lang="en" sz="2237">
                <a:solidFill>
                  <a:schemeClr val="accent2"/>
                </a:solidFill>
                <a:latin typeface="Calibri"/>
                <a:ea typeface="Calibri"/>
                <a:cs typeface="Calibri"/>
                <a:sym typeface="Calibri"/>
              </a:rPr>
              <a:t>Database was unable to be operated concurrently </a:t>
            </a:r>
            <a:endParaRPr sz="2237">
              <a:solidFill>
                <a:schemeClr val="accent2"/>
              </a:solidFill>
              <a:latin typeface="Calibri"/>
              <a:ea typeface="Calibri"/>
              <a:cs typeface="Calibri"/>
              <a:sym typeface="Calibri"/>
            </a:endParaRPr>
          </a:p>
        </p:txBody>
      </p:sp>
      <p:grpSp>
        <p:nvGrpSpPr>
          <p:cNvPr id="436" name="Google Shape;436;p29"/>
          <p:cNvGrpSpPr/>
          <p:nvPr/>
        </p:nvGrpSpPr>
        <p:grpSpPr>
          <a:xfrm>
            <a:off x="6366518" y="1054555"/>
            <a:ext cx="1671458" cy="3546280"/>
            <a:chOff x="892205" y="1877744"/>
            <a:chExt cx="2153108" cy="4568183"/>
          </a:xfrm>
        </p:grpSpPr>
        <p:sp>
          <p:nvSpPr>
            <p:cNvPr id="437" name="Google Shape;437;p29"/>
            <p:cNvSpPr/>
            <p:nvPr/>
          </p:nvSpPr>
          <p:spPr>
            <a:xfrm flipH="1">
              <a:off x="2341826" y="2563582"/>
              <a:ext cx="628725" cy="689748"/>
            </a:xfrm>
            <a:custGeom>
              <a:rect b="b" l="l" r="r" t="t"/>
              <a:pathLst>
                <a:path extrusionOk="0" h="21521" w="19617">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flipH="1">
              <a:off x="892205" y="3696614"/>
              <a:ext cx="327231" cy="344377"/>
            </a:xfrm>
            <a:custGeom>
              <a:rect b="b" l="l" r="r" t="t"/>
              <a:pathLst>
                <a:path extrusionOk="0" h="10745" w="1021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flipH="1">
              <a:off x="1029827" y="2559512"/>
              <a:ext cx="866504" cy="1334177"/>
            </a:xfrm>
            <a:custGeom>
              <a:rect b="b" l="l" r="r" t="t"/>
              <a:pathLst>
                <a:path extrusionOk="0" h="41628" w="27036">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2335726" y="6166387"/>
              <a:ext cx="709587" cy="279540"/>
            </a:xfrm>
            <a:custGeom>
              <a:rect b="b" l="l" r="r" t="t"/>
              <a:pathLst>
                <a:path extrusionOk="0" h="8722" w="2214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2355532" y="6295420"/>
              <a:ext cx="689780" cy="150507"/>
            </a:xfrm>
            <a:custGeom>
              <a:rect b="b" l="l" r="r" t="t"/>
              <a:pathLst>
                <a:path extrusionOk="0" h="4696" w="21522">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2056185" y="3844397"/>
              <a:ext cx="641577" cy="2492849"/>
            </a:xfrm>
            <a:custGeom>
              <a:rect b="b" l="l" r="r" t="t"/>
              <a:pathLst>
                <a:path extrusionOk="0" h="77780" w="20018">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2056185" y="3844397"/>
              <a:ext cx="451456" cy="167109"/>
            </a:xfrm>
            <a:custGeom>
              <a:rect b="b" l="l" r="r" t="t"/>
              <a:pathLst>
                <a:path extrusionOk="0" h="5214" w="14086">
                  <a:moveTo>
                    <a:pt x="13635" y="1"/>
                  </a:moveTo>
                  <a:lnTo>
                    <a:pt x="1" y="151"/>
                  </a:lnTo>
                  <a:lnTo>
                    <a:pt x="452" y="5214"/>
                  </a:lnTo>
                  <a:lnTo>
                    <a:pt x="14086" y="5214"/>
                  </a:lnTo>
                  <a:lnTo>
                    <a:pt x="13635"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1324131" y="6166387"/>
              <a:ext cx="680678" cy="279540"/>
            </a:xfrm>
            <a:custGeom>
              <a:rect b="b" l="l" r="r" t="t"/>
              <a:pathLst>
                <a:path extrusionOk="0" h="8722" w="21238">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324131" y="6295420"/>
              <a:ext cx="675870" cy="150507"/>
            </a:xfrm>
            <a:custGeom>
              <a:rect b="b" l="l" r="r" t="t"/>
              <a:pathLst>
                <a:path extrusionOk="0" h="4696" w="21088">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587614" y="3844397"/>
              <a:ext cx="493249" cy="2492849"/>
            </a:xfrm>
            <a:custGeom>
              <a:rect b="b" l="l" r="r" t="t"/>
              <a:pathLst>
                <a:path extrusionOk="0" h="77780" w="1539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587614" y="3844397"/>
              <a:ext cx="441296" cy="167109"/>
            </a:xfrm>
            <a:custGeom>
              <a:rect b="b" l="l" r="r" t="t"/>
              <a:pathLst>
                <a:path extrusionOk="0" h="5214" w="13769">
                  <a:moveTo>
                    <a:pt x="1" y="1"/>
                  </a:moveTo>
                  <a:lnTo>
                    <a:pt x="118" y="5214"/>
                  </a:lnTo>
                  <a:lnTo>
                    <a:pt x="13768" y="5214"/>
                  </a:lnTo>
                  <a:lnTo>
                    <a:pt x="13651" y="151"/>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flipH="1">
              <a:off x="1542307" y="2497591"/>
              <a:ext cx="1020184" cy="1385938"/>
            </a:xfrm>
            <a:custGeom>
              <a:rect b="b" l="l" r="r" t="t"/>
              <a:pathLst>
                <a:path extrusionOk="0" h="43243" w="31831">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flipH="1">
              <a:off x="1714223" y="3525243"/>
              <a:ext cx="207267" cy="237875"/>
            </a:xfrm>
            <a:custGeom>
              <a:rect b="b" l="l" r="r" t="t"/>
              <a:pathLst>
                <a:path extrusionOk="0" h="7422" w="6467">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flipH="1">
              <a:off x="2194043" y="3525243"/>
              <a:ext cx="207267" cy="237875"/>
            </a:xfrm>
            <a:custGeom>
              <a:rect b="b" l="l" r="r" t="t"/>
              <a:pathLst>
                <a:path extrusionOk="0" h="7422" w="6467">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flipH="1">
              <a:off x="1872197" y="2497591"/>
              <a:ext cx="417195" cy="264060"/>
            </a:xfrm>
            <a:custGeom>
              <a:rect b="b" l="l" r="r" t="t"/>
              <a:pathLst>
                <a:path extrusionOk="0" h="8239" w="13017">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flipH="1">
              <a:off x="1813289" y="2773927"/>
              <a:ext cx="543568" cy="655487"/>
            </a:xfrm>
            <a:custGeom>
              <a:rect b="b" l="l" r="r" t="t"/>
              <a:pathLst>
                <a:path extrusionOk="0" h="20452" w="1696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flipH="1">
              <a:off x="1987866" y="2739665"/>
              <a:ext cx="199223" cy="99099"/>
            </a:xfrm>
            <a:custGeom>
              <a:rect b="b" l="l" r="r" t="t"/>
              <a:pathLst>
                <a:path extrusionOk="0" h="3092" w="6216">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flipH="1">
              <a:off x="2322019" y="2899178"/>
              <a:ext cx="163904" cy="223100"/>
            </a:xfrm>
            <a:custGeom>
              <a:rect b="b" l="l" r="r" t="t"/>
              <a:pathLst>
                <a:path extrusionOk="0" h="6961" w="5114">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flipH="1">
              <a:off x="2241157" y="2899883"/>
              <a:ext cx="137655" cy="182909"/>
            </a:xfrm>
            <a:custGeom>
              <a:rect b="b" l="l" r="r" t="t"/>
              <a:pathLst>
                <a:path extrusionOk="0" h="5707" w="4295">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flipH="1">
              <a:off x="2259361" y="2931805"/>
              <a:ext cx="79837" cy="55831"/>
            </a:xfrm>
            <a:custGeom>
              <a:rect b="b" l="l" r="r" t="t"/>
              <a:pathLst>
                <a:path extrusionOk="0" h="1742" w="2491">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flipH="1">
              <a:off x="2266316" y="3009013"/>
              <a:ext cx="91599" cy="61087"/>
            </a:xfrm>
            <a:custGeom>
              <a:rect b="b" l="l" r="r" t="t"/>
              <a:pathLst>
                <a:path extrusionOk="0" h="1906" w="2858">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flipH="1">
              <a:off x="2403939" y="3005263"/>
              <a:ext cx="591258" cy="335820"/>
            </a:xfrm>
            <a:custGeom>
              <a:rect b="b" l="l" r="r" t="t"/>
              <a:pathLst>
                <a:path extrusionOk="0" h="10478" w="18448">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flipH="1">
              <a:off x="1719575" y="1877744"/>
              <a:ext cx="731541" cy="597508"/>
            </a:xfrm>
            <a:custGeom>
              <a:rect b="b" l="l" r="r" t="t"/>
              <a:pathLst>
                <a:path extrusionOk="0" h="18643" w="22825">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flipH="1">
              <a:off x="2186544" y="2068602"/>
              <a:ext cx="144610" cy="145154"/>
            </a:xfrm>
            <a:custGeom>
              <a:rect b="b" l="l" r="r" t="t"/>
              <a:pathLst>
                <a:path extrusionOk="0" h="4529" w="4512">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flipH="1">
              <a:off x="1817039" y="2079307"/>
              <a:ext cx="145154" cy="145154"/>
            </a:xfrm>
            <a:custGeom>
              <a:rect b="b" l="l" r="r" t="t"/>
              <a:pathLst>
                <a:path extrusionOk="0" h="4529" w="4529">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flipH="1">
              <a:off x="1906459" y="2296253"/>
              <a:ext cx="344890" cy="417740"/>
            </a:xfrm>
            <a:custGeom>
              <a:rect b="b" l="l" r="r" t="t"/>
              <a:pathLst>
                <a:path extrusionOk="0" h="13034" w="10761">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flipH="1">
              <a:off x="1897357" y="1986939"/>
              <a:ext cx="344890" cy="373607"/>
            </a:xfrm>
            <a:custGeom>
              <a:rect b="b" l="l" r="r" t="t"/>
              <a:pathLst>
                <a:path extrusionOk="0" h="11657" w="10761">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flipH="1">
              <a:off x="2114239" y="2108825"/>
              <a:ext cx="34294" cy="34294"/>
            </a:xfrm>
            <a:custGeom>
              <a:rect b="b" l="l" r="r" t="t"/>
              <a:pathLst>
                <a:path extrusionOk="0" h="1070" w="107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flipH="1">
              <a:off x="1995366" y="2110427"/>
              <a:ext cx="34294" cy="33909"/>
            </a:xfrm>
            <a:custGeom>
              <a:rect b="b" l="l" r="r" t="t"/>
              <a:pathLst>
                <a:path extrusionOk="0" h="1058" w="107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flipH="1">
              <a:off x="2009820" y="2218596"/>
              <a:ext cx="99643" cy="48812"/>
            </a:xfrm>
            <a:custGeom>
              <a:rect b="b" l="l" r="r" t="t"/>
              <a:pathLst>
                <a:path extrusionOk="0" h="1523" w="3109">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flipH="1">
              <a:off x="2061773" y="2073153"/>
              <a:ext cx="38043" cy="127847"/>
            </a:xfrm>
            <a:custGeom>
              <a:rect b="b" l="l" r="r" t="t"/>
              <a:pathLst>
                <a:path extrusionOk="0" h="3989" w="1187">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flipH="1">
              <a:off x="1886940" y="2059532"/>
              <a:ext cx="364729" cy="131277"/>
            </a:xfrm>
            <a:custGeom>
              <a:rect b="b" l="l" r="r" t="t"/>
              <a:pathLst>
                <a:path extrusionOk="0" h="4096" w="1138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9" name="Google Shape;469;p29"/>
          <p:cNvPicPr preferRelativeResize="0"/>
          <p:nvPr/>
        </p:nvPicPr>
        <p:blipFill>
          <a:blip r:embed="rId3">
            <a:alphaModFix/>
          </a:blip>
          <a:stretch>
            <a:fillRect/>
          </a:stretch>
        </p:blipFill>
        <p:spPr>
          <a:xfrm>
            <a:off x="384275" y="1132675"/>
            <a:ext cx="612625" cy="351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0"/>
          <p:cNvPicPr preferRelativeResize="0"/>
          <p:nvPr/>
        </p:nvPicPr>
        <p:blipFill rotWithShape="1">
          <a:blip r:embed="rId3">
            <a:alphaModFix/>
          </a:blip>
          <a:srcRect b="0" l="0" r="0" t="66711"/>
          <a:stretch/>
        </p:blipFill>
        <p:spPr>
          <a:xfrm>
            <a:off x="778100" y="2463525"/>
            <a:ext cx="7490851" cy="1712201"/>
          </a:xfrm>
          <a:prstGeom prst="rect">
            <a:avLst/>
          </a:prstGeom>
          <a:noFill/>
          <a:ln>
            <a:noFill/>
          </a:ln>
        </p:spPr>
      </p:pic>
      <p:sp>
        <p:nvSpPr>
          <p:cNvPr id="475" name="Google Shape;475;p30"/>
          <p:cNvSpPr txBox="1"/>
          <p:nvPr>
            <p:ph idx="4294967295" type="title"/>
          </p:nvPr>
        </p:nvSpPr>
        <p:spPr>
          <a:xfrm>
            <a:off x="1616075" y="2956400"/>
            <a:ext cx="58443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latin typeface="Bebas Neue"/>
                <a:ea typeface="Bebas Neue"/>
                <a:cs typeface="Bebas Neue"/>
                <a:sym typeface="Bebas Neue"/>
              </a:rPr>
              <a:t>DATA </a:t>
            </a:r>
            <a:r>
              <a:rPr lang="en" sz="3620">
                <a:latin typeface="Bebas Neue"/>
                <a:ea typeface="Bebas Neue"/>
                <a:cs typeface="Bebas Neue"/>
                <a:sym typeface="Bebas Neue"/>
              </a:rPr>
              <a:t>RECOVERY</a:t>
            </a:r>
            <a:r>
              <a:rPr lang="en" sz="3620">
                <a:latin typeface="Bebas Neue"/>
                <a:ea typeface="Bebas Neue"/>
                <a:cs typeface="Bebas Neue"/>
                <a:sym typeface="Bebas Neue"/>
              </a:rPr>
              <a:t> &amp; BACKUP PROCEDURE</a:t>
            </a:r>
            <a:endParaRPr sz="3620">
              <a:latin typeface="Bebas Neue"/>
              <a:ea typeface="Bebas Neue"/>
              <a:cs typeface="Bebas Neue"/>
              <a:sym typeface="Bebas Neue"/>
            </a:endParaRPr>
          </a:p>
        </p:txBody>
      </p:sp>
      <p:pic>
        <p:nvPicPr>
          <p:cNvPr id="476" name="Google Shape;476;p30"/>
          <p:cNvPicPr preferRelativeResize="0"/>
          <p:nvPr/>
        </p:nvPicPr>
        <p:blipFill rotWithShape="1">
          <a:blip r:embed="rId3">
            <a:alphaModFix/>
          </a:blip>
          <a:srcRect b="10354" l="0" r="0" t="66711"/>
          <a:stretch/>
        </p:blipFill>
        <p:spPr>
          <a:xfrm>
            <a:off x="778100" y="-43850"/>
            <a:ext cx="7490851" cy="1179575"/>
          </a:xfrm>
          <a:prstGeom prst="rect">
            <a:avLst/>
          </a:prstGeom>
          <a:noFill/>
          <a:ln>
            <a:noFill/>
          </a:ln>
        </p:spPr>
      </p:pic>
      <p:sp>
        <p:nvSpPr>
          <p:cNvPr id="477" name="Google Shape;477;p30"/>
          <p:cNvSpPr txBox="1"/>
          <p:nvPr>
            <p:ph type="ctrTitle"/>
          </p:nvPr>
        </p:nvSpPr>
        <p:spPr>
          <a:xfrm>
            <a:off x="1121683" y="-9999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20">
                <a:latin typeface="Bebas Neue"/>
                <a:ea typeface="Bebas Neue"/>
                <a:cs typeface="Bebas Neue"/>
                <a:sym typeface="Bebas Neue"/>
              </a:rPr>
              <a:t>Recommendations TO ENSURE DATA QUALITY </a:t>
            </a:r>
            <a:endParaRPr sz="3520">
              <a:latin typeface="Bebas Neue"/>
              <a:ea typeface="Bebas Neue"/>
              <a:cs typeface="Bebas Neue"/>
              <a:sym typeface="Bebas Neue"/>
            </a:endParaRPr>
          </a:p>
        </p:txBody>
      </p:sp>
      <p:sp>
        <p:nvSpPr>
          <p:cNvPr id="478" name="Google Shape;478;p30"/>
          <p:cNvSpPr txBox="1"/>
          <p:nvPr/>
        </p:nvSpPr>
        <p:spPr>
          <a:xfrm>
            <a:off x="1239150" y="1101550"/>
            <a:ext cx="3000000" cy="2247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i="1" lang="en" sz="1737" u="sng">
                <a:solidFill>
                  <a:schemeClr val="accent2"/>
                </a:solidFill>
                <a:latin typeface="Calibri"/>
                <a:ea typeface="Calibri"/>
                <a:cs typeface="Calibri"/>
                <a:sym typeface="Calibri"/>
              </a:rPr>
              <a:t>Company</a:t>
            </a:r>
            <a:r>
              <a:rPr i="1" lang="en" sz="1737" u="sng">
                <a:solidFill>
                  <a:schemeClr val="accent2"/>
                </a:solidFill>
                <a:latin typeface="Calibri"/>
                <a:ea typeface="Calibri"/>
                <a:cs typeface="Calibri"/>
                <a:sym typeface="Calibri"/>
              </a:rPr>
              <a:t> </a:t>
            </a:r>
            <a:r>
              <a:rPr i="1" lang="en" sz="1737" u="sng">
                <a:solidFill>
                  <a:schemeClr val="accent2"/>
                </a:solidFill>
                <a:latin typeface="Calibri"/>
                <a:ea typeface="Calibri"/>
                <a:cs typeface="Calibri"/>
                <a:sym typeface="Calibri"/>
              </a:rPr>
              <a:t>Initiatives</a:t>
            </a:r>
            <a:endParaRPr i="1" sz="1737" u="sng">
              <a:solidFill>
                <a:schemeClr val="accent2"/>
              </a:solidFill>
              <a:latin typeface="Calibri"/>
              <a:ea typeface="Calibri"/>
              <a:cs typeface="Calibri"/>
              <a:sym typeface="Calibri"/>
            </a:endParaRPr>
          </a:p>
          <a:p>
            <a:pPr indent="-275431" lvl="0" marL="457200" rtl="0" algn="l">
              <a:lnSpc>
                <a:spcPct val="95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Data governance </a:t>
            </a:r>
            <a:endParaRPr sz="1237">
              <a:solidFill>
                <a:schemeClr val="accent2"/>
              </a:solidFill>
              <a:latin typeface="Calibri"/>
              <a:ea typeface="Calibri"/>
              <a:cs typeface="Calibri"/>
              <a:sym typeface="Calibri"/>
            </a:endParaRPr>
          </a:p>
          <a:p>
            <a:pPr indent="-275431" lvl="0" marL="457200" rtl="0" algn="l">
              <a:lnSpc>
                <a:spcPct val="100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Data </a:t>
            </a:r>
            <a:r>
              <a:rPr lang="en" sz="1237">
                <a:solidFill>
                  <a:schemeClr val="accent2"/>
                </a:solidFill>
                <a:latin typeface="Calibri"/>
                <a:ea typeface="Calibri"/>
                <a:cs typeface="Calibri"/>
                <a:sym typeface="Calibri"/>
              </a:rPr>
              <a:t>stewardship</a:t>
            </a:r>
            <a:r>
              <a:rPr lang="en" sz="1237">
                <a:solidFill>
                  <a:schemeClr val="accent2"/>
                </a:solidFill>
                <a:latin typeface="Calibri"/>
                <a:ea typeface="Calibri"/>
                <a:cs typeface="Calibri"/>
                <a:sym typeface="Calibri"/>
              </a:rPr>
              <a:t> </a:t>
            </a:r>
            <a:endParaRPr sz="1237">
              <a:solidFill>
                <a:schemeClr val="accent2"/>
              </a:solidFill>
              <a:latin typeface="Calibri"/>
              <a:ea typeface="Calibri"/>
              <a:cs typeface="Calibri"/>
              <a:sym typeface="Calibri"/>
            </a:endParaRPr>
          </a:p>
          <a:p>
            <a:pPr indent="-275431" lvl="0" marL="457200" rtl="0" algn="l">
              <a:lnSpc>
                <a:spcPct val="100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Employee tr</a:t>
            </a:r>
            <a:r>
              <a:rPr lang="en" sz="1237">
                <a:solidFill>
                  <a:schemeClr val="accent2"/>
                </a:solidFill>
                <a:latin typeface="Calibri"/>
                <a:ea typeface="Calibri"/>
                <a:cs typeface="Calibri"/>
                <a:sym typeface="Calibri"/>
              </a:rPr>
              <a:t>aining</a:t>
            </a:r>
            <a:r>
              <a:rPr lang="en" sz="1237">
                <a:solidFill>
                  <a:schemeClr val="accent2"/>
                </a:solidFill>
                <a:latin typeface="Calibri"/>
                <a:ea typeface="Calibri"/>
                <a:cs typeface="Calibri"/>
                <a:sym typeface="Calibri"/>
              </a:rPr>
              <a:t> and education</a:t>
            </a:r>
            <a:endParaRPr sz="1237">
              <a:solidFill>
                <a:schemeClr val="accent2"/>
              </a:solidFill>
              <a:latin typeface="Calibri"/>
              <a:ea typeface="Calibri"/>
              <a:cs typeface="Calibri"/>
              <a:sym typeface="Calibri"/>
            </a:endParaRPr>
          </a:p>
          <a:p>
            <a:pPr indent="-275431" lvl="1" marL="914400" rtl="0" algn="l">
              <a:lnSpc>
                <a:spcPct val="100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How to </a:t>
            </a:r>
            <a:r>
              <a:rPr lang="en" sz="1237">
                <a:solidFill>
                  <a:schemeClr val="accent2"/>
                </a:solidFill>
                <a:latin typeface="Calibri"/>
                <a:ea typeface="Calibri"/>
                <a:cs typeface="Calibri"/>
                <a:sym typeface="Calibri"/>
              </a:rPr>
              <a:t>operate</a:t>
            </a:r>
            <a:r>
              <a:rPr lang="en" sz="1237">
                <a:solidFill>
                  <a:schemeClr val="accent2"/>
                </a:solidFill>
                <a:latin typeface="Calibri"/>
                <a:ea typeface="Calibri"/>
                <a:cs typeface="Calibri"/>
                <a:sym typeface="Calibri"/>
              </a:rPr>
              <a:t> system </a:t>
            </a:r>
            <a:endParaRPr sz="1237">
              <a:solidFill>
                <a:schemeClr val="accent2"/>
              </a:solidFill>
              <a:latin typeface="Calibri"/>
              <a:ea typeface="Calibri"/>
              <a:cs typeface="Calibri"/>
              <a:sym typeface="Calibri"/>
            </a:endParaRPr>
          </a:p>
          <a:p>
            <a:pPr indent="-275431" lvl="1" marL="914400" rtl="0" algn="l">
              <a:lnSpc>
                <a:spcPct val="100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Ensure data quality</a:t>
            </a:r>
            <a:endParaRPr sz="1237">
              <a:solidFill>
                <a:schemeClr val="accent2"/>
              </a:solidFill>
              <a:latin typeface="Calibri"/>
              <a:ea typeface="Calibri"/>
              <a:cs typeface="Calibri"/>
              <a:sym typeface="Calibri"/>
            </a:endParaRPr>
          </a:p>
          <a:p>
            <a:pPr indent="-275431" lvl="1" marL="914400" rtl="0" algn="l">
              <a:lnSpc>
                <a:spcPct val="100000"/>
              </a:lnSpc>
              <a:spcBef>
                <a:spcPts val="0"/>
              </a:spcBef>
              <a:spcAft>
                <a:spcPts val="0"/>
              </a:spcAft>
              <a:buClr>
                <a:srgbClr val="4AA276"/>
              </a:buClr>
              <a:buSzPts val="738"/>
              <a:buFont typeface="Calibri"/>
              <a:buChar char="○"/>
            </a:pPr>
            <a:r>
              <a:rPr lang="en" sz="1237">
                <a:solidFill>
                  <a:schemeClr val="accent2"/>
                </a:solidFill>
                <a:latin typeface="Calibri"/>
                <a:ea typeface="Calibri"/>
                <a:cs typeface="Calibri"/>
                <a:sym typeface="Calibri"/>
              </a:rPr>
              <a:t>Importance</a:t>
            </a:r>
            <a:endParaRPr sz="1237">
              <a:solidFill>
                <a:schemeClr val="accent2"/>
              </a:solidFill>
              <a:latin typeface="Calibri"/>
              <a:ea typeface="Calibri"/>
              <a:cs typeface="Calibri"/>
              <a:sym typeface="Calibri"/>
            </a:endParaRPr>
          </a:p>
          <a:p>
            <a:pPr indent="0" lvl="0" marL="0" rtl="0" algn="l">
              <a:lnSpc>
                <a:spcPct val="95000"/>
              </a:lnSpc>
              <a:spcBef>
                <a:spcPts val="0"/>
              </a:spcBef>
              <a:spcAft>
                <a:spcPts val="0"/>
              </a:spcAft>
              <a:buNone/>
            </a:pPr>
            <a:r>
              <a:t/>
            </a:r>
            <a:endParaRPr sz="1737">
              <a:solidFill>
                <a:schemeClr val="accent2"/>
              </a:solidFill>
              <a:latin typeface="Calibri"/>
              <a:ea typeface="Calibri"/>
              <a:cs typeface="Calibri"/>
              <a:sym typeface="Calibri"/>
            </a:endParaRPr>
          </a:p>
          <a:p>
            <a:pPr indent="0" lvl="0" marL="0" rtl="0" algn="l">
              <a:lnSpc>
                <a:spcPct val="95000"/>
              </a:lnSpc>
              <a:spcBef>
                <a:spcPts val="1200"/>
              </a:spcBef>
              <a:spcAft>
                <a:spcPts val="1200"/>
              </a:spcAft>
              <a:buNone/>
            </a:pPr>
            <a:r>
              <a:t/>
            </a:r>
            <a:endParaRPr sz="1737">
              <a:solidFill>
                <a:schemeClr val="accent2"/>
              </a:solidFill>
              <a:latin typeface="Calibri"/>
              <a:ea typeface="Calibri"/>
              <a:cs typeface="Calibri"/>
              <a:sym typeface="Calibri"/>
            </a:endParaRPr>
          </a:p>
        </p:txBody>
      </p:sp>
      <p:sp>
        <p:nvSpPr>
          <p:cNvPr id="479" name="Google Shape;479;p30"/>
          <p:cNvSpPr txBox="1"/>
          <p:nvPr/>
        </p:nvSpPr>
        <p:spPr>
          <a:xfrm>
            <a:off x="4272375" y="1101550"/>
            <a:ext cx="3444000" cy="1838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i="1" lang="en" sz="1737" u="sng">
                <a:solidFill>
                  <a:schemeClr val="accent2"/>
                </a:solidFill>
                <a:latin typeface="Calibri"/>
                <a:ea typeface="Calibri"/>
                <a:cs typeface="Calibri"/>
                <a:sym typeface="Calibri"/>
              </a:rPr>
              <a:t>Database Features</a:t>
            </a:r>
            <a:endParaRPr i="1" sz="1737" u="sng">
              <a:solidFill>
                <a:schemeClr val="accent2"/>
              </a:solidFill>
              <a:latin typeface="Calibri"/>
              <a:ea typeface="Calibri"/>
              <a:cs typeface="Calibri"/>
              <a:sym typeface="Calibri"/>
            </a:endParaRPr>
          </a:p>
          <a:p>
            <a:pPr indent="-279400" lvl="0" marL="457200" rtl="0" algn="l">
              <a:lnSpc>
                <a:spcPct val="95000"/>
              </a:lnSpc>
              <a:spcBef>
                <a:spcPts val="0"/>
              </a:spcBef>
              <a:spcAft>
                <a:spcPts val="0"/>
              </a:spcAft>
              <a:buClr>
                <a:srgbClr val="4AA276"/>
              </a:buClr>
              <a:buSzPts val="800"/>
              <a:buFont typeface="Calibri"/>
              <a:buChar char="●"/>
            </a:pPr>
            <a:r>
              <a:rPr lang="en" sz="1337">
                <a:solidFill>
                  <a:schemeClr val="accent2"/>
                </a:solidFill>
                <a:latin typeface="Calibri"/>
                <a:ea typeface="Calibri"/>
                <a:cs typeface="Calibri"/>
                <a:sym typeface="Calibri"/>
              </a:rPr>
              <a:t>Unique ID values &amp; required fields</a:t>
            </a:r>
            <a:endParaRPr sz="1337">
              <a:solidFill>
                <a:schemeClr val="accent2"/>
              </a:solidFill>
              <a:latin typeface="Calibri"/>
              <a:ea typeface="Calibri"/>
              <a:cs typeface="Calibri"/>
              <a:sym typeface="Calibri"/>
            </a:endParaRPr>
          </a:p>
          <a:p>
            <a:pPr indent="-279400" lvl="0" marL="457200" rtl="0" algn="l">
              <a:lnSpc>
                <a:spcPct val="95000"/>
              </a:lnSpc>
              <a:spcBef>
                <a:spcPts val="0"/>
              </a:spcBef>
              <a:spcAft>
                <a:spcPts val="0"/>
              </a:spcAft>
              <a:buClr>
                <a:srgbClr val="4AA276"/>
              </a:buClr>
              <a:buSzPts val="800"/>
              <a:buFont typeface="Calibri"/>
              <a:buChar char="●"/>
            </a:pPr>
            <a:r>
              <a:rPr lang="en" sz="1337">
                <a:solidFill>
                  <a:schemeClr val="accent2"/>
                </a:solidFill>
                <a:latin typeface="Calibri"/>
                <a:ea typeface="Calibri"/>
                <a:cs typeface="Calibri"/>
                <a:sym typeface="Calibri"/>
              </a:rPr>
              <a:t>Switchboard features  </a:t>
            </a:r>
            <a:endParaRPr sz="1337">
              <a:solidFill>
                <a:schemeClr val="accent2"/>
              </a:solidFill>
              <a:latin typeface="Calibri"/>
              <a:ea typeface="Calibri"/>
              <a:cs typeface="Calibri"/>
              <a:sym typeface="Calibri"/>
            </a:endParaRPr>
          </a:p>
          <a:p>
            <a:pPr indent="-279400" lvl="1" marL="914400" rtl="0" algn="l">
              <a:lnSpc>
                <a:spcPct val="95000"/>
              </a:lnSpc>
              <a:spcBef>
                <a:spcPts val="0"/>
              </a:spcBef>
              <a:spcAft>
                <a:spcPts val="0"/>
              </a:spcAft>
              <a:buClr>
                <a:srgbClr val="4AA276"/>
              </a:buClr>
              <a:buSzPts val="800"/>
              <a:buFont typeface="Calibri"/>
              <a:buChar char="○"/>
            </a:pPr>
            <a:r>
              <a:rPr lang="en" sz="1337">
                <a:solidFill>
                  <a:schemeClr val="accent2"/>
                </a:solidFill>
                <a:latin typeface="Calibri"/>
                <a:ea typeface="Calibri"/>
                <a:cs typeface="Calibri"/>
                <a:sym typeface="Calibri"/>
              </a:rPr>
              <a:t>Add/Edit: Dropdown options</a:t>
            </a:r>
            <a:endParaRPr sz="1337">
              <a:solidFill>
                <a:schemeClr val="accent2"/>
              </a:solidFill>
              <a:latin typeface="Calibri"/>
              <a:ea typeface="Calibri"/>
              <a:cs typeface="Calibri"/>
              <a:sym typeface="Calibri"/>
            </a:endParaRPr>
          </a:p>
          <a:p>
            <a:pPr indent="-279400" lvl="1" marL="914400" rtl="0" algn="l">
              <a:lnSpc>
                <a:spcPct val="95000"/>
              </a:lnSpc>
              <a:spcBef>
                <a:spcPts val="0"/>
              </a:spcBef>
              <a:spcAft>
                <a:spcPts val="0"/>
              </a:spcAft>
              <a:buClr>
                <a:srgbClr val="4AA276"/>
              </a:buClr>
              <a:buSzPts val="800"/>
              <a:buFont typeface="Calibri"/>
              <a:buChar char="○"/>
            </a:pPr>
            <a:r>
              <a:rPr lang="en" sz="1337">
                <a:solidFill>
                  <a:schemeClr val="accent2"/>
                </a:solidFill>
                <a:latin typeface="Calibri"/>
                <a:ea typeface="Calibri"/>
                <a:cs typeface="Calibri"/>
                <a:sym typeface="Calibri"/>
              </a:rPr>
              <a:t>Delete: Uneditable</a:t>
            </a:r>
            <a:endParaRPr sz="1337">
              <a:solidFill>
                <a:schemeClr val="accent2"/>
              </a:solidFill>
              <a:latin typeface="Calibri"/>
              <a:ea typeface="Calibri"/>
              <a:cs typeface="Calibri"/>
              <a:sym typeface="Calibri"/>
            </a:endParaRPr>
          </a:p>
          <a:p>
            <a:pPr indent="-279400" lvl="1" marL="914400" rtl="0" algn="l">
              <a:lnSpc>
                <a:spcPct val="95000"/>
              </a:lnSpc>
              <a:spcBef>
                <a:spcPts val="0"/>
              </a:spcBef>
              <a:spcAft>
                <a:spcPts val="0"/>
              </a:spcAft>
              <a:buClr>
                <a:srgbClr val="4AA276"/>
              </a:buClr>
              <a:buSzPts val="800"/>
              <a:buFont typeface="Calibri"/>
              <a:buChar char="○"/>
            </a:pPr>
            <a:r>
              <a:rPr lang="en" sz="1337">
                <a:solidFill>
                  <a:schemeClr val="accent2"/>
                </a:solidFill>
                <a:latin typeface="Calibri"/>
                <a:ea typeface="Calibri"/>
                <a:cs typeface="Calibri"/>
                <a:sym typeface="Calibri"/>
              </a:rPr>
              <a:t>Undo and Save buttons</a:t>
            </a:r>
            <a:endParaRPr sz="1337">
              <a:solidFill>
                <a:schemeClr val="accent2"/>
              </a:solidFill>
              <a:latin typeface="Calibri"/>
              <a:ea typeface="Calibri"/>
              <a:cs typeface="Calibri"/>
              <a:sym typeface="Calibri"/>
            </a:endParaRPr>
          </a:p>
          <a:p>
            <a:pPr indent="0" lvl="0" marL="0" rtl="0" algn="l">
              <a:lnSpc>
                <a:spcPct val="95000"/>
              </a:lnSpc>
              <a:spcBef>
                <a:spcPts val="1200"/>
              </a:spcBef>
              <a:spcAft>
                <a:spcPts val="1200"/>
              </a:spcAft>
              <a:buNone/>
            </a:pPr>
            <a:r>
              <a:t/>
            </a:r>
            <a:endParaRPr sz="1737">
              <a:solidFill>
                <a:schemeClr val="accent2"/>
              </a:solidFill>
              <a:latin typeface="Calibri"/>
              <a:ea typeface="Calibri"/>
              <a:cs typeface="Calibri"/>
              <a:sym typeface="Calibri"/>
            </a:endParaRPr>
          </a:p>
        </p:txBody>
      </p:sp>
      <p:sp>
        <p:nvSpPr>
          <p:cNvPr id="480" name="Google Shape;480;p30"/>
          <p:cNvSpPr txBox="1"/>
          <p:nvPr/>
        </p:nvSpPr>
        <p:spPr>
          <a:xfrm>
            <a:off x="934400" y="3966750"/>
            <a:ext cx="3000000" cy="1275600"/>
          </a:xfrm>
          <a:prstGeom prst="rect">
            <a:avLst/>
          </a:prstGeom>
          <a:noFill/>
          <a:ln>
            <a:noFill/>
          </a:ln>
        </p:spPr>
        <p:txBody>
          <a:bodyPr anchorCtr="0" anchor="t" bIns="91425" lIns="91425" spcFirstLastPara="1" rIns="91425" wrap="square" tIns="91425">
            <a:spAutoFit/>
          </a:bodyPr>
          <a:lstStyle/>
          <a:p>
            <a:pPr indent="-313531" lvl="0" marL="4572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Daily database backups </a:t>
            </a:r>
            <a:endParaRPr sz="1337">
              <a:solidFill>
                <a:schemeClr val="accent2"/>
              </a:solidFill>
              <a:latin typeface="Calibri"/>
              <a:ea typeface="Calibri"/>
              <a:cs typeface="Calibri"/>
              <a:sym typeface="Calibri"/>
            </a:endParaRPr>
          </a:p>
          <a:p>
            <a:pPr indent="-313531" lvl="1" marL="9144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Minimize</a:t>
            </a:r>
            <a:r>
              <a:rPr lang="en" sz="1337">
                <a:solidFill>
                  <a:schemeClr val="accent2"/>
                </a:solidFill>
                <a:latin typeface="Calibri"/>
                <a:ea typeface="Calibri"/>
                <a:cs typeface="Calibri"/>
                <a:sym typeface="Calibri"/>
              </a:rPr>
              <a:t> </a:t>
            </a:r>
            <a:r>
              <a:rPr lang="en" sz="1337">
                <a:solidFill>
                  <a:schemeClr val="accent2"/>
                </a:solidFill>
                <a:latin typeface="Calibri"/>
                <a:ea typeface="Calibri"/>
                <a:cs typeface="Calibri"/>
                <a:sym typeface="Calibri"/>
              </a:rPr>
              <a:t>data loss</a:t>
            </a:r>
            <a:endParaRPr sz="1337">
              <a:solidFill>
                <a:schemeClr val="accent2"/>
              </a:solidFill>
              <a:latin typeface="Calibri"/>
              <a:ea typeface="Calibri"/>
              <a:cs typeface="Calibri"/>
              <a:sym typeface="Calibri"/>
            </a:endParaRPr>
          </a:p>
          <a:p>
            <a:pPr indent="-313531" lvl="2" marL="13716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Human Error </a:t>
            </a:r>
            <a:endParaRPr sz="1337">
              <a:solidFill>
                <a:schemeClr val="accent2"/>
              </a:solidFill>
              <a:latin typeface="Calibri"/>
              <a:ea typeface="Calibri"/>
              <a:cs typeface="Calibri"/>
              <a:sym typeface="Calibri"/>
            </a:endParaRPr>
          </a:p>
          <a:p>
            <a:pPr indent="-313531" lvl="2" marL="13716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System malfunction</a:t>
            </a:r>
            <a:endParaRPr sz="1337">
              <a:solidFill>
                <a:schemeClr val="accent2"/>
              </a:solidFill>
              <a:latin typeface="Calibri"/>
              <a:ea typeface="Calibri"/>
              <a:cs typeface="Calibri"/>
              <a:sym typeface="Calibri"/>
            </a:endParaRPr>
          </a:p>
          <a:p>
            <a:pPr indent="0" lvl="0" marL="0" rtl="0" algn="l">
              <a:spcBef>
                <a:spcPts val="0"/>
              </a:spcBef>
              <a:spcAft>
                <a:spcPts val="0"/>
              </a:spcAft>
              <a:buNone/>
            </a:pPr>
            <a:r>
              <a:rPr lang="en" sz="1737">
                <a:solidFill>
                  <a:schemeClr val="accent2"/>
                </a:solidFill>
                <a:latin typeface="Calibri"/>
                <a:ea typeface="Calibri"/>
                <a:cs typeface="Calibri"/>
                <a:sym typeface="Calibri"/>
              </a:rPr>
              <a:t> </a:t>
            </a:r>
            <a:endParaRPr sz="1737">
              <a:solidFill>
                <a:schemeClr val="accent2"/>
              </a:solidFill>
              <a:latin typeface="Calibri"/>
              <a:ea typeface="Calibri"/>
              <a:cs typeface="Calibri"/>
              <a:sym typeface="Calibri"/>
            </a:endParaRPr>
          </a:p>
        </p:txBody>
      </p:sp>
      <p:sp>
        <p:nvSpPr>
          <p:cNvPr id="481" name="Google Shape;481;p30"/>
          <p:cNvSpPr txBox="1"/>
          <p:nvPr/>
        </p:nvSpPr>
        <p:spPr>
          <a:xfrm>
            <a:off x="4995925" y="3966750"/>
            <a:ext cx="3000000" cy="1481400"/>
          </a:xfrm>
          <a:prstGeom prst="rect">
            <a:avLst/>
          </a:prstGeom>
          <a:noFill/>
          <a:ln>
            <a:noFill/>
          </a:ln>
        </p:spPr>
        <p:txBody>
          <a:bodyPr anchorCtr="0" anchor="t" bIns="91425" lIns="91425" spcFirstLastPara="1" rIns="91425" wrap="square" tIns="91425">
            <a:spAutoFit/>
          </a:bodyPr>
          <a:lstStyle/>
          <a:p>
            <a:pPr indent="-313531" lvl="0" marL="4572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Data </a:t>
            </a:r>
            <a:r>
              <a:rPr lang="en" sz="1337">
                <a:solidFill>
                  <a:schemeClr val="accent2"/>
                </a:solidFill>
                <a:latin typeface="Calibri"/>
                <a:ea typeface="Calibri"/>
                <a:cs typeface="Calibri"/>
                <a:sym typeface="Calibri"/>
              </a:rPr>
              <a:t>security</a:t>
            </a:r>
            <a:r>
              <a:rPr lang="en" sz="1337">
                <a:solidFill>
                  <a:schemeClr val="accent2"/>
                </a:solidFill>
                <a:latin typeface="Calibri"/>
                <a:ea typeface="Calibri"/>
                <a:cs typeface="Calibri"/>
                <a:sym typeface="Calibri"/>
              </a:rPr>
              <a:t> is </a:t>
            </a:r>
            <a:r>
              <a:rPr i="1" lang="en" sz="1337">
                <a:solidFill>
                  <a:schemeClr val="accent2"/>
                </a:solidFill>
                <a:latin typeface="Calibri"/>
                <a:ea typeface="Calibri"/>
                <a:cs typeface="Calibri"/>
                <a:sym typeface="Calibri"/>
              </a:rPr>
              <a:t>high </a:t>
            </a:r>
            <a:r>
              <a:rPr i="1" lang="en" sz="1337">
                <a:solidFill>
                  <a:schemeClr val="accent2"/>
                </a:solidFill>
                <a:latin typeface="Calibri"/>
                <a:ea typeface="Calibri"/>
                <a:cs typeface="Calibri"/>
                <a:sym typeface="Calibri"/>
              </a:rPr>
              <a:t>priority</a:t>
            </a:r>
            <a:r>
              <a:rPr i="1" lang="en" sz="1337">
                <a:solidFill>
                  <a:schemeClr val="accent2"/>
                </a:solidFill>
                <a:latin typeface="Calibri"/>
                <a:ea typeface="Calibri"/>
                <a:cs typeface="Calibri"/>
                <a:sym typeface="Calibri"/>
              </a:rPr>
              <a:t> </a:t>
            </a:r>
            <a:endParaRPr i="1" sz="1337">
              <a:solidFill>
                <a:schemeClr val="accent2"/>
              </a:solidFill>
              <a:latin typeface="Calibri"/>
              <a:ea typeface="Calibri"/>
              <a:cs typeface="Calibri"/>
              <a:sym typeface="Calibri"/>
            </a:endParaRPr>
          </a:p>
          <a:p>
            <a:pPr indent="-313531" lvl="1" marL="9144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Firewalls </a:t>
            </a:r>
            <a:endParaRPr sz="1337">
              <a:solidFill>
                <a:schemeClr val="accent2"/>
              </a:solidFill>
              <a:latin typeface="Calibri"/>
              <a:ea typeface="Calibri"/>
              <a:cs typeface="Calibri"/>
              <a:sym typeface="Calibri"/>
            </a:endParaRPr>
          </a:p>
          <a:p>
            <a:pPr indent="-313531" lvl="1" marL="9144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Encryption</a:t>
            </a:r>
            <a:endParaRPr sz="1337">
              <a:solidFill>
                <a:schemeClr val="accent2"/>
              </a:solidFill>
              <a:latin typeface="Calibri"/>
              <a:ea typeface="Calibri"/>
              <a:cs typeface="Calibri"/>
              <a:sym typeface="Calibri"/>
            </a:endParaRPr>
          </a:p>
          <a:p>
            <a:pPr indent="-313531" lvl="1" marL="914400" rtl="0" algn="l">
              <a:spcBef>
                <a:spcPts val="0"/>
              </a:spcBef>
              <a:spcAft>
                <a:spcPts val="0"/>
              </a:spcAft>
              <a:buClr>
                <a:srgbClr val="4AA276"/>
              </a:buClr>
              <a:buSzPts val="1338"/>
              <a:buFont typeface="Calibri"/>
              <a:buChar char="○"/>
            </a:pPr>
            <a:r>
              <a:rPr lang="en" sz="1337">
                <a:solidFill>
                  <a:schemeClr val="accent2"/>
                </a:solidFill>
                <a:latin typeface="Calibri"/>
                <a:ea typeface="Calibri"/>
                <a:cs typeface="Calibri"/>
                <a:sym typeface="Calibri"/>
              </a:rPr>
              <a:t>Access </a:t>
            </a:r>
            <a:r>
              <a:rPr lang="en" sz="1337">
                <a:solidFill>
                  <a:schemeClr val="accent2"/>
                </a:solidFill>
                <a:latin typeface="Calibri"/>
                <a:ea typeface="Calibri"/>
                <a:cs typeface="Calibri"/>
                <a:sym typeface="Calibri"/>
              </a:rPr>
              <a:t>controls</a:t>
            </a:r>
            <a:r>
              <a:rPr lang="en" sz="1337">
                <a:solidFill>
                  <a:schemeClr val="accent2"/>
                </a:solidFill>
                <a:latin typeface="Calibri"/>
                <a:ea typeface="Calibri"/>
                <a:cs typeface="Calibri"/>
                <a:sym typeface="Calibri"/>
              </a:rPr>
              <a:t> </a:t>
            </a:r>
            <a:endParaRPr sz="1337">
              <a:solidFill>
                <a:schemeClr val="accent2"/>
              </a:solidFill>
              <a:latin typeface="Calibri"/>
              <a:ea typeface="Calibri"/>
              <a:cs typeface="Calibri"/>
              <a:sym typeface="Calibri"/>
            </a:endParaRPr>
          </a:p>
          <a:p>
            <a:pPr indent="0" lvl="0" marL="0" rtl="0" algn="l">
              <a:spcBef>
                <a:spcPts val="0"/>
              </a:spcBef>
              <a:spcAft>
                <a:spcPts val="0"/>
              </a:spcAft>
              <a:buNone/>
            </a:pPr>
            <a:r>
              <a:t/>
            </a:r>
            <a:endParaRPr sz="1337">
              <a:solidFill>
                <a:schemeClr val="accent2"/>
              </a:solidFill>
              <a:latin typeface="Calibri"/>
              <a:ea typeface="Calibri"/>
              <a:cs typeface="Calibri"/>
              <a:sym typeface="Calibri"/>
            </a:endParaRPr>
          </a:p>
          <a:p>
            <a:pPr indent="0" lvl="0" marL="0" rtl="0" algn="l">
              <a:spcBef>
                <a:spcPts val="0"/>
              </a:spcBef>
              <a:spcAft>
                <a:spcPts val="0"/>
              </a:spcAft>
              <a:buNone/>
            </a:pPr>
            <a:r>
              <a:rPr lang="en" sz="1737">
                <a:solidFill>
                  <a:schemeClr val="accent2"/>
                </a:solidFill>
                <a:latin typeface="Calibri"/>
                <a:ea typeface="Calibri"/>
                <a:cs typeface="Calibri"/>
                <a:sym typeface="Calibri"/>
              </a:rPr>
              <a:t> </a:t>
            </a:r>
            <a:endParaRPr sz="1737">
              <a:solidFill>
                <a:schemeClr val="accent2"/>
              </a:solidFill>
              <a:latin typeface="Calibri"/>
              <a:ea typeface="Calibri"/>
              <a:cs typeface="Calibri"/>
              <a:sym typeface="Calibri"/>
            </a:endParaRPr>
          </a:p>
        </p:txBody>
      </p:sp>
      <p:pic>
        <p:nvPicPr>
          <p:cNvPr id="482" name="Google Shape;482;p30"/>
          <p:cNvPicPr preferRelativeResize="0"/>
          <p:nvPr/>
        </p:nvPicPr>
        <p:blipFill rotWithShape="1">
          <a:blip r:embed="rId4">
            <a:alphaModFix/>
          </a:blip>
          <a:srcRect b="22013" l="21796" r="23370" t="13958"/>
          <a:stretch/>
        </p:blipFill>
        <p:spPr>
          <a:xfrm>
            <a:off x="4087838" y="3966750"/>
            <a:ext cx="871375" cy="109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nvSpPr>
        <p:spPr>
          <a:xfrm>
            <a:off x="895050" y="1403050"/>
            <a:ext cx="75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8" name="Google Shape;488;p31"/>
          <p:cNvSpPr txBox="1"/>
          <p:nvPr>
            <p:ph type="title"/>
          </p:nvPr>
        </p:nvSpPr>
        <p:spPr>
          <a:xfrm>
            <a:off x="720000" y="1937250"/>
            <a:ext cx="7704000" cy="12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919">
                <a:latin typeface="Bebas Neue"/>
                <a:ea typeface="Bebas Neue"/>
                <a:cs typeface="Bebas Neue"/>
                <a:sym typeface="Bebas Neue"/>
              </a:rPr>
              <a:t>LIVE DEMO</a:t>
            </a:r>
            <a:endParaRPr sz="6919">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2"/>
          <p:cNvSpPr txBox="1"/>
          <p:nvPr>
            <p:ph type="title"/>
          </p:nvPr>
        </p:nvSpPr>
        <p:spPr>
          <a:xfrm>
            <a:off x="2452600" y="1714250"/>
            <a:ext cx="4369500" cy="13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900">
                <a:latin typeface="Bebas Neue"/>
                <a:ea typeface="Bebas Neue"/>
                <a:cs typeface="Bebas Neue"/>
                <a:sym typeface="Bebas Neue"/>
              </a:rPr>
              <a:t>Thank you!</a:t>
            </a:r>
            <a:endParaRPr sz="6900">
              <a:latin typeface="Bebas Neue"/>
              <a:ea typeface="Bebas Neue"/>
              <a:cs typeface="Bebas Neue"/>
              <a:sym typeface="Bebas Neue"/>
            </a:endParaRPr>
          </a:p>
        </p:txBody>
      </p:sp>
      <p:sp>
        <p:nvSpPr>
          <p:cNvPr id="494" name="Google Shape;494;p32"/>
          <p:cNvSpPr txBox="1"/>
          <p:nvPr>
            <p:ph idx="1" type="subTitle"/>
          </p:nvPr>
        </p:nvSpPr>
        <p:spPr>
          <a:xfrm>
            <a:off x="3247350" y="2969875"/>
            <a:ext cx="2649300" cy="2029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00"/>
              <a:t>Any Questions?</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20">
                <a:latin typeface="Bebas Neue"/>
                <a:ea typeface="Bebas Neue"/>
                <a:cs typeface="Bebas Neue"/>
                <a:sym typeface="Bebas Neue"/>
              </a:rPr>
              <a:t>Business Problem</a:t>
            </a:r>
            <a:endParaRPr sz="4120">
              <a:latin typeface="Bebas Neue"/>
              <a:ea typeface="Bebas Neue"/>
              <a:cs typeface="Bebas Neue"/>
              <a:sym typeface="Bebas Neue"/>
            </a:endParaRPr>
          </a:p>
        </p:txBody>
      </p:sp>
      <p:sp>
        <p:nvSpPr>
          <p:cNvPr id="218" name="Google Shape;218;p18"/>
          <p:cNvSpPr txBox="1"/>
          <p:nvPr>
            <p:ph idx="1" type="body"/>
          </p:nvPr>
        </p:nvSpPr>
        <p:spPr>
          <a:xfrm>
            <a:off x="311700" y="1276950"/>
            <a:ext cx="4818600" cy="3658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business problem we worked to solve is the issue of a hospital admitting more patients than the number of beds available. Relevant aspects of the hospital we are looking into in order to develop our database are nurses, doctors, patients, rooms and departments. We developed a database that stores information regarding which rooms are currently occupied and which are still available. This will allow for an easily accessible database to allow for the correct number of patients to be admitted based on beds available. </a:t>
            </a:r>
            <a:endParaRPr sz="2100"/>
          </a:p>
        </p:txBody>
      </p:sp>
      <p:grpSp>
        <p:nvGrpSpPr>
          <p:cNvPr id="219" name="Google Shape;219;p18"/>
          <p:cNvGrpSpPr/>
          <p:nvPr/>
        </p:nvGrpSpPr>
        <p:grpSpPr>
          <a:xfrm>
            <a:off x="5560339" y="1864850"/>
            <a:ext cx="3583671" cy="3278651"/>
            <a:chOff x="871489" y="1881225"/>
            <a:chExt cx="3583671" cy="3278651"/>
          </a:xfrm>
        </p:grpSpPr>
        <p:sp>
          <p:nvSpPr>
            <p:cNvPr id="220" name="Google Shape;220;p18"/>
            <p:cNvSpPr/>
            <p:nvPr/>
          </p:nvSpPr>
          <p:spPr>
            <a:xfrm>
              <a:off x="944307" y="2271819"/>
              <a:ext cx="931309" cy="1704034"/>
            </a:xfrm>
            <a:custGeom>
              <a:rect b="b" l="l" r="r" t="t"/>
              <a:pathLst>
                <a:path extrusionOk="0" h="53168" w="29058">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4070624" y="3531319"/>
              <a:ext cx="83586" cy="1602821"/>
            </a:xfrm>
            <a:custGeom>
              <a:rect b="b" l="l" r="r" t="t"/>
              <a:pathLst>
                <a:path extrusionOk="0" h="50010" w="2608">
                  <a:moveTo>
                    <a:pt x="1" y="1"/>
                  </a:moveTo>
                  <a:lnTo>
                    <a:pt x="1" y="50009"/>
                  </a:lnTo>
                  <a:lnTo>
                    <a:pt x="2607" y="50009"/>
                  </a:lnTo>
                  <a:lnTo>
                    <a:pt x="2607"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988760" y="3935117"/>
              <a:ext cx="208902" cy="1224759"/>
            </a:xfrm>
            <a:custGeom>
              <a:rect b="b" l="l" r="r" t="t"/>
              <a:pathLst>
                <a:path extrusionOk="0" h="38214" w="6518">
                  <a:moveTo>
                    <a:pt x="1" y="0"/>
                  </a:moveTo>
                  <a:lnTo>
                    <a:pt x="1" y="35639"/>
                  </a:lnTo>
                  <a:cubicBezTo>
                    <a:pt x="1" y="37043"/>
                    <a:pt x="1137" y="38179"/>
                    <a:pt x="2540" y="38213"/>
                  </a:cubicBezTo>
                  <a:cubicBezTo>
                    <a:pt x="2561" y="38213"/>
                    <a:pt x="2582" y="38213"/>
                    <a:pt x="2602" y="38213"/>
                  </a:cubicBezTo>
                  <a:cubicBezTo>
                    <a:pt x="3978" y="38213"/>
                    <a:pt x="5114" y="37122"/>
                    <a:pt x="5164" y="35723"/>
                  </a:cubicBezTo>
                  <a:lnTo>
                    <a:pt x="6517"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1742768" y="3935117"/>
              <a:ext cx="208325" cy="1224759"/>
            </a:xfrm>
            <a:custGeom>
              <a:rect b="b" l="l" r="r" t="t"/>
              <a:pathLst>
                <a:path extrusionOk="0" h="38214" w="6500">
                  <a:moveTo>
                    <a:pt x="0" y="0"/>
                  </a:moveTo>
                  <a:lnTo>
                    <a:pt x="0" y="35639"/>
                  </a:lnTo>
                  <a:cubicBezTo>
                    <a:pt x="0" y="37043"/>
                    <a:pt x="1120" y="38179"/>
                    <a:pt x="2523" y="38213"/>
                  </a:cubicBezTo>
                  <a:cubicBezTo>
                    <a:pt x="2544" y="38213"/>
                    <a:pt x="2565" y="38213"/>
                    <a:pt x="2585" y="38213"/>
                  </a:cubicBezTo>
                  <a:cubicBezTo>
                    <a:pt x="3961" y="38213"/>
                    <a:pt x="5097" y="37122"/>
                    <a:pt x="5163" y="35723"/>
                  </a:cubicBezTo>
                  <a:lnTo>
                    <a:pt x="6500"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2150284" y="3935117"/>
              <a:ext cx="208357" cy="1224759"/>
            </a:xfrm>
            <a:custGeom>
              <a:rect b="b" l="l" r="r" t="t"/>
              <a:pathLst>
                <a:path extrusionOk="0" h="38214" w="6501">
                  <a:moveTo>
                    <a:pt x="1" y="0"/>
                  </a:moveTo>
                  <a:lnTo>
                    <a:pt x="1337" y="35723"/>
                  </a:lnTo>
                  <a:cubicBezTo>
                    <a:pt x="1403" y="37122"/>
                    <a:pt x="2539" y="38213"/>
                    <a:pt x="3915" y="38213"/>
                  </a:cubicBezTo>
                  <a:cubicBezTo>
                    <a:pt x="3936" y="38213"/>
                    <a:pt x="3956" y="38213"/>
                    <a:pt x="3977" y="38213"/>
                  </a:cubicBezTo>
                  <a:cubicBezTo>
                    <a:pt x="5381" y="38179"/>
                    <a:pt x="6500" y="37043"/>
                    <a:pt x="6500" y="35639"/>
                  </a:cubicBezTo>
                  <a:lnTo>
                    <a:pt x="6500"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1335252" y="3935117"/>
              <a:ext cx="208325" cy="1224759"/>
            </a:xfrm>
            <a:custGeom>
              <a:rect b="b" l="l" r="r" t="t"/>
              <a:pathLst>
                <a:path extrusionOk="0" h="38214" w="6500">
                  <a:moveTo>
                    <a:pt x="0" y="0"/>
                  </a:moveTo>
                  <a:lnTo>
                    <a:pt x="1337" y="35723"/>
                  </a:lnTo>
                  <a:cubicBezTo>
                    <a:pt x="1386" y="37122"/>
                    <a:pt x="2522" y="38213"/>
                    <a:pt x="3898" y="38213"/>
                  </a:cubicBezTo>
                  <a:cubicBezTo>
                    <a:pt x="3919" y="38213"/>
                    <a:pt x="3939" y="38213"/>
                    <a:pt x="3960" y="38213"/>
                  </a:cubicBezTo>
                  <a:cubicBezTo>
                    <a:pt x="5380" y="38179"/>
                    <a:pt x="6500" y="37043"/>
                    <a:pt x="6500" y="35639"/>
                  </a:cubicBezTo>
                  <a:lnTo>
                    <a:pt x="6500"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4307" y="2271819"/>
              <a:ext cx="931309" cy="1704034"/>
            </a:xfrm>
            <a:custGeom>
              <a:rect b="b" l="l" r="r" t="t"/>
              <a:pathLst>
                <a:path extrusionOk="0" h="53168" w="29058">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FFFFFF">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71489" y="2271819"/>
              <a:ext cx="152109" cy="1713233"/>
            </a:xfrm>
            <a:custGeom>
              <a:rect b="b" l="l" r="r" t="t"/>
              <a:pathLst>
                <a:path extrusionOk="0" h="53455" w="4746">
                  <a:moveTo>
                    <a:pt x="4746" y="1"/>
                  </a:moveTo>
                  <a:cubicBezTo>
                    <a:pt x="2874" y="84"/>
                    <a:pt x="769" y="636"/>
                    <a:pt x="402" y="3125"/>
                  </a:cubicBezTo>
                  <a:cubicBezTo>
                    <a:pt x="1" y="5899"/>
                    <a:pt x="84" y="50176"/>
                    <a:pt x="67" y="51897"/>
                  </a:cubicBezTo>
                  <a:cubicBezTo>
                    <a:pt x="59" y="52788"/>
                    <a:pt x="1187" y="53454"/>
                    <a:pt x="2293" y="53454"/>
                  </a:cubicBezTo>
                  <a:cubicBezTo>
                    <a:pt x="3345" y="53454"/>
                    <a:pt x="4379" y="52851"/>
                    <a:pt x="4395" y="51262"/>
                  </a:cubicBezTo>
                  <a:lnTo>
                    <a:pt x="4746"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74181" y="3786758"/>
              <a:ext cx="1656889" cy="308513"/>
            </a:xfrm>
            <a:custGeom>
              <a:rect b="b" l="l" r="r" t="t"/>
              <a:pathLst>
                <a:path extrusionOk="0" h="9626" w="51697">
                  <a:moveTo>
                    <a:pt x="4678" y="1"/>
                  </a:moveTo>
                  <a:cubicBezTo>
                    <a:pt x="2105" y="1"/>
                    <a:pt x="33" y="2073"/>
                    <a:pt x="17" y="4629"/>
                  </a:cubicBezTo>
                  <a:cubicBezTo>
                    <a:pt x="0" y="7202"/>
                    <a:pt x="2055" y="9291"/>
                    <a:pt x="4612" y="9324"/>
                  </a:cubicBezTo>
                  <a:lnTo>
                    <a:pt x="46985" y="9625"/>
                  </a:lnTo>
                  <a:cubicBezTo>
                    <a:pt x="46995" y="9625"/>
                    <a:pt x="47005" y="9625"/>
                    <a:pt x="47015" y="9625"/>
                  </a:cubicBezTo>
                  <a:cubicBezTo>
                    <a:pt x="49575" y="9625"/>
                    <a:pt x="51663" y="7560"/>
                    <a:pt x="51680" y="4997"/>
                  </a:cubicBezTo>
                  <a:cubicBezTo>
                    <a:pt x="51696" y="2424"/>
                    <a:pt x="49625" y="318"/>
                    <a:pt x="47051" y="302"/>
                  </a:cubicBezTo>
                  <a:lnTo>
                    <a:pt x="4678"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2790226" y="4927930"/>
              <a:ext cx="607283" cy="231914"/>
            </a:xfrm>
            <a:custGeom>
              <a:rect b="b" l="l" r="r" t="t"/>
              <a:pathLst>
                <a:path extrusionOk="0" h="7236" w="18948">
                  <a:moveTo>
                    <a:pt x="7502" y="1"/>
                  </a:moveTo>
                  <a:lnTo>
                    <a:pt x="0" y="535"/>
                  </a:lnTo>
                  <a:lnTo>
                    <a:pt x="151" y="3977"/>
                  </a:lnTo>
                  <a:lnTo>
                    <a:pt x="268" y="7236"/>
                  </a:lnTo>
                  <a:lnTo>
                    <a:pt x="18948" y="7236"/>
                  </a:lnTo>
                  <a:cubicBezTo>
                    <a:pt x="18948" y="7236"/>
                    <a:pt x="17879" y="5097"/>
                    <a:pt x="14838" y="4462"/>
                  </a:cubicBezTo>
                  <a:cubicBezTo>
                    <a:pt x="13534" y="4228"/>
                    <a:pt x="12264" y="3844"/>
                    <a:pt x="11045" y="3342"/>
                  </a:cubicBezTo>
                  <a:cubicBezTo>
                    <a:pt x="7419" y="1822"/>
                    <a:pt x="7502" y="1"/>
                    <a:pt x="750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2795034" y="5035041"/>
              <a:ext cx="602476" cy="124803"/>
            </a:xfrm>
            <a:custGeom>
              <a:rect b="b" l="l" r="r" t="t"/>
              <a:pathLst>
                <a:path extrusionOk="0" h="3894" w="18798">
                  <a:moveTo>
                    <a:pt x="10895" y="0"/>
                  </a:moveTo>
                  <a:cubicBezTo>
                    <a:pt x="10076" y="752"/>
                    <a:pt x="9224" y="1655"/>
                    <a:pt x="8773" y="2574"/>
                  </a:cubicBezTo>
                  <a:cubicBezTo>
                    <a:pt x="4328" y="2206"/>
                    <a:pt x="1705" y="1120"/>
                    <a:pt x="1" y="635"/>
                  </a:cubicBezTo>
                  <a:lnTo>
                    <a:pt x="1" y="652"/>
                  </a:lnTo>
                  <a:lnTo>
                    <a:pt x="118" y="3894"/>
                  </a:lnTo>
                  <a:lnTo>
                    <a:pt x="18798" y="3894"/>
                  </a:lnTo>
                  <a:cubicBezTo>
                    <a:pt x="18798" y="3894"/>
                    <a:pt x="17729" y="1755"/>
                    <a:pt x="14688" y="1137"/>
                  </a:cubicBezTo>
                  <a:cubicBezTo>
                    <a:pt x="13384" y="886"/>
                    <a:pt x="12114" y="502"/>
                    <a:pt x="10895" y="0"/>
                  </a:cubicBezTo>
                  <a:close/>
                </a:path>
              </a:pathLst>
            </a:custGeom>
            <a:solidFill>
              <a:srgbClr val="044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1877699" y="3529717"/>
              <a:ext cx="1230111" cy="1552470"/>
            </a:xfrm>
            <a:custGeom>
              <a:rect b="b" l="l" r="r" t="t"/>
              <a:pathLst>
                <a:path extrusionOk="0" h="48439" w="38381">
                  <a:moveTo>
                    <a:pt x="886" y="1"/>
                  </a:moveTo>
                  <a:cubicBezTo>
                    <a:pt x="886" y="1"/>
                    <a:pt x="1" y="3209"/>
                    <a:pt x="619" y="6016"/>
                  </a:cubicBezTo>
                  <a:cubicBezTo>
                    <a:pt x="853" y="7102"/>
                    <a:pt x="1321" y="8138"/>
                    <a:pt x="2156" y="8890"/>
                  </a:cubicBezTo>
                  <a:cubicBezTo>
                    <a:pt x="5348" y="12031"/>
                    <a:pt x="23343" y="16726"/>
                    <a:pt x="23343" y="16726"/>
                  </a:cubicBezTo>
                  <a:lnTo>
                    <a:pt x="27470" y="48439"/>
                  </a:lnTo>
                  <a:lnTo>
                    <a:pt x="38381" y="44262"/>
                  </a:lnTo>
                  <a:cubicBezTo>
                    <a:pt x="38381" y="44262"/>
                    <a:pt x="35690" y="9959"/>
                    <a:pt x="33936" y="7837"/>
                  </a:cubicBezTo>
                  <a:cubicBezTo>
                    <a:pt x="32934" y="6617"/>
                    <a:pt x="26167" y="4378"/>
                    <a:pt x="20469" y="2641"/>
                  </a:cubicBezTo>
                  <a:cubicBezTo>
                    <a:pt x="16058" y="1304"/>
                    <a:pt x="12298" y="268"/>
                    <a:pt x="12298" y="268"/>
                  </a:cubicBezTo>
                  <a:lnTo>
                    <a:pt x="886"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1877699" y="3529717"/>
              <a:ext cx="656031" cy="192813"/>
            </a:xfrm>
            <a:custGeom>
              <a:rect b="b" l="l" r="r" t="t"/>
              <a:pathLst>
                <a:path extrusionOk="0" h="6016" w="20469">
                  <a:moveTo>
                    <a:pt x="886" y="1"/>
                  </a:moveTo>
                  <a:cubicBezTo>
                    <a:pt x="886" y="1"/>
                    <a:pt x="1" y="3209"/>
                    <a:pt x="619" y="6016"/>
                  </a:cubicBezTo>
                  <a:cubicBezTo>
                    <a:pt x="7704" y="4813"/>
                    <a:pt x="15473" y="3493"/>
                    <a:pt x="20469" y="2641"/>
                  </a:cubicBezTo>
                  <a:cubicBezTo>
                    <a:pt x="16058" y="1304"/>
                    <a:pt x="12298" y="268"/>
                    <a:pt x="12298" y="268"/>
                  </a:cubicBezTo>
                  <a:lnTo>
                    <a:pt x="886"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1319163" y="1881225"/>
              <a:ext cx="953776" cy="1005152"/>
            </a:xfrm>
            <a:custGeom>
              <a:rect b="b" l="l" r="r" t="t"/>
              <a:pathLst>
                <a:path extrusionOk="0" h="31362" w="29759">
                  <a:moveTo>
                    <a:pt x="22615" y="0"/>
                  </a:moveTo>
                  <a:cubicBezTo>
                    <a:pt x="19024" y="0"/>
                    <a:pt x="15677" y="2020"/>
                    <a:pt x="14019" y="5320"/>
                  </a:cubicBezTo>
                  <a:cubicBezTo>
                    <a:pt x="13435" y="6473"/>
                    <a:pt x="13301" y="7643"/>
                    <a:pt x="12248" y="8462"/>
                  </a:cubicBezTo>
                  <a:cubicBezTo>
                    <a:pt x="11246" y="9247"/>
                    <a:pt x="10126" y="9330"/>
                    <a:pt x="9658" y="10717"/>
                  </a:cubicBezTo>
                  <a:cubicBezTo>
                    <a:pt x="9274" y="11887"/>
                    <a:pt x="9926" y="13424"/>
                    <a:pt x="8890" y="14393"/>
                  </a:cubicBezTo>
                  <a:cubicBezTo>
                    <a:pt x="7854" y="15379"/>
                    <a:pt x="5866" y="14694"/>
                    <a:pt x="4963" y="15797"/>
                  </a:cubicBezTo>
                  <a:cubicBezTo>
                    <a:pt x="4178" y="16749"/>
                    <a:pt x="4896" y="18236"/>
                    <a:pt x="4495" y="19389"/>
                  </a:cubicBezTo>
                  <a:cubicBezTo>
                    <a:pt x="3927" y="20976"/>
                    <a:pt x="1688" y="21210"/>
                    <a:pt x="719" y="22580"/>
                  </a:cubicBezTo>
                  <a:cubicBezTo>
                    <a:pt x="1" y="23600"/>
                    <a:pt x="185" y="25053"/>
                    <a:pt x="870" y="26089"/>
                  </a:cubicBezTo>
                  <a:cubicBezTo>
                    <a:pt x="1538" y="27142"/>
                    <a:pt x="2624" y="27843"/>
                    <a:pt x="3727" y="28445"/>
                  </a:cubicBezTo>
                  <a:cubicBezTo>
                    <a:pt x="7354" y="30380"/>
                    <a:pt x="11365" y="31361"/>
                    <a:pt x="15402" y="31361"/>
                  </a:cubicBezTo>
                  <a:cubicBezTo>
                    <a:pt x="17780" y="31361"/>
                    <a:pt x="20168" y="31021"/>
                    <a:pt x="22491" y="30333"/>
                  </a:cubicBezTo>
                  <a:cubicBezTo>
                    <a:pt x="26217" y="29197"/>
                    <a:pt x="28957" y="26590"/>
                    <a:pt x="28138" y="22346"/>
                  </a:cubicBezTo>
                  <a:cubicBezTo>
                    <a:pt x="27921" y="21310"/>
                    <a:pt x="27486" y="20308"/>
                    <a:pt x="27537" y="19255"/>
                  </a:cubicBezTo>
                  <a:cubicBezTo>
                    <a:pt x="27587" y="18437"/>
                    <a:pt x="28506" y="17701"/>
                    <a:pt x="28923" y="17000"/>
                  </a:cubicBezTo>
                  <a:cubicBezTo>
                    <a:pt x="29408" y="16198"/>
                    <a:pt x="29759" y="15279"/>
                    <a:pt x="29725" y="14326"/>
                  </a:cubicBezTo>
                  <a:cubicBezTo>
                    <a:pt x="29675" y="13224"/>
                    <a:pt x="29124" y="12204"/>
                    <a:pt x="28740" y="11168"/>
                  </a:cubicBezTo>
                  <a:cubicBezTo>
                    <a:pt x="28255" y="9915"/>
                    <a:pt x="28355" y="9046"/>
                    <a:pt x="28706" y="7827"/>
                  </a:cubicBezTo>
                  <a:cubicBezTo>
                    <a:pt x="29091" y="6507"/>
                    <a:pt x="28957" y="4936"/>
                    <a:pt x="28556" y="3650"/>
                  </a:cubicBezTo>
                  <a:cubicBezTo>
                    <a:pt x="28339" y="2914"/>
                    <a:pt x="27971" y="2246"/>
                    <a:pt x="27470" y="1678"/>
                  </a:cubicBezTo>
                  <a:cubicBezTo>
                    <a:pt x="26668" y="809"/>
                    <a:pt x="25515" y="358"/>
                    <a:pt x="24345" y="158"/>
                  </a:cubicBezTo>
                  <a:cubicBezTo>
                    <a:pt x="23766" y="52"/>
                    <a:pt x="23188" y="0"/>
                    <a:pt x="22615" y="0"/>
                  </a:cubicBezTo>
                  <a:close/>
                </a:path>
              </a:pathLst>
            </a:custGeom>
            <a:solidFill>
              <a:srgbClr val="ED3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532841" y="2097723"/>
              <a:ext cx="680678" cy="610617"/>
            </a:xfrm>
            <a:custGeom>
              <a:rect b="b" l="l" r="r" t="t"/>
              <a:pathLst>
                <a:path extrusionOk="0" h="19052" w="21238">
                  <a:moveTo>
                    <a:pt x="11935" y="0"/>
                  </a:moveTo>
                  <a:cubicBezTo>
                    <a:pt x="11794" y="0"/>
                    <a:pt x="11656" y="26"/>
                    <a:pt x="11530" y="86"/>
                  </a:cubicBezTo>
                  <a:cubicBezTo>
                    <a:pt x="10778" y="453"/>
                    <a:pt x="10945" y="1606"/>
                    <a:pt x="10410" y="2258"/>
                  </a:cubicBezTo>
                  <a:cubicBezTo>
                    <a:pt x="9775" y="3043"/>
                    <a:pt x="8422" y="2726"/>
                    <a:pt x="7620" y="3344"/>
                  </a:cubicBezTo>
                  <a:cubicBezTo>
                    <a:pt x="6450" y="4213"/>
                    <a:pt x="7085" y="6268"/>
                    <a:pt x="6083" y="7321"/>
                  </a:cubicBezTo>
                  <a:cubicBezTo>
                    <a:pt x="5431" y="7989"/>
                    <a:pt x="4362" y="8006"/>
                    <a:pt x="3626" y="8557"/>
                  </a:cubicBezTo>
                  <a:cubicBezTo>
                    <a:pt x="3108" y="8958"/>
                    <a:pt x="2808" y="9560"/>
                    <a:pt x="2540" y="10144"/>
                  </a:cubicBezTo>
                  <a:lnTo>
                    <a:pt x="786" y="13854"/>
                  </a:lnTo>
                  <a:cubicBezTo>
                    <a:pt x="402" y="14672"/>
                    <a:pt x="1" y="15575"/>
                    <a:pt x="201" y="16477"/>
                  </a:cubicBezTo>
                  <a:cubicBezTo>
                    <a:pt x="485" y="17747"/>
                    <a:pt x="1855" y="18415"/>
                    <a:pt x="3108" y="18749"/>
                  </a:cubicBezTo>
                  <a:cubicBezTo>
                    <a:pt x="3762" y="18926"/>
                    <a:pt x="4452" y="19051"/>
                    <a:pt x="5129" y="19051"/>
                  </a:cubicBezTo>
                  <a:cubicBezTo>
                    <a:pt x="5732" y="19051"/>
                    <a:pt x="6324" y="18951"/>
                    <a:pt x="6868" y="18699"/>
                  </a:cubicBezTo>
                  <a:cubicBezTo>
                    <a:pt x="8154" y="18081"/>
                    <a:pt x="8990" y="16711"/>
                    <a:pt x="10310" y="16193"/>
                  </a:cubicBezTo>
                  <a:cubicBezTo>
                    <a:pt x="10837" y="15996"/>
                    <a:pt x="11397" y="15948"/>
                    <a:pt x="11966" y="15948"/>
                  </a:cubicBezTo>
                  <a:cubicBezTo>
                    <a:pt x="12460" y="15948"/>
                    <a:pt x="12961" y="15985"/>
                    <a:pt x="13451" y="15992"/>
                  </a:cubicBezTo>
                  <a:cubicBezTo>
                    <a:pt x="13538" y="15995"/>
                    <a:pt x="13625" y="15997"/>
                    <a:pt x="13713" y="15997"/>
                  </a:cubicBezTo>
                  <a:cubicBezTo>
                    <a:pt x="14693" y="15997"/>
                    <a:pt x="15730" y="15809"/>
                    <a:pt x="16358" y="15073"/>
                  </a:cubicBezTo>
                  <a:cubicBezTo>
                    <a:pt x="17244" y="14037"/>
                    <a:pt x="16960" y="12367"/>
                    <a:pt x="17812" y="11297"/>
                  </a:cubicBezTo>
                  <a:cubicBezTo>
                    <a:pt x="18313" y="10646"/>
                    <a:pt x="19115" y="10345"/>
                    <a:pt x="19834" y="9944"/>
                  </a:cubicBezTo>
                  <a:cubicBezTo>
                    <a:pt x="20535" y="9543"/>
                    <a:pt x="21237" y="8891"/>
                    <a:pt x="21204" y="8073"/>
                  </a:cubicBezTo>
                  <a:cubicBezTo>
                    <a:pt x="21187" y="7471"/>
                    <a:pt x="20769" y="6970"/>
                    <a:pt x="20435" y="6469"/>
                  </a:cubicBezTo>
                  <a:cubicBezTo>
                    <a:pt x="19449" y="4981"/>
                    <a:pt x="19449" y="3511"/>
                    <a:pt x="19299" y="1807"/>
                  </a:cubicBezTo>
                  <a:cubicBezTo>
                    <a:pt x="19199" y="679"/>
                    <a:pt x="18403" y="256"/>
                    <a:pt x="17462" y="256"/>
                  </a:cubicBezTo>
                  <a:cubicBezTo>
                    <a:pt x="17148" y="256"/>
                    <a:pt x="16818" y="303"/>
                    <a:pt x="16492" y="387"/>
                  </a:cubicBezTo>
                  <a:cubicBezTo>
                    <a:pt x="15812" y="572"/>
                    <a:pt x="15113" y="831"/>
                    <a:pt x="14437" y="831"/>
                  </a:cubicBezTo>
                  <a:cubicBezTo>
                    <a:pt x="14200" y="831"/>
                    <a:pt x="13965" y="799"/>
                    <a:pt x="13735" y="721"/>
                  </a:cubicBezTo>
                  <a:cubicBezTo>
                    <a:pt x="13367" y="570"/>
                    <a:pt x="13017" y="387"/>
                    <a:pt x="12666" y="186"/>
                  </a:cubicBezTo>
                  <a:cubicBezTo>
                    <a:pt x="12442" y="79"/>
                    <a:pt x="12184" y="0"/>
                    <a:pt x="11935" y="0"/>
                  </a:cubicBezTo>
                  <a:close/>
                </a:path>
              </a:pathLst>
            </a:custGeom>
            <a:solidFill>
              <a:srgbClr val="CD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2491937" y="4927930"/>
              <a:ext cx="606771" cy="231914"/>
            </a:xfrm>
            <a:custGeom>
              <a:rect b="b" l="l" r="r" t="t"/>
              <a:pathLst>
                <a:path extrusionOk="0" h="7236" w="18932">
                  <a:moveTo>
                    <a:pt x="7503" y="1"/>
                  </a:moveTo>
                  <a:lnTo>
                    <a:pt x="1" y="535"/>
                  </a:lnTo>
                  <a:lnTo>
                    <a:pt x="134" y="3977"/>
                  </a:lnTo>
                  <a:lnTo>
                    <a:pt x="268" y="7236"/>
                  </a:lnTo>
                  <a:lnTo>
                    <a:pt x="18931" y="7236"/>
                  </a:lnTo>
                  <a:cubicBezTo>
                    <a:pt x="18931" y="7236"/>
                    <a:pt x="17862" y="5097"/>
                    <a:pt x="14821" y="4462"/>
                  </a:cubicBezTo>
                  <a:cubicBezTo>
                    <a:pt x="13518" y="4228"/>
                    <a:pt x="12248" y="3844"/>
                    <a:pt x="11028" y="3342"/>
                  </a:cubicBezTo>
                  <a:cubicBezTo>
                    <a:pt x="7403" y="1822"/>
                    <a:pt x="7503" y="1"/>
                    <a:pt x="7503"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496232" y="5035586"/>
              <a:ext cx="602476" cy="124258"/>
            </a:xfrm>
            <a:custGeom>
              <a:rect b="b" l="l" r="r" t="t"/>
              <a:pathLst>
                <a:path extrusionOk="0" h="3877" w="18798">
                  <a:moveTo>
                    <a:pt x="10894" y="0"/>
                  </a:moveTo>
                  <a:cubicBezTo>
                    <a:pt x="10076" y="735"/>
                    <a:pt x="9223" y="1638"/>
                    <a:pt x="8772" y="2557"/>
                  </a:cubicBezTo>
                  <a:cubicBezTo>
                    <a:pt x="4328" y="2189"/>
                    <a:pt x="1705" y="1103"/>
                    <a:pt x="0" y="635"/>
                  </a:cubicBezTo>
                  <a:lnTo>
                    <a:pt x="0" y="635"/>
                  </a:lnTo>
                  <a:lnTo>
                    <a:pt x="134" y="3877"/>
                  </a:lnTo>
                  <a:lnTo>
                    <a:pt x="18797" y="3877"/>
                  </a:lnTo>
                  <a:cubicBezTo>
                    <a:pt x="18797" y="3877"/>
                    <a:pt x="17728" y="1738"/>
                    <a:pt x="14687" y="1120"/>
                  </a:cubicBezTo>
                  <a:cubicBezTo>
                    <a:pt x="13384" y="869"/>
                    <a:pt x="12114" y="485"/>
                    <a:pt x="10894" y="0"/>
                  </a:cubicBezTo>
                  <a:close/>
                </a:path>
              </a:pathLst>
            </a:custGeom>
            <a:solidFill>
              <a:srgbClr val="044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1546782" y="3529717"/>
              <a:ext cx="1262225" cy="1552470"/>
            </a:xfrm>
            <a:custGeom>
              <a:rect b="b" l="l" r="r" t="t"/>
              <a:pathLst>
                <a:path extrusionOk="0" h="48439" w="39383">
                  <a:moveTo>
                    <a:pt x="0" y="1"/>
                  </a:moveTo>
                  <a:cubicBezTo>
                    <a:pt x="0" y="1"/>
                    <a:pt x="1387" y="4278"/>
                    <a:pt x="3576" y="7269"/>
                  </a:cubicBezTo>
                  <a:cubicBezTo>
                    <a:pt x="3993" y="7854"/>
                    <a:pt x="4461" y="8405"/>
                    <a:pt x="4996" y="8890"/>
                  </a:cubicBezTo>
                  <a:cubicBezTo>
                    <a:pt x="8187" y="12031"/>
                    <a:pt x="24344" y="16726"/>
                    <a:pt x="24344" y="16726"/>
                  </a:cubicBezTo>
                  <a:lnTo>
                    <a:pt x="28471" y="48439"/>
                  </a:lnTo>
                  <a:lnTo>
                    <a:pt x="39382" y="44262"/>
                  </a:lnTo>
                  <a:cubicBezTo>
                    <a:pt x="39382" y="44262"/>
                    <a:pt x="36692" y="9959"/>
                    <a:pt x="34938" y="7837"/>
                  </a:cubicBezTo>
                  <a:cubicBezTo>
                    <a:pt x="34136" y="6851"/>
                    <a:pt x="29524" y="5180"/>
                    <a:pt x="24779" y="3660"/>
                  </a:cubicBezTo>
                  <a:cubicBezTo>
                    <a:pt x="19148" y="1856"/>
                    <a:pt x="13300" y="268"/>
                    <a:pt x="13300" y="268"/>
                  </a:cubicBezTo>
                  <a:lnTo>
                    <a:pt x="0"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1546782" y="3529717"/>
              <a:ext cx="794167" cy="233004"/>
            </a:xfrm>
            <a:custGeom>
              <a:rect b="b" l="l" r="r" t="t"/>
              <a:pathLst>
                <a:path extrusionOk="0" h="7270" w="24779">
                  <a:moveTo>
                    <a:pt x="0" y="1"/>
                  </a:moveTo>
                  <a:cubicBezTo>
                    <a:pt x="0" y="1"/>
                    <a:pt x="1387" y="4278"/>
                    <a:pt x="3576" y="7269"/>
                  </a:cubicBezTo>
                  <a:cubicBezTo>
                    <a:pt x="9825" y="6200"/>
                    <a:pt x="18129" y="4796"/>
                    <a:pt x="24779" y="3660"/>
                  </a:cubicBezTo>
                  <a:cubicBezTo>
                    <a:pt x="19148" y="1856"/>
                    <a:pt x="13300" y="268"/>
                    <a:pt x="13300" y="268"/>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2878043" y="2891826"/>
              <a:ext cx="285982" cy="188999"/>
            </a:xfrm>
            <a:custGeom>
              <a:rect b="b" l="l" r="r" t="t"/>
              <a:pathLst>
                <a:path extrusionOk="0" h="5897" w="8923">
                  <a:moveTo>
                    <a:pt x="4873" y="1"/>
                  </a:moveTo>
                  <a:cubicBezTo>
                    <a:pt x="3764" y="1"/>
                    <a:pt x="600" y="2097"/>
                    <a:pt x="502" y="2310"/>
                  </a:cubicBezTo>
                  <a:lnTo>
                    <a:pt x="502" y="2293"/>
                  </a:lnTo>
                  <a:lnTo>
                    <a:pt x="502" y="2293"/>
                  </a:lnTo>
                  <a:cubicBezTo>
                    <a:pt x="1" y="3379"/>
                    <a:pt x="318" y="4449"/>
                    <a:pt x="1321" y="4883"/>
                  </a:cubicBezTo>
                  <a:cubicBezTo>
                    <a:pt x="2142" y="5243"/>
                    <a:pt x="3049" y="5268"/>
                    <a:pt x="3605" y="5268"/>
                  </a:cubicBezTo>
                  <a:cubicBezTo>
                    <a:pt x="3694" y="5268"/>
                    <a:pt x="3774" y="5267"/>
                    <a:pt x="3844" y="5267"/>
                  </a:cubicBezTo>
                  <a:cubicBezTo>
                    <a:pt x="4679" y="5334"/>
                    <a:pt x="5514" y="5518"/>
                    <a:pt x="6300" y="5835"/>
                  </a:cubicBezTo>
                  <a:cubicBezTo>
                    <a:pt x="6406" y="5878"/>
                    <a:pt x="6497" y="5897"/>
                    <a:pt x="6574" y="5897"/>
                  </a:cubicBezTo>
                  <a:cubicBezTo>
                    <a:pt x="7044" y="5897"/>
                    <a:pt x="6997" y="5187"/>
                    <a:pt x="6667" y="4699"/>
                  </a:cubicBezTo>
                  <a:cubicBezTo>
                    <a:pt x="6300" y="4131"/>
                    <a:pt x="5798" y="4248"/>
                    <a:pt x="5163" y="4064"/>
                  </a:cubicBezTo>
                  <a:cubicBezTo>
                    <a:pt x="4829" y="3947"/>
                    <a:pt x="4512" y="3780"/>
                    <a:pt x="4228" y="3596"/>
                  </a:cubicBezTo>
                  <a:cubicBezTo>
                    <a:pt x="3693" y="3262"/>
                    <a:pt x="3676" y="2510"/>
                    <a:pt x="4194" y="2143"/>
                  </a:cubicBezTo>
                  <a:lnTo>
                    <a:pt x="4996" y="1608"/>
                  </a:lnTo>
                  <a:cubicBezTo>
                    <a:pt x="5254" y="1453"/>
                    <a:pt x="5562" y="1368"/>
                    <a:pt x="5866" y="1368"/>
                  </a:cubicBezTo>
                  <a:cubicBezTo>
                    <a:pt x="5956" y="1368"/>
                    <a:pt x="6045" y="1376"/>
                    <a:pt x="6133" y="1391"/>
                  </a:cubicBezTo>
                  <a:cubicBezTo>
                    <a:pt x="6730" y="1546"/>
                    <a:pt x="7601" y="1761"/>
                    <a:pt x="8116" y="1761"/>
                  </a:cubicBezTo>
                  <a:cubicBezTo>
                    <a:pt x="8321" y="1761"/>
                    <a:pt x="8470" y="1727"/>
                    <a:pt x="8522" y="1641"/>
                  </a:cubicBezTo>
                  <a:cubicBezTo>
                    <a:pt x="8923" y="1023"/>
                    <a:pt x="5397" y="54"/>
                    <a:pt x="4946" y="4"/>
                  </a:cubicBezTo>
                  <a:cubicBezTo>
                    <a:pt x="4923" y="2"/>
                    <a:pt x="4899" y="1"/>
                    <a:pt x="4873"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1990707" y="2443767"/>
              <a:ext cx="983230" cy="809711"/>
            </a:xfrm>
            <a:custGeom>
              <a:rect b="b" l="l" r="r" t="t"/>
              <a:pathLst>
                <a:path extrusionOk="0" h="25264" w="30678">
                  <a:moveTo>
                    <a:pt x="7026" y="1"/>
                  </a:moveTo>
                  <a:cubicBezTo>
                    <a:pt x="6967" y="1"/>
                    <a:pt x="6909" y="6"/>
                    <a:pt x="6851" y="16"/>
                  </a:cubicBezTo>
                  <a:cubicBezTo>
                    <a:pt x="0" y="1202"/>
                    <a:pt x="7503" y="21236"/>
                    <a:pt x="8238" y="22856"/>
                  </a:cubicBezTo>
                  <a:cubicBezTo>
                    <a:pt x="8714" y="23931"/>
                    <a:pt x="9081" y="25264"/>
                    <a:pt x="12662" y="25264"/>
                  </a:cubicBezTo>
                  <a:cubicBezTo>
                    <a:pt x="14480" y="25264"/>
                    <a:pt x="17127" y="24920"/>
                    <a:pt x="21037" y="24026"/>
                  </a:cubicBezTo>
                  <a:cubicBezTo>
                    <a:pt x="29909" y="21987"/>
                    <a:pt x="30677" y="21252"/>
                    <a:pt x="30677" y="21252"/>
                  </a:cubicBezTo>
                  <a:lnTo>
                    <a:pt x="28589" y="15371"/>
                  </a:lnTo>
                  <a:lnTo>
                    <a:pt x="14788" y="17125"/>
                  </a:lnTo>
                  <a:cubicBezTo>
                    <a:pt x="14788" y="17125"/>
                    <a:pt x="10474" y="1"/>
                    <a:pt x="7026"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1504476" y="2398192"/>
              <a:ext cx="902881" cy="1208157"/>
            </a:xfrm>
            <a:custGeom>
              <a:rect b="b" l="l" r="r" t="t"/>
              <a:pathLst>
                <a:path extrusionOk="0" h="37696" w="28171">
                  <a:moveTo>
                    <a:pt x="9892" y="1"/>
                  </a:moveTo>
                  <a:cubicBezTo>
                    <a:pt x="9541" y="84"/>
                    <a:pt x="9156" y="151"/>
                    <a:pt x="8789" y="218"/>
                  </a:cubicBezTo>
                  <a:cubicBezTo>
                    <a:pt x="6149" y="652"/>
                    <a:pt x="3158" y="753"/>
                    <a:pt x="1554" y="3459"/>
                  </a:cubicBezTo>
                  <a:cubicBezTo>
                    <a:pt x="201" y="5765"/>
                    <a:pt x="1370" y="12482"/>
                    <a:pt x="2573" y="18163"/>
                  </a:cubicBezTo>
                  <a:cubicBezTo>
                    <a:pt x="3242" y="21354"/>
                    <a:pt x="3559" y="24713"/>
                    <a:pt x="2607" y="27820"/>
                  </a:cubicBezTo>
                  <a:cubicBezTo>
                    <a:pt x="1303" y="32115"/>
                    <a:pt x="0" y="37695"/>
                    <a:pt x="0" y="37695"/>
                  </a:cubicBezTo>
                  <a:lnTo>
                    <a:pt x="28171" y="36425"/>
                  </a:lnTo>
                  <a:cubicBezTo>
                    <a:pt x="26928" y="30691"/>
                    <a:pt x="23745" y="20962"/>
                    <a:pt x="23693" y="20805"/>
                  </a:cubicBezTo>
                  <a:lnTo>
                    <a:pt x="23693" y="20805"/>
                  </a:lnTo>
                  <a:cubicBezTo>
                    <a:pt x="23718" y="20228"/>
                    <a:pt x="24444" y="2938"/>
                    <a:pt x="23425" y="1722"/>
                  </a:cubicBezTo>
                  <a:cubicBezTo>
                    <a:pt x="22774" y="987"/>
                    <a:pt x="21287" y="552"/>
                    <a:pt x="20201" y="335"/>
                  </a:cubicBezTo>
                  <a:cubicBezTo>
                    <a:pt x="19516" y="201"/>
                    <a:pt x="18998" y="134"/>
                    <a:pt x="18998" y="134"/>
                  </a:cubicBezTo>
                  <a:cubicBezTo>
                    <a:pt x="18988" y="135"/>
                    <a:pt x="18962" y="136"/>
                    <a:pt x="18922" y="136"/>
                  </a:cubicBezTo>
                  <a:cubicBezTo>
                    <a:pt x="18191" y="136"/>
                    <a:pt x="12662" y="1"/>
                    <a:pt x="9892"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1786132" y="2398192"/>
              <a:ext cx="365787" cy="259765"/>
            </a:xfrm>
            <a:custGeom>
              <a:rect b="b" l="l" r="r" t="t"/>
              <a:pathLst>
                <a:path extrusionOk="0" h="8105" w="11413">
                  <a:moveTo>
                    <a:pt x="1104" y="1"/>
                  </a:moveTo>
                  <a:cubicBezTo>
                    <a:pt x="753" y="84"/>
                    <a:pt x="385" y="151"/>
                    <a:pt x="1" y="218"/>
                  </a:cubicBezTo>
                  <a:cubicBezTo>
                    <a:pt x="1538" y="3359"/>
                    <a:pt x="5632" y="7854"/>
                    <a:pt x="7937" y="8104"/>
                  </a:cubicBezTo>
                  <a:cubicBezTo>
                    <a:pt x="9358" y="7503"/>
                    <a:pt x="10778" y="2741"/>
                    <a:pt x="11413" y="335"/>
                  </a:cubicBezTo>
                  <a:cubicBezTo>
                    <a:pt x="10728" y="201"/>
                    <a:pt x="10210" y="134"/>
                    <a:pt x="10210" y="134"/>
                  </a:cubicBezTo>
                  <a:cubicBezTo>
                    <a:pt x="10200" y="135"/>
                    <a:pt x="10174" y="136"/>
                    <a:pt x="10134" y="136"/>
                  </a:cubicBezTo>
                  <a:cubicBezTo>
                    <a:pt x="9403" y="136"/>
                    <a:pt x="3874" y="1"/>
                    <a:pt x="1104"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2660616" y="2947176"/>
              <a:ext cx="71632" cy="66920"/>
            </a:xfrm>
            <a:custGeom>
              <a:rect b="b" l="l" r="r" t="t"/>
              <a:pathLst>
                <a:path extrusionOk="0" h="2088" w="2235">
                  <a:moveTo>
                    <a:pt x="1714" y="0"/>
                  </a:moveTo>
                  <a:cubicBezTo>
                    <a:pt x="1680" y="0"/>
                    <a:pt x="1643" y="5"/>
                    <a:pt x="1605" y="15"/>
                  </a:cubicBezTo>
                  <a:cubicBezTo>
                    <a:pt x="1170" y="115"/>
                    <a:pt x="235" y="1067"/>
                    <a:pt x="151" y="1285"/>
                  </a:cubicBezTo>
                  <a:cubicBezTo>
                    <a:pt x="1" y="1619"/>
                    <a:pt x="1" y="2053"/>
                    <a:pt x="669" y="2087"/>
                  </a:cubicBezTo>
                  <a:cubicBezTo>
                    <a:pt x="677" y="2087"/>
                    <a:pt x="685" y="2087"/>
                    <a:pt x="694" y="2087"/>
                  </a:cubicBezTo>
                  <a:cubicBezTo>
                    <a:pt x="1231" y="2087"/>
                    <a:pt x="2107" y="1030"/>
                    <a:pt x="2173" y="783"/>
                  </a:cubicBezTo>
                  <a:cubicBezTo>
                    <a:pt x="2234" y="539"/>
                    <a:pt x="2085" y="0"/>
                    <a:pt x="171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2514981" y="2874807"/>
              <a:ext cx="197620" cy="189608"/>
            </a:xfrm>
            <a:custGeom>
              <a:rect b="b" l="l" r="r" t="t"/>
              <a:pathLst>
                <a:path extrusionOk="0" h="5916" w="6166">
                  <a:moveTo>
                    <a:pt x="3600" y="0"/>
                  </a:moveTo>
                  <a:cubicBezTo>
                    <a:pt x="3597" y="0"/>
                    <a:pt x="3595" y="0"/>
                    <a:pt x="3592" y="0"/>
                  </a:cubicBezTo>
                  <a:cubicBezTo>
                    <a:pt x="3308" y="17"/>
                    <a:pt x="3108" y="385"/>
                    <a:pt x="3108" y="385"/>
                  </a:cubicBezTo>
                  <a:cubicBezTo>
                    <a:pt x="2924" y="385"/>
                    <a:pt x="2724" y="418"/>
                    <a:pt x="2557" y="502"/>
                  </a:cubicBezTo>
                  <a:cubicBezTo>
                    <a:pt x="2490" y="552"/>
                    <a:pt x="2456" y="702"/>
                    <a:pt x="2406" y="919"/>
                  </a:cubicBezTo>
                  <a:cubicBezTo>
                    <a:pt x="2285" y="883"/>
                    <a:pt x="2190" y="820"/>
                    <a:pt x="2109" y="820"/>
                  </a:cubicBezTo>
                  <a:cubicBezTo>
                    <a:pt x="2078" y="820"/>
                    <a:pt x="2049" y="829"/>
                    <a:pt x="2022" y="853"/>
                  </a:cubicBezTo>
                  <a:cubicBezTo>
                    <a:pt x="1855" y="986"/>
                    <a:pt x="1755" y="1170"/>
                    <a:pt x="1688" y="1370"/>
                  </a:cubicBezTo>
                  <a:cubicBezTo>
                    <a:pt x="1688" y="1370"/>
                    <a:pt x="1547" y="1318"/>
                    <a:pt x="1418" y="1318"/>
                  </a:cubicBezTo>
                  <a:cubicBezTo>
                    <a:pt x="1354" y="1318"/>
                    <a:pt x="1292" y="1331"/>
                    <a:pt x="1253" y="1370"/>
                  </a:cubicBezTo>
                  <a:cubicBezTo>
                    <a:pt x="1103" y="1538"/>
                    <a:pt x="34" y="2774"/>
                    <a:pt x="17" y="3994"/>
                  </a:cubicBezTo>
                  <a:cubicBezTo>
                    <a:pt x="0" y="4562"/>
                    <a:pt x="251" y="5096"/>
                    <a:pt x="685" y="5464"/>
                  </a:cubicBezTo>
                  <a:cubicBezTo>
                    <a:pt x="936" y="5715"/>
                    <a:pt x="1270" y="5882"/>
                    <a:pt x="1621" y="5915"/>
                  </a:cubicBezTo>
                  <a:cubicBezTo>
                    <a:pt x="2105" y="5898"/>
                    <a:pt x="2523" y="5447"/>
                    <a:pt x="2523" y="5447"/>
                  </a:cubicBezTo>
                  <a:cubicBezTo>
                    <a:pt x="2740" y="5364"/>
                    <a:pt x="2958" y="5247"/>
                    <a:pt x="3125" y="5080"/>
                  </a:cubicBezTo>
                  <a:cubicBezTo>
                    <a:pt x="3375" y="4846"/>
                    <a:pt x="3359" y="4645"/>
                    <a:pt x="3359" y="4645"/>
                  </a:cubicBezTo>
                  <a:cubicBezTo>
                    <a:pt x="3442" y="4629"/>
                    <a:pt x="3526" y="4629"/>
                    <a:pt x="3592" y="4595"/>
                  </a:cubicBezTo>
                  <a:cubicBezTo>
                    <a:pt x="3877" y="4512"/>
                    <a:pt x="4110" y="4345"/>
                    <a:pt x="4244" y="4094"/>
                  </a:cubicBezTo>
                  <a:lnTo>
                    <a:pt x="4511" y="4094"/>
                  </a:lnTo>
                  <a:cubicBezTo>
                    <a:pt x="4896" y="4077"/>
                    <a:pt x="5196" y="3760"/>
                    <a:pt x="5196" y="3375"/>
                  </a:cubicBezTo>
                  <a:cubicBezTo>
                    <a:pt x="5297" y="3375"/>
                    <a:pt x="5414" y="3342"/>
                    <a:pt x="5481" y="3259"/>
                  </a:cubicBezTo>
                  <a:cubicBezTo>
                    <a:pt x="5898" y="2858"/>
                    <a:pt x="6166" y="1655"/>
                    <a:pt x="6065" y="1387"/>
                  </a:cubicBezTo>
                  <a:cubicBezTo>
                    <a:pt x="5916" y="1056"/>
                    <a:pt x="3924" y="0"/>
                    <a:pt x="360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2610298" y="2922786"/>
              <a:ext cx="49293" cy="83234"/>
            </a:xfrm>
            <a:custGeom>
              <a:rect b="b" l="l" r="r" t="t"/>
              <a:pathLst>
                <a:path extrusionOk="0" h="2597" w="1538">
                  <a:moveTo>
                    <a:pt x="113" y="1"/>
                  </a:moveTo>
                  <a:cubicBezTo>
                    <a:pt x="108" y="1"/>
                    <a:pt x="103" y="3"/>
                    <a:pt x="101" y="7"/>
                  </a:cubicBezTo>
                  <a:cubicBezTo>
                    <a:pt x="0" y="124"/>
                    <a:pt x="936" y="1578"/>
                    <a:pt x="1103" y="2046"/>
                  </a:cubicBezTo>
                  <a:cubicBezTo>
                    <a:pt x="1187" y="2213"/>
                    <a:pt x="1237" y="2413"/>
                    <a:pt x="1270" y="2597"/>
                  </a:cubicBezTo>
                  <a:lnTo>
                    <a:pt x="1537" y="2597"/>
                  </a:lnTo>
                  <a:cubicBezTo>
                    <a:pt x="1521" y="2396"/>
                    <a:pt x="1487" y="2196"/>
                    <a:pt x="1420" y="1995"/>
                  </a:cubicBezTo>
                  <a:cubicBezTo>
                    <a:pt x="1275" y="1480"/>
                    <a:pt x="260" y="1"/>
                    <a:pt x="11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2584049" y="2940638"/>
              <a:ext cx="46088" cy="83074"/>
            </a:xfrm>
            <a:custGeom>
              <a:rect b="b" l="l" r="r" t="t"/>
              <a:pathLst>
                <a:path extrusionOk="0" h="2592" w="1438">
                  <a:moveTo>
                    <a:pt x="77" y="0"/>
                  </a:moveTo>
                  <a:cubicBezTo>
                    <a:pt x="74" y="0"/>
                    <a:pt x="70" y="1"/>
                    <a:pt x="67" y="2"/>
                  </a:cubicBezTo>
                  <a:cubicBezTo>
                    <a:pt x="1" y="35"/>
                    <a:pt x="752" y="1572"/>
                    <a:pt x="920" y="1923"/>
                  </a:cubicBezTo>
                  <a:cubicBezTo>
                    <a:pt x="1070" y="2291"/>
                    <a:pt x="1204" y="2591"/>
                    <a:pt x="1204" y="2591"/>
                  </a:cubicBezTo>
                  <a:cubicBezTo>
                    <a:pt x="1287" y="2575"/>
                    <a:pt x="1371" y="2575"/>
                    <a:pt x="1437" y="2541"/>
                  </a:cubicBezTo>
                  <a:cubicBezTo>
                    <a:pt x="1371" y="2240"/>
                    <a:pt x="1287" y="1940"/>
                    <a:pt x="1170" y="1639"/>
                  </a:cubicBezTo>
                  <a:cubicBezTo>
                    <a:pt x="1023" y="1295"/>
                    <a:pt x="263" y="0"/>
                    <a:pt x="7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2536390" y="2982431"/>
              <a:ext cx="59485" cy="81984"/>
            </a:xfrm>
            <a:custGeom>
              <a:rect b="b" l="l" r="r" t="t"/>
              <a:pathLst>
                <a:path extrusionOk="0" h="2558" w="1856">
                  <a:moveTo>
                    <a:pt x="869" y="1"/>
                  </a:moveTo>
                  <a:lnTo>
                    <a:pt x="869" y="118"/>
                  </a:lnTo>
                  <a:cubicBezTo>
                    <a:pt x="886" y="836"/>
                    <a:pt x="602" y="1521"/>
                    <a:pt x="101" y="2023"/>
                  </a:cubicBezTo>
                  <a:cubicBezTo>
                    <a:pt x="67" y="2056"/>
                    <a:pt x="34" y="2089"/>
                    <a:pt x="0" y="2106"/>
                  </a:cubicBezTo>
                  <a:lnTo>
                    <a:pt x="17" y="2106"/>
                  </a:lnTo>
                  <a:cubicBezTo>
                    <a:pt x="268" y="2357"/>
                    <a:pt x="602" y="2524"/>
                    <a:pt x="953" y="2557"/>
                  </a:cubicBezTo>
                  <a:cubicBezTo>
                    <a:pt x="1437" y="2540"/>
                    <a:pt x="1855" y="2089"/>
                    <a:pt x="1855" y="2089"/>
                  </a:cubicBezTo>
                  <a:cubicBezTo>
                    <a:pt x="1855" y="2089"/>
                    <a:pt x="1437" y="1906"/>
                    <a:pt x="1354" y="1722"/>
                  </a:cubicBezTo>
                  <a:cubicBezTo>
                    <a:pt x="1287" y="1521"/>
                    <a:pt x="1320" y="1337"/>
                    <a:pt x="1538" y="1271"/>
                  </a:cubicBezTo>
                  <a:cubicBezTo>
                    <a:pt x="1337" y="836"/>
                    <a:pt x="1120" y="419"/>
                    <a:pt x="869"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2638662" y="2909069"/>
              <a:ext cx="51985" cy="73939"/>
            </a:xfrm>
            <a:custGeom>
              <a:rect b="b" l="l" r="r" t="t"/>
              <a:pathLst>
                <a:path extrusionOk="0" h="2307" w="1622">
                  <a:moveTo>
                    <a:pt x="1" y="1"/>
                  </a:moveTo>
                  <a:cubicBezTo>
                    <a:pt x="1" y="1"/>
                    <a:pt x="1070" y="1337"/>
                    <a:pt x="1337" y="2306"/>
                  </a:cubicBezTo>
                  <a:cubicBezTo>
                    <a:pt x="1438" y="2306"/>
                    <a:pt x="1555" y="2256"/>
                    <a:pt x="1622" y="2190"/>
                  </a:cubicBezTo>
                  <a:lnTo>
                    <a:pt x="1304" y="1438"/>
                  </a:lnTo>
                  <a:cubicBezTo>
                    <a:pt x="1304" y="1438"/>
                    <a:pt x="1321" y="836"/>
                    <a:pt x="1254" y="719"/>
                  </a:cubicBezTo>
                  <a:cubicBezTo>
                    <a:pt x="1104" y="485"/>
                    <a:pt x="285" y="134"/>
                    <a:pt x="1"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404320" y="2443735"/>
              <a:ext cx="1155114" cy="894868"/>
            </a:xfrm>
            <a:custGeom>
              <a:rect b="b" l="l" r="r" t="t"/>
              <a:pathLst>
                <a:path extrusionOk="0" h="27921" w="36041">
                  <a:moveTo>
                    <a:pt x="7592" y="0"/>
                  </a:moveTo>
                  <a:cubicBezTo>
                    <a:pt x="7529" y="0"/>
                    <a:pt x="7465" y="6"/>
                    <a:pt x="7402" y="17"/>
                  </a:cubicBezTo>
                  <a:cubicBezTo>
                    <a:pt x="1" y="1303"/>
                    <a:pt x="8104" y="22941"/>
                    <a:pt x="8890" y="24695"/>
                  </a:cubicBezTo>
                  <a:cubicBezTo>
                    <a:pt x="9438" y="25909"/>
                    <a:pt x="10695" y="27920"/>
                    <a:pt x="15044" y="27920"/>
                  </a:cubicBezTo>
                  <a:cubicBezTo>
                    <a:pt x="16924" y="27920"/>
                    <a:pt x="19381" y="27545"/>
                    <a:pt x="22607" y="26567"/>
                  </a:cubicBezTo>
                  <a:cubicBezTo>
                    <a:pt x="31997" y="23726"/>
                    <a:pt x="36041" y="21721"/>
                    <a:pt x="36041" y="21721"/>
                  </a:cubicBezTo>
                  <a:lnTo>
                    <a:pt x="34604" y="15355"/>
                  </a:lnTo>
                  <a:lnTo>
                    <a:pt x="15974" y="18513"/>
                  </a:lnTo>
                  <a:cubicBezTo>
                    <a:pt x="15974" y="18513"/>
                    <a:pt x="11322" y="0"/>
                    <a:pt x="759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1812926" y="1971414"/>
              <a:ext cx="386651" cy="644237"/>
            </a:xfrm>
            <a:custGeom>
              <a:rect b="b" l="l" r="r" t="t"/>
              <a:pathLst>
                <a:path extrusionOk="0" h="20101" w="12064">
                  <a:moveTo>
                    <a:pt x="10560" y="0"/>
                  </a:moveTo>
                  <a:cubicBezTo>
                    <a:pt x="10360" y="401"/>
                    <a:pt x="10059" y="769"/>
                    <a:pt x="9674" y="1019"/>
                  </a:cubicBezTo>
                  <a:cubicBezTo>
                    <a:pt x="8639" y="1654"/>
                    <a:pt x="7051" y="1721"/>
                    <a:pt x="6099" y="2055"/>
                  </a:cubicBezTo>
                  <a:cubicBezTo>
                    <a:pt x="4946" y="2456"/>
                    <a:pt x="4679" y="2724"/>
                    <a:pt x="3793" y="3492"/>
                  </a:cubicBezTo>
                  <a:cubicBezTo>
                    <a:pt x="3530" y="2426"/>
                    <a:pt x="3050" y="1781"/>
                    <a:pt x="2341" y="1781"/>
                  </a:cubicBezTo>
                  <a:cubicBezTo>
                    <a:pt x="2240" y="1781"/>
                    <a:pt x="2133" y="1794"/>
                    <a:pt x="2022" y="1821"/>
                  </a:cubicBezTo>
                  <a:cubicBezTo>
                    <a:pt x="1086" y="2039"/>
                    <a:pt x="1571" y="4762"/>
                    <a:pt x="2156" y="5063"/>
                  </a:cubicBezTo>
                  <a:cubicBezTo>
                    <a:pt x="2411" y="5198"/>
                    <a:pt x="2620" y="5235"/>
                    <a:pt x="2771" y="5235"/>
                  </a:cubicBezTo>
                  <a:cubicBezTo>
                    <a:pt x="2957" y="5235"/>
                    <a:pt x="3058" y="5180"/>
                    <a:pt x="3058" y="5180"/>
                  </a:cubicBezTo>
                  <a:lnTo>
                    <a:pt x="3058" y="5180"/>
                  </a:lnTo>
                  <a:cubicBezTo>
                    <a:pt x="3058" y="5180"/>
                    <a:pt x="3425" y="9775"/>
                    <a:pt x="3008" y="11028"/>
                  </a:cubicBezTo>
                  <a:cubicBezTo>
                    <a:pt x="2573" y="12264"/>
                    <a:pt x="1303" y="12966"/>
                    <a:pt x="0" y="13400"/>
                  </a:cubicBezTo>
                  <a:cubicBezTo>
                    <a:pt x="1153" y="15522"/>
                    <a:pt x="5013" y="19415"/>
                    <a:pt x="6734" y="20100"/>
                  </a:cubicBezTo>
                  <a:cubicBezTo>
                    <a:pt x="8004" y="19800"/>
                    <a:pt x="9374" y="13450"/>
                    <a:pt x="9374" y="13450"/>
                  </a:cubicBezTo>
                  <a:cubicBezTo>
                    <a:pt x="9374" y="13450"/>
                    <a:pt x="8538" y="13267"/>
                    <a:pt x="8104" y="12782"/>
                  </a:cubicBezTo>
                  <a:cubicBezTo>
                    <a:pt x="7636" y="12264"/>
                    <a:pt x="7419" y="11579"/>
                    <a:pt x="7469" y="10877"/>
                  </a:cubicBezTo>
                  <a:cubicBezTo>
                    <a:pt x="7485" y="10582"/>
                    <a:pt x="7212" y="8787"/>
                    <a:pt x="7994" y="8787"/>
                  </a:cubicBezTo>
                  <a:cubicBezTo>
                    <a:pt x="8008" y="8787"/>
                    <a:pt x="8022" y="8788"/>
                    <a:pt x="8037" y="8789"/>
                  </a:cubicBezTo>
                  <a:cubicBezTo>
                    <a:pt x="8154" y="8789"/>
                    <a:pt x="8271" y="8806"/>
                    <a:pt x="8371" y="8839"/>
                  </a:cubicBezTo>
                  <a:cubicBezTo>
                    <a:pt x="8778" y="8910"/>
                    <a:pt x="9156" y="8945"/>
                    <a:pt x="9493" y="8945"/>
                  </a:cubicBezTo>
                  <a:cubicBezTo>
                    <a:pt x="10110" y="8945"/>
                    <a:pt x="10590" y="8826"/>
                    <a:pt x="10861" y="8588"/>
                  </a:cubicBezTo>
                  <a:cubicBezTo>
                    <a:pt x="11145" y="8354"/>
                    <a:pt x="11278" y="7101"/>
                    <a:pt x="11295" y="6299"/>
                  </a:cubicBezTo>
                  <a:cubicBezTo>
                    <a:pt x="11312" y="5531"/>
                    <a:pt x="12030" y="5464"/>
                    <a:pt x="12047" y="5197"/>
                  </a:cubicBezTo>
                  <a:cubicBezTo>
                    <a:pt x="12064" y="4578"/>
                    <a:pt x="11128" y="5163"/>
                    <a:pt x="11228" y="2573"/>
                  </a:cubicBezTo>
                  <a:cubicBezTo>
                    <a:pt x="11212" y="1136"/>
                    <a:pt x="10944" y="418"/>
                    <a:pt x="1056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1812926" y="2111697"/>
              <a:ext cx="300437" cy="503954"/>
            </a:xfrm>
            <a:custGeom>
              <a:rect b="b" l="l" r="r" t="t"/>
              <a:pathLst>
                <a:path extrusionOk="0" h="15724" w="9374">
                  <a:moveTo>
                    <a:pt x="3643" y="1"/>
                  </a:moveTo>
                  <a:cubicBezTo>
                    <a:pt x="3526" y="686"/>
                    <a:pt x="3058" y="820"/>
                    <a:pt x="3058" y="820"/>
                  </a:cubicBezTo>
                  <a:cubicBezTo>
                    <a:pt x="3058" y="820"/>
                    <a:pt x="3425" y="5414"/>
                    <a:pt x="3008" y="6651"/>
                  </a:cubicBezTo>
                  <a:cubicBezTo>
                    <a:pt x="2573" y="7904"/>
                    <a:pt x="1303" y="8589"/>
                    <a:pt x="0" y="9023"/>
                  </a:cubicBezTo>
                  <a:cubicBezTo>
                    <a:pt x="1153" y="11145"/>
                    <a:pt x="5013" y="15038"/>
                    <a:pt x="6734" y="15723"/>
                  </a:cubicBezTo>
                  <a:cubicBezTo>
                    <a:pt x="8004" y="15423"/>
                    <a:pt x="9374" y="9073"/>
                    <a:pt x="9374" y="9073"/>
                  </a:cubicBezTo>
                  <a:cubicBezTo>
                    <a:pt x="9374" y="9073"/>
                    <a:pt x="8538" y="8890"/>
                    <a:pt x="8104" y="8405"/>
                  </a:cubicBezTo>
                  <a:cubicBezTo>
                    <a:pt x="7636" y="7887"/>
                    <a:pt x="7419" y="7202"/>
                    <a:pt x="7469" y="6500"/>
                  </a:cubicBezTo>
                  <a:cubicBezTo>
                    <a:pt x="7485" y="6205"/>
                    <a:pt x="7212" y="4410"/>
                    <a:pt x="7994" y="4410"/>
                  </a:cubicBezTo>
                  <a:cubicBezTo>
                    <a:pt x="8008" y="4410"/>
                    <a:pt x="8022" y="4411"/>
                    <a:pt x="8037" y="4412"/>
                  </a:cubicBezTo>
                  <a:cubicBezTo>
                    <a:pt x="7135" y="4245"/>
                    <a:pt x="4712" y="3576"/>
                    <a:pt x="3843" y="853"/>
                  </a:cubicBezTo>
                  <a:cubicBezTo>
                    <a:pt x="3793" y="669"/>
                    <a:pt x="3709" y="402"/>
                    <a:pt x="364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1878244" y="2047436"/>
              <a:ext cx="41793" cy="69132"/>
            </a:xfrm>
            <a:custGeom>
              <a:rect b="b" l="l" r="r" t="t"/>
              <a:pathLst>
                <a:path extrusionOk="0" h="2157" w="1304">
                  <a:moveTo>
                    <a:pt x="288" y="1"/>
                  </a:moveTo>
                  <a:cubicBezTo>
                    <a:pt x="104" y="1"/>
                    <a:pt x="1" y="118"/>
                    <a:pt x="1" y="118"/>
                  </a:cubicBezTo>
                  <a:cubicBezTo>
                    <a:pt x="7" y="118"/>
                    <a:pt x="13" y="118"/>
                    <a:pt x="19" y="118"/>
                  </a:cubicBezTo>
                  <a:cubicBezTo>
                    <a:pt x="687" y="118"/>
                    <a:pt x="769" y="1020"/>
                    <a:pt x="769" y="1020"/>
                  </a:cubicBezTo>
                  <a:cubicBezTo>
                    <a:pt x="686" y="1020"/>
                    <a:pt x="585" y="1037"/>
                    <a:pt x="502" y="1070"/>
                  </a:cubicBezTo>
                  <a:cubicBezTo>
                    <a:pt x="101" y="1170"/>
                    <a:pt x="134" y="2156"/>
                    <a:pt x="719" y="2156"/>
                  </a:cubicBezTo>
                  <a:cubicBezTo>
                    <a:pt x="1304" y="2156"/>
                    <a:pt x="1237" y="569"/>
                    <a:pt x="669" y="151"/>
                  </a:cubicBezTo>
                  <a:cubicBezTo>
                    <a:pt x="519" y="37"/>
                    <a:pt x="391" y="1"/>
                    <a:pt x="288"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1921" y="2035257"/>
              <a:ext cx="51985" cy="25608"/>
            </a:xfrm>
            <a:custGeom>
              <a:rect b="b" l="l" r="r" t="t"/>
              <a:pathLst>
                <a:path extrusionOk="0" h="799" w="1622">
                  <a:moveTo>
                    <a:pt x="798" y="1"/>
                  </a:moveTo>
                  <a:cubicBezTo>
                    <a:pt x="456" y="1"/>
                    <a:pt x="117" y="222"/>
                    <a:pt x="0" y="798"/>
                  </a:cubicBezTo>
                  <a:cubicBezTo>
                    <a:pt x="367" y="591"/>
                    <a:pt x="768" y="490"/>
                    <a:pt x="1173" y="490"/>
                  </a:cubicBezTo>
                  <a:cubicBezTo>
                    <a:pt x="1323" y="490"/>
                    <a:pt x="1473" y="504"/>
                    <a:pt x="1621" y="531"/>
                  </a:cubicBezTo>
                  <a:cubicBezTo>
                    <a:pt x="1487" y="222"/>
                    <a:pt x="1141" y="1"/>
                    <a:pt x="79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2109580" y="2082788"/>
              <a:ext cx="33781" cy="33909"/>
            </a:xfrm>
            <a:custGeom>
              <a:rect b="b" l="l" r="r" t="t"/>
              <a:pathLst>
                <a:path extrusionOk="0" h="1058" w="1054">
                  <a:moveTo>
                    <a:pt x="535" y="1"/>
                  </a:moveTo>
                  <a:cubicBezTo>
                    <a:pt x="452" y="1"/>
                    <a:pt x="368" y="17"/>
                    <a:pt x="285" y="67"/>
                  </a:cubicBezTo>
                  <a:cubicBezTo>
                    <a:pt x="235" y="101"/>
                    <a:pt x="201" y="117"/>
                    <a:pt x="168" y="151"/>
                  </a:cubicBezTo>
                  <a:cubicBezTo>
                    <a:pt x="101" y="218"/>
                    <a:pt x="51" y="301"/>
                    <a:pt x="17" y="385"/>
                  </a:cubicBezTo>
                  <a:cubicBezTo>
                    <a:pt x="17" y="435"/>
                    <a:pt x="1" y="468"/>
                    <a:pt x="1" y="518"/>
                  </a:cubicBezTo>
                  <a:cubicBezTo>
                    <a:pt x="1" y="803"/>
                    <a:pt x="235" y="1053"/>
                    <a:pt x="519" y="1053"/>
                  </a:cubicBezTo>
                  <a:cubicBezTo>
                    <a:pt x="534" y="1056"/>
                    <a:pt x="550" y="1058"/>
                    <a:pt x="566" y="1058"/>
                  </a:cubicBezTo>
                  <a:cubicBezTo>
                    <a:pt x="638" y="1058"/>
                    <a:pt x="718" y="1030"/>
                    <a:pt x="786" y="1003"/>
                  </a:cubicBezTo>
                  <a:cubicBezTo>
                    <a:pt x="819" y="970"/>
                    <a:pt x="853" y="936"/>
                    <a:pt x="903" y="919"/>
                  </a:cubicBezTo>
                  <a:cubicBezTo>
                    <a:pt x="970" y="853"/>
                    <a:pt x="1020" y="769"/>
                    <a:pt x="1037" y="669"/>
                  </a:cubicBezTo>
                  <a:cubicBezTo>
                    <a:pt x="1053" y="635"/>
                    <a:pt x="1053" y="585"/>
                    <a:pt x="1053" y="535"/>
                  </a:cubicBezTo>
                  <a:cubicBezTo>
                    <a:pt x="1053" y="335"/>
                    <a:pt x="936" y="134"/>
                    <a:pt x="736" y="51"/>
                  </a:cubicBezTo>
                  <a:cubicBezTo>
                    <a:pt x="686" y="17"/>
                    <a:pt x="619" y="1"/>
                    <a:pt x="535"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2101568" y="2170605"/>
              <a:ext cx="62145" cy="29710"/>
            </a:xfrm>
            <a:custGeom>
              <a:rect b="b" l="l" r="r" t="t"/>
              <a:pathLst>
                <a:path extrusionOk="0" h="927" w="1939">
                  <a:moveTo>
                    <a:pt x="0" y="1"/>
                  </a:moveTo>
                  <a:lnTo>
                    <a:pt x="0" y="1"/>
                  </a:lnTo>
                  <a:cubicBezTo>
                    <a:pt x="50" y="469"/>
                    <a:pt x="401" y="836"/>
                    <a:pt x="869" y="920"/>
                  </a:cubicBezTo>
                  <a:cubicBezTo>
                    <a:pt x="905" y="925"/>
                    <a:pt x="941" y="927"/>
                    <a:pt x="976" y="927"/>
                  </a:cubicBezTo>
                  <a:cubicBezTo>
                    <a:pt x="1539" y="927"/>
                    <a:pt x="1938" y="335"/>
                    <a:pt x="1938" y="335"/>
                  </a:cubicBezTo>
                  <a:cubicBezTo>
                    <a:pt x="1938" y="335"/>
                    <a:pt x="1504" y="301"/>
                    <a:pt x="936" y="235"/>
                  </a:cubicBezTo>
                  <a:cubicBezTo>
                    <a:pt x="618" y="201"/>
                    <a:pt x="301" y="11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2288996" y="3260369"/>
              <a:ext cx="99611" cy="1893033"/>
            </a:xfrm>
            <a:custGeom>
              <a:rect b="b" l="l" r="r" t="t"/>
              <a:pathLst>
                <a:path extrusionOk="0" h="59065" w="3108">
                  <a:moveTo>
                    <a:pt x="0" y="0"/>
                  </a:moveTo>
                  <a:lnTo>
                    <a:pt x="0" y="59065"/>
                  </a:lnTo>
                  <a:lnTo>
                    <a:pt x="3108" y="59065"/>
                  </a:lnTo>
                  <a:lnTo>
                    <a:pt x="3108"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4323915" y="3260369"/>
              <a:ext cx="99643" cy="1893033"/>
            </a:xfrm>
            <a:custGeom>
              <a:rect b="b" l="l" r="r" t="t"/>
              <a:pathLst>
                <a:path extrusionOk="0" h="59065" w="3109">
                  <a:moveTo>
                    <a:pt x="1" y="0"/>
                  </a:moveTo>
                  <a:lnTo>
                    <a:pt x="1" y="59065"/>
                  </a:lnTo>
                  <a:lnTo>
                    <a:pt x="3108" y="59065"/>
                  </a:lnTo>
                  <a:lnTo>
                    <a:pt x="3108"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3186492" y="3260369"/>
              <a:ext cx="99643" cy="1893033"/>
            </a:xfrm>
            <a:custGeom>
              <a:rect b="b" l="l" r="r" t="t"/>
              <a:pathLst>
                <a:path extrusionOk="0" h="59065" w="3109">
                  <a:moveTo>
                    <a:pt x="1" y="0"/>
                  </a:moveTo>
                  <a:lnTo>
                    <a:pt x="1" y="59065"/>
                  </a:lnTo>
                  <a:lnTo>
                    <a:pt x="3108" y="59065"/>
                  </a:lnTo>
                  <a:lnTo>
                    <a:pt x="3108"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3497089" y="3260369"/>
              <a:ext cx="99099" cy="1893033"/>
            </a:xfrm>
            <a:custGeom>
              <a:rect b="b" l="l" r="r" t="t"/>
              <a:pathLst>
                <a:path extrusionOk="0" h="59065" w="3092">
                  <a:moveTo>
                    <a:pt x="1" y="0"/>
                  </a:moveTo>
                  <a:lnTo>
                    <a:pt x="1" y="59065"/>
                  </a:lnTo>
                  <a:lnTo>
                    <a:pt x="3092" y="59065"/>
                  </a:lnTo>
                  <a:lnTo>
                    <a:pt x="3092"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2388576" y="3212710"/>
              <a:ext cx="1936461" cy="320788"/>
            </a:xfrm>
            <a:custGeom>
              <a:rect b="b" l="l" r="r" t="t"/>
              <a:pathLst>
                <a:path extrusionOk="0" h="10009" w="60420">
                  <a:moveTo>
                    <a:pt x="1" y="0"/>
                  </a:moveTo>
                  <a:lnTo>
                    <a:pt x="1" y="10009"/>
                  </a:lnTo>
                  <a:lnTo>
                    <a:pt x="60419" y="10009"/>
                  </a:lnTo>
                  <a:lnTo>
                    <a:pt x="60419"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2783784" y="2690584"/>
              <a:ext cx="615328" cy="491647"/>
            </a:xfrm>
            <a:custGeom>
              <a:rect b="b" l="l" r="r" t="t"/>
              <a:pathLst>
                <a:path extrusionOk="0" h="15340" w="19199">
                  <a:moveTo>
                    <a:pt x="5080" y="1"/>
                  </a:moveTo>
                  <a:cubicBezTo>
                    <a:pt x="4679" y="1"/>
                    <a:pt x="4312" y="268"/>
                    <a:pt x="4195" y="669"/>
                  </a:cubicBezTo>
                  <a:lnTo>
                    <a:pt x="1" y="15339"/>
                  </a:lnTo>
                  <a:lnTo>
                    <a:pt x="14821" y="15339"/>
                  </a:lnTo>
                  <a:lnTo>
                    <a:pt x="191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2824488" y="2690584"/>
              <a:ext cx="611578" cy="491647"/>
            </a:xfrm>
            <a:custGeom>
              <a:rect b="b" l="l" r="r" t="t"/>
              <a:pathLst>
                <a:path extrusionOk="0" h="15340" w="19082">
                  <a:moveTo>
                    <a:pt x="4846" y="1"/>
                  </a:moveTo>
                  <a:cubicBezTo>
                    <a:pt x="4579" y="1"/>
                    <a:pt x="4328" y="184"/>
                    <a:pt x="4261" y="452"/>
                  </a:cubicBezTo>
                  <a:lnTo>
                    <a:pt x="1" y="15339"/>
                  </a:lnTo>
                  <a:lnTo>
                    <a:pt x="14804" y="15339"/>
                  </a:lnTo>
                  <a:lnTo>
                    <a:pt x="18965" y="786"/>
                  </a:lnTo>
                  <a:cubicBezTo>
                    <a:pt x="19082" y="402"/>
                    <a:pt x="18781" y="1"/>
                    <a:pt x="18363"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2519244" y="3150053"/>
              <a:ext cx="790449" cy="45543"/>
            </a:xfrm>
            <a:custGeom>
              <a:rect b="b" l="l" r="r" t="t"/>
              <a:pathLst>
                <a:path extrusionOk="0" h="1421" w="24663">
                  <a:moveTo>
                    <a:pt x="1" y="1"/>
                  </a:moveTo>
                  <a:cubicBezTo>
                    <a:pt x="1" y="786"/>
                    <a:pt x="636" y="1421"/>
                    <a:pt x="1421" y="1421"/>
                  </a:cubicBezTo>
                  <a:lnTo>
                    <a:pt x="23894" y="1421"/>
                  </a:lnTo>
                  <a:cubicBezTo>
                    <a:pt x="24328" y="1421"/>
                    <a:pt x="24663" y="1070"/>
                    <a:pt x="24663" y="635"/>
                  </a:cubicBezTo>
                  <a:lnTo>
                    <a:pt x="2466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2388576" y="3212710"/>
              <a:ext cx="1936461" cy="320788"/>
            </a:xfrm>
            <a:custGeom>
              <a:rect b="b" l="l" r="r" t="t"/>
              <a:pathLst>
                <a:path extrusionOk="0" h="10009" w="60420">
                  <a:moveTo>
                    <a:pt x="1" y="0"/>
                  </a:moveTo>
                  <a:lnTo>
                    <a:pt x="1" y="10009"/>
                  </a:lnTo>
                  <a:lnTo>
                    <a:pt x="60419" y="10009"/>
                  </a:lnTo>
                  <a:lnTo>
                    <a:pt x="60419" y="0"/>
                  </a:lnTo>
                  <a:close/>
                </a:path>
              </a:pathLst>
            </a:custGeom>
            <a:solidFill>
              <a:srgbClr val="FFFFFF">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2259542" y="3188609"/>
              <a:ext cx="2195617" cy="164961"/>
            </a:xfrm>
            <a:custGeom>
              <a:rect b="b" l="l" r="r" t="t"/>
              <a:pathLst>
                <a:path extrusionOk="0" h="5147" w="68506">
                  <a:moveTo>
                    <a:pt x="0" y="1"/>
                  </a:moveTo>
                  <a:lnTo>
                    <a:pt x="0" y="5147"/>
                  </a:lnTo>
                  <a:lnTo>
                    <a:pt x="68505" y="5147"/>
                  </a:lnTo>
                  <a:lnTo>
                    <a:pt x="68505"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154450" y="287775"/>
            <a:ext cx="497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Bebas Neue"/>
                <a:ea typeface="Bebas Neue"/>
                <a:cs typeface="Bebas Neue"/>
                <a:sym typeface="Bebas Neue"/>
              </a:rPr>
              <a:t>E</a:t>
            </a:r>
            <a:r>
              <a:rPr lang="en" sz="3320">
                <a:latin typeface="Bebas Neue"/>
                <a:ea typeface="Bebas Neue"/>
                <a:cs typeface="Bebas Neue"/>
                <a:sym typeface="Bebas Neue"/>
              </a:rPr>
              <a:t>ntity-relationship diagram</a:t>
            </a:r>
            <a:endParaRPr sz="3320">
              <a:latin typeface="Bebas Neue"/>
              <a:ea typeface="Bebas Neue"/>
              <a:cs typeface="Bebas Neue"/>
              <a:sym typeface="Bebas Neue"/>
            </a:endParaRPr>
          </a:p>
        </p:txBody>
      </p:sp>
      <p:pic>
        <p:nvPicPr>
          <p:cNvPr id="271" name="Google Shape;271;p19"/>
          <p:cNvPicPr preferRelativeResize="0"/>
          <p:nvPr/>
        </p:nvPicPr>
        <p:blipFill>
          <a:blip r:embed="rId3">
            <a:alphaModFix/>
          </a:blip>
          <a:stretch>
            <a:fillRect/>
          </a:stretch>
        </p:blipFill>
        <p:spPr>
          <a:xfrm>
            <a:off x="0" y="1068125"/>
            <a:ext cx="8103900" cy="4075371"/>
          </a:xfrm>
          <a:prstGeom prst="rect">
            <a:avLst/>
          </a:prstGeom>
          <a:noFill/>
          <a:ln>
            <a:noFill/>
          </a:ln>
        </p:spPr>
      </p:pic>
      <p:sp>
        <p:nvSpPr>
          <p:cNvPr id="272" name="Google Shape;272;p19"/>
          <p:cNvSpPr/>
          <p:nvPr/>
        </p:nvSpPr>
        <p:spPr>
          <a:xfrm rot="-5400000">
            <a:off x="6053700" y="2051700"/>
            <a:ext cx="5140500" cy="1040100"/>
          </a:xfrm>
          <a:prstGeom prst="rect">
            <a:avLst/>
          </a:prstGeom>
          <a:solidFill>
            <a:srgbClr val="B9F5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B9F5C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154450" y="287775"/>
            <a:ext cx="497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Bebas Neue"/>
                <a:ea typeface="Bebas Neue"/>
                <a:cs typeface="Bebas Neue"/>
                <a:sym typeface="Bebas Neue"/>
              </a:rPr>
              <a:t>Logical Model</a:t>
            </a:r>
            <a:endParaRPr sz="3320">
              <a:latin typeface="Bebas Neue"/>
              <a:ea typeface="Bebas Neue"/>
              <a:cs typeface="Bebas Neue"/>
              <a:sym typeface="Bebas Neue"/>
            </a:endParaRPr>
          </a:p>
        </p:txBody>
      </p:sp>
      <p:sp>
        <p:nvSpPr>
          <p:cNvPr id="278" name="Google Shape;278;p20"/>
          <p:cNvSpPr/>
          <p:nvPr/>
        </p:nvSpPr>
        <p:spPr>
          <a:xfrm rot="-5400000">
            <a:off x="6053700" y="2051700"/>
            <a:ext cx="5140500" cy="1040100"/>
          </a:xfrm>
          <a:prstGeom prst="rect">
            <a:avLst/>
          </a:prstGeom>
          <a:solidFill>
            <a:srgbClr val="B9F5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B9F5C7"/>
              </a:highlight>
            </a:endParaRPr>
          </a:p>
        </p:txBody>
      </p:sp>
      <p:pic>
        <p:nvPicPr>
          <p:cNvPr id="279" name="Google Shape;279;p20"/>
          <p:cNvPicPr preferRelativeResize="0"/>
          <p:nvPr/>
        </p:nvPicPr>
        <p:blipFill>
          <a:blip r:embed="rId3">
            <a:alphaModFix/>
          </a:blip>
          <a:stretch>
            <a:fillRect/>
          </a:stretch>
        </p:blipFill>
        <p:spPr>
          <a:xfrm>
            <a:off x="154450" y="1101675"/>
            <a:ext cx="7799100" cy="3038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Bebas Neue"/>
                <a:ea typeface="Bebas Neue"/>
                <a:cs typeface="Bebas Neue"/>
                <a:sym typeface="Bebas Neue"/>
              </a:rPr>
              <a:t>Access relationship diagram</a:t>
            </a:r>
            <a:endParaRPr sz="3320">
              <a:latin typeface="Bebas Neue"/>
              <a:ea typeface="Bebas Neue"/>
              <a:cs typeface="Bebas Neue"/>
              <a:sym typeface="Bebas Neue"/>
            </a:endParaRPr>
          </a:p>
        </p:txBody>
      </p:sp>
      <p:sp>
        <p:nvSpPr>
          <p:cNvPr id="285" name="Google Shape;285;p21"/>
          <p:cNvSpPr/>
          <p:nvPr/>
        </p:nvSpPr>
        <p:spPr>
          <a:xfrm rot="-5400000">
            <a:off x="6053700" y="2051700"/>
            <a:ext cx="5140500" cy="1040100"/>
          </a:xfrm>
          <a:prstGeom prst="rect">
            <a:avLst/>
          </a:prstGeom>
          <a:solidFill>
            <a:srgbClr val="B9F5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B9F5C7"/>
              </a:highlight>
            </a:endParaRPr>
          </a:p>
        </p:txBody>
      </p:sp>
      <p:pic>
        <p:nvPicPr>
          <p:cNvPr id="286" name="Google Shape;286;p21"/>
          <p:cNvPicPr preferRelativeResize="0"/>
          <p:nvPr/>
        </p:nvPicPr>
        <p:blipFill>
          <a:blip r:embed="rId3">
            <a:alphaModFix/>
          </a:blip>
          <a:stretch>
            <a:fillRect/>
          </a:stretch>
        </p:blipFill>
        <p:spPr>
          <a:xfrm>
            <a:off x="311700" y="1121725"/>
            <a:ext cx="752053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320850" y="407025"/>
            <a:ext cx="7704000" cy="32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320">
                <a:latin typeface="Bebas Neue"/>
                <a:ea typeface="Bebas Neue"/>
                <a:cs typeface="Bebas Neue"/>
                <a:sym typeface="Bebas Neue"/>
              </a:rPr>
              <a:t>Types of Tables</a:t>
            </a:r>
            <a:endParaRPr sz="3320">
              <a:latin typeface="Bebas Neue"/>
              <a:ea typeface="Bebas Neue"/>
              <a:cs typeface="Bebas Neue"/>
              <a:sym typeface="Bebas Neue"/>
            </a:endParaRPr>
          </a:p>
        </p:txBody>
      </p:sp>
      <p:sp>
        <p:nvSpPr>
          <p:cNvPr id="292" name="Google Shape;292;p22"/>
          <p:cNvSpPr/>
          <p:nvPr/>
        </p:nvSpPr>
        <p:spPr>
          <a:xfrm>
            <a:off x="3584975" y="820896"/>
            <a:ext cx="3642900" cy="603000"/>
          </a:xfrm>
          <a:prstGeom prst="wedgeRectCallout">
            <a:avLst>
              <a:gd fmla="val -54815" name="adj1"/>
              <a:gd fmla="val -11980" name="adj2"/>
            </a:avLst>
          </a:prstGeom>
          <a:solidFill>
            <a:srgbClr val="B6D7A8"/>
          </a:solidFill>
          <a:ln cap="flat" cmpd="sng" w="19050">
            <a:solidFill>
              <a:srgbClr val="4AA276"/>
            </a:solidFill>
            <a:prstDash val="solid"/>
            <a:round/>
            <a:headEnd len="sm" w="sm" type="none"/>
            <a:tailEnd len="sm" w="sm" type="none"/>
          </a:ln>
          <a:effectLst>
            <a:outerShdw blurRad="57150" rotWithShape="0" algn="bl" dir="4380000" dist="7620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600">
                <a:solidFill>
                  <a:schemeClr val="accent2"/>
                </a:solidFill>
                <a:latin typeface="Bebas Neue"/>
                <a:ea typeface="Bebas Neue"/>
                <a:cs typeface="Bebas Neue"/>
                <a:sym typeface="Bebas Neue"/>
              </a:rPr>
              <a:t>Patient</a:t>
            </a:r>
            <a:endParaRPr sz="3600">
              <a:solidFill>
                <a:schemeClr val="accent2"/>
              </a:solidFill>
              <a:latin typeface="Calibri"/>
              <a:ea typeface="Calibri"/>
              <a:cs typeface="Calibri"/>
              <a:sym typeface="Calibri"/>
            </a:endParaRPr>
          </a:p>
        </p:txBody>
      </p:sp>
      <p:grpSp>
        <p:nvGrpSpPr>
          <p:cNvPr id="293" name="Google Shape;293;p22"/>
          <p:cNvGrpSpPr/>
          <p:nvPr/>
        </p:nvGrpSpPr>
        <p:grpSpPr>
          <a:xfrm flipH="1" rot="-150418">
            <a:off x="1173409" y="1571070"/>
            <a:ext cx="1991567" cy="4780236"/>
            <a:chOff x="2714675" y="237925"/>
            <a:chExt cx="2177825" cy="5227300"/>
          </a:xfrm>
        </p:grpSpPr>
        <p:sp>
          <p:nvSpPr>
            <p:cNvPr id="294" name="Google Shape;294;p22"/>
            <p:cNvSpPr/>
            <p:nvPr/>
          </p:nvSpPr>
          <p:spPr>
            <a:xfrm>
              <a:off x="4179775" y="5184425"/>
              <a:ext cx="712725" cy="280800"/>
            </a:xfrm>
            <a:custGeom>
              <a:rect b="b" l="l" r="r" t="t"/>
              <a:pathLst>
                <a:path extrusionOk="0" h="11232" w="28509">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2"/>
            <p:cNvSpPr/>
            <p:nvPr/>
          </p:nvSpPr>
          <p:spPr>
            <a:xfrm>
              <a:off x="4199600" y="5314000"/>
              <a:ext cx="692900" cy="151225"/>
            </a:xfrm>
            <a:custGeom>
              <a:rect b="b" l="l" r="r" t="t"/>
              <a:pathLst>
                <a:path extrusionOk="0" h="6049" w="27716">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2"/>
            <p:cNvSpPr/>
            <p:nvPr/>
          </p:nvSpPr>
          <p:spPr>
            <a:xfrm>
              <a:off x="3899000" y="2851950"/>
              <a:ext cx="644425" cy="2504100"/>
            </a:xfrm>
            <a:custGeom>
              <a:rect b="b" l="l" r="r" t="t"/>
              <a:pathLst>
                <a:path extrusionOk="0" h="100164" w="25777">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22"/>
            <p:cNvSpPr/>
            <p:nvPr/>
          </p:nvSpPr>
          <p:spPr>
            <a:xfrm>
              <a:off x="3163525" y="5184425"/>
              <a:ext cx="683550" cy="280800"/>
            </a:xfrm>
            <a:custGeom>
              <a:rect b="b" l="l" r="r" t="t"/>
              <a:pathLst>
                <a:path extrusionOk="0" h="11232" w="27342">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22"/>
            <p:cNvSpPr/>
            <p:nvPr/>
          </p:nvSpPr>
          <p:spPr>
            <a:xfrm>
              <a:off x="3163525" y="5314000"/>
              <a:ext cx="678875" cy="151225"/>
            </a:xfrm>
            <a:custGeom>
              <a:rect b="b" l="l" r="r" t="t"/>
              <a:pathLst>
                <a:path extrusionOk="0" h="6049" w="27155">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2"/>
            <p:cNvSpPr/>
            <p:nvPr/>
          </p:nvSpPr>
          <p:spPr>
            <a:xfrm>
              <a:off x="3427950" y="2851950"/>
              <a:ext cx="495600" cy="2504100"/>
            </a:xfrm>
            <a:custGeom>
              <a:rect b="b" l="l" r="r" t="t"/>
              <a:pathLst>
                <a:path extrusionOk="0" h="100164" w="19824">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22"/>
            <p:cNvSpPr/>
            <p:nvPr/>
          </p:nvSpPr>
          <p:spPr>
            <a:xfrm>
              <a:off x="2714675" y="668875"/>
              <a:ext cx="289525" cy="692900"/>
            </a:xfrm>
            <a:custGeom>
              <a:rect b="b" l="l" r="r" t="t"/>
              <a:pathLst>
                <a:path extrusionOk="0" h="27716" w="11581">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22"/>
            <p:cNvSpPr/>
            <p:nvPr/>
          </p:nvSpPr>
          <p:spPr>
            <a:xfrm>
              <a:off x="2750050" y="954325"/>
              <a:ext cx="77300" cy="95625"/>
            </a:xfrm>
            <a:custGeom>
              <a:rect b="b" l="l" r="r" t="t"/>
              <a:pathLst>
                <a:path extrusionOk="0" h="3825" w="3092">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22"/>
            <p:cNvSpPr/>
            <p:nvPr/>
          </p:nvSpPr>
          <p:spPr>
            <a:xfrm>
              <a:off x="2781800" y="923650"/>
              <a:ext cx="56625" cy="113075"/>
            </a:xfrm>
            <a:custGeom>
              <a:rect b="b" l="l" r="r" t="t"/>
              <a:pathLst>
                <a:path extrusionOk="0" h="4523" w="2265">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22"/>
            <p:cNvSpPr/>
            <p:nvPr/>
          </p:nvSpPr>
          <p:spPr>
            <a:xfrm>
              <a:off x="2821175" y="898425"/>
              <a:ext cx="45875" cy="125450"/>
            </a:xfrm>
            <a:custGeom>
              <a:rect b="b" l="l" r="r" t="t"/>
              <a:pathLst>
                <a:path extrusionOk="0" h="5018" w="1835">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22"/>
            <p:cNvSpPr/>
            <p:nvPr/>
          </p:nvSpPr>
          <p:spPr>
            <a:xfrm>
              <a:off x="2869750" y="891875"/>
              <a:ext cx="84850" cy="189575"/>
            </a:xfrm>
            <a:custGeom>
              <a:rect b="b" l="l" r="r" t="t"/>
              <a:pathLst>
                <a:path extrusionOk="0" h="7583" w="3394">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22"/>
            <p:cNvSpPr/>
            <p:nvPr/>
          </p:nvSpPr>
          <p:spPr>
            <a:xfrm>
              <a:off x="2761950" y="1155700"/>
              <a:ext cx="921700" cy="1060025"/>
            </a:xfrm>
            <a:custGeom>
              <a:rect b="b" l="l" r="r" t="t"/>
              <a:pathLst>
                <a:path extrusionOk="0" h="42401" w="36868">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2"/>
            <p:cNvSpPr/>
            <p:nvPr/>
          </p:nvSpPr>
          <p:spPr>
            <a:xfrm>
              <a:off x="3317050" y="1112450"/>
              <a:ext cx="1203625" cy="2226300"/>
            </a:xfrm>
            <a:custGeom>
              <a:rect b="b" l="l" r="r" t="t"/>
              <a:pathLst>
                <a:path extrusionOk="0" h="89052" w="48145">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2"/>
            <p:cNvSpPr/>
            <p:nvPr/>
          </p:nvSpPr>
          <p:spPr>
            <a:xfrm>
              <a:off x="3905425" y="2490050"/>
              <a:ext cx="903600" cy="748325"/>
            </a:xfrm>
            <a:custGeom>
              <a:rect b="b" l="l" r="r" t="t"/>
              <a:pathLst>
                <a:path extrusionOk="0" h="29933" w="36144">
                  <a:moveTo>
                    <a:pt x="33879" y="0"/>
                  </a:moveTo>
                  <a:lnTo>
                    <a:pt x="0" y="3012"/>
                  </a:lnTo>
                  <a:lnTo>
                    <a:pt x="1728" y="29933"/>
                  </a:lnTo>
                  <a:lnTo>
                    <a:pt x="36143" y="26594"/>
                  </a:ln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2"/>
            <p:cNvSpPr/>
            <p:nvPr/>
          </p:nvSpPr>
          <p:spPr>
            <a:xfrm>
              <a:off x="3875075" y="2741625"/>
              <a:ext cx="152950" cy="302975"/>
            </a:xfrm>
            <a:custGeom>
              <a:rect b="b" l="l" r="r" t="t"/>
              <a:pathLst>
                <a:path extrusionOk="0" h="12119" w="6118">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2"/>
            <p:cNvSpPr/>
            <p:nvPr/>
          </p:nvSpPr>
          <p:spPr>
            <a:xfrm>
              <a:off x="4272000" y="2695500"/>
              <a:ext cx="372425" cy="564475"/>
            </a:xfrm>
            <a:custGeom>
              <a:rect b="b" l="l" r="r" t="t"/>
              <a:pathLst>
                <a:path extrusionOk="0" h="22579" w="14897">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22"/>
            <p:cNvSpPr/>
            <p:nvPr/>
          </p:nvSpPr>
          <p:spPr>
            <a:xfrm>
              <a:off x="4316925" y="3051925"/>
              <a:ext cx="136625" cy="162525"/>
            </a:xfrm>
            <a:custGeom>
              <a:rect b="b" l="l" r="r" t="t"/>
              <a:pathLst>
                <a:path extrusionOk="0" h="6501" w="5465">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2"/>
            <p:cNvSpPr/>
            <p:nvPr/>
          </p:nvSpPr>
          <p:spPr>
            <a:xfrm>
              <a:off x="4365375" y="3076525"/>
              <a:ext cx="143050" cy="166525"/>
            </a:xfrm>
            <a:custGeom>
              <a:rect b="b" l="l" r="r" t="t"/>
              <a:pathLst>
                <a:path extrusionOk="0" h="6661" w="5722">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22"/>
            <p:cNvSpPr/>
            <p:nvPr/>
          </p:nvSpPr>
          <p:spPr>
            <a:xfrm>
              <a:off x="4471625" y="3099525"/>
              <a:ext cx="81400" cy="148200"/>
            </a:xfrm>
            <a:custGeom>
              <a:rect b="b" l="l" r="r" t="t"/>
              <a:pathLst>
                <a:path extrusionOk="0" h="5928" w="3256">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2"/>
            <p:cNvSpPr/>
            <p:nvPr/>
          </p:nvSpPr>
          <p:spPr>
            <a:xfrm>
              <a:off x="3718650" y="919875"/>
              <a:ext cx="317650" cy="352750"/>
            </a:xfrm>
            <a:custGeom>
              <a:rect b="b" l="l" r="r" t="t"/>
              <a:pathLst>
                <a:path extrusionOk="0" h="14110" w="12706">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2"/>
            <p:cNvSpPr/>
            <p:nvPr/>
          </p:nvSpPr>
          <p:spPr>
            <a:xfrm>
              <a:off x="3517850" y="339950"/>
              <a:ext cx="663575" cy="685600"/>
            </a:xfrm>
            <a:custGeom>
              <a:rect b="b" l="l" r="r" t="t"/>
              <a:pathLst>
                <a:path extrusionOk="0" h="27424" w="26543">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2"/>
            <p:cNvSpPr/>
            <p:nvPr/>
          </p:nvSpPr>
          <p:spPr>
            <a:xfrm>
              <a:off x="3652100" y="1113675"/>
              <a:ext cx="423200" cy="197300"/>
            </a:xfrm>
            <a:custGeom>
              <a:rect b="b" l="l" r="r" t="t"/>
              <a:pathLst>
                <a:path extrusionOk="0" h="7892" w="16928">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2"/>
            <p:cNvSpPr/>
            <p:nvPr/>
          </p:nvSpPr>
          <p:spPr>
            <a:xfrm>
              <a:off x="4287750" y="1172625"/>
              <a:ext cx="559800" cy="1752300"/>
            </a:xfrm>
            <a:custGeom>
              <a:rect b="b" l="l" r="r" t="t"/>
              <a:pathLst>
                <a:path extrusionOk="0" h="70092" w="22392">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2"/>
            <p:cNvSpPr/>
            <p:nvPr/>
          </p:nvSpPr>
          <p:spPr>
            <a:xfrm>
              <a:off x="4086375" y="2109425"/>
              <a:ext cx="335750" cy="407050"/>
            </a:xfrm>
            <a:custGeom>
              <a:rect b="b" l="l" r="r" t="t"/>
              <a:pathLst>
                <a:path extrusionOk="0" h="16282" w="1343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2"/>
            <p:cNvSpPr/>
            <p:nvPr/>
          </p:nvSpPr>
          <p:spPr>
            <a:xfrm>
              <a:off x="4381150" y="2416600"/>
              <a:ext cx="53725" cy="54850"/>
            </a:xfrm>
            <a:custGeom>
              <a:rect b="b" l="l" r="r" t="t"/>
              <a:pathLst>
                <a:path extrusionOk="0" h="2194" w="2149">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2"/>
            <p:cNvSpPr/>
            <p:nvPr/>
          </p:nvSpPr>
          <p:spPr>
            <a:xfrm>
              <a:off x="4093700" y="2093650"/>
              <a:ext cx="316075" cy="428700"/>
            </a:xfrm>
            <a:custGeom>
              <a:rect b="b" l="l" r="r" t="t"/>
              <a:pathLst>
                <a:path extrusionOk="0" h="17148" w="12643">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2"/>
            <p:cNvSpPr/>
            <p:nvPr/>
          </p:nvSpPr>
          <p:spPr>
            <a:xfrm>
              <a:off x="4079950" y="2434625"/>
              <a:ext cx="54300" cy="53450"/>
            </a:xfrm>
            <a:custGeom>
              <a:rect b="b" l="l" r="r" t="t"/>
              <a:pathLst>
                <a:path extrusionOk="0" h="2138" w="2172">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2"/>
            <p:cNvSpPr/>
            <p:nvPr/>
          </p:nvSpPr>
          <p:spPr>
            <a:xfrm>
              <a:off x="4002325" y="1069900"/>
              <a:ext cx="256850" cy="772850"/>
            </a:xfrm>
            <a:custGeom>
              <a:rect b="b" l="l" r="r" t="t"/>
              <a:pathLst>
                <a:path extrusionOk="0" h="30914" w="10274">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2"/>
            <p:cNvSpPr/>
            <p:nvPr/>
          </p:nvSpPr>
          <p:spPr>
            <a:xfrm>
              <a:off x="4075275" y="1811125"/>
              <a:ext cx="322225" cy="331650"/>
            </a:xfrm>
            <a:custGeom>
              <a:rect b="b" l="l" r="r" t="t"/>
              <a:pathLst>
                <a:path extrusionOk="0" h="13266" w="12889">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2"/>
            <p:cNvSpPr/>
            <p:nvPr/>
          </p:nvSpPr>
          <p:spPr>
            <a:xfrm>
              <a:off x="3485750" y="1113675"/>
              <a:ext cx="239325" cy="577875"/>
            </a:xfrm>
            <a:custGeom>
              <a:rect b="b" l="l" r="r" t="t"/>
              <a:pathLst>
                <a:path extrusionOk="0" h="23115" w="9573">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2"/>
            <p:cNvSpPr/>
            <p:nvPr/>
          </p:nvSpPr>
          <p:spPr>
            <a:xfrm>
              <a:off x="3417450" y="1676950"/>
              <a:ext cx="215400" cy="216000"/>
            </a:xfrm>
            <a:custGeom>
              <a:rect b="b" l="l" r="r" t="t"/>
              <a:pathLst>
                <a:path extrusionOk="0" h="8640" w="8616">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2"/>
            <p:cNvSpPr/>
            <p:nvPr/>
          </p:nvSpPr>
          <p:spPr>
            <a:xfrm>
              <a:off x="3498575" y="1738225"/>
              <a:ext cx="73000" cy="73000"/>
            </a:xfrm>
            <a:custGeom>
              <a:rect b="b" l="l" r="r" t="t"/>
              <a:pathLst>
                <a:path extrusionOk="0" h="2920" w="292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2"/>
            <p:cNvSpPr/>
            <p:nvPr/>
          </p:nvSpPr>
          <p:spPr>
            <a:xfrm>
              <a:off x="3722725" y="680550"/>
              <a:ext cx="47875" cy="47900"/>
            </a:xfrm>
            <a:custGeom>
              <a:rect b="b" l="l" r="r" t="t"/>
              <a:pathLst>
                <a:path extrusionOk="0" h="1916" w="1915">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22"/>
            <p:cNvSpPr/>
            <p:nvPr/>
          </p:nvSpPr>
          <p:spPr>
            <a:xfrm>
              <a:off x="3879750" y="680550"/>
              <a:ext cx="47875" cy="47900"/>
            </a:xfrm>
            <a:custGeom>
              <a:rect b="b" l="l" r="r" t="t"/>
              <a:pathLst>
                <a:path extrusionOk="0" h="1916" w="1915">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22"/>
            <p:cNvSpPr/>
            <p:nvPr/>
          </p:nvSpPr>
          <p:spPr>
            <a:xfrm>
              <a:off x="3703450" y="608750"/>
              <a:ext cx="80000" cy="38575"/>
            </a:xfrm>
            <a:custGeom>
              <a:rect b="b" l="l" r="r" t="t"/>
              <a:pathLst>
                <a:path extrusionOk="0" h="1543" w="320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22"/>
            <p:cNvSpPr/>
            <p:nvPr/>
          </p:nvSpPr>
          <p:spPr>
            <a:xfrm>
              <a:off x="3865150" y="608750"/>
              <a:ext cx="80575" cy="38575"/>
            </a:xfrm>
            <a:custGeom>
              <a:rect b="b" l="l" r="r" t="t"/>
              <a:pathLst>
                <a:path extrusionOk="0" h="1543" w="3223">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2"/>
            <p:cNvSpPr/>
            <p:nvPr/>
          </p:nvSpPr>
          <p:spPr>
            <a:xfrm>
              <a:off x="3777000" y="842825"/>
              <a:ext cx="138950" cy="67750"/>
            </a:xfrm>
            <a:custGeom>
              <a:rect b="b" l="l" r="r" t="t"/>
              <a:pathLst>
                <a:path extrusionOk="0" h="2710" w="5558">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2"/>
            <p:cNvSpPr/>
            <p:nvPr/>
          </p:nvSpPr>
          <p:spPr>
            <a:xfrm>
              <a:off x="3791025" y="639550"/>
              <a:ext cx="52550" cy="178525"/>
            </a:xfrm>
            <a:custGeom>
              <a:rect b="b" l="l" r="r" t="t"/>
              <a:pathLst>
                <a:path extrusionOk="0" h="7141" w="2102">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2"/>
            <p:cNvSpPr/>
            <p:nvPr/>
          </p:nvSpPr>
          <p:spPr>
            <a:xfrm>
              <a:off x="3941025" y="3308975"/>
              <a:ext cx="455325" cy="220100"/>
            </a:xfrm>
            <a:custGeom>
              <a:rect b="b" l="l" r="r" t="t"/>
              <a:pathLst>
                <a:path extrusionOk="0" h="8804" w="18213">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2"/>
            <p:cNvSpPr/>
            <p:nvPr/>
          </p:nvSpPr>
          <p:spPr>
            <a:xfrm>
              <a:off x="3439625" y="3331175"/>
              <a:ext cx="443050" cy="197900"/>
            </a:xfrm>
            <a:custGeom>
              <a:rect b="b" l="l" r="r" t="t"/>
              <a:pathLst>
                <a:path extrusionOk="0" h="7916" w="17722">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2"/>
            <p:cNvSpPr/>
            <p:nvPr/>
          </p:nvSpPr>
          <p:spPr>
            <a:xfrm>
              <a:off x="4082275" y="615750"/>
              <a:ext cx="99425" cy="191500"/>
            </a:xfrm>
            <a:custGeom>
              <a:rect b="b" l="l" r="r" t="t"/>
              <a:pathLst>
                <a:path extrusionOk="0" h="7660" w="3977">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2"/>
            <p:cNvSpPr/>
            <p:nvPr/>
          </p:nvSpPr>
          <p:spPr>
            <a:xfrm>
              <a:off x="3517850" y="653950"/>
              <a:ext cx="105075" cy="160525"/>
            </a:xfrm>
            <a:custGeom>
              <a:rect b="b" l="l" r="r" t="t"/>
              <a:pathLst>
                <a:path extrusionOk="0" h="6421" w="4203">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2"/>
            <p:cNvSpPr/>
            <p:nvPr/>
          </p:nvSpPr>
          <p:spPr>
            <a:xfrm>
              <a:off x="3546450" y="237925"/>
              <a:ext cx="579050" cy="464275"/>
            </a:xfrm>
            <a:custGeom>
              <a:rect b="b" l="l" r="r" t="t"/>
              <a:pathLst>
                <a:path extrusionOk="0" h="18571" w="23162">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pSp>
      <p:sp>
        <p:nvSpPr>
          <p:cNvPr id="337" name="Google Shape;337;p22"/>
          <p:cNvSpPr/>
          <p:nvPr/>
        </p:nvSpPr>
        <p:spPr>
          <a:xfrm>
            <a:off x="3584975" y="1659696"/>
            <a:ext cx="3642900" cy="603000"/>
          </a:xfrm>
          <a:prstGeom prst="wedgeRectCallout">
            <a:avLst>
              <a:gd fmla="val -54815" name="adj1"/>
              <a:gd fmla="val -11980" name="adj2"/>
            </a:avLst>
          </a:prstGeom>
          <a:solidFill>
            <a:srgbClr val="D9EAD3"/>
          </a:solidFill>
          <a:ln cap="flat" cmpd="sng" w="19050">
            <a:solidFill>
              <a:srgbClr val="4AA276"/>
            </a:solidFill>
            <a:prstDash val="solid"/>
            <a:round/>
            <a:headEnd len="sm" w="sm" type="none"/>
            <a:tailEnd len="sm" w="sm" type="none"/>
          </a:ln>
          <a:effectLst>
            <a:outerShdw blurRad="57150" rotWithShape="0" algn="bl" dir="4380000" dist="76200">
              <a:srgbClr val="000000">
                <a:alpha val="50000"/>
              </a:srgbClr>
            </a:outerShdw>
          </a:effectLst>
        </p:spPr>
        <p:txBody>
          <a:bodyPr anchorCtr="0" anchor="t" bIns="393175" lIns="91425" spcFirstLastPara="1" rIns="91425" wrap="square" tIns="91425">
            <a:noAutofit/>
          </a:bodyPr>
          <a:lstStyle/>
          <a:p>
            <a:pPr indent="0" lvl="0" marL="0" rtl="0" algn="ctr">
              <a:lnSpc>
                <a:spcPct val="115000"/>
              </a:lnSpc>
              <a:spcBef>
                <a:spcPts val="0"/>
              </a:spcBef>
              <a:spcAft>
                <a:spcPts val="1200"/>
              </a:spcAft>
              <a:buNone/>
            </a:pPr>
            <a:r>
              <a:rPr lang="en" sz="3600">
                <a:solidFill>
                  <a:schemeClr val="accent2"/>
                </a:solidFill>
                <a:latin typeface="Bebas Neue"/>
                <a:ea typeface="Bebas Neue"/>
                <a:cs typeface="Bebas Neue"/>
                <a:sym typeface="Bebas Neue"/>
              </a:rPr>
              <a:t>nURSE</a:t>
            </a:r>
            <a:endParaRPr sz="3600">
              <a:solidFill>
                <a:schemeClr val="accent2"/>
              </a:solidFill>
              <a:latin typeface="Calibri"/>
              <a:ea typeface="Calibri"/>
              <a:cs typeface="Calibri"/>
              <a:sym typeface="Calibri"/>
            </a:endParaRPr>
          </a:p>
        </p:txBody>
      </p:sp>
      <p:sp>
        <p:nvSpPr>
          <p:cNvPr id="338" name="Google Shape;338;p22"/>
          <p:cNvSpPr/>
          <p:nvPr/>
        </p:nvSpPr>
        <p:spPr>
          <a:xfrm>
            <a:off x="3584975" y="2498496"/>
            <a:ext cx="3642900" cy="603000"/>
          </a:xfrm>
          <a:prstGeom prst="wedgeRectCallout">
            <a:avLst>
              <a:gd fmla="val -54815" name="adj1"/>
              <a:gd fmla="val -11980" name="adj2"/>
            </a:avLst>
          </a:prstGeom>
          <a:solidFill>
            <a:srgbClr val="B6D7A8"/>
          </a:solidFill>
          <a:ln cap="flat" cmpd="sng" w="19050">
            <a:solidFill>
              <a:srgbClr val="4AA276"/>
            </a:solidFill>
            <a:prstDash val="solid"/>
            <a:round/>
            <a:headEnd len="sm" w="sm" type="none"/>
            <a:tailEnd len="sm" w="sm" type="none"/>
          </a:ln>
          <a:effectLst>
            <a:outerShdw blurRad="57150" rotWithShape="0" algn="bl" dir="4380000" dist="7620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600">
                <a:solidFill>
                  <a:schemeClr val="accent2"/>
                </a:solidFill>
                <a:latin typeface="Bebas Neue"/>
                <a:ea typeface="Bebas Neue"/>
                <a:cs typeface="Bebas Neue"/>
                <a:sym typeface="Bebas Neue"/>
              </a:rPr>
              <a:t>doctor</a:t>
            </a:r>
            <a:endParaRPr sz="3600">
              <a:solidFill>
                <a:schemeClr val="accent2"/>
              </a:solidFill>
              <a:latin typeface="Calibri"/>
              <a:ea typeface="Calibri"/>
              <a:cs typeface="Calibri"/>
              <a:sym typeface="Calibri"/>
            </a:endParaRPr>
          </a:p>
        </p:txBody>
      </p:sp>
      <p:sp>
        <p:nvSpPr>
          <p:cNvPr id="339" name="Google Shape;339;p22"/>
          <p:cNvSpPr/>
          <p:nvPr/>
        </p:nvSpPr>
        <p:spPr>
          <a:xfrm>
            <a:off x="3584975" y="3337308"/>
            <a:ext cx="3642900" cy="603000"/>
          </a:xfrm>
          <a:prstGeom prst="wedgeRectCallout">
            <a:avLst>
              <a:gd fmla="val -54815" name="adj1"/>
              <a:gd fmla="val -11980" name="adj2"/>
            </a:avLst>
          </a:prstGeom>
          <a:solidFill>
            <a:srgbClr val="D9EAD3"/>
          </a:solidFill>
          <a:ln cap="flat" cmpd="sng" w="19050">
            <a:solidFill>
              <a:srgbClr val="4AA276"/>
            </a:solidFill>
            <a:prstDash val="solid"/>
            <a:round/>
            <a:headEnd len="sm" w="sm" type="none"/>
            <a:tailEnd len="sm" w="sm" type="none"/>
          </a:ln>
          <a:effectLst>
            <a:outerShdw blurRad="57150" rotWithShape="0" algn="bl" dir="4380000" dist="7620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600">
                <a:solidFill>
                  <a:schemeClr val="accent2"/>
                </a:solidFill>
                <a:latin typeface="Bebas Neue"/>
                <a:ea typeface="Bebas Neue"/>
                <a:cs typeface="Bebas Neue"/>
                <a:sym typeface="Bebas Neue"/>
              </a:rPr>
              <a:t>room</a:t>
            </a:r>
            <a:endParaRPr sz="3600">
              <a:solidFill>
                <a:schemeClr val="accent2"/>
              </a:solidFill>
              <a:latin typeface="Calibri"/>
              <a:ea typeface="Calibri"/>
              <a:cs typeface="Calibri"/>
              <a:sym typeface="Calibri"/>
            </a:endParaRPr>
          </a:p>
        </p:txBody>
      </p:sp>
      <p:sp>
        <p:nvSpPr>
          <p:cNvPr id="340" name="Google Shape;340;p22"/>
          <p:cNvSpPr/>
          <p:nvPr/>
        </p:nvSpPr>
        <p:spPr>
          <a:xfrm>
            <a:off x="3584975" y="4176096"/>
            <a:ext cx="3642900" cy="603000"/>
          </a:xfrm>
          <a:prstGeom prst="wedgeRectCallout">
            <a:avLst>
              <a:gd fmla="val -54815" name="adj1"/>
              <a:gd fmla="val -11980" name="adj2"/>
            </a:avLst>
          </a:prstGeom>
          <a:solidFill>
            <a:srgbClr val="B6D7A8"/>
          </a:solidFill>
          <a:ln cap="flat" cmpd="sng" w="19050">
            <a:solidFill>
              <a:srgbClr val="4AA276"/>
            </a:solidFill>
            <a:prstDash val="solid"/>
            <a:round/>
            <a:headEnd len="sm" w="sm" type="none"/>
            <a:tailEnd len="sm" w="sm" type="none"/>
          </a:ln>
          <a:effectLst>
            <a:outerShdw blurRad="57150" rotWithShape="0" algn="bl" dir="4380000" dist="7620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600">
                <a:solidFill>
                  <a:schemeClr val="accent2"/>
                </a:solidFill>
                <a:latin typeface="Bebas Neue"/>
                <a:ea typeface="Bebas Neue"/>
                <a:cs typeface="Bebas Neue"/>
                <a:sym typeface="Bebas Neue"/>
              </a:rPr>
              <a:t>Department </a:t>
            </a:r>
            <a:endParaRPr sz="3600">
              <a:solidFill>
                <a:schemeClr val="accent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23"/>
          <p:cNvGraphicFramePr/>
          <p:nvPr/>
        </p:nvGraphicFramePr>
        <p:xfrm>
          <a:off x="530213" y="1344063"/>
          <a:ext cx="3000000" cy="3000000"/>
        </p:xfrm>
        <a:graphic>
          <a:graphicData uri="http://schemas.openxmlformats.org/drawingml/2006/table">
            <a:tbl>
              <a:tblPr>
                <a:noFill/>
                <a:tableStyleId>{0760228A-2111-472C-A0F7-B0E0008FA88C}</a:tableStyleId>
              </a:tblPr>
              <a:tblGrid>
                <a:gridCol w="1405375"/>
                <a:gridCol w="1187475"/>
                <a:gridCol w="2048125"/>
                <a:gridCol w="3442575"/>
              </a:tblGrid>
              <a:tr h="511550">
                <a:tc>
                  <a:txBody>
                    <a:bodyPr/>
                    <a:lstStyle/>
                    <a:p>
                      <a:pPr indent="0" lvl="0" marL="0" rtl="0" algn="ctr">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Column</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A276"/>
                    </a:solidFill>
                  </a:tcPr>
                </a:tc>
                <a:tc>
                  <a:txBody>
                    <a:bodyPr/>
                    <a:lstStyle/>
                    <a:p>
                      <a:pPr indent="0" lvl="0" marL="0" rtl="0" algn="ctr">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Data Type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A276"/>
                    </a:solidFill>
                  </a:tcPr>
                </a:tc>
                <a:tc>
                  <a:txBody>
                    <a:bodyPr/>
                    <a:lstStyle/>
                    <a:p>
                      <a:pPr indent="0" lvl="0" marL="0" rtl="0" algn="ctr">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A276"/>
                    </a:solidFill>
                  </a:tcPr>
                </a:tc>
                <a:tc>
                  <a:txBody>
                    <a:bodyPr/>
                    <a:lstStyle/>
                    <a:p>
                      <a:pPr indent="0" lvl="0" marL="0" rtl="0" algn="ctr">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Purpose</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A276"/>
                    </a:solidFill>
                  </a:tcPr>
                </a:tc>
              </a:tr>
              <a:tr h="1125375">
                <a:tc>
                  <a:txBody>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DepartmentID</a:t>
                      </a:r>
                      <a:endParaRPr b="1"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Short Text</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Primary key of the Department Table</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DepartmentID is in the table because it will be the way a department is identified. Each department will have its own unique ID</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8184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DepartmentName</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Short Text</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Name of the department </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DepartmentName is in the table because it will be used to identify the name of each department.</a:t>
                      </a:r>
                      <a:endParaRPr sz="11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720000" y="342100"/>
            <a:ext cx="77040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820">
                <a:latin typeface="Bebas Neue"/>
                <a:ea typeface="Bebas Neue"/>
                <a:cs typeface="Bebas Neue"/>
                <a:sym typeface="Bebas Neue"/>
              </a:rPr>
              <a:t>RELATIONSHIPS</a:t>
            </a:r>
            <a:endParaRPr sz="3820">
              <a:latin typeface="Bebas Neue"/>
              <a:ea typeface="Bebas Neue"/>
              <a:cs typeface="Bebas Neue"/>
              <a:sym typeface="Bebas Neue"/>
            </a:endParaRPr>
          </a:p>
        </p:txBody>
      </p:sp>
      <p:grpSp>
        <p:nvGrpSpPr>
          <p:cNvPr id="351" name="Google Shape;351;p24"/>
          <p:cNvGrpSpPr/>
          <p:nvPr/>
        </p:nvGrpSpPr>
        <p:grpSpPr>
          <a:xfrm>
            <a:off x="1117203" y="1608687"/>
            <a:ext cx="1967080" cy="4080758"/>
            <a:chOff x="892205" y="1877744"/>
            <a:chExt cx="2153108" cy="4568183"/>
          </a:xfrm>
        </p:grpSpPr>
        <p:sp>
          <p:nvSpPr>
            <p:cNvPr id="352" name="Google Shape;352;p24"/>
            <p:cNvSpPr/>
            <p:nvPr/>
          </p:nvSpPr>
          <p:spPr>
            <a:xfrm flipH="1">
              <a:off x="2341826" y="2563582"/>
              <a:ext cx="628725" cy="689748"/>
            </a:xfrm>
            <a:custGeom>
              <a:rect b="b" l="l" r="r" t="t"/>
              <a:pathLst>
                <a:path extrusionOk="0" h="21521" w="19617">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flipH="1">
              <a:off x="892205" y="3696614"/>
              <a:ext cx="327231" cy="344377"/>
            </a:xfrm>
            <a:custGeom>
              <a:rect b="b" l="l" r="r" t="t"/>
              <a:pathLst>
                <a:path extrusionOk="0" h="10745" w="1021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flipH="1">
              <a:off x="1029827" y="2559512"/>
              <a:ext cx="866504" cy="1334177"/>
            </a:xfrm>
            <a:custGeom>
              <a:rect b="b" l="l" r="r" t="t"/>
              <a:pathLst>
                <a:path extrusionOk="0" h="41628" w="27036">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335726" y="6166387"/>
              <a:ext cx="709587" cy="279540"/>
            </a:xfrm>
            <a:custGeom>
              <a:rect b="b" l="l" r="r" t="t"/>
              <a:pathLst>
                <a:path extrusionOk="0" h="8722" w="2214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355532" y="6295420"/>
              <a:ext cx="689780" cy="150507"/>
            </a:xfrm>
            <a:custGeom>
              <a:rect b="b" l="l" r="r" t="t"/>
              <a:pathLst>
                <a:path extrusionOk="0" h="4696" w="21522">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056185" y="3844397"/>
              <a:ext cx="641577" cy="2492849"/>
            </a:xfrm>
            <a:custGeom>
              <a:rect b="b" l="l" r="r" t="t"/>
              <a:pathLst>
                <a:path extrusionOk="0" h="77780" w="20018">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2056185" y="3844397"/>
              <a:ext cx="451456" cy="167109"/>
            </a:xfrm>
            <a:custGeom>
              <a:rect b="b" l="l" r="r" t="t"/>
              <a:pathLst>
                <a:path extrusionOk="0" h="5214" w="14086">
                  <a:moveTo>
                    <a:pt x="13635" y="1"/>
                  </a:moveTo>
                  <a:lnTo>
                    <a:pt x="1" y="151"/>
                  </a:lnTo>
                  <a:lnTo>
                    <a:pt x="452" y="5214"/>
                  </a:lnTo>
                  <a:lnTo>
                    <a:pt x="14086" y="5214"/>
                  </a:lnTo>
                  <a:lnTo>
                    <a:pt x="13635"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324131" y="6166387"/>
              <a:ext cx="680678" cy="279540"/>
            </a:xfrm>
            <a:custGeom>
              <a:rect b="b" l="l" r="r" t="t"/>
              <a:pathLst>
                <a:path extrusionOk="0" h="8722" w="21238">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1324131" y="6295420"/>
              <a:ext cx="675870" cy="150507"/>
            </a:xfrm>
            <a:custGeom>
              <a:rect b="b" l="l" r="r" t="t"/>
              <a:pathLst>
                <a:path extrusionOk="0" h="4696" w="21088">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1587614" y="3844397"/>
              <a:ext cx="493249" cy="2492849"/>
            </a:xfrm>
            <a:custGeom>
              <a:rect b="b" l="l" r="r" t="t"/>
              <a:pathLst>
                <a:path extrusionOk="0" h="77780" w="1539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1587614" y="3844397"/>
              <a:ext cx="441296" cy="167109"/>
            </a:xfrm>
            <a:custGeom>
              <a:rect b="b" l="l" r="r" t="t"/>
              <a:pathLst>
                <a:path extrusionOk="0" h="5214" w="13769">
                  <a:moveTo>
                    <a:pt x="1" y="1"/>
                  </a:moveTo>
                  <a:lnTo>
                    <a:pt x="118" y="5214"/>
                  </a:lnTo>
                  <a:lnTo>
                    <a:pt x="13768" y="5214"/>
                  </a:lnTo>
                  <a:lnTo>
                    <a:pt x="13651" y="151"/>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flipH="1">
              <a:off x="1542307" y="2497591"/>
              <a:ext cx="1020184" cy="1385938"/>
            </a:xfrm>
            <a:custGeom>
              <a:rect b="b" l="l" r="r" t="t"/>
              <a:pathLst>
                <a:path extrusionOk="0" h="43243" w="31831">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flipH="1">
              <a:off x="1714223" y="3525243"/>
              <a:ext cx="207267" cy="237875"/>
            </a:xfrm>
            <a:custGeom>
              <a:rect b="b" l="l" r="r" t="t"/>
              <a:pathLst>
                <a:path extrusionOk="0" h="7422" w="6467">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flipH="1">
              <a:off x="2194043" y="3525243"/>
              <a:ext cx="207267" cy="237875"/>
            </a:xfrm>
            <a:custGeom>
              <a:rect b="b" l="l" r="r" t="t"/>
              <a:pathLst>
                <a:path extrusionOk="0" h="7422" w="6467">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flipH="1">
              <a:off x="1872197" y="2497591"/>
              <a:ext cx="417195" cy="264060"/>
            </a:xfrm>
            <a:custGeom>
              <a:rect b="b" l="l" r="r" t="t"/>
              <a:pathLst>
                <a:path extrusionOk="0" h="8239" w="13017">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flipH="1">
              <a:off x="1813289" y="2773927"/>
              <a:ext cx="543568" cy="655487"/>
            </a:xfrm>
            <a:custGeom>
              <a:rect b="b" l="l" r="r" t="t"/>
              <a:pathLst>
                <a:path extrusionOk="0" h="20452" w="1696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flipH="1">
              <a:off x="1987866" y="2739665"/>
              <a:ext cx="199223" cy="99099"/>
            </a:xfrm>
            <a:custGeom>
              <a:rect b="b" l="l" r="r" t="t"/>
              <a:pathLst>
                <a:path extrusionOk="0" h="3092" w="6216">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flipH="1">
              <a:off x="2322019" y="2899178"/>
              <a:ext cx="163904" cy="223100"/>
            </a:xfrm>
            <a:custGeom>
              <a:rect b="b" l="l" r="r" t="t"/>
              <a:pathLst>
                <a:path extrusionOk="0" h="6961" w="5114">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flipH="1">
              <a:off x="2241157" y="2899883"/>
              <a:ext cx="137655" cy="182909"/>
            </a:xfrm>
            <a:custGeom>
              <a:rect b="b" l="l" r="r" t="t"/>
              <a:pathLst>
                <a:path extrusionOk="0" h="5707" w="4295">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flipH="1">
              <a:off x="2259361" y="2931805"/>
              <a:ext cx="79837" cy="55831"/>
            </a:xfrm>
            <a:custGeom>
              <a:rect b="b" l="l" r="r" t="t"/>
              <a:pathLst>
                <a:path extrusionOk="0" h="1742" w="2491">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flipH="1">
              <a:off x="2266316" y="3009013"/>
              <a:ext cx="91599" cy="61087"/>
            </a:xfrm>
            <a:custGeom>
              <a:rect b="b" l="l" r="r" t="t"/>
              <a:pathLst>
                <a:path extrusionOk="0" h="1906" w="2858">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flipH="1">
              <a:off x="2403939" y="3005263"/>
              <a:ext cx="591258" cy="335820"/>
            </a:xfrm>
            <a:custGeom>
              <a:rect b="b" l="l" r="r" t="t"/>
              <a:pathLst>
                <a:path extrusionOk="0" h="10478" w="18448">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flipH="1">
              <a:off x="1719575" y="1877744"/>
              <a:ext cx="731541" cy="597508"/>
            </a:xfrm>
            <a:custGeom>
              <a:rect b="b" l="l" r="r" t="t"/>
              <a:pathLst>
                <a:path extrusionOk="0" h="18643" w="22825">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flipH="1">
              <a:off x="2186544" y="2068602"/>
              <a:ext cx="144610" cy="145154"/>
            </a:xfrm>
            <a:custGeom>
              <a:rect b="b" l="l" r="r" t="t"/>
              <a:pathLst>
                <a:path extrusionOk="0" h="4529" w="4512">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flipH="1">
              <a:off x="1817039" y="2079307"/>
              <a:ext cx="145154" cy="145154"/>
            </a:xfrm>
            <a:custGeom>
              <a:rect b="b" l="l" r="r" t="t"/>
              <a:pathLst>
                <a:path extrusionOk="0" h="4529" w="4529">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flipH="1">
              <a:off x="1906459" y="2296253"/>
              <a:ext cx="344890" cy="417740"/>
            </a:xfrm>
            <a:custGeom>
              <a:rect b="b" l="l" r="r" t="t"/>
              <a:pathLst>
                <a:path extrusionOk="0" h="13034" w="10761">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flipH="1">
              <a:off x="1897357" y="1986939"/>
              <a:ext cx="344890" cy="373607"/>
            </a:xfrm>
            <a:custGeom>
              <a:rect b="b" l="l" r="r" t="t"/>
              <a:pathLst>
                <a:path extrusionOk="0" h="11657" w="10761">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flipH="1">
              <a:off x="2114239" y="2108825"/>
              <a:ext cx="34294" cy="34294"/>
            </a:xfrm>
            <a:custGeom>
              <a:rect b="b" l="l" r="r" t="t"/>
              <a:pathLst>
                <a:path extrusionOk="0" h="1070" w="107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flipH="1">
              <a:off x="1995366" y="2110427"/>
              <a:ext cx="34294" cy="33909"/>
            </a:xfrm>
            <a:custGeom>
              <a:rect b="b" l="l" r="r" t="t"/>
              <a:pathLst>
                <a:path extrusionOk="0" h="1058" w="107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flipH="1">
              <a:off x="2009820" y="2218596"/>
              <a:ext cx="99643" cy="48812"/>
            </a:xfrm>
            <a:custGeom>
              <a:rect b="b" l="l" r="r" t="t"/>
              <a:pathLst>
                <a:path extrusionOk="0" h="1523" w="3109">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flipH="1">
              <a:off x="2061773" y="2073153"/>
              <a:ext cx="38043" cy="127847"/>
            </a:xfrm>
            <a:custGeom>
              <a:rect b="b" l="l" r="r" t="t"/>
              <a:pathLst>
                <a:path extrusionOk="0" h="3989" w="1187">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flipH="1">
              <a:off x="1886940" y="2059532"/>
              <a:ext cx="364729" cy="131277"/>
            </a:xfrm>
            <a:custGeom>
              <a:rect b="b" l="l" r="r" t="t"/>
              <a:pathLst>
                <a:path extrusionOk="0" h="4096" w="1138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4"/>
          <p:cNvSpPr txBox="1"/>
          <p:nvPr>
            <p:ph idx="4294967295" type="body"/>
          </p:nvPr>
        </p:nvSpPr>
        <p:spPr>
          <a:xfrm>
            <a:off x="3359100" y="1259625"/>
            <a:ext cx="5527200" cy="2862000"/>
          </a:xfrm>
          <a:prstGeom prst="rect">
            <a:avLst/>
          </a:prstGeom>
        </p:spPr>
        <p:txBody>
          <a:bodyPr anchorCtr="0" anchor="t" bIns="91425" lIns="91425" spcFirstLastPara="1" rIns="91425" wrap="square" tIns="91425">
            <a:noAutofit/>
          </a:bodyPr>
          <a:lstStyle/>
          <a:p>
            <a:pPr indent="-391477" lvl="0" marL="457200" rtl="0" algn="l">
              <a:lnSpc>
                <a:spcPct val="150000"/>
              </a:lnSpc>
              <a:spcBef>
                <a:spcPts val="0"/>
              </a:spcBef>
              <a:spcAft>
                <a:spcPts val="0"/>
              </a:spcAft>
              <a:buClr>
                <a:srgbClr val="4AA276"/>
              </a:buClr>
              <a:buSzPts val="2565"/>
              <a:buFont typeface="Calibri"/>
              <a:buChar char="●"/>
            </a:pPr>
            <a:r>
              <a:rPr lang="en" sz="2565">
                <a:solidFill>
                  <a:schemeClr val="dk1"/>
                </a:solidFill>
                <a:latin typeface="Calibri"/>
                <a:ea typeface="Calibri"/>
                <a:cs typeface="Calibri"/>
                <a:sym typeface="Calibri"/>
              </a:rPr>
              <a:t>Room (1) - Patient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a:t>
            </a:r>
            <a:endParaRPr sz="2565">
              <a:solidFill>
                <a:schemeClr val="dk1"/>
              </a:solidFill>
              <a:latin typeface="Calibri"/>
              <a:ea typeface="Calibri"/>
              <a:cs typeface="Calibri"/>
              <a:sym typeface="Calibri"/>
            </a:endParaRPr>
          </a:p>
          <a:p>
            <a:pPr indent="-391477" lvl="0" marL="457200" rtl="0" algn="l">
              <a:lnSpc>
                <a:spcPct val="150000"/>
              </a:lnSpc>
              <a:spcBef>
                <a:spcPts val="0"/>
              </a:spcBef>
              <a:spcAft>
                <a:spcPts val="0"/>
              </a:spcAft>
              <a:buClr>
                <a:srgbClr val="4AA276"/>
              </a:buClr>
              <a:buSzPts val="2565"/>
              <a:buFont typeface="Calibri"/>
              <a:buChar char="●"/>
            </a:pPr>
            <a:r>
              <a:rPr lang="en" sz="2565">
                <a:solidFill>
                  <a:schemeClr val="dk1"/>
                </a:solidFill>
                <a:latin typeface="Calibri"/>
                <a:ea typeface="Calibri"/>
                <a:cs typeface="Calibri"/>
                <a:sym typeface="Calibri"/>
              </a:rPr>
              <a:t>Patient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 Nurse </a:t>
            </a:r>
            <a:r>
              <a:rPr lang="en" sz="2565">
                <a:solidFill>
                  <a:schemeClr val="dk1"/>
                </a:solidFill>
                <a:latin typeface="Calibri"/>
                <a:ea typeface="Calibri"/>
                <a:cs typeface="Calibri"/>
                <a:sym typeface="Calibri"/>
              </a:rPr>
              <a:t>(∞)</a:t>
            </a:r>
            <a:endParaRPr sz="2565">
              <a:solidFill>
                <a:schemeClr val="dk1"/>
              </a:solidFill>
              <a:latin typeface="Calibri"/>
              <a:ea typeface="Calibri"/>
              <a:cs typeface="Calibri"/>
              <a:sym typeface="Calibri"/>
            </a:endParaRPr>
          </a:p>
          <a:p>
            <a:pPr indent="-391477" lvl="0" marL="457200" rtl="0" algn="l">
              <a:lnSpc>
                <a:spcPct val="150000"/>
              </a:lnSpc>
              <a:spcBef>
                <a:spcPts val="0"/>
              </a:spcBef>
              <a:spcAft>
                <a:spcPts val="0"/>
              </a:spcAft>
              <a:buClr>
                <a:srgbClr val="4AA276"/>
              </a:buClr>
              <a:buSzPts val="2565"/>
              <a:buFont typeface="Calibri"/>
              <a:buChar char="●"/>
            </a:pPr>
            <a:r>
              <a:rPr lang="en" sz="2565">
                <a:solidFill>
                  <a:schemeClr val="dk1"/>
                </a:solidFill>
                <a:latin typeface="Calibri"/>
                <a:ea typeface="Calibri"/>
                <a:cs typeface="Calibri"/>
                <a:sym typeface="Calibri"/>
              </a:rPr>
              <a:t>Patient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Doctor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a:t>
            </a:r>
            <a:endParaRPr sz="2565">
              <a:solidFill>
                <a:schemeClr val="dk1"/>
              </a:solidFill>
              <a:latin typeface="Calibri"/>
              <a:ea typeface="Calibri"/>
              <a:cs typeface="Calibri"/>
              <a:sym typeface="Calibri"/>
            </a:endParaRPr>
          </a:p>
          <a:p>
            <a:pPr indent="-391477" lvl="0" marL="457200" rtl="0" algn="l">
              <a:lnSpc>
                <a:spcPct val="150000"/>
              </a:lnSpc>
              <a:spcBef>
                <a:spcPts val="0"/>
              </a:spcBef>
              <a:spcAft>
                <a:spcPts val="0"/>
              </a:spcAft>
              <a:buClr>
                <a:srgbClr val="4AA276"/>
              </a:buClr>
              <a:buSzPts val="2565"/>
              <a:buFont typeface="Calibri"/>
              <a:buChar char="●"/>
            </a:pPr>
            <a:r>
              <a:rPr lang="en" sz="2565">
                <a:solidFill>
                  <a:schemeClr val="dk1"/>
                </a:solidFill>
                <a:latin typeface="Calibri"/>
                <a:ea typeface="Calibri"/>
                <a:cs typeface="Calibri"/>
                <a:sym typeface="Calibri"/>
              </a:rPr>
              <a:t>Doctor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 Department (1) </a:t>
            </a:r>
            <a:endParaRPr sz="2565">
              <a:solidFill>
                <a:schemeClr val="dk1"/>
              </a:solidFill>
              <a:latin typeface="Calibri"/>
              <a:ea typeface="Calibri"/>
              <a:cs typeface="Calibri"/>
              <a:sym typeface="Calibri"/>
            </a:endParaRPr>
          </a:p>
          <a:p>
            <a:pPr indent="-391477" lvl="0" marL="457200" rtl="0" algn="l">
              <a:lnSpc>
                <a:spcPct val="150000"/>
              </a:lnSpc>
              <a:spcBef>
                <a:spcPts val="0"/>
              </a:spcBef>
              <a:spcAft>
                <a:spcPts val="0"/>
              </a:spcAft>
              <a:buClr>
                <a:srgbClr val="4AA276"/>
              </a:buClr>
              <a:buSzPts val="2565"/>
              <a:buFont typeface="Calibri"/>
              <a:buChar char="●"/>
            </a:pPr>
            <a:r>
              <a:rPr lang="en" sz="2565">
                <a:solidFill>
                  <a:schemeClr val="dk1"/>
                </a:solidFill>
                <a:latin typeface="Calibri"/>
                <a:ea typeface="Calibri"/>
                <a:cs typeface="Calibri"/>
                <a:sym typeface="Calibri"/>
              </a:rPr>
              <a:t>Nurse </a:t>
            </a:r>
            <a:r>
              <a:rPr lang="en" sz="2565">
                <a:solidFill>
                  <a:schemeClr val="dk1"/>
                </a:solidFill>
                <a:latin typeface="Calibri"/>
                <a:ea typeface="Calibri"/>
                <a:cs typeface="Calibri"/>
                <a:sym typeface="Calibri"/>
              </a:rPr>
              <a:t>(∞)</a:t>
            </a:r>
            <a:r>
              <a:rPr lang="en" sz="2565">
                <a:solidFill>
                  <a:schemeClr val="dk1"/>
                </a:solidFill>
                <a:latin typeface="Calibri"/>
                <a:ea typeface="Calibri"/>
                <a:cs typeface="Calibri"/>
                <a:sym typeface="Calibri"/>
              </a:rPr>
              <a:t> - Department (1) </a:t>
            </a:r>
            <a:endParaRPr sz="2565">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ph type="title"/>
          </p:nvPr>
        </p:nvSpPr>
        <p:spPr>
          <a:xfrm>
            <a:off x="3106800" y="465325"/>
            <a:ext cx="32403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Bebas Neue"/>
                <a:ea typeface="Bebas Neue"/>
                <a:cs typeface="Bebas Neue"/>
                <a:sym typeface="Bebas Neue"/>
              </a:rPr>
              <a:t>Switchboard</a:t>
            </a:r>
            <a:endParaRPr sz="4020">
              <a:latin typeface="Bebas Neue"/>
              <a:ea typeface="Bebas Neue"/>
              <a:cs typeface="Bebas Neue"/>
              <a:sym typeface="Bebas Neue"/>
            </a:endParaRPr>
          </a:p>
        </p:txBody>
      </p:sp>
      <p:pic>
        <p:nvPicPr>
          <p:cNvPr id="390" name="Google Shape;390;p25"/>
          <p:cNvPicPr preferRelativeResize="0"/>
          <p:nvPr/>
        </p:nvPicPr>
        <p:blipFill>
          <a:blip r:embed="rId3">
            <a:alphaModFix/>
          </a:blip>
          <a:stretch>
            <a:fillRect/>
          </a:stretch>
        </p:blipFill>
        <p:spPr>
          <a:xfrm>
            <a:off x="2085138" y="946400"/>
            <a:ext cx="4973725" cy="2096300"/>
          </a:xfrm>
          <a:prstGeom prst="rect">
            <a:avLst/>
          </a:prstGeom>
          <a:noFill/>
          <a:ln>
            <a:noFill/>
          </a:ln>
        </p:spPr>
      </p:pic>
      <p:pic>
        <p:nvPicPr>
          <p:cNvPr id="391" name="Google Shape;391;p25"/>
          <p:cNvPicPr preferRelativeResize="0"/>
          <p:nvPr/>
        </p:nvPicPr>
        <p:blipFill rotWithShape="1">
          <a:blip r:embed="rId4">
            <a:alphaModFix/>
          </a:blip>
          <a:srcRect b="0" l="6629" r="0" t="0"/>
          <a:stretch/>
        </p:blipFill>
        <p:spPr>
          <a:xfrm>
            <a:off x="1089925" y="3179575"/>
            <a:ext cx="1691925" cy="1466325"/>
          </a:xfrm>
          <a:prstGeom prst="rect">
            <a:avLst/>
          </a:prstGeom>
          <a:noFill/>
          <a:ln>
            <a:noFill/>
          </a:ln>
        </p:spPr>
      </p:pic>
      <p:pic>
        <p:nvPicPr>
          <p:cNvPr id="392" name="Google Shape;392;p25"/>
          <p:cNvPicPr preferRelativeResize="0"/>
          <p:nvPr/>
        </p:nvPicPr>
        <p:blipFill rotWithShape="1">
          <a:blip r:embed="rId5">
            <a:alphaModFix/>
          </a:blip>
          <a:srcRect b="0" l="6384" r="0" t="0"/>
          <a:stretch/>
        </p:blipFill>
        <p:spPr>
          <a:xfrm>
            <a:off x="3011925" y="3203376"/>
            <a:ext cx="1330000" cy="1168788"/>
          </a:xfrm>
          <a:prstGeom prst="rect">
            <a:avLst/>
          </a:prstGeom>
          <a:noFill/>
          <a:ln>
            <a:noFill/>
          </a:ln>
        </p:spPr>
      </p:pic>
      <p:pic>
        <p:nvPicPr>
          <p:cNvPr id="393" name="Google Shape;393;p25"/>
          <p:cNvPicPr preferRelativeResize="0"/>
          <p:nvPr/>
        </p:nvPicPr>
        <p:blipFill rotWithShape="1">
          <a:blip r:embed="rId6">
            <a:alphaModFix/>
          </a:blip>
          <a:srcRect b="0" l="13329" r="0" t="0"/>
          <a:stretch/>
        </p:blipFill>
        <p:spPr>
          <a:xfrm>
            <a:off x="4572000" y="3179575"/>
            <a:ext cx="990600" cy="1552575"/>
          </a:xfrm>
          <a:prstGeom prst="rect">
            <a:avLst/>
          </a:prstGeom>
          <a:noFill/>
          <a:ln>
            <a:noFill/>
          </a:ln>
        </p:spPr>
      </p:pic>
      <p:pic>
        <p:nvPicPr>
          <p:cNvPr id="394" name="Google Shape;394;p25"/>
          <p:cNvPicPr preferRelativeResize="0"/>
          <p:nvPr/>
        </p:nvPicPr>
        <p:blipFill rotWithShape="1">
          <a:blip r:embed="rId7">
            <a:alphaModFix/>
          </a:blip>
          <a:srcRect b="0" l="12280" r="0" t="0"/>
          <a:stretch/>
        </p:blipFill>
        <p:spPr>
          <a:xfrm>
            <a:off x="5759173" y="3179575"/>
            <a:ext cx="1146675" cy="1272800"/>
          </a:xfrm>
          <a:prstGeom prst="rect">
            <a:avLst/>
          </a:prstGeom>
          <a:noFill/>
          <a:ln>
            <a:noFill/>
          </a:ln>
        </p:spPr>
      </p:pic>
      <p:pic>
        <p:nvPicPr>
          <p:cNvPr id="395" name="Google Shape;395;p25"/>
          <p:cNvPicPr preferRelativeResize="0"/>
          <p:nvPr/>
        </p:nvPicPr>
        <p:blipFill rotWithShape="1">
          <a:blip r:embed="rId8">
            <a:alphaModFix/>
          </a:blip>
          <a:srcRect b="0" l="16261" r="0" t="0"/>
          <a:stretch/>
        </p:blipFill>
        <p:spPr>
          <a:xfrm>
            <a:off x="7102425" y="3179563"/>
            <a:ext cx="1257300" cy="1220670"/>
          </a:xfrm>
          <a:prstGeom prst="rect">
            <a:avLst/>
          </a:prstGeom>
          <a:noFill/>
          <a:ln>
            <a:noFill/>
          </a:ln>
        </p:spPr>
      </p:pic>
      <p:sp>
        <p:nvSpPr>
          <p:cNvPr id="396" name="Google Shape;396;p25"/>
          <p:cNvSpPr/>
          <p:nvPr/>
        </p:nvSpPr>
        <p:spPr>
          <a:xfrm>
            <a:off x="1617000" y="1097800"/>
            <a:ext cx="372000" cy="1828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1713150" y="1190775"/>
            <a:ext cx="372000" cy="166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txBox="1"/>
          <p:nvPr/>
        </p:nvSpPr>
        <p:spPr>
          <a:xfrm>
            <a:off x="1004800" y="1725050"/>
            <a:ext cx="833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Bebas Neue"/>
                <a:ea typeface="Bebas Neue"/>
                <a:cs typeface="Bebas Neue"/>
                <a:sym typeface="Bebas Neue"/>
              </a:rPr>
              <a:t>MAIN</a:t>
            </a:r>
            <a:endParaRPr sz="1900">
              <a:latin typeface="Bebas Neue"/>
              <a:ea typeface="Bebas Neue"/>
              <a:cs typeface="Bebas Neue"/>
              <a:sym typeface="Bebas Neue"/>
            </a:endParaRPr>
          </a:p>
        </p:txBody>
      </p:sp>
      <p:sp>
        <p:nvSpPr>
          <p:cNvPr id="399" name="Google Shape;399;p25"/>
          <p:cNvSpPr/>
          <p:nvPr/>
        </p:nvSpPr>
        <p:spPr>
          <a:xfrm>
            <a:off x="705575" y="3224075"/>
            <a:ext cx="237300" cy="1353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txBox="1"/>
          <p:nvPr/>
        </p:nvSpPr>
        <p:spPr>
          <a:xfrm>
            <a:off x="173675" y="3751713"/>
            <a:ext cx="531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Bebas Neue"/>
                <a:ea typeface="Bebas Neue"/>
                <a:cs typeface="Bebas Neue"/>
                <a:sym typeface="Bebas Neue"/>
              </a:rPr>
              <a:t>SUB</a:t>
            </a:r>
            <a:endParaRPr sz="1900">
              <a:latin typeface="Bebas Neue"/>
              <a:ea typeface="Bebas Neue"/>
              <a:cs typeface="Bebas Neue"/>
              <a:sym typeface="Bebas Neue"/>
            </a:endParaRPr>
          </a:p>
        </p:txBody>
      </p:sp>
      <p:sp>
        <p:nvSpPr>
          <p:cNvPr id="401" name="Google Shape;401;p25"/>
          <p:cNvSpPr/>
          <p:nvPr/>
        </p:nvSpPr>
        <p:spPr>
          <a:xfrm>
            <a:off x="808000" y="3351300"/>
            <a:ext cx="282000" cy="112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