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63" r:id="rId2"/>
    <p:sldId id="275" r:id="rId3"/>
    <p:sldId id="256" r:id="rId4"/>
    <p:sldId id="257" r:id="rId5"/>
    <p:sldId id="258" r:id="rId6"/>
    <p:sldId id="264" r:id="rId7"/>
    <p:sldId id="259" r:id="rId8"/>
    <p:sldId id="260" r:id="rId9"/>
    <p:sldId id="261" r:id="rId10"/>
    <p:sldId id="262" r:id="rId11"/>
    <p:sldId id="265" r:id="rId12"/>
    <p:sldId id="266" r:id="rId13"/>
    <p:sldId id="267" r:id="rId14"/>
    <p:sldId id="269" r:id="rId15"/>
    <p:sldId id="272" r:id="rId16"/>
    <p:sldId id="278" r:id="rId17"/>
    <p:sldId id="277" r:id="rId18"/>
    <p:sldId id="279" r:id="rId19"/>
    <p:sldId id="281" r:id="rId20"/>
    <p:sldId id="282" r:id="rId21"/>
    <p:sldId id="283" r:id="rId22"/>
    <p:sldId id="284" r:id="rId23"/>
    <p:sldId id="280" r:id="rId24"/>
    <p:sldId id="268" r:id="rId25"/>
    <p:sldId id="270" r:id="rId26"/>
    <p:sldId id="271" r:id="rId27"/>
    <p:sldId id="273" r:id="rId28"/>
    <p:sldId id="274" r:id="rId29"/>
    <p:sldId id="27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D7779C-800D-441C-BA89-8E371B81698E}">
          <p14:sldIdLst>
            <p14:sldId id="263"/>
          </p14:sldIdLst>
        </p14:section>
        <p14:section name="Class" id="{DF72F5F7-BF3D-448E-8D78-14962C0D52FF}">
          <p14:sldIdLst>
            <p14:sldId id="275"/>
          </p14:sldIdLst>
        </p14:section>
        <p14:section name="Abstraction" id="{D1388229-E229-498B-B6AC-52EB500DFD15}">
          <p14:sldIdLst>
            <p14:sldId id="256"/>
          </p14:sldIdLst>
        </p14:section>
        <p14:section name="Encapsulation" id="{AE3B0EEA-D25C-4BDD-8959-BCECF932AB2C}">
          <p14:sldIdLst>
            <p14:sldId id="257"/>
          </p14:sldIdLst>
        </p14:section>
        <p14:section name="Inheritance" id="{7490EE4A-E798-48B1-89A7-3C65E46E1389}">
          <p14:sldIdLst>
            <p14:sldId id="258"/>
            <p14:sldId id="264"/>
          </p14:sldIdLst>
        </p14:section>
        <p14:section name="Polymorphism" id="{2ABAA6E2-ED16-49A0-B6EC-6B42875DA733}">
          <p14:sldIdLst>
            <p14:sldId id="259"/>
            <p14:sldId id="260"/>
            <p14:sldId id="261"/>
            <p14:sldId id="262"/>
          </p14:sldIdLst>
        </p14:section>
        <p14:section name="Relationship" id="{8BB019BB-9E14-4859-B659-579831AF7F5D}">
          <p14:sldIdLst>
            <p14:sldId id="265"/>
            <p14:sldId id="266"/>
            <p14:sldId id="267"/>
            <p14:sldId id="269"/>
            <p14:sldId id="272"/>
            <p14:sldId id="278"/>
            <p14:sldId id="277"/>
            <p14:sldId id="279"/>
            <p14:sldId id="281"/>
            <p14:sldId id="282"/>
            <p14:sldId id="283"/>
            <p14:sldId id="284"/>
            <p14:sldId id="280"/>
          </p14:sldIdLst>
        </p14:section>
        <p14:section name="Interface" id="{5C77B479-BBB6-419D-86F9-0FC389C32AED}">
          <p14:sldIdLst>
            <p14:sldId id="268"/>
            <p14:sldId id="270"/>
            <p14:sldId id="271"/>
            <p14:sldId id="273"/>
            <p14:sldId id="274"/>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0075" autoAdjust="0"/>
  </p:normalViewPr>
  <p:slideViewPr>
    <p:cSldViewPr snapToGrid="0">
      <p:cViewPr varScale="1">
        <p:scale>
          <a:sx n="76" d="100"/>
          <a:sy n="76" d="100"/>
        </p:scale>
        <p:origin x="126"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ACE5A7-E0DC-4D32-B509-2DB6C608C02E}" type="datetimeFigureOut">
              <a:rPr lang="en-IN" smtClean="0"/>
              <a:t>08-01-2019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D4EAC-2E5D-4BB6-8320-4CD6D7014950}" type="slidenum">
              <a:rPr lang="en-IN" smtClean="0"/>
              <a:t>‹#›</a:t>
            </a:fld>
            <a:endParaRPr lang="en-IN"/>
          </a:p>
        </p:txBody>
      </p:sp>
    </p:spTree>
    <p:extLst>
      <p:ext uri="{BB962C8B-B14F-4D97-AF65-F5344CB8AC3E}">
        <p14:creationId xmlns:p14="http://schemas.microsoft.com/office/powerpoint/2010/main" val="3702818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https://www.softwaretestingmaterial.com/selenium-interview-questions/</a:t>
            </a:r>
          </a:p>
        </p:txBody>
      </p:sp>
      <p:sp>
        <p:nvSpPr>
          <p:cNvPr id="4" name="Slide Number Placeholder 3"/>
          <p:cNvSpPr>
            <a:spLocks noGrp="1"/>
          </p:cNvSpPr>
          <p:nvPr>
            <p:ph type="sldNum" sz="quarter" idx="10"/>
          </p:nvPr>
        </p:nvSpPr>
        <p:spPr/>
        <p:txBody>
          <a:bodyPr/>
          <a:lstStyle/>
          <a:p>
            <a:fld id="{B2DD4EAC-2E5D-4BB6-8320-4CD6D7014950}" type="slidenum">
              <a:rPr lang="en-IN" smtClean="0"/>
              <a:t>1</a:t>
            </a:fld>
            <a:endParaRPr lang="en-IN"/>
          </a:p>
        </p:txBody>
      </p:sp>
    </p:spTree>
    <p:extLst>
      <p:ext uri="{BB962C8B-B14F-4D97-AF65-F5344CB8AC3E}">
        <p14:creationId xmlns:p14="http://schemas.microsoft.com/office/powerpoint/2010/main" val="1667876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https://www.softwaretestingmaterial.com/selenium-interview-questions/</a:t>
            </a:r>
          </a:p>
        </p:txBody>
      </p:sp>
      <p:sp>
        <p:nvSpPr>
          <p:cNvPr id="4" name="Slide Number Placeholder 3"/>
          <p:cNvSpPr>
            <a:spLocks noGrp="1"/>
          </p:cNvSpPr>
          <p:nvPr>
            <p:ph type="sldNum" sz="quarter" idx="10"/>
          </p:nvPr>
        </p:nvSpPr>
        <p:spPr/>
        <p:txBody>
          <a:bodyPr/>
          <a:lstStyle/>
          <a:p>
            <a:fld id="{B2DD4EAC-2E5D-4BB6-8320-4CD6D7014950}" type="slidenum">
              <a:rPr lang="en-IN" smtClean="0"/>
              <a:t>2</a:t>
            </a:fld>
            <a:endParaRPr lang="en-IN"/>
          </a:p>
        </p:txBody>
      </p:sp>
    </p:spTree>
    <p:extLst>
      <p:ext uri="{BB962C8B-B14F-4D97-AF65-F5344CB8AC3E}">
        <p14:creationId xmlns:p14="http://schemas.microsoft.com/office/powerpoint/2010/main" val="2465778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http://www.javaguides.net/2018/08/polymorphism-in-java-with-example.html</a:t>
            </a:r>
          </a:p>
        </p:txBody>
      </p:sp>
      <p:sp>
        <p:nvSpPr>
          <p:cNvPr id="4" name="Slide Number Placeholder 3"/>
          <p:cNvSpPr>
            <a:spLocks noGrp="1"/>
          </p:cNvSpPr>
          <p:nvPr>
            <p:ph type="sldNum" sz="quarter" idx="10"/>
          </p:nvPr>
        </p:nvSpPr>
        <p:spPr/>
        <p:txBody>
          <a:bodyPr/>
          <a:lstStyle/>
          <a:p>
            <a:fld id="{B2DD4EAC-2E5D-4BB6-8320-4CD6D7014950}" type="slidenum">
              <a:rPr lang="en-IN" smtClean="0"/>
              <a:t>7</a:t>
            </a:fld>
            <a:endParaRPr lang="en-IN"/>
          </a:p>
        </p:txBody>
      </p:sp>
    </p:spTree>
    <p:extLst>
      <p:ext uri="{BB962C8B-B14F-4D97-AF65-F5344CB8AC3E}">
        <p14:creationId xmlns:p14="http://schemas.microsoft.com/office/powerpoint/2010/main" val="1842966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https://www.slideshare.net/AdilAslam4/class-diagram-in-uml</a:t>
            </a:r>
          </a:p>
        </p:txBody>
      </p:sp>
      <p:sp>
        <p:nvSpPr>
          <p:cNvPr id="4" name="Slide Number Placeholder 3"/>
          <p:cNvSpPr>
            <a:spLocks noGrp="1"/>
          </p:cNvSpPr>
          <p:nvPr>
            <p:ph type="sldNum" sz="quarter" idx="10"/>
          </p:nvPr>
        </p:nvSpPr>
        <p:spPr/>
        <p:txBody>
          <a:bodyPr/>
          <a:lstStyle/>
          <a:p>
            <a:fld id="{B2DD4EAC-2E5D-4BB6-8320-4CD6D7014950}" type="slidenum">
              <a:rPr lang="en-IN" smtClean="0"/>
              <a:t>11</a:t>
            </a:fld>
            <a:endParaRPr lang="en-IN"/>
          </a:p>
        </p:txBody>
      </p:sp>
    </p:spTree>
    <p:extLst>
      <p:ext uri="{BB962C8B-B14F-4D97-AF65-F5344CB8AC3E}">
        <p14:creationId xmlns:p14="http://schemas.microsoft.com/office/powerpoint/2010/main" val="1211952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Coupling</a:t>
            </a:r>
          </a:p>
          <a:p>
            <a:r>
              <a:rPr lang="en-IN" sz="1200" b="1" i="0" kern="1200" dirty="0">
                <a:solidFill>
                  <a:schemeClr val="tx1"/>
                </a:solidFill>
                <a:effectLst/>
                <a:latin typeface="+mn-lt"/>
                <a:ea typeface="+mn-ea"/>
                <a:cs typeface="+mn-cs"/>
              </a:rPr>
              <a:t>Intent</a:t>
            </a:r>
          </a:p>
          <a:p>
            <a:r>
              <a:rPr lang="en-IN" sz="1200" b="0" i="0" kern="1200" dirty="0">
                <a:solidFill>
                  <a:schemeClr val="tx1"/>
                </a:solidFill>
                <a:effectLst/>
                <a:latin typeface="+mn-lt"/>
                <a:ea typeface="+mn-ea"/>
                <a:cs typeface="+mn-cs"/>
              </a:rPr>
              <a:t>Coupling refers to the degree in which one class knows about another class. If one class uses another class, that is coupling. This includes low dependencies between “</a:t>
            </a:r>
            <a:r>
              <a:rPr lang="en-IN" sz="1200" b="0" i="0" kern="1200" dirty="0" err="1">
                <a:solidFill>
                  <a:schemeClr val="tx1"/>
                </a:solidFill>
                <a:effectLst/>
                <a:latin typeface="+mn-lt"/>
                <a:ea typeface="+mn-ea"/>
                <a:cs typeface="+mn-cs"/>
              </a:rPr>
              <a:t>artifacts</a:t>
            </a:r>
            <a:r>
              <a:rPr lang="en-IN" sz="1200" b="0" i="0" kern="1200" dirty="0">
                <a:solidFill>
                  <a:schemeClr val="tx1"/>
                </a:solidFill>
                <a:effectLst/>
                <a:latin typeface="+mn-lt"/>
                <a:ea typeface="+mn-ea"/>
                <a:cs typeface="+mn-cs"/>
              </a:rPr>
              <a:t>” (classes, modules, components).There shouldn’t be too much of a dependency between the modules; even if there is a dependency, it should be via the interfaces and should be minimal.</a:t>
            </a:r>
          </a:p>
          <a:p>
            <a:r>
              <a:rPr lang="en-IN" sz="1200" b="1" i="0" kern="1200" dirty="0">
                <a:solidFill>
                  <a:schemeClr val="tx1"/>
                </a:solidFill>
                <a:effectLst/>
                <a:latin typeface="+mn-lt"/>
                <a:ea typeface="+mn-ea"/>
                <a:cs typeface="+mn-cs"/>
              </a:rPr>
              <a:t>Key Points</a:t>
            </a:r>
          </a:p>
          <a:p>
            <a:r>
              <a:rPr lang="en-IN" sz="1200" b="0" i="0" kern="1200" dirty="0">
                <a:solidFill>
                  <a:schemeClr val="tx1"/>
                </a:solidFill>
                <a:effectLst/>
                <a:latin typeface="+mn-lt"/>
                <a:ea typeface="+mn-ea"/>
                <a:cs typeface="+mn-cs"/>
              </a:rPr>
              <a:t>While creating a complex application in Java, the logic of one class will call the logic of another class to provide the same service to the clients.</a:t>
            </a:r>
          </a:p>
          <a:p>
            <a:r>
              <a:rPr lang="en-IN" sz="1200" b="0" i="0" kern="1200" dirty="0">
                <a:solidFill>
                  <a:schemeClr val="tx1"/>
                </a:solidFill>
                <a:effectLst/>
                <a:latin typeface="+mn-lt"/>
                <a:ea typeface="+mn-ea"/>
                <a:cs typeface="+mn-cs"/>
              </a:rPr>
              <a:t>If one class is calling another class logic, then it is called collaboration.</a:t>
            </a:r>
          </a:p>
          <a:p>
            <a:r>
              <a:rPr lang="en-IN" sz="1200" b="0" i="0" kern="1200" dirty="0">
                <a:solidFill>
                  <a:schemeClr val="tx1"/>
                </a:solidFill>
                <a:effectLst/>
                <a:latin typeface="+mn-lt"/>
                <a:ea typeface="+mn-ea"/>
                <a:cs typeface="+mn-cs"/>
              </a:rPr>
              <a:t>When one class is collaborating with another class, then there exists a tight-coupling between the two classes.</a:t>
            </a:r>
          </a:p>
          <a:p>
            <a:r>
              <a:rPr lang="en-IN" sz="1200" b="0" i="0" kern="1200" dirty="0">
                <a:solidFill>
                  <a:schemeClr val="tx1"/>
                </a:solidFill>
                <a:effectLst/>
                <a:latin typeface="+mn-lt"/>
                <a:ea typeface="+mn-ea"/>
                <a:cs typeface="+mn-cs"/>
              </a:rPr>
              <a:t>If one class wants to call the logic of a second class, then the first class needs an object of a second class. It means the first class creates an object of a second class.</a:t>
            </a:r>
          </a:p>
          <a:p>
            <a:endParaRPr lang="en-IN" dirty="0"/>
          </a:p>
          <a:p>
            <a:r>
              <a:rPr lang="en-IN" sz="1200" b="1" i="0" kern="1200" dirty="0">
                <a:solidFill>
                  <a:schemeClr val="tx1"/>
                </a:solidFill>
                <a:effectLst/>
                <a:latin typeface="+mn-lt"/>
                <a:ea typeface="+mn-ea"/>
                <a:cs typeface="+mn-cs"/>
              </a:rPr>
              <a:t>Cohesion</a:t>
            </a:r>
          </a:p>
          <a:p>
            <a:r>
              <a:rPr lang="en-IN" sz="1200" b="1" i="0" kern="1200" dirty="0">
                <a:solidFill>
                  <a:schemeClr val="tx1"/>
                </a:solidFill>
                <a:effectLst/>
                <a:latin typeface="+mn-lt"/>
                <a:ea typeface="+mn-ea"/>
                <a:cs typeface="+mn-cs"/>
              </a:rPr>
              <a:t>Intent</a:t>
            </a:r>
          </a:p>
          <a:p>
            <a:r>
              <a:rPr lang="en-IN" sz="1200" b="0" i="0" kern="1200" dirty="0">
                <a:solidFill>
                  <a:schemeClr val="tx1"/>
                </a:solidFill>
                <a:effectLst/>
                <a:latin typeface="+mn-lt"/>
                <a:ea typeface="+mn-ea"/>
                <a:cs typeface="+mn-cs"/>
              </a:rPr>
              <a:t>The term cohesion is used to indicate the degree in which a class has a single, well-focused responsibility. Cohesion is a measure of how the methods of a class or a module are meaningfully and strongly related and how focused they are in providing a well-defined purpose to the system.</a:t>
            </a:r>
          </a:p>
          <a:p>
            <a:r>
              <a:rPr lang="en-IN" sz="1200" b="1" i="0" kern="1200" dirty="0">
                <a:solidFill>
                  <a:schemeClr val="tx1"/>
                </a:solidFill>
                <a:effectLst/>
                <a:latin typeface="+mn-lt"/>
                <a:ea typeface="+mn-ea"/>
                <a:cs typeface="+mn-cs"/>
              </a:rPr>
              <a:t>Explanation</a:t>
            </a:r>
          </a:p>
          <a:p>
            <a:r>
              <a:rPr lang="en-IN" sz="1200" b="0" i="0" kern="1200" dirty="0">
                <a:solidFill>
                  <a:schemeClr val="tx1"/>
                </a:solidFill>
                <a:effectLst/>
                <a:latin typeface="+mn-lt"/>
                <a:ea typeface="+mn-ea"/>
                <a:cs typeface="+mn-cs"/>
              </a:rPr>
              <a:t>In object-oriented design, cohesion refers all about how a single class is designed. Cohesion is the Object Oriented principle most closely associated with making sure that a class is designed with a single, well-focused purpose.</a:t>
            </a:r>
          </a:p>
          <a:p>
            <a:r>
              <a:rPr lang="en-IN" sz="1200" b="0" i="0" kern="1200" dirty="0">
                <a:solidFill>
                  <a:schemeClr val="tx1"/>
                </a:solidFill>
                <a:effectLst/>
                <a:latin typeface="+mn-lt"/>
                <a:ea typeface="+mn-ea"/>
                <a:cs typeface="+mn-cs"/>
              </a:rPr>
              <a:t>The more focused a class is, the cohesiveness of that class is more.</a:t>
            </a:r>
          </a:p>
          <a:p>
            <a:r>
              <a:rPr lang="en-IN" sz="1200" b="0" i="0" kern="1200" dirty="0">
                <a:solidFill>
                  <a:schemeClr val="tx1"/>
                </a:solidFill>
                <a:effectLst/>
                <a:latin typeface="+mn-lt"/>
                <a:ea typeface="+mn-ea"/>
                <a:cs typeface="+mn-cs"/>
              </a:rPr>
              <a:t>The advantages of high cohesion are that such classes are much easier to maintain (and less frequently changed) than classes with low cohesion. Another benefit of high cohesion is that classes with a well-focused purpose tend to be more reusable than other classes.</a:t>
            </a:r>
          </a:p>
          <a:p>
            <a:endParaRPr lang="en-IN" dirty="0"/>
          </a:p>
        </p:txBody>
      </p:sp>
      <p:sp>
        <p:nvSpPr>
          <p:cNvPr id="4" name="Slide Number Placeholder 3"/>
          <p:cNvSpPr>
            <a:spLocks noGrp="1"/>
          </p:cNvSpPr>
          <p:nvPr>
            <p:ph type="sldNum" sz="quarter" idx="10"/>
          </p:nvPr>
        </p:nvSpPr>
        <p:spPr/>
        <p:txBody>
          <a:bodyPr/>
          <a:lstStyle/>
          <a:p>
            <a:fld id="{B2DD4EAC-2E5D-4BB6-8320-4CD6D7014950}" type="slidenum">
              <a:rPr lang="en-IN" smtClean="0"/>
              <a:t>20</a:t>
            </a:fld>
            <a:endParaRPr lang="en-IN"/>
          </a:p>
        </p:txBody>
      </p:sp>
    </p:spTree>
    <p:extLst>
      <p:ext uri="{BB962C8B-B14F-4D97-AF65-F5344CB8AC3E}">
        <p14:creationId xmlns:p14="http://schemas.microsoft.com/office/powerpoint/2010/main" val="446435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In this example, the purpose of </a:t>
            </a:r>
            <a:r>
              <a:rPr lang="en-IN" sz="1200" b="0" i="1" kern="1200" dirty="0" err="1">
                <a:solidFill>
                  <a:schemeClr val="tx1"/>
                </a:solidFill>
                <a:effectLst/>
                <a:latin typeface="+mn-lt"/>
                <a:ea typeface="+mn-ea"/>
                <a:cs typeface="+mn-cs"/>
              </a:rPr>
              <a:t>MyReader</a:t>
            </a:r>
            <a:r>
              <a:rPr lang="en-IN" sz="1200" b="0" i="0" kern="1200" dirty="0">
                <a:solidFill>
                  <a:schemeClr val="tx1"/>
                </a:solidFill>
                <a:effectLst/>
                <a:latin typeface="+mn-lt"/>
                <a:ea typeface="+mn-ea"/>
                <a:cs typeface="+mn-cs"/>
              </a:rPr>
              <a:t> class is to read the resource. But it contains some unrelated functions such as </a:t>
            </a:r>
            <a:r>
              <a:rPr lang="en-IN" sz="1200" b="0" i="1" kern="1200" dirty="0" err="1">
                <a:solidFill>
                  <a:schemeClr val="tx1"/>
                </a:solidFill>
                <a:effectLst/>
                <a:latin typeface="+mn-lt"/>
                <a:ea typeface="+mn-ea"/>
                <a:cs typeface="+mn-cs"/>
              </a:rPr>
              <a:t>validateLocation</a:t>
            </a:r>
            <a:r>
              <a:rPr lang="en-IN" sz="1200" b="0" i="1" kern="1200" dirty="0">
                <a:solidFill>
                  <a:schemeClr val="tx1"/>
                </a:solidFill>
                <a:effectLst/>
                <a:latin typeface="+mn-lt"/>
                <a:ea typeface="+mn-ea"/>
                <a:cs typeface="+mn-cs"/>
              </a:rPr>
              <a:t>(), </a:t>
            </a:r>
            <a:r>
              <a:rPr lang="en-IN" sz="1200" b="0" i="1" kern="1200" dirty="0" err="1">
                <a:solidFill>
                  <a:schemeClr val="tx1"/>
                </a:solidFill>
                <a:effectLst/>
                <a:latin typeface="+mn-lt"/>
                <a:ea typeface="+mn-ea"/>
                <a:cs typeface="+mn-cs"/>
              </a:rPr>
              <a:t>checkFTP</a:t>
            </a:r>
            <a:r>
              <a:rPr lang="en-IN" sz="1200" b="0" i="1" kern="1200" dirty="0">
                <a:solidFill>
                  <a:schemeClr val="tx1"/>
                </a:solidFill>
                <a:effectLst/>
                <a:latin typeface="+mn-lt"/>
                <a:ea typeface="+mn-ea"/>
                <a:cs typeface="+mn-cs"/>
              </a:rPr>
              <a:t>(), ping(</a:t>
            </a:r>
            <a:r>
              <a:rPr lang="en-IN" sz="1200" b="0" i="0" kern="1200" dirty="0">
                <a:solidFill>
                  <a:schemeClr val="tx1"/>
                </a:solidFill>
                <a:effectLst/>
                <a:latin typeface="+mn-lt"/>
                <a:ea typeface="+mn-ea"/>
                <a:cs typeface="+mn-cs"/>
              </a:rPr>
              <a:t>). Hence it is low cohesive.</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A class is identified as a low cohesive class when it contains many unrelated functions within it. And that what we need to avoid because big classes with unrelated functions hamper their maintaining. Always make your class small and with precise purpose and highly related functions.</a:t>
            </a:r>
          </a:p>
          <a:p>
            <a:endParaRPr lang="en-IN" sz="1200" b="0" i="0" kern="1200" dirty="0">
              <a:solidFill>
                <a:schemeClr val="tx1"/>
              </a:solidFill>
              <a:effectLst/>
              <a:latin typeface="+mn-lt"/>
              <a:ea typeface="+mn-ea"/>
              <a:cs typeface="+mn-cs"/>
            </a:endParaRPr>
          </a:p>
          <a:p>
            <a:r>
              <a:rPr lang="en-IN" dirty="0"/>
              <a:t>http://www.javaguides.net/2018/08/cohesion-in-java-with-example.html</a:t>
            </a:r>
          </a:p>
        </p:txBody>
      </p:sp>
      <p:sp>
        <p:nvSpPr>
          <p:cNvPr id="4" name="Slide Number Placeholder 3"/>
          <p:cNvSpPr>
            <a:spLocks noGrp="1"/>
          </p:cNvSpPr>
          <p:nvPr>
            <p:ph type="sldNum" sz="quarter" idx="10"/>
          </p:nvPr>
        </p:nvSpPr>
        <p:spPr/>
        <p:txBody>
          <a:bodyPr/>
          <a:lstStyle/>
          <a:p>
            <a:fld id="{B2DD4EAC-2E5D-4BB6-8320-4CD6D7014950}" type="slidenum">
              <a:rPr lang="en-IN" smtClean="0"/>
              <a:t>21</a:t>
            </a:fld>
            <a:endParaRPr lang="en-IN"/>
          </a:p>
        </p:txBody>
      </p:sp>
    </p:spTree>
    <p:extLst>
      <p:ext uri="{BB962C8B-B14F-4D97-AF65-F5344CB8AC3E}">
        <p14:creationId xmlns:p14="http://schemas.microsoft.com/office/powerpoint/2010/main" val="1554626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This is an example of loose coupling. In this class, </a:t>
            </a:r>
            <a:r>
              <a:rPr lang="en-IN" sz="1200" b="0" i="1" kern="1200" dirty="0" err="1">
                <a:solidFill>
                  <a:schemeClr val="tx1"/>
                </a:solidFill>
                <a:effectLst/>
                <a:latin typeface="+mn-lt"/>
                <a:ea typeface="+mn-ea"/>
                <a:cs typeface="+mn-cs"/>
              </a:rPr>
              <a:t>Traveler</a:t>
            </a:r>
            <a:r>
              <a:rPr lang="en-IN" sz="1200" b="0" i="0" kern="1200" dirty="0">
                <a:solidFill>
                  <a:schemeClr val="tx1"/>
                </a:solidFill>
                <a:effectLst/>
                <a:latin typeface="+mn-lt"/>
                <a:ea typeface="+mn-ea"/>
                <a:cs typeface="+mn-cs"/>
              </a:rPr>
              <a:t> class is not tightly coupled with </a:t>
            </a:r>
            <a:r>
              <a:rPr lang="en-IN" sz="1200" b="0" i="1" kern="1200" dirty="0">
                <a:solidFill>
                  <a:schemeClr val="tx1"/>
                </a:solidFill>
                <a:effectLst/>
                <a:latin typeface="+mn-lt"/>
                <a:ea typeface="+mn-ea"/>
                <a:cs typeface="+mn-cs"/>
              </a:rPr>
              <a:t>Car or Bike</a:t>
            </a:r>
            <a:r>
              <a:rPr lang="en-IN" sz="1200" b="0" i="0" kern="1200" dirty="0">
                <a:solidFill>
                  <a:schemeClr val="tx1"/>
                </a:solidFill>
                <a:effectLst/>
                <a:latin typeface="+mn-lt"/>
                <a:ea typeface="+mn-ea"/>
                <a:cs typeface="+mn-cs"/>
              </a:rPr>
              <a:t> implementation. Instead by applying dependency injection mechanism, the loose coupling implementation is achieved to allow start journey with any class which has implemented Vehicle interface.</a:t>
            </a:r>
          </a:p>
          <a:p>
            <a:endParaRPr lang="en-IN" sz="1200" b="0" i="0" kern="1200" dirty="0">
              <a:solidFill>
                <a:schemeClr val="tx1"/>
              </a:solidFill>
              <a:effectLst/>
              <a:latin typeface="+mn-lt"/>
              <a:ea typeface="+mn-ea"/>
              <a:cs typeface="+mn-cs"/>
            </a:endParaRPr>
          </a:p>
          <a:p>
            <a:r>
              <a:rPr lang="en-IN" dirty="0"/>
              <a:t>http://www.javaguides.net/2018/08/coupling-in-java-with-example.html</a:t>
            </a:r>
          </a:p>
        </p:txBody>
      </p:sp>
      <p:sp>
        <p:nvSpPr>
          <p:cNvPr id="4" name="Slide Number Placeholder 3"/>
          <p:cNvSpPr>
            <a:spLocks noGrp="1"/>
          </p:cNvSpPr>
          <p:nvPr>
            <p:ph type="sldNum" sz="quarter" idx="10"/>
          </p:nvPr>
        </p:nvSpPr>
        <p:spPr/>
        <p:txBody>
          <a:bodyPr/>
          <a:lstStyle/>
          <a:p>
            <a:fld id="{B2DD4EAC-2E5D-4BB6-8320-4CD6D7014950}" type="slidenum">
              <a:rPr lang="en-IN" smtClean="0"/>
              <a:t>22</a:t>
            </a:fld>
            <a:endParaRPr lang="en-IN"/>
          </a:p>
        </p:txBody>
      </p:sp>
    </p:spTree>
    <p:extLst>
      <p:ext uri="{BB962C8B-B14F-4D97-AF65-F5344CB8AC3E}">
        <p14:creationId xmlns:p14="http://schemas.microsoft.com/office/powerpoint/2010/main" val="953001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1/8/2019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1/8/2019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hyperlink" Target="http://spiroprojects.com/blog/cat-view-more.php?blogname=what-is-Interface-in-java?&amp;id=238"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piroprojects.com/blog/cat-view-more.php?blogname=what-is-Interface-in-java?&amp;id=238"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hyperlink" Target="http://spiroprojects.com/blog/cat-view-more.php?blogname=what-is-Interface-in-java?&amp;id=238"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piroprojects.com/blog/cat-view-more.php?blogname=what-is-Interface-in-java?&amp;id=238"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piroprojects.com/blog/cat-view-more.php?blogname=what-is-Interface-in-java?&amp;id=238"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hyperlink" Target="http://spiroprojects.com/blog/cat-view-more.php?blogname=what-is-Interface-in-java?&amp;id=23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descr="Image result for OOPS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660" y="848860"/>
            <a:ext cx="5305425" cy="408622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ctrTitle"/>
          </p:nvPr>
        </p:nvSpPr>
        <p:spPr>
          <a:xfrm>
            <a:off x="5094514" y="848860"/>
            <a:ext cx="2273709" cy="2541431"/>
          </a:xfrm>
        </p:spPr>
        <p:txBody>
          <a:bodyPr/>
          <a:lstStyle/>
          <a:p>
            <a:r>
              <a:rPr lang="en-IN" b="1" dirty="0"/>
              <a:t>JAVA</a:t>
            </a:r>
            <a:endParaRPr lang="en-IN" dirty="0"/>
          </a:p>
        </p:txBody>
      </p:sp>
      <p:pic>
        <p:nvPicPr>
          <p:cNvPr id="7170"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8399" y="0"/>
            <a:ext cx="4679677" cy="2407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9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method overriding</a:t>
            </a:r>
          </a:p>
        </p:txBody>
      </p:sp>
      <p:sp>
        <p:nvSpPr>
          <p:cNvPr id="3" name="Subtitle 2"/>
          <p:cNvSpPr>
            <a:spLocks noGrp="1"/>
          </p:cNvSpPr>
          <p:nvPr>
            <p:ph type="subTitle" idx="1"/>
          </p:nvPr>
        </p:nvSpPr>
        <p:spPr/>
        <p:txBody>
          <a:bodyPr>
            <a:normAutofit/>
          </a:bodyPr>
          <a:lstStyle/>
          <a:p>
            <a:r>
              <a:rPr lang="en-IN" dirty="0"/>
              <a:t>the child class can use the OOP polymorphism concept to override a method of its parent class.</a:t>
            </a:r>
          </a:p>
        </p:txBody>
      </p:sp>
      <p:pic>
        <p:nvPicPr>
          <p:cNvPr id="5" name="Picture 2" descr="Image result for method overriding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0" y="0"/>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37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a:t>
            </a:r>
          </a:p>
        </p:txBody>
      </p:sp>
      <p:pic>
        <p:nvPicPr>
          <p:cNvPr id="2050" name="Picture 2" descr="Image result for java relationship typ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579" y="2045588"/>
            <a:ext cx="9630955" cy="266611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8997042" y="0"/>
            <a:ext cx="3194957" cy="1840655"/>
          </a:xfrm>
          <a:prstGeom prst="rect">
            <a:avLst/>
          </a:prstGeom>
        </p:spPr>
      </p:pic>
    </p:spTree>
    <p:extLst>
      <p:ext uri="{BB962C8B-B14F-4D97-AF65-F5344CB8AC3E}">
        <p14:creationId xmlns:p14="http://schemas.microsoft.com/office/powerpoint/2010/main" val="232089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a:t>
            </a:r>
          </a:p>
        </p:txBody>
      </p:sp>
      <p:pic>
        <p:nvPicPr>
          <p:cNvPr id="3074" name="Picture 2" descr="Image result for java relationship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2015732"/>
            <a:ext cx="7202564" cy="346839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4450" y="-52731"/>
            <a:ext cx="325755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560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a:t>
            </a:r>
          </a:p>
        </p:txBody>
      </p:sp>
      <p:pic>
        <p:nvPicPr>
          <p:cNvPr id="4098" name="Picture 2" descr="Image result for java Java relationship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2015732"/>
            <a:ext cx="6026907" cy="3464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89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a:t>
            </a:r>
          </a:p>
        </p:txBody>
      </p:sp>
      <p:pic>
        <p:nvPicPr>
          <p:cNvPr id="614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2015731"/>
            <a:ext cx="4622650" cy="346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738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a:t>
            </a:r>
          </a:p>
        </p:txBody>
      </p:sp>
      <p:pic>
        <p:nvPicPr>
          <p:cNvPr id="5"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300" y="2349500"/>
            <a:ext cx="76962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323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  Association</a:t>
            </a:r>
          </a:p>
        </p:txBody>
      </p:sp>
      <p:sp>
        <p:nvSpPr>
          <p:cNvPr id="4" name="AutoShape 4" descr="Image result for java composition"/>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result for java composition"/>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Image result for java composition"/>
          <p:cNvSpPr>
            <a:spLocks noChangeAspect="1" noChangeArrowheads="1"/>
          </p:cNvSpPr>
          <p:nvPr/>
        </p:nvSpPr>
        <p:spPr bwMode="auto">
          <a:xfrm>
            <a:off x="6248400" y="3581400"/>
            <a:ext cx="2184400" cy="218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Image result for java composition"/>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2"/>
          <a:stretch>
            <a:fillRect/>
          </a:stretch>
        </p:blipFill>
        <p:spPr>
          <a:xfrm>
            <a:off x="1451578" y="2006154"/>
            <a:ext cx="8425893" cy="2794446"/>
          </a:xfrm>
          <a:prstGeom prst="rect">
            <a:avLst/>
          </a:prstGeom>
        </p:spPr>
      </p:pic>
    </p:spTree>
    <p:extLst>
      <p:ext uri="{BB962C8B-B14F-4D97-AF65-F5344CB8AC3E}">
        <p14:creationId xmlns:p14="http://schemas.microsoft.com/office/powerpoint/2010/main" val="1175337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 Composition</a:t>
            </a:r>
          </a:p>
        </p:txBody>
      </p:sp>
      <p:sp>
        <p:nvSpPr>
          <p:cNvPr id="4" name="AutoShape 4" descr="Image result for java composition"/>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result for java composition"/>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Image result for java composition"/>
          <p:cNvSpPr>
            <a:spLocks noChangeAspect="1" noChangeArrowheads="1"/>
          </p:cNvSpPr>
          <p:nvPr/>
        </p:nvSpPr>
        <p:spPr bwMode="auto">
          <a:xfrm>
            <a:off x="6248400" y="3581400"/>
            <a:ext cx="2184400" cy="218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Image result for java composition"/>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348" name="Picture 12" descr="Image result for java compos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1904554"/>
            <a:ext cx="6929968" cy="3075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250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  aggregation </a:t>
            </a:r>
          </a:p>
        </p:txBody>
      </p:sp>
      <p:sp>
        <p:nvSpPr>
          <p:cNvPr id="4" name="AutoShape 4" descr="Image result for java composition"/>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result for java composition"/>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Image result for java composition"/>
          <p:cNvSpPr>
            <a:spLocks noChangeAspect="1" noChangeArrowheads="1"/>
          </p:cNvSpPr>
          <p:nvPr/>
        </p:nvSpPr>
        <p:spPr bwMode="auto">
          <a:xfrm>
            <a:off x="6248400" y="3581400"/>
            <a:ext cx="2184400" cy="218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Image result for java composition"/>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386" name="Picture 2" descr="Image result for java aggregation aggre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8" y="1917477"/>
            <a:ext cx="6614735" cy="2992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796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  aggregation Vs Composition</a:t>
            </a:r>
          </a:p>
        </p:txBody>
      </p:sp>
      <p:sp>
        <p:nvSpPr>
          <p:cNvPr id="4" name="AutoShape 4" descr="Image result for java composition"/>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result for java composition"/>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Image result for java composition"/>
          <p:cNvSpPr>
            <a:spLocks noChangeAspect="1" noChangeArrowheads="1"/>
          </p:cNvSpPr>
          <p:nvPr/>
        </p:nvSpPr>
        <p:spPr bwMode="auto">
          <a:xfrm>
            <a:off x="6248400" y="3581400"/>
            <a:ext cx="2184400" cy="218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Image result for java composition"/>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8434" name="Picture 2" descr="Image result for java aggregation aggre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1853754"/>
            <a:ext cx="5455407" cy="409583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10343" y="5670727"/>
            <a:ext cx="6106886" cy="3737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1110343" y="1726295"/>
            <a:ext cx="6106886" cy="3737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3"/>
          <a:stretch>
            <a:fillRect/>
          </a:stretch>
        </p:blipFill>
        <p:spPr>
          <a:xfrm>
            <a:off x="8082946" y="1904554"/>
            <a:ext cx="4121222" cy="2146746"/>
          </a:xfrm>
          <a:prstGeom prst="rect">
            <a:avLst/>
          </a:prstGeom>
        </p:spPr>
      </p:pic>
    </p:spTree>
    <p:extLst>
      <p:ext uri="{BB962C8B-B14F-4D97-AF65-F5344CB8AC3E}">
        <p14:creationId xmlns:p14="http://schemas.microsoft.com/office/powerpoint/2010/main" val="3089005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ctrTitle"/>
          </p:nvPr>
        </p:nvSpPr>
        <p:spPr>
          <a:xfrm>
            <a:off x="2463800" y="2407172"/>
            <a:ext cx="6032500" cy="983119"/>
          </a:xfrm>
        </p:spPr>
        <p:txBody>
          <a:bodyPr>
            <a:normAutofit/>
          </a:bodyPr>
          <a:lstStyle/>
          <a:p>
            <a:r>
              <a:rPr lang="en-IN" b="1" dirty="0"/>
              <a:t>JAVA CLASS</a:t>
            </a:r>
            <a:endParaRPr lang="en-IN" dirty="0"/>
          </a:p>
        </p:txBody>
      </p:sp>
      <p:pic>
        <p:nvPicPr>
          <p:cNvPr id="1229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1" y="0"/>
            <a:ext cx="4267200" cy="3320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076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 coupling and cohesion</a:t>
            </a:r>
          </a:p>
        </p:txBody>
      </p:sp>
      <p:sp>
        <p:nvSpPr>
          <p:cNvPr id="4" name="AutoShape 4" descr="Image result for java composition"/>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result for java composition"/>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Image result for java composition"/>
          <p:cNvSpPr>
            <a:spLocks noChangeAspect="1" noChangeArrowheads="1"/>
          </p:cNvSpPr>
          <p:nvPr/>
        </p:nvSpPr>
        <p:spPr bwMode="auto">
          <a:xfrm>
            <a:off x="6248400" y="3581400"/>
            <a:ext cx="2184400" cy="218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Image result for java composition"/>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110343" y="5670727"/>
            <a:ext cx="6106886" cy="3737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1110343" y="1726295"/>
            <a:ext cx="6106886" cy="3737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descr="Image result for java coupling and cohe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579" y="2246825"/>
            <a:ext cx="5159829" cy="32754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2.bp.blogspot.com/-yywp-mxa4Ic/W2aVlgrYFzI/AAAAAAAAC_c/IomDRMX-g_cKsdKvxIX5BmLC5L0jKDzNQCLcBGAs/s1600/Cohes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0600" y="1976666"/>
            <a:ext cx="4183097" cy="19636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1.bp.blogspot.com/-9hwNZEx-nS0/W2aVIMTcjcI/AAAAAAAAC_Q/blir2pNokKcbjPUKUl7o6ZeBs5efhwr5gCLcBGAs/s1600/couplin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9425" y="4084998"/>
            <a:ext cx="5362575"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478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 coupling and cohesion</a:t>
            </a:r>
          </a:p>
        </p:txBody>
      </p:sp>
      <p:sp>
        <p:nvSpPr>
          <p:cNvPr id="4" name="AutoShape 4" descr="Image result for java composition"/>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result for java composition"/>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Image result for java composition"/>
          <p:cNvSpPr>
            <a:spLocks noChangeAspect="1" noChangeArrowheads="1"/>
          </p:cNvSpPr>
          <p:nvPr/>
        </p:nvSpPr>
        <p:spPr bwMode="auto">
          <a:xfrm>
            <a:off x="6248400" y="3581400"/>
            <a:ext cx="2184400" cy="218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Image result for java composition"/>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110343" y="5670727"/>
            <a:ext cx="6106886" cy="3737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1110343" y="1726295"/>
            <a:ext cx="6106886" cy="3737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2" name="Picture 4" descr="https://2.bp.blogspot.com/-yywp-mxa4Ic/W2aVlgrYFzI/AAAAAAAAC_c/IomDRMX-g_cKsdKvxIX5BmLC5L0jKDzNQCLcBGAs/s1600/Cohes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343" y="2504387"/>
            <a:ext cx="6151512" cy="2887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448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 coupling and cohesion</a:t>
            </a:r>
          </a:p>
        </p:txBody>
      </p:sp>
      <p:sp>
        <p:nvSpPr>
          <p:cNvPr id="4" name="AutoShape 4" descr="Image result for java composition"/>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result for java composition"/>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Image result for java composition"/>
          <p:cNvSpPr>
            <a:spLocks noChangeAspect="1" noChangeArrowheads="1"/>
          </p:cNvSpPr>
          <p:nvPr/>
        </p:nvSpPr>
        <p:spPr bwMode="auto">
          <a:xfrm>
            <a:off x="6248400" y="3581400"/>
            <a:ext cx="2184400" cy="218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Image result for java composition"/>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110343" y="5670727"/>
            <a:ext cx="6106886" cy="3737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1110343" y="1726295"/>
            <a:ext cx="6106886" cy="3737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4" name="Picture 6" descr="https://1.bp.blogspot.com/-9hwNZEx-nS0/W2aVIMTcjcI/AAAAAAAAC_Q/blir2pNokKcbjPUKUl7o6ZeBs5efhwr5gCLcBGAs/s1600/coupl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343" y="2465800"/>
            <a:ext cx="6139161" cy="2649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087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  UML diagram </a:t>
            </a:r>
          </a:p>
        </p:txBody>
      </p:sp>
      <p:sp>
        <p:nvSpPr>
          <p:cNvPr id="4" name="AutoShape 4" descr="Image result for java composition"/>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result for java composition"/>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Image result for java composition"/>
          <p:cNvSpPr>
            <a:spLocks noChangeAspect="1" noChangeArrowheads="1"/>
          </p:cNvSpPr>
          <p:nvPr/>
        </p:nvSpPr>
        <p:spPr bwMode="auto">
          <a:xfrm>
            <a:off x="6248400" y="3581400"/>
            <a:ext cx="2184400" cy="218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Image result for java composition"/>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7410" name="Picture 2" descr="Image result for java aggregation aggre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8" y="1853753"/>
            <a:ext cx="3806221" cy="4184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66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hlinkClick r:id="rId2"/>
              </a:rPr>
              <a:t>Interface in</a:t>
            </a:r>
            <a:r>
              <a:rPr lang="en-IN" u="sng" dirty="0"/>
              <a:t> java</a:t>
            </a:r>
            <a:endParaRPr lang="en-IN" dirty="0"/>
          </a:p>
        </p:txBody>
      </p:sp>
      <p:pic>
        <p:nvPicPr>
          <p:cNvPr id="5122" name="Picture 2" descr="Related imag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51578" y="1951831"/>
            <a:ext cx="6843335" cy="3305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561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71800" y="2015732"/>
            <a:ext cx="6299200" cy="37099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u="sng" dirty="0">
                <a:hlinkClick r:id="rId2"/>
              </a:rPr>
              <a:t>Interface in</a:t>
            </a:r>
            <a:r>
              <a:rPr lang="en-IN" u="sng" dirty="0"/>
              <a:t> java</a:t>
            </a:r>
            <a:endParaRPr lang="en-IN" dirty="0"/>
          </a:p>
        </p:txBody>
      </p:sp>
      <p:pic>
        <p:nvPicPr>
          <p:cNvPr id="717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6610" y="2015732"/>
            <a:ext cx="4113212" cy="3871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456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hlinkClick r:id="rId2"/>
              </a:rPr>
              <a:t>Interface in</a:t>
            </a:r>
            <a:r>
              <a:rPr lang="en-IN" u="sng" dirty="0"/>
              <a:t> java</a:t>
            </a:r>
            <a:endParaRPr lang="en-IN" dirty="0"/>
          </a:p>
        </p:txBody>
      </p:sp>
      <p:pic>
        <p:nvPicPr>
          <p:cNvPr id="8196"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950" y="2057400"/>
            <a:ext cx="68961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563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hlinkClick r:id="rId2"/>
              </a:rPr>
              <a:t>Interface in</a:t>
            </a:r>
            <a:r>
              <a:rPr lang="en-IN" u="sng" dirty="0"/>
              <a:t> java</a:t>
            </a:r>
            <a:endParaRPr lang="en-IN" dirty="0"/>
          </a:p>
        </p:txBody>
      </p:sp>
      <p:pic>
        <p:nvPicPr>
          <p:cNvPr id="10242" name="Picture 2" descr="Image result for java interf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8867" y="2024742"/>
            <a:ext cx="7548698" cy="300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574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hlinkClick r:id="rId2"/>
              </a:rPr>
              <a:t>Interface in</a:t>
            </a:r>
            <a:r>
              <a:rPr lang="en-IN" u="sng" dirty="0"/>
              <a:t> java</a:t>
            </a:r>
            <a:endParaRPr lang="en-IN" dirty="0"/>
          </a:p>
        </p:txBody>
      </p:sp>
      <p:pic>
        <p:nvPicPr>
          <p:cNvPr id="11266" name="Picture 2" descr="Image result for java interf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9216" y="1853754"/>
            <a:ext cx="6148841" cy="3820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381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lstStyle/>
          <a:p>
            <a:r>
              <a:rPr lang="en-IN" u="sng">
                <a:hlinkClick r:id="rId2"/>
              </a:rPr>
              <a:t>Interface in</a:t>
            </a:r>
            <a:r>
              <a:rPr lang="en-IN" u="sng"/>
              <a:t> java</a:t>
            </a:r>
            <a:endParaRPr lang="en-IN" dirty="0"/>
          </a:p>
        </p:txBody>
      </p:sp>
      <p:pic>
        <p:nvPicPr>
          <p:cNvPr id="13314" name="Picture 2" descr="Image result for java interf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1425" y="1853754"/>
            <a:ext cx="71437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867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Abstraction</a:t>
            </a:r>
            <a:endParaRPr lang="en-IN" dirty="0"/>
          </a:p>
        </p:txBody>
      </p:sp>
      <p:sp>
        <p:nvSpPr>
          <p:cNvPr id="3" name="Subtitle 2"/>
          <p:cNvSpPr>
            <a:spLocks noGrp="1"/>
          </p:cNvSpPr>
          <p:nvPr>
            <p:ph type="subTitle" idx="1"/>
          </p:nvPr>
        </p:nvSpPr>
        <p:spPr/>
        <p:txBody>
          <a:bodyPr/>
          <a:lstStyle/>
          <a:p>
            <a:r>
              <a:rPr lang="en-IN" dirty="0"/>
              <a:t>Abstraction means using simple things to represent complexity. </a:t>
            </a:r>
          </a:p>
        </p:txBody>
      </p:sp>
      <p:pic>
        <p:nvPicPr>
          <p:cNvPr id="4098" name="Picture 2" descr="Image result for abstraction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0"/>
            <a:ext cx="3352800" cy="23618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950" y="4146027"/>
            <a:ext cx="3114675" cy="17240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162" y="-204460"/>
            <a:ext cx="4969185" cy="284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16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Encapsulation</a:t>
            </a:r>
            <a:endParaRPr lang="en-IN" dirty="0"/>
          </a:p>
        </p:txBody>
      </p:sp>
      <p:sp>
        <p:nvSpPr>
          <p:cNvPr id="3" name="Subtitle 2"/>
          <p:cNvSpPr>
            <a:spLocks noGrp="1"/>
          </p:cNvSpPr>
          <p:nvPr>
            <p:ph type="subTitle" idx="1"/>
          </p:nvPr>
        </p:nvSpPr>
        <p:spPr/>
        <p:txBody>
          <a:bodyPr/>
          <a:lstStyle/>
          <a:p>
            <a:r>
              <a:rPr lang="en-IN" dirty="0"/>
              <a:t>This is the practice of keeping fields within a class private, then providing access to them via public methods</a:t>
            </a:r>
          </a:p>
        </p:txBody>
      </p:sp>
      <p:pic>
        <p:nvPicPr>
          <p:cNvPr id="5122" name="Picture 2" descr="Image result for encapsulation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3100" y="0"/>
            <a:ext cx="262890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150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Inheritance</a:t>
            </a:r>
            <a:endParaRPr lang="en-IN" dirty="0"/>
          </a:p>
        </p:txBody>
      </p:sp>
      <p:sp>
        <p:nvSpPr>
          <p:cNvPr id="3" name="Subtitle 2"/>
          <p:cNvSpPr>
            <a:spLocks noGrp="1"/>
          </p:cNvSpPr>
          <p:nvPr>
            <p:ph type="subTitle" idx="1"/>
          </p:nvPr>
        </p:nvSpPr>
        <p:spPr/>
        <p:txBody>
          <a:bodyPr/>
          <a:lstStyle/>
          <a:p>
            <a:r>
              <a:rPr lang="en-IN" dirty="0"/>
              <a:t>It lets programmers create new classes that share some of the attributes of existing classes.</a:t>
            </a:r>
          </a:p>
        </p:txBody>
      </p:sp>
      <p:pic>
        <p:nvPicPr>
          <p:cNvPr id="4" name="Picture 2" descr="Image result for method overriding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0" y="0"/>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93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Inheritance</a:t>
            </a:r>
            <a:endParaRPr lang="en-IN" dirty="0"/>
          </a:p>
        </p:txBody>
      </p:sp>
      <p:sp>
        <p:nvSpPr>
          <p:cNvPr id="3" name="Subtitle 2"/>
          <p:cNvSpPr>
            <a:spLocks noGrp="1"/>
          </p:cNvSpPr>
          <p:nvPr>
            <p:ph type="subTitle" idx="1"/>
          </p:nvPr>
        </p:nvSpPr>
        <p:spPr/>
        <p:txBody>
          <a:bodyPr/>
          <a:lstStyle/>
          <a:p>
            <a:r>
              <a:rPr lang="en-IN" dirty="0"/>
              <a:t>It lets programmers create new classes that share some of the attributes of existing classes.</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75727"/>
            <a:ext cx="5715000"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440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Polymorphism</a:t>
            </a:r>
            <a:endParaRPr lang="en-IN" dirty="0"/>
          </a:p>
        </p:txBody>
      </p:sp>
      <p:sp>
        <p:nvSpPr>
          <p:cNvPr id="3" name="Subtitle 2"/>
          <p:cNvSpPr>
            <a:spLocks noGrp="1"/>
          </p:cNvSpPr>
          <p:nvPr>
            <p:ph type="subTitle" idx="1"/>
          </p:nvPr>
        </p:nvSpPr>
        <p:spPr/>
        <p:txBody>
          <a:bodyPr/>
          <a:lstStyle/>
          <a:p>
            <a:r>
              <a:rPr lang="en-IN" dirty="0"/>
              <a:t>This Java OOP concept lets programmers use the same word to mean different things in different contexts. </a:t>
            </a:r>
          </a:p>
        </p:txBody>
      </p:sp>
      <p:pic>
        <p:nvPicPr>
          <p:cNvPr id="8194" name="Picture 2" descr="Image result for OOPS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0802" y="0"/>
            <a:ext cx="2471198" cy="2757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474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Polymorphism</a:t>
            </a:r>
          </a:p>
        </p:txBody>
      </p:sp>
      <p:sp>
        <p:nvSpPr>
          <p:cNvPr id="3" name="Subtitle 2"/>
          <p:cNvSpPr>
            <a:spLocks noGrp="1"/>
          </p:cNvSpPr>
          <p:nvPr>
            <p:ph type="subTitle" idx="1"/>
          </p:nvPr>
        </p:nvSpPr>
        <p:spPr>
          <a:xfrm>
            <a:off x="2417780" y="3531204"/>
            <a:ext cx="8637072" cy="1165096"/>
          </a:xfrm>
        </p:spPr>
        <p:txBody>
          <a:bodyPr>
            <a:normAutofit/>
          </a:bodyPr>
          <a:lstStyle/>
          <a:p>
            <a:r>
              <a:rPr lang="en-IN" dirty="0"/>
              <a:t>Method overloading 			Virtual function</a:t>
            </a:r>
          </a:p>
          <a:p>
            <a:r>
              <a:rPr lang="en-IN" dirty="0"/>
              <a:t>Operator overloading 		method overriding</a:t>
            </a:r>
          </a:p>
          <a:p>
            <a:endParaRPr lang="en-IN" dirty="0"/>
          </a:p>
        </p:txBody>
      </p:sp>
      <p:cxnSp>
        <p:nvCxnSpPr>
          <p:cNvPr id="7" name="Straight Connector 6"/>
          <p:cNvCxnSpPr/>
          <p:nvPr/>
        </p:nvCxnSpPr>
        <p:spPr>
          <a:xfrm>
            <a:off x="6553200" y="3343729"/>
            <a:ext cx="0" cy="2066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417779" y="4699000"/>
            <a:ext cx="8637073"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417779" y="4696300"/>
            <a:ext cx="2351926" cy="369332"/>
          </a:xfrm>
          <a:prstGeom prst="rect">
            <a:avLst/>
          </a:prstGeom>
        </p:spPr>
        <p:txBody>
          <a:bodyPr wrap="none">
            <a:spAutoFit/>
          </a:bodyPr>
          <a:lstStyle/>
          <a:p>
            <a:r>
              <a:rPr lang="en-IN" dirty="0"/>
              <a:t>Static or Compile Time</a:t>
            </a:r>
          </a:p>
        </p:txBody>
      </p:sp>
      <p:sp>
        <p:nvSpPr>
          <p:cNvPr id="11" name="Rectangle 10"/>
          <p:cNvSpPr/>
          <p:nvPr/>
        </p:nvSpPr>
        <p:spPr>
          <a:xfrm>
            <a:off x="6978234" y="4696300"/>
            <a:ext cx="2233304" cy="369332"/>
          </a:xfrm>
          <a:prstGeom prst="rect">
            <a:avLst/>
          </a:prstGeom>
        </p:spPr>
        <p:txBody>
          <a:bodyPr wrap="none">
            <a:spAutoFit/>
          </a:bodyPr>
          <a:lstStyle/>
          <a:p>
            <a:r>
              <a:rPr lang="en-IN" dirty="0"/>
              <a:t>Dynamic or Run Time</a:t>
            </a:r>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9635" y="0"/>
            <a:ext cx="3532365" cy="2627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90985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method overloading</a:t>
            </a:r>
          </a:p>
        </p:txBody>
      </p:sp>
      <p:sp>
        <p:nvSpPr>
          <p:cNvPr id="3" name="Subtitle 2"/>
          <p:cNvSpPr>
            <a:spLocks noGrp="1"/>
          </p:cNvSpPr>
          <p:nvPr>
            <p:ph type="subTitle" idx="1"/>
          </p:nvPr>
        </p:nvSpPr>
        <p:spPr/>
        <p:txBody>
          <a:bodyPr>
            <a:normAutofit/>
          </a:bodyPr>
          <a:lstStyle/>
          <a:p>
            <a:r>
              <a:rPr lang="en-IN" dirty="0"/>
              <a:t>a single method name might work in different ways depending on what arguments are passed to it.</a:t>
            </a:r>
          </a:p>
        </p:txBody>
      </p:sp>
      <p:pic>
        <p:nvPicPr>
          <p:cNvPr id="3076" name="Picture 4" descr="Image result for method overriding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9854" y="0"/>
            <a:ext cx="3672146" cy="2772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0299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docProps/app.xml><?xml version="1.0" encoding="utf-8"?>
<Properties xmlns="http://schemas.openxmlformats.org/officeDocument/2006/extended-properties" xmlns:vt="http://schemas.openxmlformats.org/officeDocument/2006/docPropsVTypes">
  <Template/>
  <TotalTime>180</TotalTime>
  <Words>426</Words>
  <Application>Microsoft Office PowerPoint</Application>
  <PresentationFormat>Widescreen</PresentationFormat>
  <Paragraphs>75</Paragraphs>
  <Slides>29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Gill Sans MT</vt:lpstr>
      <vt:lpstr>Gallery</vt:lpstr>
      <vt:lpstr>JAVA</vt:lpstr>
      <vt:lpstr>JAVA CLASS</vt:lpstr>
      <vt:lpstr>Abstraction</vt:lpstr>
      <vt:lpstr>Encapsulation</vt:lpstr>
      <vt:lpstr>Inheritance</vt:lpstr>
      <vt:lpstr>Inheritance</vt:lpstr>
      <vt:lpstr>Polymorphism</vt:lpstr>
      <vt:lpstr>Polymorphism</vt:lpstr>
      <vt:lpstr>method overloading</vt:lpstr>
      <vt:lpstr>method overriding</vt:lpstr>
      <vt:lpstr>relationship</vt:lpstr>
      <vt:lpstr>relationship</vt:lpstr>
      <vt:lpstr>relationship</vt:lpstr>
      <vt:lpstr>relationship</vt:lpstr>
      <vt:lpstr>relationship</vt:lpstr>
      <vt:lpstr>Relationship:  Association</vt:lpstr>
      <vt:lpstr>Relationship: Composition</vt:lpstr>
      <vt:lpstr>Relationship:  aggregation </vt:lpstr>
      <vt:lpstr>Relationship:  aggregation Vs Composition</vt:lpstr>
      <vt:lpstr>Relationship: coupling and cohesion</vt:lpstr>
      <vt:lpstr>Relationship: coupling and cohesion</vt:lpstr>
      <vt:lpstr>Relationship: coupling and cohesion</vt:lpstr>
      <vt:lpstr>Relationship:  UML diagram </vt:lpstr>
      <vt:lpstr>Interface in java</vt:lpstr>
      <vt:lpstr>Interface in java</vt:lpstr>
      <vt:lpstr>Interface in java</vt:lpstr>
      <vt:lpstr>Interface in java</vt:lpstr>
      <vt:lpstr>Interface in java</vt:lpstr>
      <vt:lpstr>Interface in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Abstraction</dc:title>
  <dc:creator>Khairul Basar</dc:creator>
  <cp:lastModifiedBy>Khairul Basar</cp:lastModifiedBy>
  <cp:revision>65</cp:revision>
  <dcterms:created xsi:type="dcterms:W3CDTF">2019-01-08T10:04:55Z</dcterms:created>
  <dcterms:modified xsi:type="dcterms:W3CDTF">2019-01-08T14:41:52Z</dcterms:modified>
</cp:coreProperties>
</file>