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1" d="100"/>
          <a:sy n="61" d="100"/>
        </p:scale>
        <p:origin x="936"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714240" y="4360650"/>
            <a:ext cx="4998720" cy="1326848"/>
          </a:xfrm>
        </p:spPr>
        <p:txBody>
          <a:bodyPr>
            <a:noAutofit/>
          </a:bodyPr>
          <a:lstStyle/>
          <a:p>
            <a:r>
              <a:rPr lang="en-US" sz="2800" b="0" dirty="0">
                <a:solidFill>
                  <a:schemeClr val="tx1"/>
                </a:solidFill>
              </a:rPr>
              <a:t>Student Name: Bishal Naskar</a:t>
            </a:r>
          </a:p>
          <a:p>
            <a:r>
              <a:rPr lang="en-IN" b="0" dirty="0"/>
              <a:t>AICTE STUDENT ID:            				  	STU65296aabc38b21697213099</a:t>
            </a:r>
            <a:endParaRPr lang="en-IN" sz="28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135234" y="2215803"/>
            <a:ext cx="4998720" cy="1682946"/>
          </a:xfrm>
        </p:spPr>
        <p:txBody>
          <a:bodyPr>
            <a:normAutofit fontScale="90000"/>
          </a:bodyPr>
          <a:lstStyle/>
          <a:p>
            <a:r>
              <a:rPr lang="en-GB" sz="3200" dirty="0"/>
              <a:t>Project Title –</a:t>
            </a:r>
            <a:br>
              <a:rPr lang="en-GB" sz="3200" dirty="0"/>
            </a:br>
            <a:r>
              <a:rPr lang="en-GB" sz="800" dirty="0"/>
              <a:t> </a:t>
            </a:r>
            <a:r>
              <a:rPr lang="en-GB" sz="1400" dirty="0"/>
              <a:t> </a:t>
            </a:r>
            <a:br>
              <a:rPr lang="en-GB" sz="3200" dirty="0"/>
            </a:br>
            <a:r>
              <a:rPr lang="en-GB" sz="3200" dirty="0"/>
              <a:t> </a:t>
            </a:r>
            <a:r>
              <a:rPr lang="en-GB" sz="3200" b="1" dirty="0">
                <a:solidFill>
                  <a:srgbClr val="0070C0"/>
                </a:solidFill>
              </a:rPr>
              <a:t>Crop Production </a:t>
            </a:r>
            <a:r>
              <a:rPr lang="en-US" sz="3200" b="1" dirty="0">
                <a:solidFill>
                  <a:srgbClr val="0070C0"/>
                </a:solidFill>
              </a:rPr>
              <a:t>Analysis.</a:t>
            </a:r>
            <a:endParaRPr lang="en-IN" sz="3200" b="1" dirty="0">
              <a:solidFill>
                <a:srgbClr val="0070C0"/>
              </a:solidFil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10004" y="1166714"/>
            <a:ext cx="5709077" cy="666077"/>
          </a:xfrm>
        </p:spPr>
        <p:txBody>
          <a:bodyPr>
            <a:noAutofit/>
          </a:bodyPr>
          <a:lstStyle/>
          <a:p>
            <a:pPr marL="0" indent="0">
              <a:buNone/>
            </a:pPr>
            <a:r>
              <a:rPr lang="en-US" sz="2800" dirty="0"/>
              <a:t>Count of Crop by State Name:</a:t>
            </a:r>
            <a:endParaRPr lang="en-IN" sz="2800" dirty="0"/>
          </a:p>
        </p:txBody>
      </p:sp>
      <p:pic>
        <p:nvPicPr>
          <p:cNvPr id="3" name="Picture 2">
            <a:extLst>
              <a:ext uri="{FF2B5EF4-FFF2-40B4-BE49-F238E27FC236}">
                <a16:creationId xmlns:a16="http://schemas.microsoft.com/office/drawing/2014/main" id="{2140FC0F-FB3F-4C4C-ADDF-8DE635A685FB}"/>
              </a:ext>
            </a:extLst>
          </p:cNvPr>
          <p:cNvPicPr>
            <a:picLocks noChangeAspect="1"/>
          </p:cNvPicPr>
          <p:nvPr/>
        </p:nvPicPr>
        <p:blipFill>
          <a:blip r:embed="rId3"/>
          <a:stretch>
            <a:fillRect/>
          </a:stretch>
        </p:blipFill>
        <p:spPr>
          <a:xfrm>
            <a:off x="951897" y="1734536"/>
            <a:ext cx="7717455" cy="4876861"/>
          </a:xfrm>
          <a:prstGeom prst="rect">
            <a:avLst/>
          </a:prstGeom>
        </p:spPr>
      </p:pic>
    </p:spTree>
    <p:extLst>
      <p:ext uri="{BB962C8B-B14F-4D97-AF65-F5344CB8AC3E}">
        <p14:creationId xmlns:p14="http://schemas.microsoft.com/office/powerpoint/2010/main" val="222509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464192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298343" y="1480095"/>
            <a:ext cx="6667389" cy="3161830"/>
          </a:xfrm>
        </p:spPr>
        <p:txBody>
          <a:bodyPr>
            <a:noAutofit/>
          </a:bodyPr>
          <a:lstStyle/>
          <a:p>
            <a:pPr algn="just"/>
            <a:r>
              <a:rPr lang="en-US" sz="2800" dirty="0"/>
              <a:t>In this file I have transformed raw data and visualized some important data. Some of those screenshot of it are attached in this file. Through which we will have many benefits to visualize the data.</a:t>
            </a:r>
            <a:endParaRPr lang="en-IN" sz="28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71404" y="1185948"/>
            <a:ext cx="7822040" cy="5295729"/>
          </a:xfrm>
        </p:spPr>
        <p:txBody>
          <a:bodyPr>
            <a:normAutofit/>
          </a:bodyPr>
          <a:lstStyle/>
          <a:p>
            <a:pPr indent="-225425">
              <a:lnSpc>
                <a:spcPct val="150000"/>
              </a:lnSpc>
              <a:buFont typeface="Arial" panose="020B0604020202020204" pitchFamily="34" charset="0"/>
              <a:buChar char="•"/>
            </a:pPr>
            <a:r>
              <a:rPr lang="en-US" sz="2400" dirty="0">
                <a:solidFill>
                  <a:srgbClr val="0070C0"/>
                </a:solidFill>
              </a:rPr>
              <a:t>Data Integration: Integrate diverse datasets encompassing crop yield, weather conditions, soil quality, and agricultural practices into a unified platform within Power BI.</a:t>
            </a:r>
          </a:p>
          <a:p>
            <a:pPr indent="-225425">
              <a:lnSpc>
                <a:spcPct val="150000"/>
              </a:lnSpc>
              <a:buFont typeface="Arial" panose="020B0604020202020204" pitchFamily="34" charset="0"/>
              <a:buChar char="•"/>
            </a:pPr>
            <a:r>
              <a:rPr lang="en-US" sz="2400" dirty="0">
                <a:solidFill>
                  <a:srgbClr val="0070C0"/>
                </a:solidFill>
              </a:rPr>
              <a:t>Visualization: Develop visually appealing and informative dashboards that present key metrics and trends related to crop production, such as yield per acre, seasonal variations, and comparative analysis across different crops and regions.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866371" y="193040"/>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688411" y="30832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9294762" cy="4917161"/>
          </a:xfrm>
        </p:spPr>
        <p:txBody>
          <a:bodyPr>
            <a:normAutofit/>
          </a:bodyPr>
          <a:lstStyle/>
          <a:p>
            <a:r>
              <a:rPr lang="en-GB" dirty="0"/>
              <a:t>Project Description:</a:t>
            </a:r>
            <a:br>
              <a:rPr lang="en-GB" dirty="0"/>
            </a:br>
            <a:r>
              <a:rPr lang="en-GB" sz="800" dirty="0"/>
              <a:t> </a:t>
            </a:r>
            <a:br>
              <a:rPr lang="en-GB" dirty="0"/>
            </a:br>
            <a:r>
              <a:rPr lang="en-US" sz="3100" b="0" dirty="0">
                <a:solidFill>
                  <a:schemeClr val="accent1">
                    <a:lumMod val="50000"/>
                  </a:schemeClr>
                </a:solidFill>
              </a:rPr>
              <a:t>Crop production is a vital component of global agriculture, influencing food security, economic stability, and environmental sustainability. The "Crop Production Analysis" project aims to utilize data-driven methodologies to analyze various aspects of crop production, including yield prediction, resource optimization, and risk assessment.</a:t>
            </a:r>
            <a:endParaRPr lang="en-IN" sz="3100" b="0" dirty="0">
              <a:solidFill>
                <a:schemeClr val="accent1">
                  <a:lumMod val="50000"/>
                </a:schemeClr>
              </a:solidFill>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1311295" y="1933019"/>
            <a:ext cx="7904481" cy="3990023"/>
          </a:xfrm>
        </p:spPr>
        <p:txBody>
          <a:bodyPr>
            <a:normAutofit/>
          </a:bodyPr>
          <a:lstStyle/>
          <a:p>
            <a:pPr algn="just">
              <a:lnSpc>
                <a:spcPct val="150000"/>
              </a:lnSpc>
              <a:buFont typeface="Wingdings" panose="05000000000000000000" pitchFamily="2" charset="2"/>
              <a:buChar char="ü"/>
            </a:pPr>
            <a:r>
              <a:rPr lang="en-US" sz="2400" dirty="0">
                <a:solidFill>
                  <a:srgbClr val="0070C0"/>
                </a:solidFill>
              </a:rPr>
              <a:t>Farmers</a:t>
            </a:r>
          </a:p>
          <a:p>
            <a:pPr algn="just">
              <a:lnSpc>
                <a:spcPct val="150000"/>
              </a:lnSpc>
              <a:buFont typeface="Wingdings" panose="05000000000000000000" pitchFamily="2" charset="2"/>
              <a:buChar char="ü"/>
            </a:pPr>
            <a:r>
              <a:rPr lang="en-US" sz="2400" dirty="0">
                <a:solidFill>
                  <a:srgbClr val="0070C0"/>
                </a:solidFill>
              </a:rPr>
              <a:t>Agriculture Extension Services</a:t>
            </a:r>
          </a:p>
          <a:p>
            <a:pPr algn="just">
              <a:lnSpc>
                <a:spcPct val="150000"/>
              </a:lnSpc>
              <a:buFont typeface="Wingdings" panose="05000000000000000000" pitchFamily="2" charset="2"/>
              <a:buChar char="ü"/>
            </a:pPr>
            <a:r>
              <a:rPr lang="en-US" sz="2400" dirty="0">
                <a:solidFill>
                  <a:srgbClr val="0070C0"/>
                </a:solidFill>
              </a:rPr>
              <a:t>Agribusiness</a:t>
            </a:r>
          </a:p>
          <a:p>
            <a:pPr algn="just">
              <a:lnSpc>
                <a:spcPct val="150000"/>
              </a:lnSpc>
              <a:buFont typeface="Wingdings" panose="05000000000000000000" pitchFamily="2" charset="2"/>
              <a:buChar char="ü"/>
            </a:pPr>
            <a:r>
              <a:rPr lang="en-US" sz="2400" dirty="0">
                <a:solidFill>
                  <a:srgbClr val="0070C0"/>
                </a:solidFill>
              </a:rPr>
              <a:t>Government Agencies</a:t>
            </a:r>
          </a:p>
          <a:p>
            <a:pPr algn="just">
              <a:lnSpc>
                <a:spcPct val="150000"/>
              </a:lnSpc>
              <a:buFont typeface="Wingdings" panose="05000000000000000000" pitchFamily="2" charset="2"/>
              <a:buChar char="ü"/>
            </a:pPr>
            <a:r>
              <a:rPr lang="en-US" sz="2400" dirty="0">
                <a:solidFill>
                  <a:srgbClr val="0070C0"/>
                </a:solidFill>
              </a:rPr>
              <a:t>Research &amp; Academia</a:t>
            </a:r>
          </a:p>
          <a:p>
            <a:pPr algn="just">
              <a:lnSpc>
                <a:spcPct val="150000"/>
              </a:lnSpc>
              <a:buFont typeface="Wingdings" panose="05000000000000000000" pitchFamily="2" charset="2"/>
              <a:buChar char="ü"/>
            </a:pPr>
            <a:r>
              <a:rPr lang="en-US" sz="2400" dirty="0">
                <a:solidFill>
                  <a:srgbClr val="0070C0"/>
                </a:solidFill>
              </a:rPr>
              <a:t>Consumers </a:t>
            </a:r>
            <a:endParaRPr lang="en-IN" sz="2400" dirty="0">
              <a:solidFill>
                <a:srgbClr val="0070C0"/>
              </a:solidFill>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2853598" y="2562187"/>
            <a:ext cx="5434995" cy="1965895"/>
          </a:xfrm>
        </p:spPr>
        <p:txBody>
          <a:bodyPr>
            <a:normAutofit/>
          </a:bodyPr>
          <a:lstStyle/>
          <a:p>
            <a:pPr lvl="1">
              <a:lnSpc>
                <a:spcPct val="150000"/>
              </a:lnSpc>
              <a:buFont typeface="Wingdings" panose="05000000000000000000" pitchFamily="2" charset="2"/>
              <a:buChar char="Ø"/>
            </a:pPr>
            <a:r>
              <a:rPr lang="en-US" sz="3200" dirty="0"/>
              <a:t>Power BI Desktop</a:t>
            </a:r>
          </a:p>
          <a:p>
            <a:pPr lvl="1">
              <a:lnSpc>
                <a:spcPct val="150000"/>
              </a:lnSpc>
              <a:buFont typeface="Wingdings" panose="05000000000000000000" pitchFamily="2" charset="2"/>
              <a:buChar char="Ø"/>
            </a:pPr>
            <a:r>
              <a:rPr lang="en-IN" sz="3200" dirty="0"/>
              <a:t>Power Query Editor</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720955" y="948908"/>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10004" y="1166714"/>
            <a:ext cx="5709077" cy="666077"/>
          </a:xfrm>
        </p:spPr>
        <p:txBody>
          <a:bodyPr>
            <a:noAutofit/>
          </a:bodyPr>
          <a:lstStyle/>
          <a:p>
            <a:pPr marL="0" indent="0">
              <a:buNone/>
            </a:pPr>
            <a:r>
              <a:rPr lang="en-US" sz="2800" dirty="0"/>
              <a:t>Sum of Area by State Name:</a:t>
            </a:r>
            <a:endParaRPr lang="en-IN" sz="2800" dirty="0"/>
          </a:p>
        </p:txBody>
      </p:sp>
      <p:pic>
        <p:nvPicPr>
          <p:cNvPr id="3" name="Picture 2">
            <a:extLst>
              <a:ext uri="{FF2B5EF4-FFF2-40B4-BE49-F238E27FC236}">
                <a16:creationId xmlns:a16="http://schemas.microsoft.com/office/drawing/2014/main" id="{A922BBCE-3EB9-4E16-A376-AD571CC0A48D}"/>
              </a:ext>
            </a:extLst>
          </p:cNvPr>
          <p:cNvPicPr>
            <a:picLocks noChangeAspect="1"/>
          </p:cNvPicPr>
          <p:nvPr/>
        </p:nvPicPr>
        <p:blipFill>
          <a:blip r:embed="rId3"/>
          <a:stretch>
            <a:fillRect/>
          </a:stretch>
        </p:blipFill>
        <p:spPr>
          <a:xfrm>
            <a:off x="810004" y="1740400"/>
            <a:ext cx="8219706" cy="493257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10004" y="1166714"/>
            <a:ext cx="5709077" cy="666077"/>
          </a:xfrm>
        </p:spPr>
        <p:txBody>
          <a:bodyPr>
            <a:noAutofit/>
          </a:bodyPr>
          <a:lstStyle/>
          <a:p>
            <a:pPr marL="0" indent="0">
              <a:buNone/>
            </a:pPr>
            <a:r>
              <a:rPr lang="en-US" sz="2800" dirty="0"/>
              <a:t>Sum of Area by Crop Year:</a:t>
            </a:r>
            <a:endParaRPr lang="en-IN" sz="2800" dirty="0"/>
          </a:p>
        </p:txBody>
      </p:sp>
      <p:pic>
        <p:nvPicPr>
          <p:cNvPr id="6" name="Picture 5">
            <a:extLst>
              <a:ext uri="{FF2B5EF4-FFF2-40B4-BE49-F238E27FC236}">
                <a16:creationId xmlns:a16="http://schemas.microsoft.com/office/drawing/2014/main" id="{228503B0-19E7-4335-8E6E-844E39985E09}"/>
              </a:ext>
            </a:extLst>
          </p:cNvPr>
          <p:cNvPicPr>
            <a:picLocks noChangeAspect="1"/>
          </p:cNvPicPr>
          <p:nvPr/>
        </p:nvPicPr>
        <p:blipFill>
          <a:blip r:embed="rId3"/>
          <a:stretch>
            <a:fillRect/>
          </a:stretch>
        </p:blipFill>
        <p:spPr>
          <a:xfrm>
            <a:off x="810004" y="1702676"/>
            <a:ext cx="8176341" cy="5067961"/>
          </a:xfrm>
          <a:prstGeom prst="rect">
            <a:avLst/>
          </a:prstGeom>
        </p:spPr>
      </p:pic>
    </p:spTree>
    <p:extLst>
      <p:ext uri="{BB962C8B-B14F-4D97-AF65-F5344CB8AC3E}">
        <p14:creationId xmlns:p14="http://schemas.microsoft.com/office/powerpoint/2010/main" val="411711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10004" y="1166714"/>
            <a:ext cx="5709077" cy="666077"/>
          </a:xfrm>
        </p:spPr>
        <p:txBody>
          <a:bodyPr>
            <a:noAutofit/>
          </a:bodyPr>
          <a:lstStyle/>
          <a:p>
            <a:pPr marL="0" indent="0">
              <a:buNone/>
            </a:pPr>
            <a:r>
              <a:rPr lang="en-US" sz="2800" dirty="0"/>
              <a:t>Count of Crop By Crop Year:</a:t>
            </a:r>
            <a:endParaRPr lang="en-IN" sz="2800" dirty="0"/>
          </a:p>
        </p:txBody>
      </p:sp>
      <p:pic>
        <p:nvPicPr>
          <p:cNvPr id="3" name="Picture 2">
            <a:extLst>
              <a:ext uri="{FF2B5EF4-FFF2-40B4-BE49-F238E27FC236}">
                <a16:creationId xmlns:a16="http://schemas.microsoft.com/office/drawing/2014/main" id="{C70AC8E0-DA12-49BA-8B6D-3A588B8C462A}"/>
              </a:ext>
            </a:extLst>
          </p:cNvPr>
          <p:cNvPicPr>
            <a:picLocks noChangeAspect="1"/>
          </p:cNvPicPr>
          <p:nvPr/>
        </p:nvPicPr>
        <p:blipFill>
          <a:blip r:embed="rId3"/>
          <a:stretch>
            <a:fillRect/>
          </a:stretch>
        </p:blipFill>
        <p:spPr>
          <a:xfrm>
            <a:off x="390492" y="1655913"/>
            <a:ext cx="8136967" cy="5009047"/>
          </a:xfrm>
          <a:prstGeom prst="rect">
            <a:avLst/>
          </a:prstGeom>
        </p:spPr>
      </p:pic>
    </p:spTree>
    <p:extLst>
      <p:ext uri="{BB962C8B-B14F-4D97-AF65-F5344CB8AC3E}">
        <p14:creationId xmlns:p14="http://schemas.microsoft.com/office/powerpoint/2010/main" val="97962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10004" y="1166714"/>
            <a:ext cx="5709077" cy="666077"/>
          </a:xfrm>
        </p:spPr>
        <p:txBody>
          <a:bodyPr>
            <a:noAutofit/>
          </a:bodyPr>
          <a:lstStyle/>
          <a:p>
            <a:pPr marL="0" indent="0">
              <a:buNone/>
            </a:pPr>
            <a:r>
              <a:rPr lang="en-US" sz="2800" dirty="0"/>
              <a:t>Sum of Crop By Season:</a:t>
            </a:r>
            <a:endParaRPr lang="en-IN" sz="2800" dirty="0"/>
          </a:p>
        </p:txBody>
      </p:sp>
      <p:pic>
        <p:nvPicPr>
          <p:cNvPr id="6" name="Picture 5">
            <a:extLst>
              <a:ext uri="{FF2B5EF4-FFF2-40B4-BE49-F238E27FC236}">
                <a16:creationId xmlns:a16="http://schemas.microsoft.com/office/drawing/2014/main" id="{11745CA8-9BD1-460E-9B23-2F13F9DCA9A7}"/>
              </a:ext>
            </a:extLst>
          </p:cNvPr>
          <p:cNvPicPr>
            <a:picLocks noChangeAspect="1"/>
          </p:cNvPicPr>
          <p:nvPr/>
        </p:nvPicPr>
        <p:blipFill>
          <a:blip r:embed="rId3"/>
          <a:stretch>
            <a:fillRect/>
          </a:stretch>
        </p:blipFill>
        <p:spPr>
          <a:xfrm>
            <a:off x="810003" y="1766070"/>
            <a:ext cx="7989009" cy="4754852"/>
          </a:xfrm>
          <a:prstGeom prst="rect">
            <a:avLst/>
          </a:prstGeom>
        </p:spPr>
      </p:pic>
    </p:spTree>
    <p:extLst>
      <p:ext uri="{BB962C8B-B14F-4D97-AF65-F5344CB8AC3E}">
        <p14:creationId xmlns:p14="http://schemas.microsoft.com/office/powerpoint/2010/main" val="367290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624</TotalTime>
  <Words>258</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Project Title –     Crop Production Analysis.</vt:lpstr>
      <vt:lpstr>PROBLEM  STATEMENT</vt:lpstr>
      <vt:lpstr>Project Description:   Crop production is a vital component of global agriculture, influencing food security, economic stability, and environmental sustainability. The "Crop Production Analysis" project aims to utilize data-driven methodologies to analyze various aspects of crop production, including yield prediction, resource optimization, and risk assessment.</vt:lpstr>
      <vt:lpstr>WHO ARE THE END USERS?</vt:lpstr>
      <vt:lpstr>Technology Used</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Bishal Naskar</cp:lastModifiedBy>
  <cp:revision>75</cp:revision>
  <dcterms:created xsi:type="dcterms:W3CDTF">2021-07-11T13:13:15Z</dcterms:created>
  <dcterms:modified xsi:type="dcterms:W3CDTF">2024-03-15T19:01:41Z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