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3"/>
  </p:notesMasterIdLst>
  <p:handoutMasterIdLst>
    <p:handoutMasterId r:id="rId14"/>
  </p:handoutMasterIdLst>
  <p:sldIdLst>
    <p:sldId id="338" r:id="rId5"/>
    <p:sldId id="327" r:id="rId6"/>
    <p:sldId id="315" r:id="rId7"/>
    <p:sldId id="329" r:id="rId8"/>
    <p:sldId id="302" r:id="rId9"/>
    <p:sldId id="339" r:id="rId10"/>
    <p:sldId id="340"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69" d="100"/>
          <a:sy n="69" d="100"/>
        </p:scale>
        <p:origin x="696" y="5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3/1/2024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1010258"/>
          </a:xfrm>
        </p:spPr>
        <p:txBody>
          <a:bodyPr>
            <a:noAutofit/>
          </a:bodyPr>
          <a:lstStyle/>
          <a:p>
            <a:r>
              <a:rPr lang="en-US" sz="2800" b="0" dirty="0">
                <a:solidFill>
                  <a:schemeClr val="tx1"/>
                </a:solidFill>
              </a:rPr>
              <a:t>Student Name:</a:t>
            </a:r>
          </a:p>
          <a:p>
            <a:r>
              <a:rPr lang="en-US" sz="2800" b="0" dirty="0">
                <a:solidFill>
                  <a:schemeClr val="tx1"/>
                </a:solidFill>
              </a:rPr>
              <a:t>	</a:t>
            </a:r>
            <a:r>
              <a:rPr lang="en-US" sz="2800" u="sng" dirty="0">
                <a:solidFill>
                  <a:schemeClr val="tx1"/>
                </a:solidFill>
              </a:rPr>
              <a:t>Bishal Naskar.</a:t>
            </a:r>
            <a:endParaRPr lang="en-IN" sz="2800" u="sng"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557520" y="1705743"/>
            <a:ext cx="4155440" cy="1723257"/>
          </a:xfrm>
        </p:spPr>
        <p:txBody>
          <a:bodyPr>
            <a:normAutofit/>
          </a:bodyPr>
          <a:lstStyle/>
          <a:p>
            <a:r>
              <a:rPr lang="en-GB" sz="3200" dirty="0"/>
              <a:t>Project Title –</a:t>
            </a:r>
            <a:br>
              <a:rPr lang="en-GB" sz="3200" dirty="0"/>
            </a:br>
            <a:r>
              <a:rPr lang="en-GB" sz="3200" b="1" u="sng" dirty="0"/>
              <a:t>Healthcare Analytics for Doctor Visitors.</a:t>
            </a:r>
            <a:endParaRPr lang="en-IN" sz="3200" b="1" u="sng"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909085" y="2030289"/>
            <a:ext cx="9287860" cy="3918123"/>
          </a:xfrm>
        </p:spPr>
        <p:txBody>
          <a:bodyPr>
            <a:normAutofit fontScale="92500"/>
          </a:bodyPr>
          <a:lstStyle/>
          <a:p>
            <a:pPr>
              <a:lnSpc>
                <a:spcPct val="150000"/>
              </a:lnSpc>
              <a:buFont typeface="Wingdings" panose="05000000000000000000" pitchFamily="2" charset="2"/>
              <a:buChar char="Ø"/>
            </a:pPr>
            <a:r>
              <a:rPr lang="en-US" sz="2600" u="sng" dirty="0"/>
              <a:t>Health-care</a:t>
            </a:r>
            <a:r>
              <a:rPr lang="en-GB" sz="2600" u="sng" dirty="0"/>
              <a:t> Analytics for Doctor Visitors using the data sheet.</a:t>
            </a:r>
          </a:p>
          <a:p>
            <a:pPr lvl="2">
              <a:buFont typeface="Wingdings" panose="05000000000000000000" pitchFamily="2" charset="2"/>
              <a:buChar char="ü"/>
            </a:pPr>
            <a:r>
              <a:rPr lang="en-IN" sz="1800" dirty="0"/>
              <a:t>Data Collection &amp; </a:t>
            </a:r>
            <a:r>
              <a:rPr lang="en-US" sz="1800" dirty="0"/>
              <a:t>Optimization.</a:t>
            </a:r>
          </a:p>
          <a:p>
            <a:pPr lvl="2">
              <a:buFont typeface="Wingdings" panose="05000000000000000000" pitchFamily="2" charset="2"/>
              <a:buChar char="ü"/>
            </a:pPr>
            <a:r>
              <a:rPr lang="en-US" sz="1800" dirty="0"/>
              <a:t>No. of patients visits &amp; income analysis.</a:t>
            </a:r>
          </a:p>
          <a:p>
            <a:pPr lvl="2">
              <a:buFont typeface="Wingdings" panose="05000000000000000000" pitchFamily="2" charset="2"/>
              <a:buChar char="ü"/>
            </a:pPr>
            <a:r>
              <a:rPr lang="en-US" sz="1800" dirty="0"/>
              <a:t>No. of patients visits to the hospital.</a:t>
            </a:r>
          </a:p>
          <a:p>
            <a:pPr lvl="2">
              <a:buFont typeface="Wingdings" panose="05000000000000000000" pitchFamily="2" charset="2"/>
              <a:buChar char="ü"/>
            </a:pPr>
            <a:r>
              <a:rPr lang="en-IN" sz="1800" dirty="0"/>
              <a:t>Doctor Performance Analysis.</a:t>
            </a:r>
          </a:p>
          <a:p>
            <a:pPr lvl="2">
              <a:buFont typeface="Wingdings" panose="05000000000000000000" pitchFamily="2" charset="2"/>
              <a:buChar char="ü"/>
            </a:pPr>
            <a:r>
              <a:rPr lang="en-IN" sz="1800" dirty="0"/>
              <a:t>No. of male, female affected by illness.</a:t>
            </a:r>
          </a:p>
          <a:p>
            <a:pPr lvl="2">
              <a:buFont typeface="Wingdings" panose="05000000000000000000" pitchFamily="2" charset="2"/>
              <a:buChar char="ü"/>
            </a:pPr>
            <a:r>
              <a:rPr lang="en-IN" sz="1800" dirty="0"/>
              <a:t>Analyse the reduced days of activity illness based on gender.</a:t>
            </a:r>
          </a:p>
          <a:p>
            <a:pPr lvl="2">
              <a:buFont typeface="Wingdings" panose="05000000000000000000" pitchFamily="2" charset="2"/>
              <a:buChar char="ü"/>
            </a:pPr>
            <a:r>
              <a:rPr lang="en-IN" sz="1800" dirty="0"/>
              <a:t>Analyse patient income &amp; insurance.</a:t>
            </a:r>
          </a:p>
          <a:p>
            <a:pPr lvl="2">
              <a:buFont typeface="Wingdings" panose="05000000000000000000" pitchFamily="2" charset="2"/>
              <a:buChar char="ü"/>
            </a:pPr>
            <a:r>
              <a:rPr lang="en-US" sz="1800" dirty="0"/>
              <a:t>Number of male &amp; female affected by illness.	</a:t>
            </a:r>
            <a:r>
              <a:rPr lang="en-US" dirty="0"/>
              <a:t>	</a:t>
            </a:r>
            <a:endParaRPr lang="en-IN"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96165" y="716671"/>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522157" y="3027816"/>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1000"/>
                                        <p:tgtEl>
                                          <p:spTgt spid="2">
                                            <p:txEl>
                                              <p:pRg st="3" end="3"/>
                                            </p:txEl>
                                          </p:spTgt>
                                        </p:tgtEl>
                                      </p:cBhvr>
                                    </p:animEffect>
                                    <p:anim calcmode="lin" valueType="num">
                                      <p:cBhvr>
                                        <p:cTn id="3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1000"/>
                                        <p:tgtEl>
                                          <p:spTgt spid="2">
                                            <p:txEl>
                                              <p:pRg st="4" end="4"/>
                                            </p:txEl>
                                          </p:spTgt>
                                        </p:tgtEl>
                                      </p:cBhvr>
                                    </p:animEffect>
                                    <p:anim calcmode="lin" valueType="num">
                                      <p:cBhvr>
                                        <p:cTn id="3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fade">
                                      <p:cBhvr>
                                        <p:cTn id="39" dur="1000"/>
                                        <p:tgtEl>
                                          <p:spTgt spid="2">
                                            <p:txEl>
                                              <p:pRg st="5" end="5"/>
                                            </p:txEl>
                                          </p:spTgt>
                                        </p:tgtEl>
                                      </p:cBhvr>
                                    </p:animEffect>
                                    <p:anim calcmode="lin" valueType="num">
                                      <p:cBhvr>
                                        <p:cTn id="4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fade">
                                      <p:cBhvr>
                                        <p:cTn id="44" dur="1000"/>
                                        <p:tgtEl>
                                          <p:spTgt spid="2">
                                            <p:txEl>
                                              <p:pRg st="6" end="6"/>
                                            </p:txEl>
                                          </p:spTgt>
                                        </p:tgtEl>
                                      </p:cBhvr>
                                    </p:animEffect>
                                    <p:anim calcmode="lin" valueType="num">
                                      <p:cBhvr>
                                        <p:cTn id="4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1000"/>
                                        <p:tgtEl>
                                          <p:spTgt spid="2">
                                            <p:txEl>
                                              <p:pRg st="7" end="7"/>
                                            </p:txEl>
                                          </p:spTgt>
                                        </p:tgtEl>
                                      </p:cBhvr>
                                    </p:animEffect>
                                    <p:anim calcmode="lin" valueType="num">
                                      <p:cBhvr>
                                        <p:cTn id="5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868218" y="1040740"/>
            <a:ext cx="5671128" cy="829623"/>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1216D77C-E40C-46CD-8FCF-0952895C5A1B}"/>
              </a:ext>
            </a:extLst>
          </p:cNvPr>
          <p:cNvSpPr txBox="1"/>
          <p:nvPr/>
        </p:nvSpPr>
        <p:spPr>
          <a:xfrm>
            <a:off x="2105890" y="2094190"/>
            <a:ext cx="6844145" cy="2805833"/>
          </a:xfrm>
          <a:prstGeom prst="rect">
            <a:avLst/>
          </a:prstGeom>
          <a:noFill/>
        </p:spPr>
        <p:txBody>
          <a:bodyPr wrap="square" rtlCol="0">
            <a:spAutoFit/>
          </a:bodyPr>
          <a:lstStyle/>
          <a:p>
            <a:pPr algn="just">
              <a:lnSpc>
                <a:spcPct val="150000"/>
              </a:lnSpc>
            </a:pPr>
            <a:r>
              <a:rPr lang="en-US" sz="2000" dirty="0"/>
              <a:t>The project aims to leverage data science techniques to enhance healthcare services by analyzing doctor visitors' data sheets. By harnessing the power of data analytics, this project seeks to optimize various aspects of healthcare delivery, including patient care, doctor performance, resource allocation, and cost management.</a:t>
            </a:r>
            <a:endParaRPr lang="en-IN" sz="20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2143759" y="2056852"/>
            <a:ext cx="7904481" cy="3540385"/>
          </a:xfrm>
        </p:spPr>
        <p:txBody>
          <a:bodyPr>
            <a:normAutofit/>
          </a:bodyPr>
          <a:lstStyle/>
          <a:p>
            <a:pPr algn="just">
              <a:lnSpc>
                <a:spcPct val="150000"/>
              </a:lnSpc>
              <a:buFont typeface="Wingdings" panose="05000000000000000000" pitchFamily="2" charset="2"/>
              <a:buChar char="ü"/>
            </a:pPr>
            <a:r>
              <a:rPr lang="en-US" sz="2400" dirty="0"/>
              <a:t>Healthcare Providers.</a:t>
            </a:r>
          </a:p>
          <a:p>
            <a:pPr algn="just">
              <a:lnSpc>
                <a:spcPct val="150000"/>
              </a:lnSpc>
              <a:buFont typeface="Wingdings" panose="05000000000000000000" pitchFamily="2" charset="2"/>
              <a:buChar char="ü"/>
            </a:pPr>
            <a:r>
              <a:rPr lang="en-US" sz="2400" dirty="0"/>
              <a:t>Hospital Administrators.</a:t>
            </a:r>
          </a:p>
          <a:p>
            <a:pPr algn="just">
              <a:lnSpc>
                <a:spcPct val="150000"/>
              </a:lnSpc>
              <a:buFont typeface="Wingdings" panose="05000000000000000000" pitchFamily="2" charset="2"/>
              <a:buChar char="ü"/>
            </a:pPr>
            <a:r>
              <a:rPr lang="en-US" sz="2400" dirty="0"/>
              <a:t>Healthcare analysts.</a:t>
            </a:r>
          </a:p>
          <a:p>
            <a:pPr algn="just">
              <a:lnSpc>
                <a:spcPct val="150000"/>
              </a:lnSpc>
              <a:buFont typeface="Wingdings" panose="05000000000000000000" pitchFamily="2" charset="2"/>
              <a:buChar char="ü"/>
            </a:pPr>
            <a:r>
              <a:rPr lang="en-US" sz="2400" dirty="0"/>
              <a:t>Patients.</a:t>
            </a:r>
          </a:p>
          <a:p>
            <a:pPr algn="just">
              <a:lnSpc>
                <a:spcPct val="150000"/>
              </a:lnSpc>
              <a:buFont typeface="Wingdings" panose="05000000000000000000" pitchFamily="2" charset="2"/>
              <a:buChar char="ü"/>
            </a:pPr>
            <a:r>
              <a:rPr lang="en-US" sz="2400" dirty="0"/>
              <a:t>Healthcare Executives.</a:t>
            </a:r>
          </a:p>
          <a:p>
            <a:pPr algn="just">
              <a:lnSpc>
                <a:spcPct val="150000"/>
              </a:lnSpc>
              <a:buFont typeface="Wingdings" panose="05000000000000000000" pitchFamily="2" charset="2"/>
              <a:buChar char="ü"/>
            </a:pPr>
            <a:endParaRPr lang="en-US" sz="24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21359" y="1075964"/>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2436512" y="2011680"/>
            <a:ext cx="5183488" cy="2834640"/>
          </a:xfrm>
        </p:spPr>
        <p:txBody>
          <a:bodyPr>
            <a:normAutofit/>
          </a:bodyPr>
          <a:lstStyle/>
          <a:p>
            <a:pPr lvl="2">
              <a:lnSpc>
                <a:spcPct val="150000"/>
              </a:lnSpc>
              <a:buFont typeface="Wingdings" panose="05000000000000000000" pitchFamily="2" charset="2"/>
              <a:buChar char="v"/>
            </a:pPr>
            <a:r>
              <a:rPr lang="en-US" sz="2400" dirty="0"/>
              <a:t> Python – </a:t>
            </a:r>
          </a:p>
          <a:p>
            <a:pPr lvl="4">
              <a:buFont typeface="Wingdings" panose="05000000000000000000" pitchFamily="2" charset="2"/>
              <a:buChar char="Ø"/>
            </a:pPr>
            <a:r>
              <a:rPr lang="en-US" sz="2400" dirty="0"/>
              <a:t> NumPy</a:t>
            </a:r>
          </a:p>
          <a:p>
            <a:pPr lvl="4">
              <a:buFont typeface="Wingdings" panose="05000000000000000000" pitchFamily="2" charset="2"/>
              <a:buChar char="Ø"/>
            </a:pPr>
            <a:r>
              <a:rPr lang="en-US" sz="2400" dirty="0"/>
              <a:t> Pandas</a:t>
            </a:r>
          </a:p>
          <a:p>
            <a:pPr lvl="4">
              <a:buFont typeface="Wingdings" panose="05000000000000000000" pitchFamily="2" charset="2"/>
              <a:buChar char="Ø"/>
            </a:pPr>
            <a:r>
              <a:rPr lang="en-US" sz="2400" dirty="0"/>
              <a:t> Matplotlib</a:t>
            </a:r>
          </a:p>
          <a:p>
            <a:pPr lvl="4">
              <a:buFont typeface="Wingdings" panose="05000000000000000000" pitchFamily="2" charset="2"/>
              <a:buChar char="Ø"/>
            </a:pPr>
            <a:r>
              <a:rPr lang="en-US" sz="2400" dirty="0"/>
              <a:t> Seaborn		</a:t>
            </a:r>
            <a:endParaRPr lang="en-IN" sz="2400"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C24AAA61-3C05-4040-A00A-B858DC12AC14}"/>
              </a:ext>
            </a:extLst>
          </p:cNvPr>
          <p:cNvPicPr>
            <a:picLocks noChangeAspect="1"/>
          </p:cNvPicPr>
          <p:nvPr/>
        </p:nvPicPr>
        <p:blipFill>
          <a:blip r:embed="rId3"/>
          <a:stretch>
            <a:fillRect/>
          </a:stretch>
        </p:blipFill>
        <p:spPr>
          <a:xfrm>
            <a:off x="566721" y="1709690"/>
            <a:ext cx="4270117" cy="3514262"/>
          </a:xfrm>
          <a:prstGeom prst="rect">
            <a:avLst/>
          </a:prstGeom>
        </p:spPr>
      </p:pic>
      <p:pic>
        <p:nvPicPr>
          <p:cNvPr id="13" name="Picture 12">
            <a:extLst>
              <a:ext uri="{FF2B5EF4-FFF2-40B4-BE49-F238E27FC236}">
                <a16:creationId xmlns:a16="http://schemas.microsoft.com/office/drawing/2014/main" id="{E5A23532-3672-40BD-9BF2-0E2BD565E2A5}"/>
              </a:ext>
            </a:extLst>
          </p:cNvPr>
          <p:cNvPicPr>
            <a:picLocks noChangeAspect="1"/>
          </p:cNvPicPr>
          <p:nvPr/>
        </p:nvPicPr>
        <p:blipFill>
          <a:blip r:embed="rId4"/>
          <a:stretch>
            <a:fillRect/>
          </a:stretch>
        </p:blipFill>
        <p:spPr>
          <a:xfrm>
            <a:off x="5327983" y="1709690"/>
            <a:ext cx="4268363" cy="351426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E7CE77B-E551-425D-AE02-45CEF734E398}"/>
              </a:ext>
            </a:extLst>
          </p:cNvPr>
          <p:cNvSpPr>
            <a:spLocks noGrp="1"/>
          </p:cNvSpPr>
          <p:nvPr>
            <p:ph type="title"/>
          </p:nvPr>
        </p:nvSpPr>
        <p:spPr>
          <a:xfrm>
            <a:off x="1188576" y="342880"/>
            <a:ext cx="2981643" cy="830997"/>
          </a:xfrm>
        </p:spPr>
        <p:txBody>
          <a:bodyPr>
            <a:normAutofit/>
          </a:bodyPr>
          <a:lstStyle/>
          <a:p>
            <a:r>
              <a:rPr lang="en-GB" dirty="0"/>
              <a:t>RESULTS </a:t>
            </a:r>
            <a:endParaRPr lang="en-IN" dirty="0"/>
          </a:p>
        </p:txBody>
      </p:sp>
      <p:pic>
        <p:nvPicPr>
          <p:cNvPr id="1030" name="Picture 6">
            <a:extLst>
              <a:ext uri="{FF2B5EF4-FFF2-40B4-BE49-F238E27FC236}">
                <a16:creationId xmlns:a16="http://schemas.microsoft.com/office/drawing/2014/main" id="{599FCA52-372F-4D6D-972D-6C5102983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85" y="1953059"/>
            <a:ext cx="4338545" cy="34502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18FE186-2A78-4DEE-8D41-922114711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9" y="1528806"/>
            <a:ext cx="4338546" cy="3680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7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388124" y="4464075"/>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987966" y="1301855"/>
            <a:ext cx="6435597" cy="2368714"/>
          </a:xfrm>
        </p:spPr>
        <p:txBody>
          <a:bodyPr>
            <a:normAutofit/>
          </a:bodyPr>
          <a:lstStyle/>
          <a:p>
            <a:r>
              <a:rPr lang="en-US" dirty="0"/>
              <a:t>In this project session I am learned: </a:t>
            </a:r>
          </a:p>
          <a:p>
            <a:pPr marL="342900" indent="-342900">
              <a:lnSpc>
                <a:spcPct val="150000"/>
              </a:lnSpc>
              <a:buFont typeface="Wingdings" panose="05000000000000000000" pitchFamily="2" charset="2"/>
              <a:buChar char="ü"/>
            </a:pPr>
            <a:r>
              <a:rPr lang="en-IN" dirty="0">
                <a:solidFill>
                  <a:srgbClr val="0070C0"/>
                </a:solidFill>
              </a:rPr>
              <a:t>Python tools for analysing the data.</a:t>
            </a:r>
          </a:p>
          <a:p>
            <a:pPr marL="342900" indent="-342900">
              <a:lnSpc>
                <a:spcPct val="150000"/>
              </a:lnSpc>
              <a:buFont typeface="Wingdings" panose="05000000000000000000" pitchFamily="2" charset="2"/>
              <a:buChar char="ü"/>
            </a:pPr>
            <a:r>
              <a:rPr lang="en-IN" dirty="0">
                <a:solidFill>
                  <a:srgbClr val="0070C0"/>
                </a:solidFill>
              </a:rPr>
              <a:t>How to deal with the data sheet for analysis.</a:t>
            </a:r>
          </a:p>
          <a:p>
            <a:pPr marL="342900" indent="-342900">
              <a:lnSpc>
                <a:spcPct val="150000"/>
              </a:lnSpc>
              <a:buFont typeface="Wingdings" panose="05000000000000000000" pitchFamily="2" charset="2"/>
              <a:buChar char="ü"/>
            </a:pPr>
            <a:r>
              <a:rPr lang="en-IN" dirty="0">
                <a:solidFill>
                  <a:srgbClr val="0070C0"/>
                </a:solidFill>
              </a:rPr>
              <a:t>How to </a:t>
            </a:r>
            <a:r>
              <a:rPr lang="en-US" dirty="0">
                <a:solidFill>
                  <a:srgbClr val="0070C0"/>
                </a:solidFill>
              </a:rPr>
              <a:t>analyze the data set with visualization.</a:t>
            </a:r>
            <a:endParaRPr lang="en-IN" dirty="0">
              <a:solidFill>
                <a:srgbClr val="0070C0"/>
              </a:solidFill>
            </a:endParaRPr>
          </a:p>
        </p:txBody>
      </p:sp>
      <p:cxnSp>
        <p:nvCxnSpPr>
          <p:cNvPr id="4" name="Straight Connector 3">
            <a:extLst>
              <a:ext uri="{FF2B5EF4-FFF2-40B4-BE49-F238E27FC236}">
                <a16:creationId xmlns:a16="http://schemas.microsoft.com/office/drawing/2014/main" id="{1B122543-CA5E-43B7-83E7-D10992BFBD09}"/>
              </a:ext>
            </a:extLst>
          </p:cNvPr>
          <p:cNvCxnSpPr/>
          <p:nvPr/>
        </p:nvCxnSpPr>
        <p:spPr>
          <a:xfrm>
            <a:off x="3316890" y="5750560"/>
            <a:ext cx="4073236"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653</TotalTime>
  <Words>226</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Project Title – Healthcare Analytics for Doctor Visitors.</vt:lpstr>
      <vt:lpstr>PROBLEM  STATEMENT</vt:lpstr>
      <vt:lpstr>Project Description </vt:lpstr>
      <vt:lpstr>WHO ARE THE END USERS?</vt:lpstr>
      <vt:lpstr>Technology Used</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Bishal Naskar</cp:lastModifiedBy>
  <cp:revision>75</cp:revision>
  <dcterms:created xsi:type="dcterms:W3CDTF">2021-07-11T13:13:15Z</dcterms:created>
  <dcterms:modified xsi:type="dcterms:W3CDTF">2024-03-01T02:49:01Z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