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90" r:id="rId7"/>
    <p:sldId id="264" r:id="rId8"/>
    <p:sldId id="291" r:id="rId9"/>
    <p:sldId id="293" r:id="rId10"/>
    <p:sldId id="299" r:id="rId11"/>
    <p:sldId id="300" r:id="rId12"/>
    <p:sldId id="294" r:id="rId13"/>
    <p:sldId id="295" r:id="rId14"/>
    <p:sldId id="296" r:id="rId15"/>
    <p:sldId id="297" r:id="rId16"/>
    <p:sldId id="298" r:id="rId17"/>
    <p:sldId id="26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C55CE-5F78-4513-96DB-6B9971857A24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1E4CD2-B331-40C0-9B55-B5A2BCC83673}">
      <dgm:prSet phldrT="[Text]"/>
      <dgm:spPr/>
      <dgm:t>
        <a:bodyPr/>
        <a:lstStyle/>
        <a:p>
          <a:r>
            <a:rPr lang="en-US" dirty="0"/>
            <a:t>Data Collection (Funding Records, Investor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6C5F8B8C-714E-4F15-B473-283887D50D3C}" type="parTrans" cxnId="{0A27F85D-72AF-4DEC-8C4F-4B119260AE57}">
      <dgm:prSet/>
      <dgm:spPr/>
      <dgm:t>
        <a:bodyPr/>
        <a:lstStyle/>
        <a:p>
          <a:endParaRPr lang="en-US"/>
        </a:p>
      </dgm:t>
    </dgm:pt>
    <dgm:pt modelId="{77F305D7-BEE7-4312-BD20-5A91693DCF09}" type="sibTrans" cxnId="{0A27F85D-72AF-4DEC-8C4F-4B119260AE57}">
      <dgm:prSet/>
      <dgm:spPr/>
      <dgm:t>
        <a:bodyPr/>
        <a:lstStyle/>
        <a:p>
          <a:endParaRPr lang="en-US"/>
        </a:p>
      </dgm:t>
    </dgm:pt>
    <dgm:pt modelId="{D44453D4-D40D-49EA-92C3-AC436D63F453}">
      <dgm:prSet phldrT="[Text]"/>
      <dgm:spPr/>
      <dgm:t>
        <a:bodyPr/>
        <a:lstStyle/>
        <a:p>
          <a:r>
            <a:rPr lang="en-US" b="0" dirty="0"/>
            <a:t>Observation</a:t>
          </a:r>
        </a:p>
      </dgm:t>
    </dgm:pt>
    <dgm:pt modelId="{9CCDDF14-B682-47C2-BCEA-B6E5868D86F4}" type="parTrans" cxnId="{6CBC585E-C1D1-4DF7-997D-FFCC343DC171}">
      <dgm:prSet/>
      <dgm:spPr/>
      <dgm:t>
        <a:bodyPr/>
        <a:lstStyle/>
        <a:p>
          <a:endParaRPr lang="en-US"/>
        </a:p>
      </dgm:t>
    </dgm:pt>
    <dgm:pt modelId="{C7A284A7-72F3-457C-BFEB-0B144FC28ED5}" type="sibTrans" cxnId="{6CBC585E-C1D1-4DF7-997D-FFCC343DC171}">
      <dgm:prSet/>
      <dgm:spPr/>
      <dgm:t>
        <a:bodyPr/>
        <a:lstStyle/>
        <a:p>
          <a:endParaRPr lang="en-US"/>
        </a:p>
      </dgm:t>
    </dgm:pt>
    <dgm:pt modelId="{3587E222-79A9-463F-948D-6A2E72AB69BD}">
      <dgm:prSet phldrT="[Text]"/>
      <dgm:spPr/>
      <dgm:t>
        <a:bodyPr/>
        <a:lstStyle/>
        <a:p>
          <a:r>
            <a:rPr lang="en-US" dirty="0"/>
            <a:t>Insights</a:t>
          </a:r>
        </a:p>
      </dgm:t>
    </dgm:pt>
    <dgm:pt modelId="{018E6224-838C-45AB-99C7-024201D0705B}" type="parTrans" cxnId="{F76300FA-038E-40BB-AC72-68DF0813EB1E}">
      <dgm:prSet/>
      <dgm:spPr/>
      <dgm:t>
        <a:bodyPr/>
        <a:lstStyle/>
        <a:p>
          <a:endParaRPr lang="en-US"/>
        </a:p>
      </dgm:t>
    </dgm:pt>
    <dgm:pt modelId="{6E1AA56B-5E96-4224-8301-8867BD18C78D}" type="sibTrans" cxnId="{F76300FA-038E-40BB-AC72-68DF0813EB1E}">
      <dgm:prSet/>
      <dgm:spPr/>
      <dgm:t>
        <a:bodyPr/>
        <a:lstStyle/>
        <a:p>
          <a:endParaRPr lang="en-US"/>
        </a:p>
      </dgm:t>
    </dgm:pt>
    <dgm:pt modelId="{E68A56BD-9245-45EF-B30A-1FFD4166F271}">
      <dgm:prSet phldrT="[Text]"/>
      <dgm:spPr/>
      <dgm:t>
        <a:bodyPr/>
        <a:lstStyle/>
        <a:p>
          <a:r>
            <a:rPr lang="en-US" dirty="0"/>
            <a:t>Data Analysis &amp; Visualizations</a:t>
          </a:r>
        </a:p>
      </dgm:t>
    </dgm:pt>
    <dgm:pt modelId="{0E9704A3-326D-495C-96A7-ED93093B74D8}" type="parTrans" cxnId="{0161847F-3FB0-4F34-BA51-CE703B376310}">
      <dgm:prSet/>
      <dgm:spPr/>
      <dgm:t>
        <a:bodyPr/>
        <a:lstStyle/>
        <a:p>
          <a:endParaRPr lang="en-US"/>
        </a:p>
      </dgm:t>
    </dgm:pt>
    <dgm:pt modelId="{F4A9A412-A8E8-414E-9003-29D05BFCA3E0}" type="sibTrans" cxnId="{0161847F-3FB0-4F34-BA51-CE703B376310}">
      <dgm:prSet/>
      <dgm:spPr/>
      <dgm:t>
        <a:bodyPr/>
        <a:lstStyle/>
        <a:p>
          <a:endParaRPr lang="en-US"/>
        </a:p>
      </dgm:t>
    </dgm:pt>
    <dgm:pt modelId="{33D31DB4-5857-4958-BA14-FAA647F15997}">
      <dgm:prSet phldrT="[Text]"/>
      <dgm:spPr/>
      <dgm:t>
        <a:bodyPr/>
        <a:lstStyle/>
        <a:p>
          <a:r>
            <a:rPr lang="en-US" dirty="0"/>
            <a:t>Data Cleansing  (Remove Duplicates, Handle Missing Values</a:t>
          </a:r>
          <a:r>
            <a:rPr lang="en-US" b="1" dirty="0"/>
            <a:t>)</a:t>
          </a:r>
          <a:endParaRPr lang="en-US" dirty="0"/>
        </a:p>
      </dgm:t>
    </dgm:pt>
    <dgm:pt modelId="{A3FF3745-6D42-47BF-A9A8-82C263197385}" type="parTrans" cxnId="{53FF9EF3-E70F-456F-8048-D4765B1F4CB7}">
      <dgm:prSet/>
      <dgm:spPr/>
      <dgm:t>
        <a:bodyPr/>
        <a:lstStyle/>
        <a:p>
          <a:endParaRPr lang="en-US"/>
        </a:p>
      </dgm:t>
    </dgm:pt>
    <dgm:pt modelId="{CD7C2AB2-EDCE-4B77-84BE-523E6E88185D}" type="sibTrans" cxnId="{53FF9EF3-E70F-456F-8048-D4765B1F4CB7}">
      <dgm:prSet/>
      <dgm:spPr/>
      <dgm:t>
        <a:bodyPr/>
        <a:lstStyle/>
        <a:p>
          <a:endParaRPr lang="en-US"/>
        </a:p>
      </dgm:t>
    </dgm:pt>
    <dgm:pt modelId="{85FECC88-B6E1-40C7-B060-624823B93A28}" type="pres">
      <dgm:prSet presAssocID="{1BAC55CE-5F78-4513-96DB-6B9971857A24}" presName="Name0" presStyleCnt="0">
        <dgm:presLayoutVars>
          <dgm:dir/>
          <dgm:resizeHandles/>
        </dgm:presLayoutVars>
      </dgm:prSet>
      <dgm:spPr/>
    </dgm:pt>
    <dgm:pt modelId="{CE98A1BC-B653-48FC-9676-8BBB2F1BD92E}" type="pres">
      <dgm:prSet presAssocID="{CE1E4CD2-B331-40C0-9B55-B5A2BCC83673}" presName="compNode" presStyleCnt="0"/>
      <dgm:spPr/>
    </dgm:pt>
    <dgm:pt modelId="{A2C8DF38-DD56-4DC8-814C-E7CFEAAB7781}" type="pres">
      <dgm:prSet presAssocID="{CE1E4CD2-B331-40C0-9B55-B5A2BCC83673}" presName="dummyConnPt" presStyleCnt="0"/>
      <dgm:spPr/>
    </dgm:pt>
    <dgm:pt modelId="{20332C5D-4AD8-490E-A48D-106AFF3AAF13}" type="pres">
      <dgm:prSet presAssocID="{CE1E4CD2-B331-40C0-9B55-B5A2BCC83673}" presName="node" presStyleLbl="node1" presStyleIdx="0" presStyleCnt="5" custScaleX="120371" custScaleY="105462" custLinFactNeighborX="-61851" custLinFactNeighborY="-10687">
        <dgm:presLayoutVars>
          <dgm:bulletEnabled val="1"/>
        </dgm:presLayoutVars>
      </dgm:prSet>
      <dgm:spPr/>
    </dgm:pt>
    <dgm:pt modelId="{4C1D4090-8E1E-4AA0-BB5A-F62AE66ACCB2}" type="pres">
      <dgm:prSet presAssocID="{77F305D7-BEE7-4312-BD20-5A91693DCF09}" presName="sibTrans" presStyleLbl="bgSibTrans2D1" presStyleIdx="0" presStyleCnt="4"/>
      <dgm:spPr/>
    </dgm:pt>
    <dgm:pt modelId="{40D5AD64-1478-4C8B-BFF4-50B41872959F}" type="pres">
      <dgm:prSet presAssocID="{33D31DB4-5857-4958-BA14-FAA647F15997}" presName="compNode" presStyleCnt="0"/>
      <dgm:spPr/>
    </dgm:pt>
    <dgm:pt modelId="{D43224FE-3EFF-4884-9500-E713E85802B6}" type="pres">
      <dgm:prSet presAssocID="{33D31DB4-5857-4958-BA14-FAA647F15997}" presName="dummyConnPt" presStyleCnt="0"/>
      <dgm:spPr/>
    </dgm:pt>
    <dgm:pt modelId="{82AE5775-D975-425B-A293-913F14FE390E}" type="pres">
      <dgm:prSet presAssocID="{33D31DB4-5857-4958-BA14-FAA647F15997}" presName="node" presStyleLbl="node1" presStyleIdx="1" presStyleCnt="5" custScaleX="122320" custScaleY="82983" custLinFactNeighborX="-61942" custLinFactNeighborY="1737">
        <dgm:presLayoutVars>
          <dgm:bulletEnabled val="1"/>
        </dgm:presLayoutVars>
      </dgm:prSet>
      <dgm:spPr/>
    </dgm:pt>
    <dgm:pt modelId="{A570AC47-2096-4107-8499-8C04696FA66D}" type="pres">
      <dgm:prSet presAssocID="{CD7C2AB2-EDCE-4B77-84BE-523E6E88185D}" presName="sibTrans" presStyleLbl="bgSibTrans2D1" presStyleIdx="1" presStyleCnt="4" custLinFactY="646" custLinFactNeighborX="-8417" custLinFactNeighborY="100000"/>
      <dgm:spPr/>
    </dgm:pt>
    <dgm:pt modelId="{6068068E-95D3-4F43-AEA3-646EC3D0EB7A}" type="pres">
      <dgm:prSet presAssocID="{E68A56BD-9245-45EF-B30A-1FFD4166F271}" presName="compNode" presStyleCnt="0"/>
      <dgm:spPr/>
    </dgm:pt>
    <dgm:pt modelId="{2D26E14C-DF9C-4EE7-8DBD-E4B6BA51D2BF}" type="pres">
      <dgm:prSet presAssocID="{E68A56BD-9245-45EF-B30A-1FFD4166F271}" presName="dummyConnPt" presStyleCnt="0"/>
      <dgm:spPr/>
    </dgm:pt>
    <dgm:pt modelId="{2E3703CB-9ADE-4683-8DFA-397857A546AD}" type="pres">
      <dgm:prSet presAssocID="{E68A56BD-9245-45EF-B30A-1FFD4166F271}" presName="node" presStyleLbl="node1" presStyleIdx="2" presStyleCnt="5" custScaleX="121058" custLinFactNeighborX="60599" custLinFactNeighborY="57">
        <dgm:presLayoutVars>
          <dgm:bulletEnabled val="1"/>
        </dgm:presLayoutVars>
      </dgm:prSet>
      <dgm:spPr/>
    </dgm:pt>
    <dgm:pt modelId="{1825EC86-5174-4EC8-B1D0-599ED955FA45}" type="pres">
      <dgm:prSet presAssocID="{F4A9A412-A8E8-414E-9003-29D05BFCA3E0}" presName="sibTrans" presStyleLbl="bgSibTrans2D1" presStyleIdx="2" presStyleCnt="4" custScaleY="86698" custLinFactY="100000" custLinFactNeighborX="28113" custLinFactNeighborY="185550"/>
      <dgm:spPr/>
    </dgm:pt>
    <dgm:pt modelId="{FA8DCFD6-F955-44BC-9AE7-6A86850F0B30}" type="pres">
      <dgm:prSet presAssocID="{D44453D4-D40D-49EA-92C3-AC436D63F453}" presName="compNode" presStyleCnt="0"/>
      <dgm:spPr/>
    </dgm:pt>
    <dgm:pt modelId="{415C6568-A3E0-43FB-9643-83062FC145FE}" type="pres">
      <dgm:prSet presAssocID="{D44453D4-D40D-49EA-92C3-AC436D63F453}" presName="dummyConnPt" presStyleCnt="0"/>
      <dgm:spPr/>
    </dgm:pt>
    <dgm:pt modelId="{937745EE-4F4B-4718-9921-50E0A8E49133}" type="pres">
      <dgm:prSet presAssocID="{D44453D4-D40D-49EA-92C3-AC436D63F453}" presName="node" presStyleLbl="node1" presStyleIdx="3" presStyleCnt="5" custScaleX="115611" custLinFactY="-12360" custLinFactNeighborX="38642" custLinFactNeighborY="-100000">
        <dgm:presLayoutVars>
          <dgm:bulletEnabled val="1"/>
        </dgm:presLayoutVars>
      </dgm:prSet>
      <dgm:spPr/>
    </dgm:pt>
    <dgm:pt modelId="{8F522295-4CDB-4F16-B4D6-725B2F9A7167}" type="pres">
      <dgm:prSet presAssocID="{C7A284A7-72F3-457C-BFEB-0B144FC28ED5}" presName="sibTrans" presStyleLbl="bgSibTrans2D1" presStyleIdx="3" presStyleCnt="4" custScaleX="91604" custScaleY="98528" custLinFactNeighborX="87393" custLinFactNeighborY="76270"/>
      <dgm:spPr/>
    </dgm:pt>
    <dgm:pt modelId="{5B77EDA3-E9E8-46B4-9645-8DBFF3E77901}" type="pres">
      <dgm:prSet presAssocID="{3587E222-79A9-463F-948D-6A2E72AB69BD}" presName="compNode" presStyleCnt="0"/>
      <dgm:spPr/>
    </dgm:pt>
    <dgm:pt modelId="{5A3AF1FC-A547-4BB4-B942-F75922C03B6B}" type="pres">
      <dgm:prSet presAssocID="{3587E222-79A9-463F-948D-6A2E72AB69BD}" presName="dummyConnPt" presStyleCnt="0"/>
      <dgm:spPr/>
    </dgm:pt>
    <dgm:pt modelId="{0AA3AFFD-7EB1-44B4-8B0A-A18EBB7A5812}" type="pres">
      <dgm:prSet presAssocID="{3587E222-79A9-463F-948D-6A2E72AB69BD}" presName="node" presStyleLbl="node1" presStyleIdx="4" presStyleCnt="5" custScaleX="125598" custLinFactY="-13502" custLinFactNeighborX="36522" custLinFactNeighborY="-100000">
        <dgm:presLayoutVars>
          <dgm:bulletEnabled val="1"/>
        </dgm:presLayoutVars>
      </dgm:prSet>
      <dgm:spPr/>
    </dgm:pt>
  </dgm:ptLst>
  <dgm:cxnLst>
    <dgm:cxn modelId="{05207307-8EB2-40EA-AE00-3DBEA15229B9}" type="presOf" srcId="{1BAC55CE-5F78-4513-96DB-6B9971857A24}" destId="{85FECC88-B6E1-40C7-B060-624823B93A28}" srcOrd="0" destOrd="0" presId="urn:microsoft.com/office/officeart/2005/8/layout/bProcess4"/>
    <dgm:cxn modelId="{C031E90A-FC05-4393-990B-39F0A54F1C67}" type="presOf" srcId="{33D31DB4-5857-4958-BA14-FAA647F15997}" destId="{82AE5775-D975-425B-A293-913F14FE390E}" srcOrd="0" destOrd="0" presId="urn:microsoft.com/office/officeart/2005/8/layout/bProcess4"/>
    <dgm:cxn modelId="{06D2F60C-F967-4B90-8CAB-8235F515D501}" type="presOf" srcId="{F4A9A412-A8E8-414E-9003-29D05BFCA3E0}" destId="{1825EC86-5174-4EC8-B1D0-599ED955FA45}" srcOrd="0" destOrd="0" presId="urn:microsoft.com/office/officeart/2005/8/layout/bProcess4"/>
    <dgm:cxn modelId="{32794829-DD7B-4454-9C87-694FE6851EFA}" type="presOf" srcId="{77F305D7-BEE7-4312-BD20-5A91693DCF09}" destId="{4C1D4090-8E1E-4AA0-BB5A-F62AE66ACCB2}" srcOrd="0" destOrd="0" presId="urn:microsoft.com/office/officeart/2005/8/layout/bProcess4"/>
    <dgm:cxn modelId="{0A27F85D-72AF-4DEC-8C4F-4B119260AE57}" srcId="{1BAC55CE-5F78-4513-96DB-6B9971857A24}" destId="{CE1E4CD2-B331-40C0-9B55-B5A2BCC83673}" srcOrd="0" destOrd="0" parTransId="{6C5F8B8C-714E-4F15-B473-283887D50D3C}" sibTransId="{77F305D7-BEE7-4312-BD20-5A91693DCF09}"/>
    <dgm:cxn modelId="{6CBC585E-C1D1-4DF7-997D-FFCC343DC171}" srcId="{1BAC55CE-5F78-4513-96DB-6B9971857A24}" destId="{D44453D4-D40D-49EA-92C3-AC436D63F453}" srcOrd="3" destOrd="0" parTransId="{9CCDDF14-B682-47C2-BCEA-B6E5868D86F4}" sibTransId="{C7A284A7-72F3-457C-BFEB-0B144FC28ED5}"/>
    <dgm:cxn modelId="{BF2E5C47-B8F1-4FAC-838F-8D85DFD07F32}" type="presOf" srcId="{3587E222-79A9-463F-948D-6A2E72AB69BD}" destId="{0AA3AFFD-7EB1-44B4-8B0A-A18EBB7A5812}" srcOrd="0" destOrd="0" presId="urn:microsoft.com/office/officeart/2005/8/layout/bProcess4"/>
    <dgm:cxn modelId="{ADC8E24F-5819-4378-BB79-A8BD694BFEF0}" type="presOf" srcId="{CD7C2AB2-EDCE-4B77-84BE-523E6E88185D}" destId="{A570AC47-2096-4107-8499-8C04696FA66D}" srcOrd="0" destOrd="0" presId="urn:microsoft.com/office/officeart/2005/8/layout/bProcess4"/>
    <dgm:cxn modelId="{0161847F-3FB0-4F34-BA51-CE703B376310}" srcId="{1BAC55CE-5F78-4513-96DB-6B9971857A24}" destId="{E68A56BD-9245-45EF-B30A-1FFD4166F271}" srcOrd="2" destOrd="0" parTransId="{0E9704A3-326D-495C-96A7-ED93093B74D8}" sibTransId="{F4A9A412-A8E8-414E-9003-29D05BFCA3E0}"/>
    <dgm:cxn modelId="{8E894AB5-334D-4508-9159-7D89231AD7EF}" type="presOf" srcId="{D44453D4-D40D-49EA-92C3-AC436D63F453}" destId="{937745EE-4F4B-4718-9921-50E0A8E49133}" srcOrd="0" destOrd="0" presId="urn:microsoft.com/office/officeart/2005/8/layout/bProcess4"/>
    <dgm:cxn modelId="{842627BD-96FC-4245-BD38-6294B81A7FA6}" type="presOf" srcId="{CE1E4CD2-B331-40C0-9B55-B5A2BCC83673}" destId="{20332C5D-4AD8-490E-A48D-106AFF3AAF13}" srcOrd="0" destOrd="0" presId="urn:microsoft.com/office/officeart/2005/8/layout/bProcess4"/>
    <dgm:cxn modelId="{53FF9EF3-E70F-456F-8048-D4765B1F4CB7}" srcId="{1BAC55CE-5F78-4513-96DB-6B9971857A24}" destId="{33D31DB4-5857-4958-BA14-FAA647F15997}" srcOrd="1" destOrd="0" parTransId="{A3FF3745-6D42-47BF-A9A8-82C263197385}" sibTransId="{CD7C2AB2-EDCE-4B77-84BE-523E6E88185D}"/>
    <dgm:cxn modelId="{1A3398F7-DE93-4DC8-82A1-329153CF1AE0}" type="presOf" srcId="{E68A56BD-9245-45EF-B30A-1FFD4166F271}" destId="{2E3703CB-9ADE-4683-8DFA-397857A546AD}" srcOrd="0" destOrd="0" presId="urn:microsoft.com/office/officeart/2005/8/layout/bProcess4"/>
    <dgm:cxn modelId="{29EE40F9-E3D1-4E16-AF5A-818240B53446}" type="presOf" srcId="{C7A284A7-72F3-457C-BFEB-0B144FC28ED5}" destId="{8F522295-4CDB-4F16-B4D6-725B2F9A7167}" srcOrd="0" destOrd="0" presId="urn:microsoft.com/office/officeart/2005/8/layout/bProcess4"/>
    <dgm:cxn modelId="{F76300FA-038E-40BB-AC72-68DF0813EB1E}" srcId="{1BAC55CE-5F78-4513-96DB-6B9971857A24}" destId="{3587E222-79A9-463F-948D-6A2E72AB69BD}" srcOrd="4" destOrd="0" parTransId="{018E6224-838C-45AB-99C7-024201D0705B}" sibTransId="{6E1AA56B-5E96-4224-8301-8867BD18C78D}"/>
    <dgm:cxn modelId="{0A96AF8F-EF7B-48AF-8C4B-D0B47E286EA2}" type="presParOf" srcId="{85FECC88-B6E1-40C7-B060-624823B93A28}" destId="{CE98A1BC-B653-48FC-9676-8BBB2F1BD92E}" srcOrd="0" destOrd="0" presId="urn:microsoft.com/office/officeart/2005/8/layout/bProcess4"/>
    <dgm:cxn modelId="{6F261D53-6406-4EEF-A0E3-2D20F966C192}" type="presParOf" srcId="{CE98A1BC-B653-48FC-9676-8BBB2F1BD92E}" destId="{A2C8DF38-DD56-4DC8-814C-E7CFEAAB7781}" srcOrd="0" destOrd="0" presId="urn:microsoft.com/office/officeart/2005/8/layout/bProcess4"/>
    <dgm:cxn modelId="{865D5C65-3D9D-4F0A-A003-684AC4EDCC4F}" type="presParOf" srcId="{CE98A1BC-B653-48FC-9676-8BBB2F1BD92E}" destId="{20332C5D-4AD8-490E-A48D-106AFF3AAF13}" srcOrd="1" destOrd="0" presId="urn:microsoft.com/office/officeart/2005/8/layout/bProcess4"/>
    <dgm:cxn modelId="{1F09716E-D6F0-449E-B103-1F4F395143FA}" type="presParOf" srcId="{85FECC88-B6E1-40C7-B060-624823B93A28}" destId="{4C1D4090-8E1E-4AA0-BB5A-F62AE66ACCB2}" srcOrd="1" destOrd="0" presId="urn:microsoft.com/office/officeart/2005/8/layout/bProcess4"/>
    <dgm:cxn modelId="{805A57EE-53AA-4821-A9F0-5CD41A93B583}" type="presParOf" srcId="{85FECC88-B6E1-40C7-B060-624823B93A28}" destId="{40D5AD64-1478-4C8B-BFF4-50B41872959F}" srcOrd="2" destOrd="0" presId="urn:microsoft.com/office/officeart/2005/8/layout/bProcess4"/>
    <dgm:cxn modelId="{B726239C-8B4A-45C0-B28D-18AF303ED9B0}" type="presParOf" srcId="{40D5AD64-1478-4C8B-BFF4-50B41872959F}" destId="{D43224FE-3EFF-4884-9500-E713E85802B6}" srcOrd="0" destOrd="0" presId="urn:microsoft.com/office/officeart/2005/8/layout/bProcess4"/>
    <dgm:cxn modelId="{5548ABB6-14A0-4555-BF0C-35B27A530435}" type="presParOf" srcId="{40D5AD64-1478-4C8B-BFF4-50B41872959F}" destId="{82AE5775-D975-425B-A293-913F14FE390E}" srcOrd="1" destOrd="0" presId="urn:microsoft.com/office/officeart/2005/8/layout/bProcess4"/>
    <dgm:cxn modelId="{C4BD8D55-AC6F-4869-BBE7-60ADF87467CA}" type="presParOf" srcId="{85FECC88-B6E1-40C7-B060-624823B93A28}" destId="{A570AC47-2096-4107-8499-8C04696FA66D}" srcOrd="3" destOrd="0" presId="urn:microsoft.com/office/officeart/2005/8/layout/bProcess4"/>
    <dgm:cxn modelId="{BEE5332A-4BB6-4D5E-9614-7A81C6AED7E1}" type="presParOf" srcId="{85FECC88-B6E1-40C7-B060-624823B93A28}" destId="{6068068E-95D3-4F43-AEA3-646EC3D0EB7A}" srcOrd="4" destOrd="0" presId="urn:microsoft.com/office/officeart/2005/8/layout/bProcess4"/>
    <dgm:cxn modelId="{08FED83F-D114-4356-8BE2-4E5B372299F8}" type="presParOf" srcId="{6068068E-95D3-4F43-AEA3-646EC3D0EB7A}" destId="{2D26E14C-DF9C-4EE7-8DBD-E4B6BA51D2BF}" srcOrd="0" destOrd="0" presId="urn:microsoft.com/office/officeart/2005/8/layout/bProcess4"/>
    <dgm:cxn modelId="{13BFD909-FD64-4AAA-AEB2-8F88EB6FD767}" type="presParOf" srcId="{6068068E-95D3-4F43-AEA3-646EC3D0EB7A}" destId="{2E3703CB-9ADE-4683-8DFA-397857A546AD}" srcOrd="1" destOrd="0" presId="urn:microsoft.com/office/officeart/2005/8/layout/bProcess4"/>
    <dgm:cxn modelId="{C84DDF72-74DB-47FF-951B-70A8CB9D1A94}" type="presParOf" srcId="{85FECC88-B6E1-40C7-B060-624823B93A28}" destId="{1825EC86-5174-4EC8-B1D0-599ED955FA45}" srcOrd="5" destOrd="0" presId="urn:microsoft.com/office/officeart/2005/8/layout/bProcess4"/>
    <dgm:cxn modelId="{E66C2E48-5940-446A-B687-941A61729285}" type="presParOf" srcId="{85FECC88-B6E1-40C7-B060-624823B93A28}" destId="{FA8DCFD6-F955-44BC-9AE7-6A86850F0B30}" srcOrd="6" destOrd="0" presId="urn:microsoft.com/office/officeart/2005/8/layout/bProcess4"/>
    <dgm:cxn modelId="{43BFC2F6-F1C7-4923-BBDD-B4EC820BBD66}" type="presParOf" srcId="{FA8DCFD6-F955-44BC-9AE7-6A86850F0B30}" destId="{415C6568-A3E0-43FB-9643-83062FC145FE}" srcOrd="0" destOrd="0" presId="urn:microsoft.com/office/officeart/2005/8/layout/bProcess4"/>
    <dgm:cxn modelId="{40256446-923E-4C9E-AB6C-132CBA872DD3}" type="presParOf" srcId="{FA8DCFD6-F955-44BC-9AE7-6A86850F0B30}" destId="{937745EE-4F4B-4718-9921-50E0A8E49133}" srcOrd="1" destOrd="0" presId="urn:microsoft.com/office/officeart/2005/8/layout/bProcess4"/>
    <dgm:cxn modelId="{682F6F3F-D316-403C-BCE5-E3315D288670}" type="presParOf" srcId="{85FECC88-B6E1-40C7-B060-624823B93A28}" destId="{8F522295-4CDB-4F16-B4D6-725B2F9A7167}" srcOrd="7" destOrd="0" presId="urn:microsoft.com/office/officeart/2005/8/layout/bProcess4"/>
    <dgm:cxn modelId="{99DD137E-8217-4A51-9CA8-8C5926393AD6}" type="presParOf" srcId="{85FECC88-B6E1-40C7-B060-624823B93A28}" destId="{5B77EDA3-E9E8-46B4-9645-8DBFF3E77901}" srcOrd="8" destOrd="0" presId="urn:microsoft.com/office/officeart/2005/8/layout/bProcess4"/>
    <dgm:cxn modelId="{C5CAF7D9-D29F-450A-B8D4-AD8882D68FFA}" type="presParOf" srcId="{5B77EDA3-E9E8-46B4-9645-8DBFF3E77901}" destId="{5A3AF1FC-A547-4BB4-B942-F75922C03B6B}" srcOrd="0" destOrd="0" presId="urn:microsoft.com/office/officeart/2005/8/layout/bProcess4"/>
    <dgm:cxn modelId="{FB5CD91D-D760-4D65-95A6-A7B9A86BC8C3}" type="presParOf" srcId="{5B77EDA3-E9E8-46B4-9645-8DBFF3E77901}" destId="{0AA3AFFD-7EB1-44B4-8B0A-A18EBB7A581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D4090-8E1E-4AA0-BB5A-F62AE66ACCB2}">
      <dsp:nvSpPr>
        <dsp:cNvPr id="0" name=""/>
        <dsp:cNvSpPr/>
      </dsp:nvSpPr>
      <dsp:spPr>
        <a:xfrm rot="5404328">
          <a:off x="542876" y="1089485"/>
          <a:ext cx="1636116" cy="20370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32C5D-4AD8-490E-A48D-106AFF3AAF13}">
      <dsp:nvSpPr>
        <dsp:cNvPr id="0" name=""/>
        <dsp:cNvSpPr/>
      </dsp:nvSpPr>
      <dsp:spPr>
        <a:xfrm>
          <a:off x="674850" y="0"/>
          <a:ext cx="2724482" cy="14322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Collection (Funding Records, Investor </a:t>
          </a:r>
          <a:r>
            <a:rPr lang="en-US" sz="1900" kern="1200" dirty="0" err="1"/>
            <a:t>etc</a:t>
          </a:r>
          <a:r>
            <a:rPr lang="en-US" sz="1900" kern="1200" dirty="0"/>
            <a:t>)</a:t>
          </a:r>
        </a:p>
      </dsp:txBody>
      <dsp:txXfrm>
        <a:off x="716798" y="41948"/>
        <a:ext cx="2640586" cy="1348322"/>
      </dsp:txXfrm>
    </dsp:sp>
    <dsp:sp modelId="{A570AC47-2096-4107-8499-8C04696FA66D}">
      <dsp:nvSpPr>
        <dsp:cNvPr id="0" name=""/>
        <dsp:cNvSpPr/>
      </dsp:nvSpPr>
      <dsp:spPr>
        <a:xfrm rot="1765588">
          <a:off x="892834" y="2895389"/>
          <a:ext cx="3173551" cy="203706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5775-D975-425B-A293-913F14FE390E}">
      <dsp:nvSpPr>
        <dsp:cNvPr id="0" name=""/>
        <dsp:cNvSpPr/>
      </dsp:nvSpPr>
      <dsp:spPr>
        <a:xfrm>
          <a:off x="650734" y="1796089"/>
          <a:ext cx="2768596" cy="112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Cleansing  (Remove Duplicates, Handle Missing Values</a:t>
          </a:r>
          <a:r>
            <a:rPr lang="en-US" sz="1900" b="1" kern="1200" dirty="0"/>
            <a:t>)</a:t>
          </a:r>
          <a:endParaRPr lang="en-US" sz="1900" kern="1200" dirty="0"/>
        </a:p>
      </dsp:txBody>
      <dsp:txXfrm>
        <a:off x="683741" y="1829096"/>
        <a:ext cx="2702582" cy="1060930"/>
      </dsp:txXfrm>
    </dsp:sp>
    <dsp:sp modelId="{1825EC86-5174-4EC8-B1D0-599ED955FA45}">
      <dsp:nvSpPr>
        <dsp:cNvPr id="0" name=""/>
        <dsp:cNvSpPr/>
      </dsp:nvSpPr>
      <dsp:spPr>
        <a:xfrm rot="20002980">
          <a:off x="4915617" y="3301857"/>
          <a:ext cx="3407554" cy="17660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703CB-9ADE-4683-8DFA-397857A546AD}">
      <dsp:nvSpPr>
        <dsp:cNvPr id="0" name=""/>
        <dsp:cNvSpPr/>
      </dsp:nvSpPr>
      <dsp:spPr>
        <a:xfrm>
          <a:off x="3438614" y="3239725"/>
          <a:ext cx="2740031" cy="1358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Analysis &amp; Visualizations</a:t>
          </a:r>
        </a:p>
      </dsp:txBody>
      <dsp:txXfrm>
        <a:off x="3478390" y="3279501"/>
        <a:ext cx="2660479" cy="1278490"/>
      </dsp:txXfrm>
    </dsp:sp>
    <dsp:sp modelId="{8F522295-4CDB-4F16-B4D6-725B2F9A7167}">
      <dsp:nvSpPr>
        <dsp:cNvPr id="0" name=""/>
        <dsp:cNvSpPr/>
      </dsp:nvSpPr>
      <dsp:spPr>
        <a:xfrm rot="16103292">
          <a:off x="7874671" y="1243629"/>
          <a:ext cx="1562715" cy="20070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45EE-4F4B-4718-9921-50E0A8E49133}">
      <dsp:nvSpPr>
        <dsp:cNvPr id="0" name=""/>
        <dsp:cNvSpPr/>
      </dsp:nvSpPr>
      <dsp:spPr>
        <a:xfrm>
          <a:off x="6555899" y="1713058"/>
          <a:ext cx="2616744" cy="1358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Observation</a:t>
          </a:r>
        </a:p>
      </dsp:txBody>
      <dsp:txXfrm>
        <a:off x="6595675" y="1752834"/>
        <a:ext cx="2537192" cy="1278490"/>
      </dsp:txXfrm>
    </dsp:sp>
    <dsp:sp modelId="{0AA3AFFD-7EB1-44B4-8B0A-A18EBB7A5812}">
      <dsp:nvSpPr>
        <dsp:cNvPr id="0" name=""/>
        <dsp:cNvSpPr/>
      </dsp:nvSpPr>
      <dsp:spPr>
        <a:xfrm>
          <a:off x="6394892" y="0"/>
          <a:ext cx="2842790" cy="1358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Insights</a:t>
          </a:r>
        </a:p>
      </dsp:txBody>
      <dsp:txXfrm>
        <a:off x="6434668" y="39776"/>
        <a:ext cx="2763238" cy="1278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11-Nov-24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72BB9-0DE5-E16A-A0C9-EA6D25CA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20503-61C1-38CE-C65C-85D807F92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20377-771B-DF2A-1985-849E19569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03CC4-0678-B786-583D-31CE021B2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245B-FF09-A3A4-48D1-9D9E2774D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2ED97-1B4D-5DCF-7B38-DACACF94F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F6D40-40ED-5CE1-70DA-5E4D1EBBD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897E6-B7DB-7258-3515-107B7DCDB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3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455FB-946D-9892-6BCE-CD5DC29E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40E882-7917-C391-C3D3-595F282CB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498B9-A3DA-2CD6-0CA4-921D4F8F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E270-E80F-CD92-EFCF-5C8127B35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1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930C8-A86E-633E-BD42-D5D05B65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D30EC1-28BE-628A-295B-1DC352E26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429D6-F99F-1F03-3D5D-5DB5544FB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6F9D1-1876-7BE1-B91A-9AF3EE466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4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CC5F1-3EB9-6A48-FFAC-BFBD6A89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1AE94-AD6B-B07B-92D0-1BBFFEFA0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A328C-ED43-DE78-68BC-537444A84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235B-4921-8ABC-CDB1-6FD81CF24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07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00F3-2AD4-564C-BF86-47C26D335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3EB2D-F50B-6362-471C-6EAB6802B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CA1D6-5A2A-E8B4-5521-6621B4DCC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C657-A3A1-3099-FD79-4DDFFDA4A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6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66E5-37CB-3798-E7A2-369B7FE6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0B145-B7A5-C6C0-850E-12BAD74DC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E0AE1-44E5-8E81-51C0-3E6B98300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F6E9-F207-EEA7-03F9-4939A97C1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0397B-B367-D147-B48F-B5A20F78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04B3D-4E71-98AB-86AB-E2940489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24FB7-79B5-A7BF-05FC-CA98B9B9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83AC-59A7-82E8-6F3C-DC05ED423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7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715618"/>
            <a:ext cx="8291151" cy="3533018"/>
          </a:xfrm>
        </p:spPr>
        <p:txBody>
          <a:bodyPr>
            <a:normAutofit/>
          </a:bodyPr>
          <a:lstStyle/>
          <a:p>
            <a:r>
              <a:rPr lang="en-US" dirty="0"/>
              <a:t>Indian startups funding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25D46-56B5-2696-91AF-7BA87CCDD383}"/>
              </a:ext>
            </a:extLst>
          </p:cNvPr>
          <p:cNvSpPr txBox="1">
            <a:spLocks/>
          </p:cNvSpPr>
          <p:nvPr/>
        </p:nvSpPr>
        <p:spPr>
          <a:xfrm>
            <a:off x="4760842" y="3429000"/>
            <a:ext cx="4313583" cy="1451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Python Programming Lab</a:t>
            </a:r>
          </a:p>
          <a:p>
            <a:r>
              <a:rPr lang="en-US" b="1" dirty="0"/>
              <a:t>Prof- Dr. Neeraj Kumar Sharma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 txBox="1">
            <a:spLocks/>
          </p:cNvSpPr>
          <p:nvPr/>
        </p:nvSpPr>
        <p:spPr>
          <a:xfrm>
            <a:off x="7855082" y="5518245"/>
            <a:ext cx="5528217" cy="1208517"/>
          </a:xfrm>
          <a:prstGeom prst="rect">
            <a:avLst/>
          </a:prstGeom>
        </p:spPr>
        <p:txBody>
          <a:bodyPr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</a:rPr>
              <a:t>Bishal</a:t>
            </a:r>
            <a:r>
              <a:rPr lang="en-US" sz="2400" dirty="0">
                <a:solidFill>
                  <a:schemeClr val="bg1"/>
                </a:solidFill>
              </a:rPr>
              <a:t> Sarkar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Roll-244161003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E00E-7181-8CF3-50BC-DD1272B03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22304-15C0-152D-21CF-5D2D8A44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2118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Result(Continued):​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FA4F8-C9E8-817D-B758-12A16B0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988106-B949-CD08-47BB-8921D18CE8E0}"/>
              </a:ext>
            </a:extLst>
          </p:cNvPr>
          <p:cNvSpPr txBox="1">
            <a:spLocks/>
          </p:cNvSpPr>
          <p:nvPr/>
        </p:nvSpPr>
        <p:spPr>
          <a:xfrm>
            <a:off x="2852861" y="5355525"/>
            <a:ext cx="4432521" cy="60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8A26F33-97C7-9BED-2940-EB65EDE60F9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20335" t="33010" r="43341" b="11876"/>
          <a:stretch/>
        </p:blipFill>
        <p:spPr>
          <a:xfrm>
            <a:off x="1620242" y="1646945"/>
            <a:ext cx="8540782" cy="4533604"/>
          </a:xfrm>
        </p:spPr>
      </p:pic>
    </p:spTree>
    <p:extLst>
      <p:ext uri="{BB962C8B-B14F-4D97-AF65-F5344CB8AC3E}">
        <p14:creationId xmlns:p14="http://schemas.microsoft.com/office/powerpoint/2010/main" val="34649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ABB6E-DB12-1918-8DCF-4D3FB05BC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05270-37B3-5CF1-E081-46679063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2118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(Continued): 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DA9B-69C6-1B53-A685-F200C5F2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6BF6D2-ACEC-94CC-FDDD-CCB4B2536BAD}"/>
              </a:ext>
            </a:extLst>
          </p:cNvPr>
          <p:cNvSpPr txBox="1">
            <a:spLocks/>
          </p:cNvSpPr>
          <p:nvPr/>
        </p:nvSpPr>
        <p:spPr>
          <a:xfrm>
            <a:off x="2852861" y="5355525"/>
            <a:ext cx="4432521" cy="60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AD5871D-2CE5-31F8-B6C4-C67079BB253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20302" t="42773" r="32738" b="2425"/>
          <a:stretch/>
        </p:blipFill>
        <p:spPr>
          <a:xfrm>
            <a:off x="1657705" y="1732011"/>
            <a:ext cx="7305425" cy="4229877"/>
          </a:xfrm>
        </p:spPr>
      </p:pic>
    </p:spTree>
    <p:extLst>
      <p:ext uri="{BB962C8B-B14F-4D97-AF65-F5344CB8AC3E}">
        <p14:creationId xmlns:p14="http://schemas.microsoft.com/office/powerpoint/2010/main" val="158381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2CA50-FF88-27B9-180E-FB1358B3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B92C8-7EB4-50EA-6591-4CF0DCD5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2118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(Continued): 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0F1B-81A5-4F40-1E72-291F3540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3BA65DB-C825-1CFA-79C0-F38C7BF9C817}"/>
              </a:ext>
            </a:extLst>
          </p:cNvPr>
          <p:cNvSpPr txBox="1">
            <a:spLocks/>
          </p:cNvSpPr>
          <p:nvPr/>
        </p:nvSpPr>
        <p:spPr>
          <a:xfrm>
            <a:off x="2852861" y="5355525"/>
            <a:ext cx="4432521" cy="60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A27593C-1EB4-0B8B-A189-C6A10BE5003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20747" t="29367" r="27396" b="2505"/>
          <a:stretch/>
        </p:blipFill>
        <p:spPr>
          <a:xfrm>
            <a:off x="2008800" y="1882229"/>
            <a:ext cx="7330339" cy="4656683"/>
          </a:xfr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4740623-A35A-5B42-1B9D-012A9BC17B6B}"/>
              </a:ext>
            </a:extLst>
          </p:cNvPr>
          <p:cNvSpPr txBox="1">
            <a:spLocks/>
          </p:cNvSpPr>
          <p:nvPr/>
        </p:nvSpPr>
        <p:spPr>
          <a:xfrm>
            <a:off x="2008800" y="1568281"/>
            <a:ext cx="8225016" cy="6278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buNone/>
            </a:pPr>
            <a:r>
              <a:rPr lang="en-US" sz="2000" b="0" dirty="0">
                <a:effectLst/>
                <a:latin typeface="Courier New" panose="02070309020205020404" pitchFamily="49" charset="0"/>
              </a:rPr>
              <a:t>Healthcare 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marketcap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 acquisition by startups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7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5B74-C25C-21CC-A621-170E5724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824D8A-C585-5561-969F-955C180F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2118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(Continued): 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2F1C-01CC-7973-3208-52571D8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D4868D-7F7E-956E-3240-7B765E78092C}"/>
              </a:ext>
            </a:extLst>
          </p:cNvPr>
          <p:cNvSpPr txBox="1">
            <a:spLocks/>
          </p:cNvSpPr>
          <p:nvPr/>
        </p:nvSpPr>
        <p:spPr>
          <a:xfrm>
            <a:off x="2852861" y="5355525"/>
            <a:ext cx="4432521" cy="60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DAB7E7-6A4E-FC50-21F4-40F4A192E2C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20969" t="36489" r="38079" b="7801"/>
          <a:stretch/>
        </p:blipFill>
        <p:spPr>
          <a:xfrm>
            <a:off x="2230810" y="1517301"/>
            <a:ext cx="6471140" cy="4676644"/>
          </a:xfrm>
        </p:spPr>
      </p:pic>
    </p:spTree>
    <p:extLst>
      <p:ext uri="{BB962C8B-B14F-4D97-AF65-F5344CB8AC3E}">
        <p14:creationId xmlns:p14="http://schemas.microsoft.com/office/powerpoint/2010/main" val="345113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743845"/>
          </a:xfrm>
        </p:spPr>
        <p:txBody>
          <a:bodyPr/>
          <a:lstStyle/>
          <a:p>
            <a:r>
              <a:rPr lang="en-US" dirty="0"/>
              <a:t>Observations:​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0854" y="1706218"/>
            <a:ext cx="9905445" cy="1921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Technology-driven sectors, especially fintech, e-commerce, and edtech, receive a significant share of funding.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 startup hubs like Bengaluru, Mumbai, and Delhi-NCR lead in funding activity, driven by a concentration of talent, infrastructure, and investor presence.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Indian startups see a mix of domestic and international investors.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67BDA81-D9C5-5F2C-94BF-61F1D67F0A88}"/>
              </a:ext>
            </a:extLst>
          </p:cNvPr>
          <p:cNvSpPr txBox="1">
            <a:spLocks/>
          </p:cNvSpPr>
          <p:nvPr/>
        </p:nvSpPr>
        <p:spPr>
          <a:xfrm>
            <a:off x="771736" y="4089886"/>
            <a:ext cx="9389288" cy="7438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Learnings:​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2703EC7-9E3B-2F95-427A-1B4C5D145097}"/>
              </a:ext>
            </a:extLst>
          </p:cNvPr>
          <p:cNvSpPr txBox="1">
            <a:spLocks/>
          </p:cNvSpPr>
          <p:nvPr/>
        </p:nvSpPr>
        <p:spPr>
          <a:xfrm>
            <a:off x="880853" y="5027821"/>
            <a:ext cx="9905445" cy="135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use of libraries like Numpy, Pandas, Matplot.lib,time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File handling, Image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339" y="544285"/>
            <a:ext cx="10504123" cy="268538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0" y="429462"/>
            <a:ext cx="10701130" cy="8427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Motivation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286001"/>
            <a:ext cx="6338887" cy="368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explore factors driving startup growth in India.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To analyze India’s startup market to uncover investment trends and opportunities.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Sectors, that attract investors most.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57" y="544286"/>
            <a:ext cx="11160105" cy="10658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30" y="1610141"/>
            <a:ext cx="10629427" cy="44714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FB5CD0B-0E7B-7847-EBBA-9B5553173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753715"/>
              </p:ext>
            </p:extLst>
          </p:nvPr>
        </p:nvGraphicFramePr>
        <p:xfrm>
          <a:off x="767443" y="1715946"/>
          <a:ext cx="10463774" cy="4597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88" y="503237"/>
            <a:ext cx="6589150" cy="1424954"/>
          </a:xfrm>
        </p:spPr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3461" y="2194408"/>
            <a:ext cx="9276522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Import required libraries </a:t>
            </a:r>
          </a:p>
          <a:p>
            <a:pPr marL="342900" indent="-342900">
              <a:buAutoNum type="arabicPeriod"/>
            </a:pPr>
            <a:r>
              <a:rPr lang="en-US" sz="1600" dirty="0"/>
              <a:t>Read Data from the .csv file </a:t>
            </a:r>
          </a:p>
          <a:p>
            <a:pPr marL="342900" indent="-342900">
              <a:buAutoNum type="arabicPeriod"/>
            </a:pPr>
            <a:r>
              <a:rPr lang="en-US" sz="1600" dirty="0"/>
              <a:t>Cleanse the data – remove the redundant, null values, replace the anonymous characters/words by appropriate values.</a:t>
            </a:r>
          </a:p>
          <a:p>
            <a:pPr marL="342900" indent="-342900">
              <a:buAutoNum type="arabicPeriod"/>
            </a:pPr>
            <a:r>
              <a:rPr lang="en-US" sz="1600" dirty="0"/>
              <a:t>Plot the data in block chart.</a:t>
            </a:r>
          </a:p>
          <a:p>
            <a:pPr marL="342900" indent="-342900">
              <a:buAutoNum type="arabicPeriod"/>
            </a:pPr>
            <a:r>
              <a:rPr lang="en-US" sz="1600" dirty="0"/>
              <a:t>Plot some data in </a:t>
            </a:r>
            <a:r>
              <a:rPr lang="en-US" sz="1600" dirty="0" err="1"/>
              <a:t>py</a:t>
            </a:r>
            <a:r>
              <a:rPr lang="en-US" sz="1600" dirty="0"/>
              <a:t> chart.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576943"/>
            <a:ext cx="11066748" cy="847168"/>
          </a:xfrm>
        </p:spPr>
        <p:txBody>
          <a:bodyPr>
            <a:normAutofit/>
          </a:bodyPr>
          <a:lstStyle/>
          <a:p>
            <a:r>
              <a:rPr lang="en-US" dirty="0"/>
              <a:t>Snapshots of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40" y="1454489"/>
            <a:ext cx="6449785" cy="6480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Used </a:t>
            </a:r>
            <a:r>
              <a:rPr lang="en-US" b="1" dirty="0" err="1"/>
              <a:t>Librabies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0B064F-159C-E42D-393D-FA17742252E6}"/>
              </a:ext>
            </a:extLst>
          </p:cNvPr>
          <p:cNvSpPr txBox="1">
            <a:spLocks/>
          </p:cNvSpPr>
          <p:nvPr/>
        </p:nvSpPr>
        <p:spPr>
          <a:xfrm>
            <a:off x="7722704" y="5006072"/>
            <a:ext cx="4124739" cy="648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Pandas library is used.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53887F-D364-12B1-CBD1-DA05F4ADC1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046843" y="5330094"/>
            <a:ext cx="67586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5FA9C7-5915-183D-6015-1FB1390A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3" y="2201436"/>
            <a:ext cx="7450661" cy="1843594"/>
          </a:xfrm>
          <a:prstGeom prst="rect">
            <a:avLst/>
          </a:prstGeom>
        </p:spPr>
      </p:pic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4ADA9BCA-D99C-D96F-493E-90F27FB03F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068"/>
          <a:stretch/>
        </p:blipFill>
        <p:spPr>
          <a:xfrm>
            <a:off x="2731258" y="4587166"/>
            <a:ext cx="4315585" cy="14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8C352-2564-EFC9-0F3A-1671A862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4EA5-539D-F909-D6E5-6735B99FB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576943"/>
            <a:ext cx="11066748" cy="847168"/>
          </a:xfrm>
        </p:spPr>
        <p:txBody>
          <a:bodyPr>
            <a:normAutofit/>
          </a:bodyPr>
          <a:lstStyle/>
          <a:p>
            <a:r>
              <a:rPr lang="en-US" dirty="0"/>
              <a:t>Snapshots of Code(Continued)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67AE-BFE0-2B0C-7248-7C017CADB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40" y="1454489"/>
            <a:ext cx="6449785" cy="6480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Data Cleansing: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27092-2A72-F24B-DD91-44AE8E40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9C3FE26-0439-B562-EDE5-F9421F0B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14" y="2258682"/>
            <a:ext cx="10068339" cy="35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0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A0D02-3679-DD9F-81B6-26A67C257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522E-C001-D63A-BF06-8540357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576943"/>
            <a:ext cx="11066748" cy="847168"/>
          </a:xfrm>
        </p:spPr>
        <p:txBody>
          <a:bodyPr>
            <a:normAutofit/>
          </a:bodyPr>
          <a:lstStyle/>
          <a:p>
            <a:r>
              <a:rPr lang="en-US" dirty="0"/>
              <a:t>Snapshots of Code(Continued)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0383F-E0BB-4FBE-9350-EAF2B58AE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7001" y="2633870"/>
            <a:ext cx="2708799" cy="1073426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Matplotlib library is used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347E-1BAB-30B7-043E-EF19E0C7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C910876-1300-CE72-27BC-8E530649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2297707"/>
            <a:ext cx="8975351" cy="33179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277085-CD7F-AECD-2B40-77676119182E}"/>
              </a:ext>
            </a:extLst>
          </p:cNvPr>
          <p:cNvCxnSpPr/>
          <p:nvPr/>
        </p:nvCxnSpPr>
        <p:spPr>
          <a:xfrm flipH="1">
            <a:off x="4045226" y="2892287"/>
            <a:ext cx="5361775" cy="55659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622FE-E2F1-8756-7AFD-0F1A65363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E98B-19E9-B68E-BAB8-20BAA3CF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576943"/>
            <a:ext cx="11066748" cy="847168"/>
          </a:xfrm>
        </p:spPr>
        <p:txBody>
          <a:bodyPr>
            <a:normAutofit/>
          </a:bodyPr>
          <a:lstStyle/>
          <a:p>
            <a:r>
              <a:rPr lang="en-US" dirty="0"/>
              <a:t>Snapshots of Code(Continued)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F8A6-6680-C905-E58F-9B2581C6C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974" y="4032112"/>
            <a:ext cx="2708799" cy="1073426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Seaborn library is used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CAD27-6933-BD7A-D50F-B9BCB919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37C558A-74BE-B962-8DA6-B7FCFACD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70318"/>
            <a:ext cx="10088383" cy="200052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870DB-7326-E65C-46CF-F408B5853614}"/>
              </a:ext>
            </a:extLst>
          </p:cNvPr>
          <p:cNvCxnSpPr>
            <a:cxnSpLocks/>
          </p:cNvCxnSpPr>
          <p:nvPr/>
        </p:nvCxnSpPr>
        <p:spPr>
          <a:xfrm flipH="1" flipV="1">
            <a:off x="1530626" y="3677478"/>
            <a:ext cx="7776348" cy="71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D580FCE9-0685-CC38-EA27-F167DEB3F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4" y="5082485"/>
            <a:ext cx="8596070" cy="140658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827C4DE-481B-CAB5-0CAE-10DA1D175354}"/>
              </a:ext>
            </a:extLst>
          </p:cNvPr>
          <p:cNvSpPr txBox="1">
            <a:spLocks/>
          </p:cNvSpPr>
          <p:nvPr/>
        </p:nvSpPr>
        <p:spPr>
          <a:xfrm>
            <a:off x="9306974" y="5415639"/>
            <a:ext cx="2708799" cy="1073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/>
              <a:t>Tabulate library is used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5F13D1-DDD3-18E6-6CCC-C53EA7FFC94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789043" y="5952352"/>
            <a:ext cx="7517931" cy="90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9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378F-079E-0449-41FB-51E20EB2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1EC6F1-0BA2-A31D-E501-5970D8BE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2118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result:​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752D283-F2D6-0D51-E97F-100B41E267D2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 l="20442" t="38381" r="22919" b="2923"/>
          <a:stretch/>
        </p:blipFill>
        <p:spPr>
          <a:xfrm>
            <a:off x="1232169" y="1517301"/>
            <a:ext cx="8928855" cy="400885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6B54E-1C4A-8297-F2C8-F0DBD655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 txBox="1">
            <a:spLocks/>
          </p:cNvSpPr>
          <p:nvPr/>
        </p:nvSpPr>
        <p:spPr>
          <a:xfrm>
            <a:off x="2852861" y="5355525"/>
            <a:ext cx="4432521" cy="60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659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230e9df3-be65-4c73-a93b-d1236ebd677e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{F0707944-0B1C-4DBB-AC44-82A82186F282}tf33968143_win32</Template>
  <TotalTime>960</TotalTime>
  <Words>303</Words>
  <Application>Microsoft Office PowerPoint</Application>
  <PresentationFormat>Widescreen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Courier New</vt:lpstr>
      <vt:lpstr>Custom</vt:lpstr>
      <vt:lpstr>Indian startups funding analysis</vt:lpstr>
      <vt:lpstr>Motivation</vt:lpstr>
      <vt:lpstr>Block Diagram</vt:lpstr>
      <vt:lpstr>Pseudo code</vt:lpstr>
      <vt:lpstr>Snapshots of Code</vt:lpstr>
      <vt:lpstr>Snapshots of Code(Continued)</vt:lpstr>
      <vt:lpstr>Snapshots of Code(Continued)</vt:lpstr>
      <vt:lpstr>Snapshots of Code(Continued)</vt:lpstr>
      <vt:lpstr>result:​</vt:lpstr>
      <vt:lpstr>Result(Continued):​</vt:lpstr>
      <vt:lpstr>result (Continued): ​</vt:lpstr>
      <vt:lpstr>result (Continued): ​</vt:lpstr>
      <vt:lpstr>result (Continued): ​</vt:lpstr>
      <vt:lpstr>Observations:​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SARKAR</dc:creator>
  <cp:lastModifiedBy>BISHAL SARKAR</cp:lastModifiedBy>
  <cp:revision>21</cp:revision>
  <dcterms:created xsi:type="dcterms:W3CDTF">2024-11-09T07:43:03Z</dcterms:created>
  <dcterms:modified xsi:type="dcterms:W3CDTF">2024-11-12T09:44:26Z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