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56" r:id="rId2"/>
    <p:sldId id="701" r:id="rId3"/>
    <p:sldId id="702" r:id="rId4"/>
    <p:sldId id="706" r:id="rId5"/>
    <p:sldId id="707" r:id="rId6"/>
    <p:sldId id="708" r:id="rId7"/>
    <p:sldId id="712" r:id="rId8"/>
    <p:sldId id="686" r:id="rId9"/>
    <p:sldId id="692"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5E7677"/>
    <a:srgbClr val="DF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13309" autoAdjust="0"/>
    <p:restoredTop sz="97331" autoAdjust="0"/>
  </p:normalViewPr>
  <p:slideViewPr>
    <p:cSldViewPr snapToGrid="0">
      <p:cViewPr>
        <p:scale>
          <a:sx n="75" d="100"/>
          <a:sy n="75" d="100"/>
        </p:scale>
        <p:origin x="1478" y="125"/>
      </p:cViewPr>
      <p:guideLst>
        <p:guide orient="horz" pos="2160"/>
        <p:guide pos="448"/>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87978D-BD3C-7D4D-8E93-746672A2DF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A749FCA-0F78-C546-976F-F44763880E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D7E76F-4C3A-394A-883C-0606901ACADA}" type="datetimeFigureOut">
              <a:rPr lang="en-US" smtClean="0"/>
              <a:t>2/8/2023</a:t>
            </a:fld>
            <a:endParaRPr lang="en-US"/>
          </a:p>
        </p:txBody>
      </p:sp>
      <p:sp>
        <p:nvSpPr>
          <p:cNvPr id="4" name="Footer Placeholder 3">
            <a:extLst>
              <a:ext uri="{FF2B5EF4-FFF2-40B4-BE49-F238E27FC236}">
                <a16:creationId xmlns:a16="http://schemas.microsoft.com/office/drawing/2014/main" id="{03CEB6DD-EB12-4647-B49E-3687341661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C19FF4-099A-5846-B1B0-14FFC9ABC5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101E8-B3C7-CD43-B2DA-319DB0E698E7}" type="slidenum">
              <a:rPr lang="en-US" smtClean="0"/>
              <a:t>‹#›</a:t>
            </a:fld>
            <a:endParaRPr lang="en-US"/>
          </a:p>
        </p:txBody>
      </p:sp>
    </p:spTree>
    <p:extLst>
      <p:ext uri="{BB962C8B-B14F-4D97-AF65-F5344CB8AC3E}">
        <p14:creationId xmlns:p14="http://schemas.microsoft.com/office/powerpoint/2010/main" val="2697726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5AF51-856C-7B43-A943-1DB85BA58D5B}"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4CB54-1E5F-9042-BF5F-8203C24F1EC3}" type="slidenum">
              <a:rPr lang="en-US" smtClean="0"/>
              <a:t>‹#›</a:t>
            </a:fld>
            <a:endParaRPr lang="en-US"/>
          </a:p>
        </p:txBody>
      </p:sp>
    </p:spTree>
    <p:extLst>
      <p:ext uri="{BB962C8B-B14F-4D97-AF65-F5344CB8AC3E}">
        <p14:creationId xmlns:p14="http://schemas.microsoft.com/office/powerpoint/2010/main" val="9261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DA4CB54-1E5F-9042-BF5F-8203C24F1EC3}" type="slidenum">
              <a:rPr lang="en-US" smtClean="0"/>
              <a:t>2</a:t>
            </a:fld>
            <a:endParaRPr lang="en-US"/>
          </a:p>
        </p:txBody>
      </p:sp>
    </p:spTree>
    <p:extLst>
      <p:ext uri="{BB962C8B-B14F-4D97-AF65-F5344CB8AC3E}">
        <p14:creationId xmlns:p14="http://schemas.microsoft.com/office/powerpoint/2010/main" val="23868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DA4CB54-1E5F-9042-BF5F-8203C24F1EC3}" type="slidenum">
              <a:rPr lang="en-US" smtClean="0"/>
              <a:t>4</a:t>
            </a:fld>
            <a:endParaRPr lang="en-US"/>
          </a:p>
        </p:txBody>
      </p:sp>
    </p:spTree>
    <p:extLst>
      <p:ext uri="{BB962C8B-B14F-4D97-AF65-F5344CB8AC3E}">
        <p14:creationId xmlns:p14="http://schemas.microsoft.com/office/powerpoint/2010/main" val="3321804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Red Box">
    <p:spTree>
      <p:nvGrpSpPr>
        <p:cNvPr id="1" name=""/>
        <p:cNvGrpSpPr/>
        <p:nvPr/>
      </p:nvGrpSpPr>
      <p:grpSpPr>
        <a:xfrm>
          <a:off x="0" y="0"/>
          <a:ext cx="0" cy="0"/>
          <a:chOff x="0" y="0"/>
          <a:chExt cx="0" cy="0"/>
        </a:xfrm>
      </p:grpSpPr>
      <p:sp>
        <p:nvSpPr>
          <p:cNvPr id="16" name="Rechteck 15"/>
          <p:cNvSpPr/>
          <p:nvPr userDrawn="1"/>
        </p:nvSpPr>
        <p:spPr>
          <a:xfrm>
            <a:off x="0" y="387459"/>
            <a:ext cx="8136609" cy="54244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Textplatzhalter 17"/>
          <p:cNvSpPr>
            <a:spLocks noGrp="1"/>
          </p:cNvSpPr>
          <p:nvPr>
            <p:ph type="body" sz="quarter" idx="10" hasCustomPrompt="1"/>
          </p:nvPr>
        </p:nvSpPr>
        <p:spPr>
          <a:xfrm>
            <a:off x="357187" y="805912"/>
            <a:ext cx="6593803" cy="4626243"/>
          </a:xfrm>
        </p:spPr>
        <p:txBody>
          <a:bodyPr lIns="108000" anchor="ctr" anchorCtr="0">
            <a:normAutofit/>
          </a:bodyPr>
          <a:lstStyle>
            <a:lvl1pPr marL="0" indent="0">
              <a:buNone/>
              <a:defRPr sz="3200" baseline="0">
                <a:solidFill>
                  <a:schemeClr val="bg1"/>
                </a:solidFill>
                <a:latin typeface="+mj-lt"/>
                <a:cs typeface="Times New Roman" panose="02020603050405020304" pitchFamily="18" charset="0"/>
              </a:defRPr>
            </a:lvl1pPr>
          </a:lstStyle>
          <a:p>
            <a:pPr lvl="0"/>
            <a:r>
              <a:rPr lang="de-DE" dirty="0"/>
              <a:t>Add title</a:t>
            </a:r>
            <a:endParaRPr lang="de-AT" dirty="0"/>
          </a:p>
        </p:txBody>
      </p:sp>
      <p:sp>
        <p:nvSpPr>
          <p:cNvPr id="19" name="Rechteck 18"/>
          <p:cNvSpPr/>
          <p:nvPr userDrawn="1"/>
        </p:nvSpPr>
        <p:spPr>
          <a:xfrm>
            <a:off x="7153194" y="3758339"/>
            <a:ext cx="4269058" cy="2533973"/>
          </a:xfrm>
          <a:prstGeom prst="rect">
            <a:avLst/>
          </a:prstGeom>
          <a:solidFill>
            <a:srgbClr val="DF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Textplatzhalter 20"/>
          <p:cNvSpPr>
            <a:spLocks noGrp="1"/>
          </p:cNvSpPr>
          <p:nvPr>
            <p:ph type="body" sz="quarter" idx="11" hasCustomPrompt="1"/>
          </p:nvPr>
        </p:nvSpPr>
        <p:spPr>
          <a:xfrm>
            <a:off x="7307263" y="3921072"/>
            <a:ext cx="3937000" cy="2224142"/>
          </a:xfrm>
        </p:spPr>
        <p:txBody>
          <a:bodyPr anchor="ctr" anchorCtr="0">
            <a:normAutofit/>
          </a:bodyPr>
          <a:lstStyle>
            <a:lvl1pPr marL="0" indent="0">
              <a:buNone/>
              <a:defRPr sz="2400" baseline="0">
                <a:solidFill>
                  <a:srgbClr val="5E7677"/>
                </a:solidFill>
              </a:defRPr>
            </a:lvl1pPr>
          </a:lstStyle>
          <a:p>
            <a:pPr lvl="0"/>
            <a:r>
              <a:rPr lang="de-DE" dirty="0"/>
              <a:t>Add </a:t>
            </a:r>
            <a:r>
              <a:rPr lang="de-DE" dirty="0" err="1"/>
              <a:t>text</a:t>
            </a:r>
            <a:endParaRPr lang="de-AT" dirty="0"/>
          </a:p>
        </p:txBody>
      </p:sp>
      <p:sp>
        <p:nvSpPr>
          <p:cNvPr id="6" name="Foliennummernplatzhalter 5"/>
          <p:cNvSpPr>
            <a:spLocks noGrp="1"/>
          </p:cNvSpPr>
          <p:nvPr>
            <p:ph type="sldNum" sz="quarter" idx="4"/>
          </p:nvPr>
        </p:nvSpPr>
        <p:spPr>
          <a:xfrm>
            <a:off x="6096000" y="6218022"/>
            <a:ext cx="63649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36854AF-E7AE-434F-9AAB-367F768267AB}" type="slidenum">
              <a:rPr lang="de-AT" smtClean="0"/>
              <a:pPr/>
              <a:t>‹#›</a:t>
            </a:fld>
            <a:endParaRPr lang="de-AT" dirty="0"/>
          </a:p>
        </p:txBody>
      </p:sp>
    </p:spTree>
    <p:extLst>
      <p:ext uri="{BB962C8B-B14F-4D97-AF65-F5344CB8AC3E}">
        <p14:creationId xmlns:p14="http://schemas.microsoft.com/office/powerpoint/2010/main" val="466749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S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9788" y="457200"/>
            <a:ext cx="3932237" cy="1600200"/>
          </a:xfrm>
        </p:spPr>
        <p:txBody>
          <a:bodyPr anchor="b"/>
          <a:lstStyle>
            <a:lvl1pPr>
              <a:defRPr sz="3200"/>
            </a:lvl1pPr>
          </a:lstStyle>
          <a:p>
            <a:r>
              <a:rPr lang="de-DE" dirty="0"/>
              <a:t>Add title</a:t>
            </a:r>
            <a:endParaRPr lang="de-AT" dirty="0"/>
          </a:p>
        </p:txBody>
      </p:sp>
      <p:sp>
        <p:nvSpPr>
          <p:cNvPr id="3" name="Inhaltsplatzhalter 2"/>
          <p:cNvSpPr>
            <a:spLocks noGrp="1"/>
          </p:cNvSpPr>
          <p:nvPr>
            <p:ph idx="1" hasCustomPrompt="1"/>
          </p:nvPr>
        </p:nvSpPr>
        <p:spPr>
          <a:xfrm>
            <a:off x="5183188" y="987425"/>
            <a:ext cx="6172200" cy="4873625"/>
          </a:xfrm>
        </p:spPr>
        <p:txBody>
          <a:bodyPr/>
          <a:lstStyle>
            <a:lvl1pPr marL="514350" indent="-514350">
              <a:buFont typeface="+mj-lt"/>
              <a:buAutoNum type="arabicPeriod"/>
              <a:defRPr sz="2400" baseline="0"/>
            </a:lvl1pPr>
            <a:lvl2pPr marL="971550" indent="-514350">
              <a:buFont typeface="+mj-lt"/>
              <a:buAutoNum type="alphaLcPeriod"/>
              <a:defRPr sz="2200" baseline="0"/>
            </a:lvl2pPr>
            <a:lvl3pPr marL="1371600" indent="-457200">
              <a:buFont typeface="+mj-lt"/>
              <a:buAutoNum type="romanLcPeriod"/>
              <a:defRPr sz="2000" baseline="0"/>
            </a:lvl3pPr>
            <a:lvl4pPr marL="1371600" indent="0">
              <a:buFont typeface="+mj-lt"/>
              <a:buNone/>
              <a:defRPr sz="2000"/>
            </a:lvl4pPr>
            <a:lvl5pPr marL="2286000" indent="-457200">
              <a:buFont typeface="+mj-lt"/>
              <a:buAutoNum type="arabicPeriod"/>
              <a:defRPr sz="2000"/>
            </a:lvl5pPr>
            <a:lvl6pPr>
              <a:defRPr sz="2000"/>
            </a:lvl6pPr>
            <a:lvl7pPr>
              <a:defRPr sz="2000"/>
            </a:lvl7pPr>
            <a:lvl8pPr>
              <a:defRPr sz="2000"/>
            </a:lvl8pPr>
            <a:lvl9pPr>
              <a:defRPr sz="2000"/>
            </a:lvl9pPr>
          </a:lstStyle>
          <a:p>
            <a:pPr lvl="0"/>
            <a:r>
              <a:rPr lang="de-DE" dirty="0"/>
              <a:t>First </a:t>
            </a:r>
            <a:r>
              <a:rPr lang="de-DE" dirty="0" err="1"/>
              <a:t>level</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2"/>
            <a:r>
              <a:rPr lang="de-DE" dirty="0"/>
              <a:t>Third </a:t>
            </a:r>
            <a:r>
              <a:rPr lang="de-DE" dirty="0" err="1"/>
              <a:t>level</a:t>
            </a:r>
            <a:endParaRPr lang="de-DE" dirty="0"/>
          </a:p>
          <a:p>
            <a:pPr lvl="1"/>
            <a:r>
              <a:rPr lang="de-DE" dirty="0"/>
              <a:t>Second </a:t>
            </a:r>
            <a:r>
              <a:rPr lang="de-DE" dirty="0" err="1"/>
              <a:t>level</a:t>
            </a:r>
            <a:endParaRPr lang="de-DE" dirty="0"/>
          </a:p>
          <a:p>
            <a:pPr lvl="0"/>
            <a:r>
              <a:rPr lang="de-DE" dirty="0"/>
              <a:t>First </a:t>
            </a:r>
            <a:r>
              <a:rPr lang="de-DE" dirty="0" err="1"/>
              <a:t>level</a:t>
            </a:r>
            <a:endParaRPr lang="de-DE" dirty="0"/>
          </a:p>
          <a:p>
            <a:pPr lvl="0"/>
            <a:r>
              <a:rPr lang="de-DE" dirty="0"/>
              <a:t>First </a:t>
            </a:r>
            <a:r>
              <a:rPr lang="de-DE" dirty="0" err="1"/>
              <a:t>level</a:t>
            </a:r>
            <a:endParaRPr lang="de-AT" dirty="0"/>
          </a:p>
        </p:txBody>
      </p:sp>
      <p:sp>
        <p:nvSpPr>
          <p:cNvPr id="4" name="Textplatzhalter 3"/>
          <p:cNvSpPr>
            <a:spLocks noGrp="1"/>
          </p:cNvSpPr>
          <p:nvPr>
            <p:ph type="body" sz="half" idx="2" hasCustomPrompt="1"/>
          </p:nvPr>
        </p:nvSpPr>
        <p:spPr>
          <a:xfrm>
            <a:off x="839788"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Add </a:t>
            </a:r>
            <a:r>
              <a:rPr lang="de-DE" dirty="0" err="1"/>
              <a:t>text</a:t>
            </a:r>
            <a:endParaRPr lang="de-DE" dirty="0"/>
          </a:p>
        </p:txBody>
      </p:sp>
      <p:sp>
        <p:nvSpPr>
          <p:cNvPr id="7" name="Foliennummernplatzhalter 6"/>
          <p:cNvSpPr>
            <a:spLocks noGrp="1"/>
          </p:cNvSpPr>
          <p:nvPr>
            <p:ph type="sldNum" sz="quarter" idx="12"/>
          </p:nvPr>
        </p:nvSpPr>
        <p:spPr>
          <a:xfrm>
            <a:off x="6096000" y="6218022"/>
            <a:ext cx="636494" cy="365125"/>
          </a:xfrm>
        </p:spPr>
        <p:txBody>
          <a:bodyPr/>
          <a:lstStyle/>
          <a:p>
            <a:fld id="{236854AF-E7AE-434F-9AAB-367F768267AB}" type="slidenum">
              <a:rPr lang="de-AT" smtClean="0"/>
              <a:t>‹#›</a:t>
            </a:fld>
            <a:endParaRPr lang="de-AT"/>
          </a:p>
        </p:txBody>
      </p:sp>
    </p:spTree>
    <p:extLst>
      <p:ext uri="{BB962C8B-B14F-4D97-AF65-F5344CB8AC3E}">
        <p14:creationId xmlns:p14="http://schemas.microsoft.com/office/powerpoint/2010/main" val="10213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S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9788" y="457200"/>
            <a:ext cx="3932237" cy="1600200"/>
          </a:xfrm>
        </p:spPr>
        <p:txBody>
          <a:bodyPr anchor="b"/>
          <a:lstStyle>
            <a:lvl1pPr>
              <a:defRPr sz="3200"/>
            </a:lvl1pPr>
          </a:lstStyle>
          <a:p>
            <a:r>
              <a:rPr lang="de-DE" dirty="0"/>
              <a:t>Add title</a:t>
            </a:r>
            <a:endParaRPr lang="de-AT" dirty="0"/>
          </a:p>
        </p:txBody>
      </p:sp>
      <p:sp>
        <p:nvSpPr>
          <p:cNvPr id="3" name="Bildplatzhalt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Add a </a:t>
            </a:r>
            <a:r>
              <a:rPr lang="de-DE" dirty="0" err="1"/>
              <a:t>picture</a:t>
            </a:r>
            <a:r>
              <a:rPr lang="de-DE" dirty="0"/>
              <a:t> </a:t>
            </a:r>
            <a:r>
              <a:rPr lang="de-DE" dirty="0" err="1"/>
              <a:t>with</a:t>
            </a:r>
            <a:r>
              <a:rPr lang="de-DE" dirty="0"/>
              <a:t> a </a:t>
            </a:r>
            <a:r>
              <a:rPr lang="de-DE" dirty="0" err="1"/>
              <a:t>click</a:t>
            </a:r>
            <a:r>
              <a:rPr lang="de-DE" dirty="0"/>
              <a:t> on </a:t>
            </a:r>
            <a:r>
              <a:rPr lang="de-DE" dirty="0" err="1"/>
              <a:t>the</a:t>
            </a:r>
            <a:r>
              <a:rPr lang="de-DE" dirty="0"/>
              <a:t> </a:t>
            </a:r>
            <a:r>
              <a:rPr lang="de-DE" dirty="0" err="1"/>
              <a:t>symbol</a:t>
            </a:r>
            <a:endParaRPr lang="de-AT" dirty="0"/>
          </a:p>
        </p:txBody>
      </p:sp>
      <p:sp>
        <p:nvSpPr>
          <p:cNvPr id="4" name="Textplatzhalter 3"/>
          <p:cNvSpPr>
            <a:spLocks noGrp="1"/>
          </p:cNvSpPr>
          <p:nvPr>
            <p:ph type="body" sz="half" idx="2" hasCustomPrompt="1"/>
          </p:nvPr>
        </p:nvSpPr>
        <p:spPr>
          <a:xfrm>
            <a:off x="839788" y="2057400"/>
            <a:ext cx="3932237" cy="3811588"/>
          </a:xfrm>
        </p:spPr>
        <p:txBody>
          <a:bodyPr>
            <a:normAutofit/>
          </a:bodyPr>
          <a:lstStyle>
            <a:lvl1pPr marL="0" indent="0">
              <a:buNone/>
              <a:defRPr sz="24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Add </a:t>
            </a:r>
            <a:r>
              <a:rPr lang="de-DE" dirty="0" err="1"/>
              <a:t>text</a:t>
            </a:r>
            <a:endParaRPr lang="de-DE" dirty="0"/>
          </a:p>
        </p:txBody>
      </p:sp>
      <p:sp>
        <p:nvSpPr>
          <p:cNvPr id="7" name="Foliennummernplatzhalter 6"/>
          <p:cNvSpPr>
            <a:spLocks noGrp="1"/>
          </p:cNvSpPr>
          <p:nvPr>
            <p:ph type="sldNum" sz="quarter" idx="12"/>
          </p:nvPr>
        </p:nvSpPr>
        <p:spPr>
          <a:xfrm>
            <a:off x="6096000" y="6218022"/>
            <a:ext cx="636494" cy="365125"/>
          </a:xfrm>
        </p:spPr>
        <p:txBody>
          <a:bodyPr/>
          <a:lstStyle/>
          <a:p>
            <a:fld id="{236854AF-E7AE-434F-9AAB-367F768267AB}" type="slidenum">
              <a:rPr lang="de-AT" smtClean="0"/>
              <a:t>‹#›</a:t>
            </a:fld>
            <a:endParaRPr lang="de-AT"/>
          </a:p>
        </p:txBody>
      </p:sp>
    </p:spTree>
    <p:extLst>
      <p:ext uri="{BB962C8B-B14F-4D97-AF65-F5344CB8AC3E}">
        <p14:creationId xmlns:p14="http://schemas.microsoft.com/office/powerpoint/2010/main" val="381410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icture with Red Box">
    <p:spTree>
      <p:nvGrpSpPr>
        <p:cNvPr id="1" name=""/>
        <p:cNvGrpSpPr/>
        <p:nvPr/>
      </p:nvGrpSpPr>
      <p:grpSpPr>
        <a:xfrm>
          <a:off x="0" y="0"/>
          <a:ext cx="0" cy="0"/>
          <a:chOff x="0" y="0"/>
          <a:chExt cx="0" cy="0"/>
        </a:xfrm>
      </p:grpSpPr>
      <p:sp>
        <p:nvSpPr>
          <p:cNvPr id="3" name="Bildplatzhalter 2"/>
          <p:cNvSpPr>
            <a:spLocks noGrp="1"/>
          </p:cNvSpPr>
          <p:nvPr>
            <p:ph type="pic" sz="quarter" idx="10" hasCustomPrompt="1"/>
          </p:nvPr>
        </p:nvSpPr>
        <p:spPr>
          <a:xfrm>
            <a:off x="0" y="387459"/>
            <a:ext cx="8136610" cy="5424406"/>
          </a:xfrm>
        </p:spPr>
        <p:txBody>
          <a:bodyPr/>
          <a:lstStyle>
            <a:lvl1pPr marL="0" indent="0">
              <a:buNone/>
              <a:defRPr baseline="0"/>
            </a:lvl1pPr>
          </a:lstStyle>
          <a:p>
            <a:r>
              <a:rPr lang="de-DE" dirty="0"/>
              <a:t>Add a </a:t>
            </a:r>
            <a:r>
              <a:rPr lang="de-DE" dirty="0" err="1"/>
              <a:t>picture</a:t>
            </a:r>
            <a:r>
              <a:rPr lang="de-DE" dirty="0"/>
              <a:t> </a:t>
            </a:r>
            <a:r>
              <a:rPr lang="de-DE" dirty="0" err="1"/>
              <a:t>with</a:t>
            </a:r>
            <a:r>
              <a:rPr lang="de-DE" dirty="0"/>
              <a:t> a </a:t>
            </a:r>
            <a:r>
              <a:rPr lang="de-DE" dirty="0" err="1"/>
              <a:t>click</a:t>
            </a:r>
            <a:r>
              <a:rPr lang="de-DE" dirty="0"/>
              <a:t> on </a:t>
            </a:r>
            <a:r>
              <a:rPr lang="de-DE" dirty="0" err="1"/>
              <a:t>the</a:t>
            </a:r>
            <a:r>
              <a:rPr lang="de-DE" dirty="0"/>
              <a:t> </a:t>
            </a:r>
            <a:r>
              <a:rPr lang="de-DE" dirty="0" err="1"/>
              <a:t>symbol</a:t>
            </a:r>
            <a:endParaRPr lang="de-AT" dirty="0"/>
          </a:p>
        </p:txBody>
      </p:sp>
      <p:sp>
        <p:nvSpPr>
          <p:cNvPr id="8" name="Rechteck 7"/>
          <p:cNvSpPr/>
          <p:nvPr userDrawn="1"/>
        </p:nvSpPr>
        <p:spPr>
          <a:xfrm>
            <a:off x="7153194" y="4091553"/>
            <a:ext cx="4269058" cy="276644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Textplatzhalter 20"/>
          <p:cNvSpPr>
            <a:spLocks noGrp="1"/>
          </p:cNvSpPr>
          <p:nvPr>
            <p:ph type="body" sz="quarter" idx="11" hasCustomPrompt="1"/>
          </p:nvPr>
        </p:nvSpPr>
        <p:spPr>
          <a:xfrm>
            <a:off x="7307263" y="4292600"/>
            <a:ext cx="3937000" cy="2309678"/>
          </a:xfrm>
        </p:spPr>
        <p:txBody>
          <a:bodyPr anchor="ctr" anchorCtr="0">
            <a:normAutofit/>
          </a:bodyPr>
          <a:lstStyle>
            <a:lvl1pPr marL="0" indent="0">
              <a:buNone/>
              <a:defRPr sz="2400" baseline="0">
                <a:solidFill>
                  <a:schemeClr val="bg1"/>
                </a:solidFill>
                <a:latin typeface="+mj-lt"/>
                <a:cs typeface="Times New Roman" panose="02020603050405020304" pitchFamily="18" charset="0"/>
              </a:defRPr>
            </a:lvl1pPr>
          </a:lstStyle>
          <a:p>
            <a:pPr lvl="0"/>
            <a:r>
              <a:rPr lang="de-DE" dirty="0"/>
              <a:t>Add title</a:t>
            </a:r>
            <a:endParaRPr lang="de-AT" dirty="0"/>
          </a:p>
        </p:txBody>
      </p:sp>
      <p:sp>
        <p:nvSpPr>
          <p:cNvPr id="5" name="Foliennummernplatzhalter 5"/>
          <p:cNvSpPr>
            <a:spLocks noGrp="1"/>
          </p:cNvSpPr>
          <p:nvPr>
            <p:ph type="sldNum" sz="quarter" idx="4"/>
          </p:nvPr>
        </p:nvSpPr>
        <p:spPr>
          <a:xfrm>
            <a:off x="6096000" y="6218022"/>
            <a:ext cx="63649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36854AF-E7AE-434F-9AAB-367F768267AB}" type="slidenum">
              <a:rPr lang="de-AT" smtClean="0"/>
              <a:pPr/>
              <a:t>‹#›</a:t>
            </a:fld>
            <a:endParaRPr lang="de-AT" dirty="0"/>
          </a:p>
        </p:txBody>
      </p:sp>
    </p:spTree>
    <p:extLst>
      <p:ext uri="{BB962C8B-B14F-4D97-AF65-F5344CB8AC3E}">
        <p14:creationId xmlns:p14="http://schemas.microsoft.com/office/powerpoint/2010/main" val="197840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icture with Title and Infobox">
    <p:spTree>
      <p:nvGrpSpPr>
        <p:cNvPr id="1" name=""/>
        <p:cNvGrpSpPr/>
        <p:nvPr/>
      </p:nvGrpSpPr>
      <p:grpSpPr>
        <a:xfrm>
          <a:off x="0" y="0"/>
          <a:ext cx="0" cy="0"/>
          <a:chOff x="0" y="0"/>
          <a:chExt cx="0" cy="0"/>
        </a:xfrm>
      </p:grpSpPr>
      <p:sp>
        <p:nvSpPr>
          <p:cNvPr id="3" name="Bildplatzhalter 2"/>
          <p:cNvSpPr>
            <a:spLocks noGrp="1"/>
          </p:cNvSpPr>
          <p:nvPr>
            <p:ph type="pic" sz="quarter" idx="10" hasCustomPrompt="1"/>
          </p:nvPr>
        </p:nvSpPr>
        <p:spPr>
          <a:xfrm>
            <a:off x="0" y="387459"/>
            <a:ext cx="8136610" cy="5424406"/>
          </a:xfrm>
        </p:spPr>
        <p:txBody>
          <a:bodyPr/>
          <a:lstStyle>
            <a:lvl1pPr marL="0" indent="0">
              <a:buNone/>
              <a:defRPr/>
            </a:lvl1pPr>
          </a:lstStyle>
          <a:p>
            <a:r>
              <a:rPr lang="de-DE" dirty="0"/>
              <a:t>Add a </a:t>
            </a:r>
            <a:r>
              <a:rPr lang="de-DE" dirty="0" err="1"/>
              <a:t>picture</a:t>
            </a:r>
            <a:r>
              <a:rPr lang="de-DE" dirty="0"/>
              <a:t> </a:t>
            </a:r>
            <a:r>
              <a:rPr lang="de-DE" dirty="0" err="1"/>
              <a:t>with</a:t>
            </a:r>
            <a:r>
              <a:rPr lang="de-DE" dirty="0"/>
              <a:t> a </a:t>
            </a:r>
            <a:r>
              <a:rPr lang="de-DE" dirty="0" err="1"/>
              <a:t>click</a:t>
            </a:r>
            <a:r>
              <a:rPr lang="de-DE" dirty="0"/>
              <a:t> on </a:t>
            </a:r>
            <a:r>
              <a:rPr lang="de-DE" dirty="0" err="1"/>
              <a:t>the</a:t>
            </a:r>
            <a:r>
              <a:rPr lang="de-DE" dirty="0"/>
              <a:t> </a:t>
            </a:r>
            <a:r>
              <a:rPr lang="de-DE" dirty="0" err="1"/>
              <a:t>symbol</a:t>
            </a:r>
            <a:endParaRPr lang="de-AT" dirty="0"/>
          </a:p>
        </p:txBody>
      </p:sp>
      <p:sp>
        <p:nvSpPr>
          <p:cNvPr id="6" name="Rechteck 5"/>
          <p:cNvSpPr/>
          <p:nvPr userDrawn="1"/>
        </p:nvSpPr>
        <p:spPr>
          <a:xfrm>
            <a:off x="7153194" y="5021451"/>
            <a:ext cx="4269058" cy="1836549"/>
          </a:xfrm>
          <a:prstGeom prst="rect">
            <a:avLst/>
          </a:prstGeom>
          <a:solidFill>
            <a:srgbClr val="DF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Textplatzhalter 20"/>
          <p:cNvSpPr>
            <a:spLocks noGrp="1"/>
          </p:cNvSpPr>
          <p:nvPr>
            <p:ph type="body" sz="quarter" idx="11" hasCustomPrompt="1"/>
          </p:nvPr>
        </p:nvSpPr>
        <p:spPr>
          <a:xfrm>
            <a:off x="7307263" y="5222929"/>
            <a:ext cx="3937000" cy="1487972"/>
          </a:xfrm>
        </p:spPr>
        <p:txBody>
          <a:bodyPr anchor="ctr" anchorCtr="0">
            <a:normAutofit/>
          </a:bodyPr>
          <a:lstStyle>
            <a:lvl1pPr marL="0" indent="0">
              <a:buNone/>
              <a:defRPr sz="2400" baseline="0">
                <a:solidFill>
                  <a:srgbClr val="5E7677"/>
                </a:solidFill>
              </a:defRPr>
            </a:lvl1pPr>
          </a:lstStyle>
          <a:p>
            <a:pPr lvl="0"/>
            <a:r>
              <a:rPr lang="de-DE" dirty="0"/>
              <a:t>Add </a:t>
            </a:r>
            <a:r>
              <a:rPr lang="de-DE" dirty="0" err="1"/>
              <a:t>text</a:t>
            </a:r>
            <a:endParaRPr lang="de-AT" dirty="0"/>
          </a:p>
        </p:txBody>
      </p:sp>
      <p:sp>
        <p:nvSpPr>
          <p:cNvPr id="9" name="Rechteck 8"/>
          <p:cNvSpPr/>
          <p:nvPr userDrawn="1"/>
        </p:nvSpPr>
        <p:spPr>
          <a:xfrm>
            <a:off x="7153194" y="3277893"/>
            <a:ext cx="4269058" cy="1797938"/>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platzhalter 20"/>
          <p:cNvSpPr>
            <a:spLocks noGrp="1"/>
          </p:cNvSpPr>
          <p:nvPr>
            <p:ph type="body" sz="quarter" idx="12" hasCustomPrompt="1"/>
          </p:nvPr>
        </p:nvSpPr>
        <p:spPr>
          <a:xfrm>
            <a:off x="7307263" y="3440624"/>
            <a:ext cx="3937000" cy="1511084"/>
          </a:xfrm>
        </p:spPr>
        <p:txBody>
          <a:bodyPr anchor="ctr" anchorCtr="0">
            <a:normAutofit/>
          </a:bodyPr>
          <a:lstStyle>
            <a:lvl1pPr marL="0" indent="0">
              <a:buNone/>
              <a:defRPr sz="3200" baseline="0">
                <a:solidFill>
                  <a:schemeClr val="bg1"/>
                </a:solidFill>
                <a:latin typeface="+mj-lt"/>
                <a:cs typeface="Times New Roman" panose="02020603050405020304" pitchFamily="18" charset="0"/>
              </a:defRPr>
            </a:lvl1pPr>
          </a:lstStyle>
          <a:p>
            <a:pPr lvl="0"/>
            <a:r>
              <a:rPr lang="de-DE" dirty="0"/>
              <a:t>Add title</a:t>
            </a:r>
            <a:endParaRPr lang="de-AT" dirty="0"/>
          </a:p>
        </p:txBody>
      </p:sp>
      <p:sp>
        <p:nvSpPr>
          <p:cNvPr id="7" name="Foliennummernplatzhalter 5"/>
          <p:cNvSpPr>
            <a:spLocks noGrp="1"/>
          </p:cNvSpPr>
          <p:nvPr>
            <p:ph type="sldNum" sz="quarter" idx="4"/>
          </p:nvPr>
        </p:nvSpPr>
        <p:spPr>
          <a:xfrm>
            <a:off x="6096000" y="6218022"/>
            <a:ext cx="63649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36854AF-E7AE-434F-9AAB-367F768267AB}" type="slidenum">
              <a:rPr lang="de-AT" smtClean="0"/>
              <a:pPr/>
              <a:t>‹#›</a:t>
            </a:fld>
            <a:endParaRPr lang="de-AT" dirty="0"/>
          </a:p>
        </p:txBody>
      </p:sp>
    </p:spTree>
    <p:extLst>
      <p:ext uri="{BB962C8B-B14F-4D97-AF65-F5344CB8AC3E}">
        <p14:creationId xmlns:p14="http://schemas.microsoft.com/office/powerpoint/2010/main" val="215553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Add title</a:t>
            </a:r>
            <a:endParaRPr lang="de-AT" dirty="0"/>
          </a:p>
        </p:txBody>
      </p:sp>
      <p:sp>
        <p:nvSpPr>
          <p:cNvPr id="3" name="Inhaltsplatzhalter 2"/>
          <p:cNvSpPr>
            <a:spLocks noGrp="1"/>
          </p:cNvSpPr>
          <p:nvPr>
            <p:ph idx="1" hasCustomPrompt="1"/>
          </p:nvPr>
        </p:nvSpPr>
        <p:spPr/>
        <p:txBody>
          <a:bodyPr/>
          <a:lstStyle>
            <a:lvl1pPr>
              <a:defRPr/>
            </a:lvl1pPr>
            <a:lvl2pPr>
              <a:defRPr baseline="0"/>
            </a:lvl2pPr>
            <a:lvl3pPr>
              <a:defRPr/>
            </a:lvl3pPr>
            <a:lvl4pPr>
              <a:defRPr baseline="0"/>
            </a:lvl4pPr>
            <a:lvl5pPr>
              <a:defRPr/>
            </a:lvl5pPr>
          </a:lstStyle>
          <a:p>
            <a:pPr lvl="0"/>
            <a:r>
              <a:rPr lang="de-DE" dirty="0"/>
              <a:t>Add </a:t>
            </a:r>
            <a:r>
              <a:rPr lang="de-DE" dirty="0" err="1"/>
              <a:t>text</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AT" dirty="0"/>
          </a:p>
        </p:txBody>
      </p:sp>
      <p:sp>
        <p:nvSpPr>
          <p:cNvPr id="6" name="Foliennummernplatzhalter 5"/>
          <p:cNvSpPr>
            <a:spLocks noGrp="1"/>
          </p:cNvSpPr>
          <p:nvPr>
            <p:ph type="sldNum" sz="quarter" idx="12"/>
          </p:nvPr>
        </p:nvSpPr>
        <p:spPr>
          <a:xfrm>
            <a:off x="6096000" y="6218022"/>
            <a:ext cx="636494" cy="365125"/>
          </a:xfrm>
        </p:spPr>
        <p:txBody>
          <a:bodyPr/>
          <a:lstStyle/>
          <a:p>
            <a:fld id="{236854AF-E7AE-434F-9AAB-367F768267AB}" type="slidenum">
              <a:rPr lang="de-AT" smtClean="0"/>
              <a:t>‹#›</a:t>
            </a:fld>
            <a:endParaRPr lang="de-AT"/>
          </a:p>
        </p:txBody>
      </p:sp>
    </p:spTree>
    <p:extLst>
      <p:ext uri="{BB962C8B-B14F-4D97-AF65-F5344CB8AC3E}">
        <p14:creationId xmlns:p14="http://schemas.microsoft.com/office/powerpoint/2010/main" val="202494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838200" y="371959"/>
            <a:ext cx="10515600" cy="5633634"/>
          </a:xfrm>
        </p:spPr>
        <p:txBody>
          <a:bodyPr/>
          <a:lstStyle/>
          <a:p>
            <a:pPr lvl="0"/>
            <a:r>
              <a:rPr lang="de-DE" dirty="0"/>
              <a:t>Add </a:t>
            </a:r>
            <a:r>
              <a:rPr lang="de-DE" dirty="0" err="1"/>
              <a:t>text</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AT" dirty="0"/>
          </a:p>
        </p:txBody>
      </p:sp>
      <p:sp>
        <p:nvSpPr>
          <p:cNvPr id="6" name="Foliennummernplatzhalter 5"/>
          <p:cNvSpPr>
            <a:spLocks noGrp="1"/>
          </p:cNvSpPr>
          <p:nvPr>
            <p:ph type="sldNum" sz="quarter" idx="12"/>
          </p:nvPr>
        </p:nvSpPr>
        <p:spPr>
          <a:xfrm>
            <a:off x="6096000" y="6218022"/>
            <a:ext cx="636494" cy="365125"/>
          </a:xfrm>
        </p:spPr>
        <p:txBody>
          <a:bodyPr/>
          <a:lstStyle/>
          <a:p>
            <a:fld id="{236854AF-E7AE-434F-9AAB-367F768267AB}" type="slidenum">
              <a:rPr lang="de-AT" smtClean="0"/>
              <a:t>‹#›</a:t>
            </a:fld>
            <a:endParaRPr lang="de-AT"/>
          </a:p>
        </p:txBody>
      </p:sp>
    </p:spTree>
    <p:extLst>
      <p:ext uri="{BB962C8B-B14F-4D97-AF65-F5344CB8AC3E}">
        <p14:creationId xmlns:p14="http://schemas.microsoft.com/office/powerpoint/2010/main" val="138806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Add title</a:t>
            </a:r>
            <a:endParaRPr lang="de-AT" dirty="0"/>
          </a:p>
        </p:txBody>
      </p:sp>
      <p:sp>
        <p:nvSpPr>
          <p:cNvPr id="3" name="Inhaltsplatzhalter 2"/>
          <p:cNvSpPr>
            <a:spLocks noGrp="1"/>
          </p:cNvSpPr>
          <p:nvPr>
            <p:ph sz="half" idx="1" hasCustomPrompt="1"/>
          </p:nvPr>
        </p:nvSpPr>
        <p:spPr>
          <a:xfrm>
            <a:off x="838200" y="1825625"/>
            <a:ext cx="5181600" cy="4218828"/>
          </a:xfrm>
        </p:spPr>
        <p:txBody>
          <a:bodyPr/>
          <a:lstStyle/>
          <a:p>
            <a:pPr lvl="0"/>
            <a:r>
              <a:rPr lang="de-DE" dirty="0"/>
              <a:t>Add </a:t>
            </a:r>
            <a:r>
              <a:rPr lang="de-DE" dirty="0" err="1"/>
              <a:t>text</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AT" dirty="0"/>
          </a:p>
        </p:txBody>
      </p:sp>
      <p:sp>
        <p:nvSpPr>
          <p:cNvPr id="4" name="Inhaltsplatzhalter 3"/>
          <p:cNvSpPr>
            <a:spLocks noGrp="1"/>
          </p:cNvSpPr>
          <p:nvPr>
            <p:ph sz="half" idx="2" hasCustomPrompt="1"/>
          </p:nvPr>
        </p:nvSpPr>
        <p:spPr>
          <a:xfrm>
            <a:off x="6172200" y="1825625"/>
            <a:ext cx="5181600" cy="4218828"/>
          </a:xfrm>
        </p:spPr>
        <p:txBody>
          <a:bodyPr/>
          <a:lstStyle/>
          <a:p>
            <a:pPr lvl="0"/>
            <a:r>
              <a:rPr lang="de-DE" dirty="0"/>
              <a:t>Add </a:t>
            </a:r>
            <a:r>
              <a:rPr lang="de-DE" dirty="0" err="1"/>
              <a:t>text</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AT" dirty="0"/>
          </a:p>
        </p:txBody>
      </p:sp>
      <p:sp>
        <p:nvSpPr>
          <p:cNvPr id="7" name="Foliennummernplatzhalter 6"/>
          <p:cNvSpPr>
            <a:spLocks noGrp="1"/>
          </p:cNvSpPr>
          <p:nvPr>
            <p:ph type="sldNum" sz="quarter" idx="12"/>
          </p:nvPr>
        </p:nvSpPr>
        <p:spPr>
          <a:xfrm>
            <a:off x="6096000" y="6218022"/>
            <a:ext cx="636494" cy="365125"/>
          </a:xfrm>
        </p:spPr>
        <p:txBody>
          <a:bodyPr/>
          <a:lstStyle/>
          <a:p>
            <a:fld id="{236854AF-E7AE-434F-9AAB-367F768267AB}" type="slidenum">
              <a:rPr lang="de-AT" smtClean="0"/>
              <a:t>‹#›</a:t>
            </a:fld>
            <a:endParaRPr lang="de-AT"/>
          </a:p>
        </p:txBody>
      </p:sp>
    </p:spTree>
    <p:extLst>
      <p:ext uri="{BB962C8B-B14F-4D97-AF65-F5344CB8AC3E}">
        <p14:creationId xmlns:p14="http://schemas.microsoft.com/office/powerpoint/2010/main" val="61424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9788" y="365125"/>
            <a:ext cx="10515600" cy="1325563"/>
          </a:xfrm>
        </p:spPr>
        <p:txBody>
          <a:bodyPr/>
          <a:lstStyle>
            <a:lvl1pPr>
              <a:defRPr/>
            </a:lvl1pPr>
          </a:lstStyle>
          <a:p>
            <a:r>
              <a:rPr lang="de-DE" dirty="0"/>
              <a:t>Add title</a:t>
            </a:r>
            <a:endParaRPr lang="de-AT" dirty="0"/>
          </a:p>
        </p:txBody>
      </p:sp>
      <p:sp>
        <p:nvSpPr>
          <p:cNvPr id="3" name="Textplatzhalter 2"/>
          <p:cNvSpPr>
            <a:spLocks noGrp="1"/>
          </p:cNvSpPr>
          <p:nvPr>
            <p:ph type="body" idx="1" hasCustomPrompt="1"/>
          </p:nvPr>
        </p:nvSpPr>
        <p:spPr>
          <a:xfrm>
            <a:off x="839788" y="1681163"/>
            <a:ext cx="5157787" cy="823912"/>
          </a:xfrm>
        </p:spPr>
        <p:txBody>
          <a:bodyPr anchor="b"/>
          <a:lstStyle>
            <a:lvl1pPr marL="0" indent="0">
              <a:buNone/>
              <a:defRPr sz="2400" b="0">
                <a:latin typeface="Roboto" panose="02000000000000000000" pitchFamily="2" charset="0"/>
                <a:ea typeface="Roboto" panose="02000000000000000000" pitchFamily="2"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Add </a:t>
            </a:r>
            <a:r>
              <a:rPr lang="de-DE" dirty="0" err="1"/>
              <a:t>text</a:t>
            </a:r>
            <a:endParaRPr lang="de-DE" dirty="0"/>
          </a:p>
        </p:txBody>
      </p:sp>
      <p:sp>
        <p:nvSpPr>
          <p:cNvPr id="4" name="Inhaltsplatzhalter 3"/>
          <p:cNvSpPr>
            <a:spLocks noGrp="1"/>
          </p:cNvSpPr>
          <p:nvPr>
            <p:ph sz="half" idx="2" hasCustomPrompt="1"/>
          </p:nvPr>
        </p:nvSpPr>
        <p:spPr>
          <a:xfrm>
            <a:off x="839788" y="2505075"/>
            <a:ext cx="5157787" cy="3519207"/>
          </a:xfrm>
        </p:spPr>
        <p:txBody>
          <a:bodyPr/>
          <a:lstStyle/>
          <a:p>
            <a:pPr lvl="0"/>
            <a:r>
              <a:rPr lang="de-DE" dirty="0"/>
              <a:t>Add </a:t>
            </a:r>
            <a:r>
              <a:rPr lang="de-DE" dirty="0" err="1"/>
              <a:t>text</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AT" dirty="0"/>
          </a:p>
        </p:txBody>
      </p:sp>
      <p:sp>
        <p:nvSpPr>
          <p:cNvPr id="5" name="Textplatzhalter 4"/>
          <p:cNvSpPr>
            <a:spLocks noGrp="1"/>
          </p:cNvSpPr>
          <p:nvPr>
            <p:ph type="body" sz="quarter" idx="3" hasCustomPrompt="1"/>
          </p:nvPr>
        </p:nvSpPr>
        <p:spPr>
          <a:xfrm>
            <a:off x="6172200" y="1681163"/>
            <a:ext cx="5183188" cy="823912"/>
          </a:xfrm>
        </p:spPr>
        <p:txBody>
          <a:bodyPr anchor="b"/>
          <a:lstStyle>
            <a:lvl1pPr marL="0" indent="0">
              <a:buNone/>
              <a:defRPr sz="2400" b="0">
                <a:latin typeface="Roboto" panose="02000000000000000000" pitchFamily="2" charset="0"/>
                <a:ea typeface="Roboto" panose="02000000000000000000" pitchFamily="2"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Add </a:t>
            </a:r>
            <a:r>
              <a:rPr lang="de-DE" dirty="0" err="1"/>
              <a:t>text</a:t>
            </a:r>
            <a:endParaRPr lang="de-DE" dirty="0"/>
          </a:p>
        </p:txBody>
      </p:sp>
      <p:sp>
        <p:nvSpPr>
          <p:cNvPr id="6" name="Inhaltsplatzhalter 5"/>
          <p:cNvSpPr>
            <a:spLocks noGrp="1"/>
          </p:cNvSpPr>
          <p:nvPr>
            <p:ph sz="quarter" idx="4" hasCustomPrompt="1"/>
          </p:nvPr>
        </p:nvSpPr>
        <p:spPr>
          <a:xfrm>
            <a:off x="6172200" y="2505075"/>
            <a:ext cx="5183188" cy="3519207"/>
          </a:xfrm>
        </p:spPr>
        <p:txBody>
          <a:bodyPr/>
          <a:lstStyle/>
          <a:p>
            <a:pPr lvl="0"/>
            <a:r>
              <a:rPr lang="de-DE" dirty="0"/>
              <a:t>Add </a:t>
            </a:r>
            <a:r>
              <a:rPr lang="de-DE" dirty="0" err="1"/>
              <a:t>text</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AT" dirty="0"/>
          </a:p>
        </p:txBody>
      </p:sp>
      <p:sp>
        <p:nvSpPr>
          <p:cNvPr id="9" name="Foliennummernplatzhalter 8"/>
          <p:cNvSpPr>
            <a:spLocks noGrp="1"/>
          </p:cNvSpPr>
          <p:nvPr>
            <p:ph type="sldNum" sz="quarter" idx="12"/>
          </p:nvPr>
        </p:nvSpPr>
        <p:spPr>
          <a:xfrm>
            <a:off x="6096000" y="6218022"/>
            <a:ext cx="636494" cy="365125"/>
          </a:xfrm>
        </p:spPr>
        <p:txBody>
          <a:bodyPr/>
          <a:lstStyle/>
          <a:p>
            <a:fld id="{236854AF-E7AE-434F-9AAB-367F768267AB}" type="slidenum">
              <a:rPr lang="de-AT" smtClean="0"/>
              <a:t>‹#›</a:t>
            </a:fld>
            <a:endParaRPr lang="de-AT"/>
          </a:p>
        </p:txBody>
      </p:sp>
    </p:spTree>
    <p:extLst>
      <p:ext uri="{BB962C8B-B14F-4D97-AF65-F5344CB8AC3E}">
        <p14:creationId xmlns:p14="http://schemas.microsoft.com/office/powerpoint/2010/main" val="128960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Add title</a:t>
            </a:r>
            <a:endParaRPr lang="de-AT" dirty="0"/>
          </a:p>
        </p:txBody>
      </p:sp>
      <p:sp>
        <p:nvSpPr>
          <p:cNvPr id="5" name="Foliennummernplatzhalter 4"/>
          <p:cNvSpPr>
            <a:spLocks noGrp="1"/>
          </p:cNvSpPr>
          <p:nvPr>
            <p:ph type="sldNum" sz="quarter" idx="12"/>
          </p:nvPr>
        </p:nvSpPr>
        <p:spPr>
          <a:xfrm>
            <a:off x="6096000" y="6218022"/>
            <a:ext cx="636494" cy="365125"/>
          </a:xfrm>
        </p:spPr>
        <p:txBody>
          <a:bodyPr/>
          <a:lstStyle/>
          <a:p>
            <a:fld id="{236854AF-E7AE-434F-9AAB-367F768267AB}" type="slidenum">
              <a:rPr lang="de-AT" smtClean="0"/>
              <a:t>‹#›</a:t>
            </a:fld>
            <a:endParaRPr lang="de-AT"/>
          </a:p>
        </p:txBody>
      </p:sp>
    </p:spTree>
    <p:extLst>
      <p:ext uri="{BB962C8B-B14F-4D97-AF65-F5344CB8AC3E}">
        <p14:creationId xmlns:p14="http://schemas.microsoft.com/office/powerpoint/2010/main" val="178147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a:xfrm>
            <a:off x="6096000" y="6218022"/>
            <a:ext cx="636494" cy="365125"/>
          </a:xfrm>
        </p:spPr>
        <p:txBody>
          <a:bodyPr/>
          <a:lstStyle/>
          <a:p>
            <a:fld id="{236854AF-E7AE-434F-9AAB-367F768267AB}" type="slidenum">
              <a:rPr lang="de-AT" smtClean="0"/>
              <a:t>‹#›</a:t>
            </a:fld>
            <a:endParaRPr lang="de-AT"/>
          </a:p>
        </p:txBody>
      </p:sp>
    </p:spTree>
    <p:extLst>
      <p:ext uri="{BB962C8B-B14F-4D97-AF65-F5344CB8AC3E}">
        <p14:creationId xmlns:p14="http://schemas.microsoft.com/office/powerpoint/2010/main" val="264071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Add title</a:t>
            </a:r>
            <a:endParaRPr lang="de-AT" dirty="0"/>
          </a:p>
        </p:txBody>
      </p:sp>
      <p:sp>
        <p:nvSpPr>
          <p:cNvPr id="3" name="Textplatzhalter 2"/>
          <p:cNvSpPr>
            <a:spLocks noGrp="1"/>
          </p:cNvSpPr>
          <p:nvPr>
            <p:ph type="body" idx="1"/>
          </p:nvPr>
        </p:nvSpPr>
        <p:spPr>
          <a:xfrm>
            <a:off x="838200" y="1825625"/>
            <a:ext cx="10515600" cy="4179968"/>
          </a:xfrm>
          <a:prstGeom prst="rect">
            <a:avLst/>
          </a:prstGeom>
        </p:spPr>
        <p:txBody>
          <a:bodyPr vert="horz" lIns="91440" tIns="45720" rIns="91440" bIns="45720" rtlCol="0">
            <a:normAutofit/>
          </a:bodyPr>
          <a:lstStyle/>
          <a:p>
            <a:pPr lvl="0"/>
            <a:r>
              <a:rPr lang="de-DE" noProof="0" dirty="0"/>
              <a:t>Add </a:t>
            </a:r>
            <a:r>
              <a:rPr lang="de-DE" noProof="0" dirty="0" err="1"/>
              <a:t>text</a:t>
            </a:r>
            <a:endParaRPr lang="de-DE" dirty="0"/>
          </a:p>
          <a:p>
            <a:pPr lvl="1"/>
            <a:r>
              <a:rPr lang="de-DE" dirty="0"/>
              <a:t>Second </a:t>
            </a:r>
            <a:r>
              <a:rPr lang="de-DE" dirty="0" err="1"/>
              <a:t>layer</a:t>
            </a:r>
            <a:endParaRPr lang="de-DE" dirty="0"/>
          </a:p>
          <a:p>
            <a:pPr lvl="2"/>
            <a:r>
              <a:rPr lang="de-DE" dirty="0"/>
              <a:t>Third </a:t>
            </a:r>
            <a:r>
              <a:rPr lang="de-DE" dirty="0" err="1"/>
              <a:t>layer</a:t>
            </a:r>
            <a:endParaRPr lang="de-DE" dirty="0"/>
          </a:p>
          <a:p>
            <a:pPr lvl="3"/>
            <a:r>
              <a:rPr lang="de-DE" dirty="0" err="1"/>
              <a:t>Fourth</a:t>
            </a:r>
            <a:r>
              <a:rPr lang="de-DE" dirty="0"/>
              <a:t> </a:t>
            </a:r>
            <a:r>
              <a:rPr lang="de-DE" dirty="0" err="1"/>
              <a:t>layer</a:t>
            </a:r>
            <a:endParaRPr lang="de-DE" dirty="0"/>
          </a:p>
          <a:p>
            <a:pPr lvl="4"/>
            <a:r>
              <a:rPr lang="de-DE" dirty="0" err="1"/>
              <a:t>Fifth</a:t>
            </a:r>
            <a:r>
              <a:rPr lang="de-DE" dirty="0"/>
              <a:t> </a:t>
            </a:r>
            <a:r>
              <a:rPr lang="de-DE" dirty="0" err="1"/>
              <a:t>layer</a:t>
            </a:r>
            <a:endParaRPr lang="de-AT" dirty="0"/>
          </a:p>
        </p:txBody>
      </p:sp>
      <p:sp>
        <p:nvSpPr>
          <p:cNvPr id="6" name="Foliennummernplatzhalter 5"/>
          <p:cNvSpPr>
            <a:spLocks noGrp="1"/>
          </p:cNvSpPr>
          <p:nvPr>
            <p:ph type="sldNum" sz="quarter" idx="4"/>
          </p:nvPr>
        </p:nvSpPr>
        <p:spPr>
          <a:xfrm>
            <a:off x="6096000" y="6218022"/>
            <a:ext cx="63649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36854AF-E7AE-434F-9AAB-367F768267AB}" type="slidenum">
              <a:rPr lang="de-AT" smtClean="0"/>
              <a:pPr/>
              <a:t>‹#›</a:t>
            </a:fld>
            <a:endParaRPr lang="de-AT" dirty="0"/>
          </a:p>
        </p:txBody>
      </p:sp>
      <p:pic>
        <p:nvPicPr>
          <p:cNvPr id="7" name="Grafik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57644" y="6211598"/>
            <a:ext cx="2035932" cy="305620"/>
          </a:xfrm>
          <a:prstGeom prst="rect">
            <a:avLst/>
          </a:prstGeom>
        </p:spPr>
      </p:pic>
      <p:sp>
        <p:nvSpPr>
          <p:cNvPr id="9" name="Foliennummernplatzhalter 5">
            <a:extLst>
              <a:ext uri="{FF2B5EF4-FFF2-40B4-BE49-F238E27FC236}">
                <a16:creationId xmlns:a16="http://schemas.microsoft.com/office/drawing/2014/main" id="{4A5D0E6D-1503-774E-AF9B-9EE0358E9A09}"/>
              </a:ext>
            </a:extLst>
          </p:cNvPr>
          <p:cNvSpPr txBox="1">
            <a:spLocks/>
          </p:cNvSpPr>
          <p:nvPr userDrawn="1"/>
        </p:nvSpPr>
        <p:spPr>
          <a:xfrm>
            <a:off x="11530940" y="6559916"/>
            <a:ext cx="636494"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6854AF-E7AE-434F-9AAB-367F768267AB}" type="slidenum">
              <a:rPr lang="de-AT" smtClean="0"/>
              <a:pPr/>
              <a:t>‹#›</a:t>
            </a:fld>
            <a:endParaRPr lang="de-AT" dirty="0"/>
          </a:p>
        </p:txBody>
      </p:sp>
    </p:spTree>
    <p:extLst>
      <p:ext uri="{BB962C8B-B14F-4D97-AF65-F5344CB8AC3E}">
        <p14:creationId xmlns:p14="http://schemas.microsoft.com/office/powerpoint/2010/main" val="109552115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74" r:id="rId4"/>
    <p:sldLayoutId id="2147483688"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pdf/1906.03591.pdf"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57186" y="674608"/>
            <a:ext cx="7948614" cy="4456089"/>
          </a:xfrm>
        </p:spPr>
        <p:txBody>
          <a:bodyPr>
            <a:normAutofit/>
          </a:bodyPr>
          <a:lstStyle/>
          <a:p>
            <a:r>
              <a:rPr lang="hu-HU" sz="3600" b="1" dirty="0" err="1"/>
              <a:t>Machine</a:t>
            </a:r>
            <a:r>
              <a:rPr lang="hu-HU" sz="3600" b="1" dirty="0"/>
              <a:t> </a:t>
            </a:r>
            <a:r>
              <a:rPr lang="hu-HU" sz="3600" b="1" dirty="0" err="1"/>
              <a:t>Learning</a:t>
            </a:r>
            <a:endParaRPr lang="en-GB" sz="3600" b="1" dirty="0"/>
          </a:p>
          <a:p>
            <a:endParaRPr lang="en-GB" sz="3600" b="1" dirty="0"/>
          </a:p>
          <a:p>
            <a:endParaRPr lang="en-GB" sz="3600" b="1" dirty="0"/>
          </a:p>
          <a:p>
            <a:r>
              <a:rPr lang="en-GB" sz="2800" b="1" dirty="0"/>
              <a:t>Exercise </a:t>
            </a:r>
            <a:r>
              <a:rPr lang="hu-HU" sz="2800" b="1" dirty="0"/>
              <a:t>3 – </a:t>
            </a:r>
            <a:r>
              <a:rPr lang="hu-HU" sz="2800" b="1" dirty="0" err="1"/>
              <a:t>Topic</a:t>
            </a:r>
            <a:r>
              <a:rPr lang="hu-HU" sz="2800" b="1" dirty="0"/>
              <a:t> 3.2.3 </a:t>
            </a:r>
            <a:r>
              <a:rPr lang="hu-HU" sz="2800" b="1" dirty="0" err="1"/>
              <a:t>Next-word</a:t>
            </a:r>
            <a:r>
              <a:rPr lang="hu-HU" sz="2800" b="1" dirty="0"/>
              <a:t> </a:t>
            </a:r>
            <a:r>
              <a:rPr lang="hu-HU" sz="2800" b="1" dirty="0" err="1"/>
              <a:t>prediction</a:t>
            </a:r>
            <a:endParaRPr lang="en-GB" sz="2800" b="1" dirty="0"/>
          </a:p>
          <a:p>
            <a:r>
              <a:rPr lang="en-GB" sz="2800" dirty="0"/>
              <a:t>W</a:t>
            </a:r>
            <a:r>
              <a:rPr lang="hu-HU" sz="2800" dirty="0"/>
              <a:t>S </a:t>
            </a:r>
            <a:r>
              <a:rPr lang="en-GB" sz="2800" dirty="0"/>
              <a:t>2022</a:t>
            </a:r>
            <a:endParaRPr lang="en-GB" sz="2800" b="1" dirty="0"/>
          </a:p>
          <a:p>
            <a:endParaRPr lang="en-GB" sz="3600" baseline="30000" dirty="0"/>
          </a:p>
          <a:p>
            <a:endParaRPr lang="en-GB" sz="3600" b="1" dirty="0"/>
          </a:p>
          <a:p>
            <a:r>
              <a:rPr lang="en-GB" sz="2800" dirty="0"/>
              <a:t>Wien, </a:t>
            </a:r>
            <a:r>
              <a:rPr lang="hu-HU" sz="2800" dirty="0">
                <a:highlight>
                  <a:srgbClr val="FFFF00"/>
                </a:highlight>
              </a:rPr>
              <a:t>1</a:t>
            </a:r>
            <a:r>
              <a:rPr lang="hu-HU" sz="2800" baseline="30000" dirty="0">
                <a:highlight>
                  <a:srgbClr val="FFFF00"/>
                </a:highlight>
              </a:rPr>
              <a:t>st</a:t>
            </a:r>
            <a:r>
              <a:rPr lang="en-GB" sz="2800" dirty="0">
                <a:highlight>
                  <a:srgbClr val="FFFF00"/>
                </a:highlight>
              </a:rPr>
              <a:t> </a:t>
            </a:r>
            <a:r>
              <a:rPr lang="hu-HU" sz="2800" dirty="0" err="1">
                <a:highlight>
                  <a:srgbClr val="FFFF00"/>
                </a:highlight>
              </a:rPr>
              <a:t>March</a:t>
            </a:r>
            <a:r>
              <a:rPr lang="en-GB" sz="2800" dirty="0">
                <a:highlight>
                  <a:srgbClr val="FFFF00"/>
                </a:highlight>
              </a:rPr>
              <a:t> 2023</a:t>
            </a:r>
          </a:p>
        </p:txBody>
      </p:sp>
      <p:sp>
        <p:nvSpPr>
          <p:cNvPr id="3" name="Textplatzhalter 2"/>
          <p:cNvSpPr>
            <a:spLocks noGrp="1"/>
          </p:cNvSpPr>
          <p:nvPr>
            <p:ph type="body" sz="quarter" idx="11"/>
          </p:nvPr>
        </p:nvSpPr>
        <p:spPr>
          <a:xfrm>
            <a:off x="7205663" y="3686628"/>
            <a:ext cx="4536394" cy="2656115"/>
          </a:xfrm>
        </p:spPr>
        <p:txBody>
          <a:bodyPr>
            <a:normAutofit/>
          </a:bodyPr>
          <a:lstStyle/>
          <a:p>
            <a:pPr lvl="0">
              <a:lnSpc>
                <a:spcPct val="100000"/>
              </a:lnSpc>
            </a:pPr>
            <a:r>
              <a:rPr lang="en-GB" sz="2000" b="1" dirty="0"/>
              <a:t>Members of ‚Group </a:t>
            </a:r>
            <a:r>
              <a:rPr lang="hu-HU" sz="2000" b="1" dirty="0"/>
              <a:t>31</a:t>
            </a:r>
            <a:r>
              <a:rPr lang="en-GB" sz="2000" b="1" dirty="0"/>
              <a:t>’</a:t>
            </a:r>
          </a:p>
          <a:p>
            <a:pPr>
              <a:lnSpc>
                <a:spcPct val="130000"/>
              </a:lnSpc>
              <a:spcBef>
                <a:spcPts val="0"/>
              </a:spcBef>
            </a:pPr>
            <a:r>
              <a:rPr lang="en-GB" sz="1600" dirty="0"/>
              <a:t>     - </a:t>
            </a:r>
            <a:r>
              <a:rPr lang="hu-HU" sz="1600" dirty="0" err="1"/>
              <a:t>Petkova</a:t>
            </a:r>
            <a:r>
              <a:rPr lang="hu-HU" sz="1600" dirty="0"/>
              <a:t> </a:t>
            </a:r>
            <a:r>
              <a:rPr lang="hu-HU" sz="1600" dirty="0" err="1"/>
              <a:t>Violeta</a:t>
            </a:r>
            <a:r>
              <a:rPr lang="en-GB" sz="1600" dirty="0"/>
              <a:t> (</a:t>
            </a:r>
            <a:r>
              <a:rPr lang="de-AT" sz="1600" dirty="0"/>
              <a:t>01636660</a:t>
            </a:r>
            <a:r>
              <a:rPr lang="en-GB" sz="1600" dirty="0"/>
              <a:t>)</a:t>
            </a:r>
          </a:p>
          <a:p>
            <a:pPr>
              <a:lnSpc>
                <a:spcPct val="130000"/>
              </a:lnSpc>
              <a:spcBef>
                <a:spcPts val="0"/>
              </a:spcBef>
            </a:pPr>
            <a:r>
              <a:rPr lang="en-GB" sz="1600" dirty="0"/>
              <a:t>     - </a:t>
            </a:r>
            <a:r>
              <a:rPr lang="hu-HU" sz="1600" dirty="0" err="1"/>
              <a:t>Upadhyaya</a:t>
            </a:r>
            <a:r>
              <a:rPr lang="hu-HU" sz="1600" dirty="0"/>
              <a:t> </a:t>
            </a:r>
            <a:r>
              <a:rPr lang="hu-HU" sz="1600" dirty="0" err="1"/>
              <a:t>Bishal</a:t>
            </a:r>
            <a:r>
              <a:rPr lang="en-GB" sz="1600" dirty="0"/>
              <a:t> (</a:t>
            </a:r>
            <a:r>
              <a:rPr lang="de-AT" sz="1600" dirty="0"/>
              <a:t>12119246</a:t>
            </a:r>
            <a:r>
              <a:rPr lang="en-GB" sz="1600" dirty="0"/>
              <a:t>)</a:t>
            </a:r>
          </a:p>
          <a:p>
            <a:pPr>
              <a:lnSpc>
                <a:spcPct val="130000"/>
              </a:lnSpc>
              <a:spcBef>
                <a:spcPts val="0"/>
              </a:spcBef>
            </a:pPr>
            <a:r>
              <a:rPr lang="en-GB" sz="1600" dirty="0"/>
              <a:t>     - Gabor Toaso (12127079) </a:t>
            </a:r>
          </a:p>
          <a:p>
            <a:pPr lvl="0">
              <a:lnSpc>
                <a:spcPct val="100000"/>
              </a:lnSpc>
            </a:pPr>
            <a:r>
              <a:rPr lang="en-GB" sz="1600" dirty="0"/>
              <a:t>WS 2022</a:t>
            </a:r>
          </a:p>
          <a:p>
            <a:pPr lvl="0">
              <a:lnSpc>
                <a:spcPct val="100000"/>
              </a:lnSpc>
            </a:pPr>
            <a:r>
              <a:rPr lang="en-GB" sz="1600" dirty="0"/>
              <a:t>TU Wien,  Austria</a:t>
            </a:r>
          </a:p>
        </p:txBody>
      </p:sp>
    </p:spTree>
    <p:extLst>
      <p:ext uri="{BB962C8B-B14F-4D97-AF65-F5344CB8AC3E}">
        <p14:creationId xmlns:p14="http://schemas.microsoft.com/office/powerpoint/2010/main" val="187961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obbra nyíl 8"/>
          <p:cNvSpPr/>
          <p:nvPr/>
        </p:nvSpPr>
        <p:spPr>
          <a:xfrm>
            <a:off x="419100" y="1004552"/>
            <a:ext cx="11252199" cy="5100034"/>
          </a:xfrm>
          <a:prstGeom prst="rightArrow">
            <a:avLst>
              <a:gd name="adj1" fmla="val 100000"/>
              <a:gd name="adj2" fmla="val 0"/>
            </a:avLst>
          </a:prstGeom>
          <a:solidFill>
            <a:schemeClr val="bg1"/>
          </a:solidFill>
          <a:ln>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71F39C35-BE5F-1D45-BCB2-22C987A78332}"/>
              </a:ext>
            </a:extLst>
          </p:cNvPr>
          <p:cNvSpPr>
            <a:spLocks noGrp="1"/>
          </p:cNvSpPr>
          <p:nvPr>
            <p:ph type="title"/>
          </p:nvPr>
        </p:nvSpPr>
        <p:spPr>
          <a:xfrm>
            <a:off x="386366" y="365125"/>
            <a:ext cx="10967434" cy="755337"/>
          </a:xfrm>
        </p:spPr>
        <p:txBody>
          <a:bodyPr>
            <a:normAutofit/>
          </a:bodyPr>
          <a:lstStyle/>
          <a:p>
            <a:r>
              <a:rPr lang="en-GB" altLang="de-DE" sz="2800" b="1"/>
              <a:t>Short description of Deep Learning for Text classification</a:t>
            </a:r>
            <a:endParaRPr lang="en-GB" sz="2800" b="1"/>
          </a:p>
        </p:txBody>
      </p:sp>
      <p:sp>
        <p:nvSpPr>
          <p:cNvPr id="11" name="Téglalap 10"/>
          <p:cNvSpPr/>
          <p:nvPr/>
        </p:nvSpPr>
        <p:spPr>
          <a:xfrm>
            <a:off x="466632" y="1064906"/>
            <a:ext cx="11136087" cy="4878259"/>
          </a:xfrm>
          <a:prstGeom prst="rect">
            <a:avLst/>
          </a:prstGeom>
        </p:spPr>
        <p:txBody>
          <a:bodyPr wrap="square">
            <a:spAutoFit/>
          </a:bodyPr>
          <a:lstStyle/>
          <a:p>
            <a:pPr marL="285750" indent="-285750" algn="just">
              <a:spcAft>
                <a:spcPts val="600"/>
              </a:spcAft>
              <a:buFont typeface="Wingdings" panose="05000000000000000000" pitchFamily="2" charset="2"/>
              <a:buChar char="§"/>
            </a:pPr>
            <a:r>
              <a:rPr lang="en-GB" sz="1400"/>
              <a:t>We have genuine interest in choosing the topic „Next-word prediction” (3.2.3) from the Deep Learning list, since it is an actively investigated topic nowadays – especially in connection to ChatGPT;</a:t>
            </a:r>
          </a:p>
          <a:p>
            <a:pPr marL="285750" indent="-285750" algn="just">
              <a:spcAft>
                <a:spcPts val="600"/>
              </a:spcAft>
              <a:buFont typeface="Wingdings" panose="05000000000000000000" pitchFamily="2" charset="2"/>
              <a:buChar char="§"/>
            </a:pPr>
            <a:r>
              <a:rPr lang="en-GB" sz="1400"/>
              <a:t>After reviewing the provided research paper („A Survey on Neural Network Language Models”</a:t>
            </a:r>
            <a:r>
              <a:rPr lang="en-GB" sz="1400" baseline="30000"/>
              <a:t>1</a:t>
            </a:r>
            <a:r>
              <a:rPr lang="en-GB" sz="1400"/>
              <a:t>), we selected a </a:t>
            </a:r>
            <a:r>
              <a:rPr lang="en-GB" sz="1400" b="1" i="1"/>
              <a:t>Long Short-term Memory RNN Language Model (LSTM-RNNLM)</a:t>
            </a:r>
            <a:r>
              <a:rPr lang="en-GB" sz="1400"/>
              <a:t> in combination of „</a:t>
            </a:r>
            <a:r>
              <a:rPr lang="en-GB" sz="1400" b="1" i="1"/>
              <a:t>Reuters</a:t>
            </a:r>
            <a:r>
              <a:rPr lang="en-GB" sz="1400"/>
              <a:t>” data</a:t>
            </a:r>
            <a:r>
              <a:rPr lang="en-GB" sz="1400" baseline="30000"/>
              <a:t>2</a:t>
            </a:r>
            <a:r>
              <a:rPr lang="en-GB" sz="1400"/>
              <a:t>;</a:t>
            </a:r>
          </a:p>
          <a:p>
            <a:pPr marL="285750" indent="-285750" algn="just">
              <a:spcAft>
                <a:spcPts val="600"/>
              </a:spcAft>
              <a:buFont typeface="Wingdings" panose="05000000000000000000" pitchFamily="2" charset="2"/>
              <a:buChar char="§"/>
            </a:pPr>
            <a:r>
              <a:rPr lang="en-GB" sz="1400"/>
              <a:t>We have investigated few reference materials from internet in order to acquire the necessary insights to build the necessary data science pipeline (with method of NLP, LM and Deep Learning) and satisfy the task descriptions – by using „python” language;</a:t>
            </a:r>
          </a:p>
          <a:p>
            <a:pPr marL="285750" indent="-285750" algn="just">
              <a:spcAft>
                <a:spcPts val="600"/>
              </a:spcAft>
              <a:buFont typeface="Wingdings" panose="05000000000000000000" pitchFamily="2" charset="2"/>
              <a:buChar char="§"/>
            </a:pPr>
            <a:endParaRPr lang="en-GB" sz="1400"/>
          </a:p>
          <a:p>
            <a:pPr marL="285750" indent="-285750" algn="just">
              <a:spcAft>
                <a:spcPts val="600"/>
              </a:spcAft>
              <a:buFont typeface="Wingdings" panose="05000000000000000000" pitchFamily="2" charset="2"/>
              <a:buChar char="§"/>
            </a:pPr>
            <a:r>
              <a:rPr lang="en-GB" sz="1400"/>
              <a:t>The pre-processing of the input data …</a:t>
            </a:r>
          </a:p>
          <a:p>
            <a:pPr marL="285750" indent="-285750" algn="just">
              <a:spcAft>
                <a:spcPts val="600"/>
              </a:spcAft>
              <a:buFont typeface="Wingdings" panose="05000000000000000000" pitchFamily="2" charset="2"/>
              <a:buChar char="§"/>
            </a:pPr>
            <a:r>
              <a:rPr lang="en-GB" sz="1400"/>
              <a:t>Concerning the length of the text, the necessary time for training the model was …</a:t>
            </a:r>
          </a:p>
          <a:p>
            <a:pPr marL="285750" indent="-285750" algn="just">
              <a:spcAft>
                <a:spcPts val="600"/>
              </a:spcAft>
              <a:buFont typeface="Wingdings" panose="05000000000000000000" pitchFamily="2" charset="2"/>
              <a:buChar char="§"/>
            </a:pPr>
            <a:r>
              <a:rPr lang="en-GB" sz="1400"/>
              <a:t>The model was evaluated by a „self-automated” way. We have selected few sentences from the original corpus and the end of those were trimmed. These were typed into the „prediction” part of the implementation expecting that the model will predict the final word of the incomplete sentences.</a:t>
            </a:r>
          </a:p>
          <a:p>
            <a:pPr marL="285750" indent="-285750" algn="just">
              <a:spcAft>
                <a:spcPts val="600"/>
              </a:spcAft>
              <a:buFont typeface="Wingdings" panose="05000000000000000000" pitchFamily="2" charset="2"/>
              <a:buChar char="§"/>
            </a:pPr>
            <a:r>
              <a:rPr lang="en-GB" sz="1400"/>
              <a:t>Based on our experience …</a:t>
            </a:r>
          </a:p>
          <a:p>
            <a:pPr algn="just">
              <a:spcAft>
                <a:spcPts val="600"/>
              </a:spcAft>
            </a:pPr>
            <a:endParaRPr lang="en-GB" sz="1400"/>
          </a:p>
          <a:p>
            <a:pPr algn="just">
              <a:spcAft>
                <a:spcPts val="600"/>
              </a:spcAft>
            </a:pPr>
            <a:endParaRPr lang="en-GB" sz="1400"/>
          </a:p>
          <a:p>
            <a:pPr algn="just">
              <a:spcAft>
                <a:spcPts val="600"/>
              </a:spcAft>
            </a:pPr>
            <a:endParaRPr lang="en-GB" sz="1400"/>
          </a:p>
          <a:p>
            <a:pPr algn="l"/>
            <a:r>
              <a:rPr lang="en-GB" sz="1600" b="1" i="0" u="none" strike="noStrike" baseline="0">
                <a:solidFill>
                  <a:srgbClr val="00000A"/>
                </a:solidFill>
                <a:latin typeface="Calibri-Bold"/>
              </a:rPr>
              <a:t>From the description</a:t>
            </a:r>
            <a:r>
              <a:rPr lang="en-GB" sz="1600" b="1">
                <a:solidFill>
                  <a:srgbClr val="00000A"/>
                </a:solidFill>
                <a:latin typeface="Calibri-Bold"/>
              </a:rPr>
              <a:t>: </a:t>
            </a:r>
            <a:r>
              <a:rPr lang="en-GB" sz="1600" b="1" i="0" u="none" strike="noStrike" baseline="0">
                <a:solidFill>
                  <a:srgbClr val="00000A"/>
                </a:solidFill>
                <a:latin typeface="Calibri-Bold"/>
              </a:rPr>
              <a:t>You can reuse existing materials / tutorials / etc. from the Internet, but (i) you need to</a:t>
            </a:r>
          </a:p>
          <a:p>
            <a:pPr algn="l"/>
            <a:r>
              <a:rPr lang="en-GB" sz="1600" b="1" i="0" u="none" strike="noStrike" baseline="0">
                <a:solidFill>
                  <a:srgbClr val="00000A"/>
                </a:solidFill>
                <a:latin typeface="Calibri-Bold"/>
              </a:rPr>
              <a:t>clearly quote / cite what you use, (ii) there still needs to be an original contribution from your side.</a:t>
            </a:r>
            <a:endParaRPr lang="en-GB" sz="1200"/>
          </a:p>
        </p:txBody>
      </p:sp>
      <p:sp>
        <p:nvSpPr>
          <p:cNvPr id="2" name="TextBox 1">
            <a:extLst>
              <a:ext uri="{FF2B5EF4-FFF2-40B4-BE49-F238E27FC236}">
                <a16:creationId xmlns:a16="http://schemas.microsoft.com/office/drawing/2014/main" id="{74F08A85-BFE7-42A8-B255-5DEED5B6D010}"/>
              </a:ext>
            </a:extLst>
          </p:cNvPr>
          <p:cNvSpPr txBox="1"/>
          <p:nvPr/>
        </p:nvSpPr>
        <p:spPr>
          <a:xfrm>
            <a:off x="2389239" y="6208379"/>
            <a:ext cx="8551606" cy="400110"/>
          </a:xfrm>
          <a:prstGeom prst="rect">
            <a:avLst/>
          </a:prstGeom>
          <a:noFill/>
        </p:spPr>
        <p:txBody>
          <a:bodyPr wrap="square" rtlCol="0">
            <a:spAutoFit/>
          </a:bodyPr>
          <a:lstStyle/>
          <a:p>
            <a:r>
              <a:rPr lang="hu-HU" sz="1000" dirty="0"/>
              <a:t>1 </a:t>
            </a:r>
            <a:r>
              <a:rPr lang="de-AT" sz="1000" dirty="0">
                <a:hlinkClick r:id="rId3"/>
              </a:rPr>
              <a:t>1906.03591.pdf (arxiv.org)</a:t>
            </a:r>
            <a:endParaRPr lang="hu-HU" sz="1000" dirty="0"/>
          </a:p>
          <a:p>
            <a:r>
              <a:rPr lang="hu-HU" sz="1000" dirty="0"/>
              <a:t>2 </a:t>
            </a:r>
            <a:r>
              <a:rPr lang="de-AT" sz="1000" i="0" u="none" strike="noStrike" baseline="0" dirty="0">
                <a:solidFill>
                  <a:srgbClr val="0000FF"/>
                </a:solidFill>
              </a:rPr>
              <a:t>http://www.daviddlewis.com/resources/testcollections/reuters21578/</a:t>
            </a:r>
            <a:endParaRPr lang="de-AT" sz="1000" dirty="0"/>
          </a:p>
        </p:txBody>
      </p:sp>
    </p:spTree>
    <p:extLst>
      <p:ext uri="{BB962C8B-B14F-4D97-AF65-F5344CB8AC3E}">
        <p14:creationId xmlns:p14="http://schemas.microsoft.com/office/powerpoint/2010/main" val="334983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Jobbra nyíl 12"/>
          <p:cNvSpPr/>
          <p:nvPr/>
        </p:nvSpPr>
        <p:spPr>
          <a:xfrm>
            <a:off x="419100" y="1004552"/>
            <a:ext cx="11252199" cy="5100034"/>
          </a:xfrm>
          <a:prstGeom prst="rightArrow">
            <a:avLst>
              <a:gd name="adj1" fmla="val 100000"/>
              <a:gd name="adj2" fmla="val 0"/>
            </a:avLst>
          </a:prstGeom>
          <a:solidFill>
            <a:schemeClr val="bg1"/>
          </a:solidFill>
          <a:ln>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Jobbra nyíl 1"/>
          <p:cNvSpPr/>
          <p:nvPr/>
        </p:nvSpPr>
        <p:spPr>
          <a:xfrm>
            <a:off x="1868480" y="1055684"/>
            <a:ext cx="9674592" cy="403074"/>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zövegdoboz 9"/>
          <p:cNvSpPr txBox="1"/>
          <p:nvPr/>
        </p:nvSpPr>
        <p:spPr>
          <a:xfrm>
            <a:off x="2148841" y="1091420"/>
            <a:ext cx="1744980" cy="338554"/>
          </a:xfrm>
          <a:prstGeom prst="rect">
            <a:avLst/>
          </a:prstGeom>
          <a:noFill/>
        </p:spPr>
        <p:txBody>
          <a:bodyPr wrap="square" rtlCol="0">
            <a:spAutoFit/>
          </a:bodyPr>
          <a:lstStyle/>
          <a:p>
            <a:r>
              <a:rPr lang="en-GB" sz="1600" b="1"/>
              <a:t>Characterisitcs</a:t>
            </a:r>
            <a:endParaRPr lang="en-GB" sz="1600" b="1" baseline="30000"/>
          </a:p>
        </p:txBody>
      </p:sp>
      <p:sp>
        <p:nvSpPr>
          <p:cNvPr id="12" name="Title 3">
            <a:extLst>
              <a:ext uri="{FF2B5EF4-FFF2-40B4-BE49-F238E27FC236}">
                <a16:creationId xmlns:a16="http://schemas.microsoft.com/office/drawing/2014/main" id="{71F39C35-BE5F-1D45-BCB2-22C987A78332}"/>
              </a:ext>
            </a:extLst>
          </p:cNvPr>
          <p:cNvSpPr>
            <a:spLocks noGrp="1"/>
          </p:cNvSpPr>
          <p:nvPr>
            <p:ph type="title"/>
          </p:nvPr>
        </p:nvSpPr>
        <p:spPr>
          <a:xfrm>
            <a:off x="386366" y="365125"/>
            <a:ext cx="11486320" cy="755337"/>
          </a:xfrm>
        </p:spPr>
        <p:txBody>
          <a:bodyPr>
            <a:normAutofit/>
          </a:bodyPr>
          <a:lstStyle/>
          <a:p>
            <a:r>
              <a:rPr lang="en-GB" sz="2800" b="1"/>
              <a:t>Key specifics of the selected dataset – „Reuters”</a:t>
            </a:r>
          </a:p>
        </p:txBody>
      </p:sp>
      <p:sp>
        <p:nvSpPr>
          <p:cNvPr id="19" name="Jobbra nyíl 18"/>
          <p:cNvSpPr/>
          <p:nvPr/>
        </p:nvSpPr>
        <p:spPr>
          <a:xfrm>
            <a:off x="525901" y="1509890"/>
            <a:ext cx="1234320" cy="4494670"/>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zövegdoboz 19"/>
          <p:cNvSpPr txBox="1"/>
          <p:nvPr/>
        </p:nvSpPr>
        <p:spPr>
          <a:xfrm>
            <a:off x="495420" y="1577662"/>
            <a:ext cx="1342579" cy="830997"/>
          </a:xfrm>
          <a:prstGeom prst="rect">
            <a:avLst/>
          </a:prstGeom>
          <a:noFill/>
        </p:spPr>
        <p:txBody>
          <a:bodyPr wrap="square" rtlCol="0">
            <a:spAutoFit/>
          </a:bodyPr>
          <a:lstStyle/>
          <a:p>
            <a:r>
              <a:rPr lang="en-GB" sz="1600" b="1"/>
              <a:t>Pre-processed &amp; Tokenization</a:t>
            </a:r>
            <a:endParaRPr lang="en-GB" sz="1600" b="1" baseline="30000"/>
          </a:p>
        </p:txBody>
      </p:sp>
      <p:sp>
        <p:nvSpPr>
          <p:cNvPr id="23" name="TextBox 22">
            <a:extLst>
              <a:ext uri="{FF2B5EF4-FFF2-40B4-BE49-F238E27FC236}">
                <a16:creationId xmlns:a16="http://schemas.microsoft.com/office/drawing/2014/main" id="{230784D5-92C3-4C4A-B1BA-CD9FC60D5FDC}"/>
              </a:ext>
            </a:extLst>
          </p:cNvPr>
          <p:cNvSpPr txBox="1"/>
          <p:nvPr/>
        </p:nvSpPr>
        <p:spPr>
          <a:xfrm>
            <a:off x="1767842" y="1425370"/>
            <a:ext cx="9982198" cy="5016758"/>
          </a:xfrm>
          <a:prstGeom prst="rect">
            <a:avLst/>
          </a:prstGeom>
          <a:noFill/>
        </p:spPr>
        <p:txBody>
          <a:bodyPr wrap="square" rtlCol="0">
            <a:spAutoFit/>
          </a:bodyPr>
          <a:lstStyle>
            <a:defPPr>
              <a:defRPr lang="de-DE"/>
            </a:defPPr>
            <a:lvl1pPr marL="285750" indent="-285750" algn="just">
              <a:buFont typeface="Wingdings" panose="05000000000000000000" pitchFamily="2" charset="2"/>
              <a:buChar char="§"/>
              <a:defRPr sz="1600"/>
            </a:lvl1pPr>
          </a:lstStyle>
          <a:p>
            <a:r>
              <a:rPr lang="en-GB"/>
              <a:t>Length of the corup: ….xxx</a:t>
            </a:r>
          </a:p>
          <a:p>
            <a:pPr marL="285750" lvl="1" indent="-285750">
              <a:buFont typeface="Wingdings" panose="05000000000000000000" pitchFamily="2" charset="2"/>
              <a:buChar char="§"/>
            </a:pPr>
            <a:r>
              <a:rPr lang="en-GB" sz="1600"/>
              <a:t>remove all unnecessary data and delete the starting and end of the dataset (?),</a:t>
            </a:r>
          </a:p>
          <a:p>
            <a:pPr marL="285750" lvl="1" indent="-285750">
              <a:buFont typeface="Wingdings" panose="05000000000000000000" pitchFamily="2" charset="2"/>
              <a:buChar char="§"/>
            </a:pPr>
            <a:r>
              <a:rPr lang="en-GB" sz="1600"/>
              <a:t>save the pre-processed data as txt file (access the file using the encoding as utf-8),</a:t>
            </a:r>
          </a:p>
          <a:p>
            <a:pPr marL="285750" lvl="1" indent="-285750">
              <a:buFont typeface="Wingdings" panose="05000000000000000000" pitchFamily="2" charset="2"/>
              <a:buChar char="§"/>
            </a:pPr>
            <a:r>
              <a:rPr lang="en-GB" sz="1600"/>
              <a:t>replace all (i) unnecessary extra new lines, (ii) the carriage return and (iii) the Unicode character,</a:t>
            </a:r>
          </a:p>
          <a:p>
            <a:pPr marL="285750" lvl="1" indent="-285750">
              <a:buFont typeface="Wingdings" panose="05000000000000000000" pitchFamily="2" charset="2"/>
              <a:buChar char="§"/>
            </a:pPr>
            <a:r>
              <a:rPr lang="en-GB" sz="1600"/>
              <a:t>we have only unique words (consider each word only once and remove repetitions) to avoid confusion,</a:t>
            </a:r>
          </a:p>
          <a:p>
            <a:pPr marL="285750" lvl="1" indent="-285750">
              <a:buFont typeface="Wingdings" panose="05000000000000000000" pitchFamily="2" charset="2"/>
              <a:buChar char="§"/>
            </a:pPr>
            <a:r>
              <a:rPr lang="en-GB" sz="1600" b="0" i="0">
                <a:effectLst/>
              </a:rPr>
              <a:t>tokenize the data (splitting bigger text corpus into smaller segments),</a:t>
            </a:r>
          </a:p>
          <a:p>
            <a:pPr marL="541338" lvl="1" indent="-274638" algn="l">
              <a:buFont typeface="Symbol" panose="05050102010706020507" pitchFamily="18" charset="2"/>
              <a:buChar char="-"/>
            </a:pPr>
            <a:r>
              <a:rPr lang="en-GB" sz="1600" b="0" i="0">
                <a:effectLst/>
              </a:rPr>
              <a:t>Keras Tokenizer is used to vectorize a text corpus, by turning each text into either a sequence of integers (each integer being the index of a token in a dictionary) or into a vector where the coefficient for each token could be binary, based on word count, based on tf-idf.</a:t>
            </a:r>
          </a:p>
          <a:p>
            <a:pPr marL="541338" lvl="1" indent="-285750" algn="l">
              <a:buFont typeface="Symbol" panose="05050102010706020507" pitchFamily="18" charset="2"/>
              <a:buChar char="-"/>
            </a:pPr>
            <a:r>
              <a:rPr lang="en-GB" sz="1600" b="0" i="0">
                <a:effectLst/>
              </a:rPr>
              <a:t>convert the texts to sequences (interpreting the text data into numbers),</a:t>
            </a:r>
          </a:p>
          <a:p>
            <a:pPr marL="552450" lvl="1" indent="-285750" algn="l">
              <a:buFont typeface="Symbol" panose="05050102010706020507" pitchFamily="18" charset="2"/>
              <a:buChar char="-"/>
            </a:pPr>
            <a:r>
              <a:rPr lang="en-GB" sz="1600" b="0" i="0">
                <a:effectLst/>
              </a:rPr>
              <a:t>create the training dataset ('X'),</a:t>
            </a:r>
          </a:p>
          <a:p>
            <a:pPr marL="541338" lvl="1" indent="-274638" algn="l">
              <a:buFont typeface="Symbol" panose="05050102010706020507" pitchFamily="18" charset="2"/>
              <a:buChar char="-"/>
            </a:pPr>
            <a:r>
              <a:rPr lang="en-GB" sz="1600" b="0" i="0">
                <a:effectLst/>
              </a:rPr>
              <a:t>define output for training data ('y') =&gt; 'y' contains all the next word predictions for each input 'X',</a:t>
            </a:r>
          </a:p>
          <a:p>
            <a:pPr marL="541338" lvl="1" indent="-274638" algn="l">
              <a:buFont typeface="Symbol" panose="05050102010706020507" pitchFamily="18" charset="2"/>
              <a:buChar char="-"/>
            </a:pPr>
            <a:r>
              <a:rPr lang="en-GB" sz="1600" b="0" i="0">
                <a:effectLst/>
              </a:rPr>
              <a:t>calculate "vocab_size" by using the length extracted from "tokenizer.word_index" and then add 1 to it ("0" is reserved for padding and we start our cont from "1"),</a:t>
            </a:r>
          </a:p>
          <a:p>
            <a:pPr marL="541338" lvl="1" indent="-285750" algn="l">
              <a:buFont typeface="Symbol" panose="05050102010706020507" pitchFamily="18" charset="2"/>
              <a:buChar char="-"/>
            </a:pPr>
            <a:r>
              <a:rPr lang="en-GB" sz="1600" b="0" i="0">
                <a:effectLst/>
              </a:rPr>
              <a:t>convert our predictions data 'y' to categorical data of the "vocab_size" =&gt; convert a class vector (integers) to the binary class matrix. This will be useful with our loss which will be categorical_crossentropy.</a:t>
            </a:r>
          </a:p>
          <a:p>
            <a:pPr marL="541338" lvl="1" indent="-274638" algn="l">
              <a:buFont typeface="Symbol" panose="05050102010706020507" pitchFamily="18" charset="2"/>
              <a:buChar char="-"/>
            </a:pPr>
            <a:r>
              <a:rPr lang="en-GB" sz="1600" b="0" i="0">
                <a:effectLst/>
              </a:rPr>
              <a:t>improvements in pre-processing is still possible =&gt; to achieve a better loss and accuracy in lesser epochs,</a:t>
            </a:r>
          </a:p>
          <a:p>
            <a:pPr marL="285750" lvl="1" indent="-285750">
              <a:buFont typeface="Wingdings" panose="05000000000000000000" pitchFamily="2" charset="2"/>
              <a:buChar char="§"/>
            </a:pPr>
            <a:endParaRPr lang="en-GB" sz="1600"/>
          </a:p>
        </p:txBody>
      </p:sp>
    </p:spTree>
    <p:extLst>
      <p:ext uri="{BB962C8B-B14F-4D97-AF65-F5344CB8AC3E}">
        <p14:creationId xmlns:p14="http://schemas.microsoft.com/office/powerpoint/2010/main" val="63765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obbra nyíl 8"/>
          <p:cNvSpPr/>
          <p:nvPr/>
        </p:nvSpPr>
        <p:spPr>
          <a:xfrm>
            <a:off x="419100" y="1004552"/>
            <a:ext cx="11252199" cy="5100034"/>
          </a:xfrm>
          <a:prstGeom prst="rightArrow">
            <a:avLst>
              <a:gd name="adj1" fmla="val 100000"/>
              <a:gd name="adj2" fmla="val 0"/>
            </a:avLst>
          </a:prstGeom>
          <a:solidFill>
            <a:schemeClr val="bg1"/>
          </a:solidFill>
          <a:ln>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3">
            <a:extLst>
              <a:ext uri="{FF2B5EF4-FFF2-40B4-BE49-F238E27FC236}">
                <a16:creationId xmlns:a16="http://schemas.microsoft.com/office/drawing/2014/main" id="{71F39C35-BE5F-1D45-BCB2-22C987A78332}"/>
              </a:ext>
            </a:extLst>
          </p:cNvPr>
          <p:cNvSpPr>
            <a:spLocks noGrp="1"/>
          </p:cNvSpPr>
          <p:nvPr>
            <p:ph type="title"/>
          </p:nvPr>
        </p:nvSpPr>
        <p:spPr>
          <a:xfrm>
            <a:off x="386366" y="365125"/>
            <a:ext cx="10967434" cy="755337"/>
          </a:xfrm>
        </p:spPr>
        <p:txBody>
          <a:bodyPr>
            <a:normAutofit/>
          </a:bodyPr>
          <a:lstStyle/>
          <a:p>
            <a:r>
              <a:rPr lang="hu-HU" sz="2800" b="1" dirty="0" err="1"/>
              <a:t>Train</a:t>
            </a:r>
            <a:r>
              <a:rPr lang="hu-HU" sz="2800" b="1" dirty="0"/>
              <a:t> </a:t>
            </a:r>
            <a:r>
              <a:rPr lang="hu-HU" sz="2800" b="1" dirty="0" err="1"/>
              <a:t>model</a:t>
            </a:r>
            <a:r>
              <a:rPr lang="hu-HU" sz="2800" b="1" dirty="0"/>
              <a:t> / </a:t>
            </a:r>
            <a:r>
              <a:rPr lang="hu-HU" sz="2800" b="1" dirty="0" err="1"/>
              <a:t>Model</a:t>
            </a:r>
            <a:r>
              <a:rPr lang="hu-HU" sz="2800" b="1" dirty="0"/>
              <a:t> </a:t>
            </a:r>
            <a:r>
              <a:rPr lang="hu-HU" sz="2800" b="1" dirty="0" err="1"/>
              <a:t>architecture</a:t>
            </a:r>
            <a:endParaRPr lang="en-GB" sz="2800" b="1" dirty="0"/>
          </a:p>
        </p:txBody>
      </p:sp>
      <p:sp>
        <p:nvSpPr>
          <p:cNvPr id="11" name="Téglalap 10"/>
          <p:cNvSpPr/>
          <p:nvPr/>
        </p:nvSpPr>
        <p:spPr>
          <a:xfrm>
            <a:off x="535212" y="1330993"/>
            <a:ext cx="11136087" cy="338554"/>
          </a:xfrm>
          <a:prstGeom prst="rect">
            <a:avLst/>
          </a:prstGeom>
        </p:spPr>
        <p:txBody>
          <a:bodyPr wrap="square">
            <a:spAutoFit/>
          </a:bodyPr>
          <a:lstStyle/>
          <a:p>
            <a:pPr marL="285750" indent="-285750" algn="just">
              <a:spcAft>
                <a:spcPts val="600"/>
              </a:spcAft>
              <a:buFont typeface="Wingdings" panose="05000000000000000000" pitchFamily="2" charset="2"/>
              <a:buChar char="§"/>
            </a:pPr>
            <a:r>
              <a:rPr lang="hu-HU" sz="1600" dirty="0"/>
              <a:t>Deep </a:t>
            </a:r>
            <a:r>
              <a:rPr lang="hu-HU" sz="1600" dirty="0" err="1"/>
              <a:t>learning</a:t>
            </a:r>
            <a:r>
              <a:rPr lang="hu-HU" sz="1600" dirty="0"/>
              <a:t> </a:t>
            </a:r>
            <a:r>
              <a:rPr lang="hu-HU" sz="1600" dirty="0" err="1"/>
              <a:t>layers</a:t>
            </a:r>
            <a:r>
              <a:rPr lang="hu-HU" sz="1600" dirty="0"/>
              <a:t> …</a:t>
            </a:r>
            <a:endParaRPr lang="en-GB" sz="1600" dirty="0"/>
          </a:p>
        </p:txBody>
      </p:sp>
    </p:spTree>
    <p:extLst>
      <p:ext uri="{BB962C8B-B14F-4D97-AF65-F5344CB8AC3E}">
        <p14:creationId xmlns:p14="http://schemas.microsoft.com/office/powerpoint/2010/main" val="387503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Jobbra nyíl 12"/>
          <p:cNvSpPr/>
          <p:nvPr/>
        </p:nvSpPr>
        <p:spPr>
          <a:xfrm>
            <a:off x="419099" y="931557"/>
            <a:ext cx="11252199" cy="5047460"/>
          </a:xfrm>
          <a:prstGeom prst="rightArrow">
            <a:avLst>
              <a:gd name="adj1" fmla="val 100000"/>
              <a:gd name="adj2" fmla="val 0"/>
            </a:avLst>
          </a:prstGeom>
          <a:solidFill>
            <a:schemeClr val="bg1"/>
          </a:solidFill>
          <a:ln>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itle 3">
            <a:extLst>
              <a:ext uri="{FF2B5EF4-FFF2-40B4-BE49-F238E27FC236}">
                <a16:creationId xmlns:a16="http://schemas.microsoft.com/office/drawing/2014/main" id="{71F39C35-BE5F-1D45-BCB2-22C987A78332}"/>
              </a:ext>
            </a:extLst>
          </p:cNvPr>
          <p:cNvSpPr>
            <a:spLocks noGrp="1"/>
          </p:cNvSpPr>
          <p:nvPr>
            <p:ph type="title"/>
          </p:nvPr>
        </p:nvSpPr>
        <p:spPr>
          <a:xfrm>
            <a:off x="386366" y="365125"/>
            <a:ext cx="11486320" cy="755337"/>
          </a:xfrm>
        </p:spPr>
        <p:txBody>
          <a:bodyPr>
            <a:normAutofit/>
          </a:bodyPr>
          <a:lstStyle/>
          <a:p>
            <a:r>
              <a:rPr lang="hu-HU" sz="2800" b="1" dirty="0" err="1"/>
              <a:t>Predict</a:t>
            </a:r>
            <a:r>
              <a:rPr lang="hu-HU" sz="2800" b="1" dirty="0"/>
              <a:t> </a:t>
            </a:r>
            <a:r>
              <a:rPr lang="hu-HU" sz="2800" b="1" dirty="0" err="1"/>
              <a:t>model</a:t>
            </a:r>
            <a:r>
              <a:rPr lang="hu-HU" sz="2800" b="1" dirty="0"/>
              <a:t> / </a:t>
            </a:r>
            <a:r>
              <a:rPr lang="hu-HU" sz="2800" b="1" dirty="0" err="1"/>
              <a:t>Model</a:t>
            </a:r>
            <a:r>
              <a:rPr lang="hu-HU" sz="2800" b="1" dirty="0"/>
              <a:t> </a:t>
            </a:r>
            <a:r>
              <a:rPr lang="hu-HU" sz="2800" b="1" dirty="0" err="1"/>
              <a:t>validation</a:t>
            </a:r>
            <a:r>
              <a:rPr lang="hu-HU" sz="2800" b="1" dirty="0"/>
              <a:t> </a:t>
            </a:r>
            <a:r>
              <a:rPr lang="hu-HU" sz="2800" b="1" dirty="0" err="1"/>
              <a:t>based</a:t>
            </a:r>
            <a:r>
              <a:rPr lang="hu-HU" sz="2800" b="1" dirty="0"/>
              <a:t> </a:t>
            </a:r>
            <a:r>
              <a:rPr lang="hu-HU" sz="2800" b="1" dirty="0" err="1"/>
              <a:t>on</a:t>
            </a:r>
            <a:r>
              <a:rPr lang="hu-HU" sz="2800" b="1" dirty="0"/>
              <a:t> </a:t>
            </a:r>
            <a:r>
              <a:rPr lang="hu-HU" sz="2800" b="1" dirty="0" err="1"/>
              <a:t>croped</a:t>
            </a:r>
            <a:r>
              <a:rPr lang="hu-HU" sz="2800" b="1" dirty="0"/>
              <a:t> </a:t>
            </a:r>
            <a:r>
              <a:rPr lang="hu-HU" sz="2800" b="1" dirty="0" err="1"/>
              <a:t>sentences</a:t>
            </a:r>
            <a:endParaRPr lang="en-GB" sz="2800" b="1" dirty="0"/>
          </a:p>
        </p:txBody>
      </p:sp>
      <p:sp>
        <p:nvSpPr>
          <p:cNvPr id="19" name="Téglalap 10">
            <a:extLst>
              <a:ext uri="{FF2B5EF4-FFF2-40B4-BE49-F238E27FC236}">
                <a16:creationId xmlns:a16="http://schemas.microsoft.com/office/drawing/2014/main" id="{E8569CE8-A458-4BC1-BB77-D86FF8E1C24C}"/>
              </a:ext>
            </a:extLst>
          </p:cNvPr>
          <p:cNvSpPr/>
          <p:nvPr/>
        </p:nvSpPr>
        <p:spPr>
          <a:xfrm>
            <a:off x="596899" y="4233672"/>
            <a:ext cx="10929691" cy="1477328"/>
          </a:xfrm>
          <a:prstGeom prst="rect">
            <a:avLst/>
          </a:prstGeom>
          <a:ln>
            <a:solidFill>
              <a:schemeClr val="tx1"/>
            </a:solidFill>
          </a:ln>
        </p:spPr>
        <p:txBody>
          <a:bodyPr wrap="square">
            <a:spAutoFit/>
          </a:bodyPr>
          <a:lstStyle/>
          <a:p>
            <a:pPr algn="just">
              <a:spcAft>
                <a:spcPts val="600"/>
              </a:spcAft>
            </a:pPr>
            <a:r>
              <a:rPr lang="hu-HU" sz="1400" dirty="0"/>
              <a:t>…</a:t>
            </a:r>
          </a:p>
          <a:p>
            <a:pPr algn="just">
              <a:spcAft>
                <a:spcPts val="600"/>
              </a:spcAft>
            </a:pPr>
            <a:r>
              <a:rPr lang="hu-HU" sz="1400" dirty="0"/>
              <a:t>…</a:t>
            </a:r>
          </a:p>
          <a:p>
            <a:pPr algn="just">
              <a:spcAft>
                <a:spcPts val="600"/>
              </a:spcAft>
            </a:pPr>
            <a:r>
              <a:rPr lang="hu-HU" sz="1400" dirty="0"/>
              <a:t>…</a:t>
            </a:r>
          </a:p>
          <a:p>
            <a:pPr algn="just">
              <a:spcAft>
                <a:spcPts val="600"/>
              </a:spcAft>
            </a:pPr>
            <a:r>
              <a:rPr lang="hu-HU" sz="1400" dirty="0"/>
              <a:t>…</a:t>
            </a:r>
          </a:p>
          <a:p>
            <a:pPr algn="just">
              <a:spcAft>
                <a:spcPts val="600"/>
              </a:spcAft>
            </a:pPr>
            <a:r>
              <a:rPr lang="hu-HU" sz="1400" dirty="0"/>
              <a:t>…</a:t>
            </a:r>
          </a:p>
        </p:txBody>
      </p:sp>
    </p:spTree>
    <p:extLst>
      <p:ext uri="{BB962C8B-B14F-4D97-AF65-F5344CB8AC3E}">
        <p14:creationId xmlns:p14="http://schemas.microsoft.com/office/powerpoint/2010/main" val="218544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Jobbra nyíl 12"/>
          <p:cNvSpPr/>
          <p:nvPr/>
        </p:nvSpPr>
        <p:spPr>
          <a:xfrm>
            <a:off x="419099" y="878983"/>
            <a:ext cx="11252199" cy="5100034"/>
          </a:xfrm>
          <a:prstGeom prst="rightArrow">
            <a:avLst>
              <a:gd name="adj1" fmla="val 100000"/>
              <a:gd name="adj2" fmla="val 0"/>
            </a:avLst>
          </a:prstGeom>
          <a:solidFill>
            <a:schemeClr val="bg1"/>
          </a:solidFill>
          <a:ln>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itle 3">
            <a:extLst>
              <a:ext uri="{FF2B5EF4-FFF2-40B4-BE49-F238E27FC236}">
                <a16:creationId xmlns:a16="http://schemas.microsoft.com/office/drawing/2014/main" id="{71F39C35-BE5F-1D45-BCB2-22C987A78332}"/>
              </a:ext>
            </a:extLst>
          </p:cNvPr>
          <p:cNvSpPr>
            <a:spLocks noGrp="1"/>
          </p:cNvSpPr>
          <p:nvPr>
            <p:ph type="title"/>
          </p:nvPr>
        </p:nvSpPr>
        <p:spPr>
          <a:xfrm>
            <a:off x="386366" y="250825"/>
            <a:ext cx="11486320" cy="755337"/>
          </a:xfrm>
        </p:spPr>
        <p:txBody>
          <a:bodyPr>
            <a:normAutofit/>
          </a:bodyPr>
          <a:lstStyle/>
          <a:p>
            <a:r>
              <a:rPr lang="hu-HU" sz="2800" b="1" dirty="0" err="1"/>
              <a:t>Hyperparamter</a:t>
            </a:r>
            <a:r>
              <a:rPr lang="hu-HU" sz="2800" b="1" dirty="0"/>
              <a:t> </a:t>
            </a:r>
            <a:r>
              <a:rPr lang="hu-HU" sz="2800" b="1" dirty="0" err="1"/>
              <a:t>tuning</a:t>
            </a:r>
            <a:r>
              <a:rPr lang="hu-HU" sz="2800" b="1" dirty="0"/>
              <a:t> / </a:t>
            </a:r>
            <a:r>
              <a:rPr lang="hu-HU" sz="2800" b="1" dirty="0" err="1"/>
              <a:t>Accuracy</a:t>
            </a:r>
            <a:r>
              <a:rPr lang="hu-HU" sz="2800" b="1" dirty="0"/>
              <a:t> / </a:t>
            </a:r>
            <a:r>
              <a:rPr lang="hu-HU" sz="2800" b="1" dirty="0" err="1"/>
              <a:t>Runtime</a:t>
            </a:r>
            <a:endParaRPr lang="en-GB" sz="2800" b="1" dirty="0"/>
          </a:p>
        </p:txBody>
      </p:sp>
      <p:sp>
        <p:nvSpPr>
          <p:cNvPr id="19" name="Téglalap 10">
            <a:extLst>
              <a:ext uri="{FF2B5EF4-FFF2-40B4-BE49-F238E27FC236}">
                <a16:creationId xmlns:a16="http://schemas.microsoft.com/office/drawing/2014/main" id="{E8569CE8-A458-4BC1-BB77-D86FF8E1C24C}"/>
              </a:ext>
            </a:extLst>
          </p:cNvPr>
          <p:cNvSpPr/>
          <p:nvPr/>
        </p:nvSpPr>
        <p:spPr>
          <a:xfrm>
            <a:off x="596899" y="4584559"/>
            <a:ext cx="10929691" cy="1184940"/>
          </a:xfrm>
          <a:prstGeom prst="rect">
            <a:avLst/>
          </a:prstGeom>
          <a:ln>
            <a:solidFill>
              <a:schemeClr val="tx1"/>
            </a:solidFill>
          </a:ln>
        </p:spPr>
        <p:txBody>
          <a:bodyPr wrap="square">
            <a:spAutoFit/>
          </a:bodyPr>
          <a:lstStyle/>
          <a:p>
            <a:pPr algn="just">
              <a:spcAft>
                <a:spcPts val="600"/>
              </a:spcAft>
            </a:pPr>
            <a:r>
              <a:rPr lang="hu-HU" sz="1400" dirty="0"/>
              <a:t>…</a:t>
            </a:r>
          </a:p>
          <a:p>
            <a:pPr algn="just">
              <a:spcAft>
                <a:spcPts val="600"/>
              </a:spcAft>
            </a:pPr>
            <a:r>
              <a:rPr lang="hu-HU" sz="1400" dirty="0"/>
              <a:t>…</a:t>
            </a:r>
          </a:p>
          <a:p>
            <a:pPr algn="just">
              <a:spcAft>
                <a:spcPts val="600"/>
              </a:spcAft>
            </a:pPr>
            <a:r>
              <a:rPr lang="hu-HU" sz="1400" dirty="0"/>
              <a:t>…</a:t>
            </a:r>
          </a:p>
          <a:p>
            <a:pPr algn="just">
              <a:spcAft>
                <a:spcPts val="600"/>
              </a:spcAft>
            </a:pPr>
            <a:r>
              <a:rPr lang="hu-HU" sz="1400" dirty="0"/>
              <a:t>…</a:t>
            </a:r>
            <a:endParaRPr lang="en-GB" sz="1400" dirty="0"/>
          </a:p>
        </p:txBody>
      </p:sp>
      <p:sp>
        <p:nvSpPr>
          <p:cNvPr id="18" name="Jobbra nyíl 1">
            <a:extLst>
              <a:ext uri="{FF2B5EF4-FFF2-40B4-BE49-F238E27FC236}">
                <a16:creationId xmlns:a16="http://schemas.microsoft.com/office/drawing/2014/main" id="{D27DB00A-596E-4547-8384-C0F3B66D5B74}"/>
              </a:ext>
            </a:extLst>
          </p:cNvPr>
          <p:cNvSpPr/>
          <p:nvPr/>
        </p:nvSpPr>
        <p:spPr>
          <a:xfrm>
            <a:off x="520702" y="1686894"/>
            <a:ext cx="1633218" cy="532244"/>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0" name="Szövegdoboz 9">
            <a:extLst>
              <a:ext uri="{FF2B5EF4-FFF2-40B4-BE49-F238E27FC236}">
                <a16:creationId xmlns:a16="http://schemas.microsoft.com/office/drawing/2014/main" id="{C422CA54-DABC-46AE-AB33-1456AC684994}"/>
              </a:ext>
            </a:extLst>
          </p:cNvPr>
          <p:cNvSpPr txBox="1"/>
          <p:nvPr/>
        </p:nvSpPr>
        <p:spPr>
          <a:xfrm>
            <a:off x="543562" y="1768350"/>
            <a:ext cx="1609630" cy="338554"/>
          </a:xfrm>
          <a:prstGeom prst="rect">
            <a:avLst/>
          </a:prstGeom>
          <a:noFill/>
        </p:spPr>
        <p:txBody>
          <a:bodyPr wrap="square" rtlCol="0">
            <a:spAutoFit/>
          </a:bodyPr>
          <a:lstStyle/>
          <a:p>
            <a:r>
              <a:rPr lang="hu-HU" sz="1600" b="1" dirty="0"/>
              <a:t>Tran/Test </a:t>
            </a:r>
            <a:r>
              <a:rPr lang="hu-HU" sz="1600" b="1" dirty="0" err="1"/>
              <a:t>split</a:t>
            </a:r>
            <a:endParaRPr lang="en-GB" sz="1600" b="1" dirty="0"/>
          </a:p>
        </p:txBody>
      </p:sp>
      <p:sp>
        <p:nvSpPr>
          <p:cNvPr id="21" name="Jobbra nyíl 15">
            <a:extLst>
              <a:ext uri="{FF2B5EF4-FFF2-40B4-BE49-F238E27FC236}">
                <a16:creationId xmlns:a16="http://schemas.microsoft.com/office/drawing/2014/main" id="{DD8F7D8C-7466-4FC0-B3B2-D8F1780D8757}"/>
              </a:ext>
            </a:extLst>
          </p:cNvPr>
          <p:cNvSpPr/>
          <p:nvPr/>
        </p:nvSpPr>
        <p:spPr>
          <a:xfrm>
            <a:off x="2336800" y="1071449"/>
            <a:ext cx="2727958" cy="532244"/>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Szövegdoboz 16">
            <a:extLst>
              <a:ext uri="{FF2B5EF4-FFF2-40B4-BE49-F238E27FC236}">
                <a16:creationId xmlns:a16="http://schemas.microsoft.com/office/drawing/2014/main" id="{636076AA-F516-450E-BE3D-1F8523C7061F}"/>
              </a:ext>
            </a:extLst>
          </p:cNvPr>
          <p:cNvSpPr txBox="1"/>
          <p:nvPr/>
        </p:nvSpPr>
        <p:spPr>
          <a:xfrm>
            <a:off x="2521147" y="1152905"/>
            <a:ext cx="1329493" cy="369332"/>
          </a:xfrm>
          <a:prstGeom prst="rect">
            <a:avLst/>
          </a:prstGeom>
          <a:noFill/>
        </p:spPr>
        <p:txBody>
          <a:bodyPr wrap="square" rtlCol="0">
            <a:spAutoFit/>
          </a:bodyPr>
          <a:lstStyle/>
          <a:p>
            <a:r>
              <a:rPr lang="hu-HU" b="1" dirty="0" err="1"/>
              <a:t>Accuracy</a:t>
            </a:r>
            <a:endParaRPr lang="en-GB" b="1" baseline="30000" dirty="0"/>
          </a:p>
        </p:txBody>
      </p:sp>
      <p:sp>
        <p:nvSpPr>
          <p:cNvPr id="23" name="Szövegdoboz 13">
            <a:extLst>
              <a:ext uri="{FF2B5EF4-FFF2-40B4-BE49-F238E27FC236}">
                <a16:creationId xmlns:a16="http://schemas.microsoft.com/office/drawing/2014/main" id="{96F1B2A1-A32C-4329-93D0-8307B1A07C0D}"/>
              </a:ext>
            </a:extLst>
          </p:cNvPr>
          <p:cNvSpPr txBox="1"/>
          <p:nvPr/>
        </p:nvSpPr>
        <p:spPr>
          <a:xfrm>
            <a:off x="2354580" y="1768350"/>
            <a:ext cx="4914900" cy="2277547"/>
          </a:xfrm>
          <a:prstGeom prst="rect">
            <a:avLst/>
          </a:prstGeom>
          <a:noFill/>
        </p:spPr>
        <p:txBody>
          <a:bodyPr wrap="square" rtlCol="0">
            <a:spAutoFit/>
          </a:bodyPr>
          <a:lstStyle/>
          <a:p>
            <a:pPr marL="285750" indent="-285750" algn="just">
              <a:spcAft>
                <a:spcPts val="600"/>
              </a:spcAft>
              <a:buFont typeface="Wingdings" panose="05000000000000000000" pitchFamily="2" charset="2"/>
              <a:buChar char="§"/>
            </a:pPr>
            <a:r>
              <a:rPr lang="hu-HU" sz="1600" dirty="0"/>
              <a:t>.</a:t>
            </a:r>
          </a:p>
          <a:p>
            <a:pPr marL="285750" indent="-285750" algn="just">
              <a:spcAft>
                <a:spcPts val="600"/>
              </a:spcAft>
              <a:buFont typeface="Wingdings" panose="05000000000000000000" pitchFamily="2" charset="2"/>
              <a:buChar char="§"/>
            </a:pPr>
            <a:r>
              <a:rPr lang="hu-HU" sz="1600" dirty="0"/>
              <a:t>..</a:t>
            </a:r>
          </a:p>
          <a:p>
            <a:pPr marL="285750" indent="-285750" algn="just">
              <a:spcAft>
                <a:spcPts val="600"/>
              </a:spcAft>
              <a:buFont typeface="Wingdings" panose="05000000000000000000" pitchFamily="2" charset="2"/>
              <a:buChar char="§"/>
            </a:pPr>
            <a:r>
              <a:rPr lang="hu-HU" sz="1600" dirty="0"/>
              <a:t>..</a:t>
            </a:r>
          </a:p>
          <a:p>
            <a:pPr marL="285750" indent="-285750" algn="just">
              <a:spcAft>
                <a:spcPts val="600"/>
              </a:spcAft>
              <a:buFont typeface="Wingdings" panose="05000000000000000000" pitchFamily="2" charset="2"/>
              <a:buChar char="§"/>
            </a:pPr>
            <a:r>
              <a:rPr lang="hu-HU" sz="1600" dirty="0"/>
              <a:t>..</a:t>
            </a:r>
          </a:p>
          <a:p>
            <a:pPr marL="285750" indent="-285750" algn="just">
              <a:spcAft>
                <a:spcPts val="600"/>
              </a:spcAft>
              <a:buFont typeface="Wingdings" panose="05000000000000000000" pitchFamily="2" charset="2"/>
              <a:buChar char="§"/>
            </a:pPr>
            <a:r>
              <a:rPr lang="hu-HU" sz="1600" dirty="0"/>
              <a:t>..</a:t>
            </a:r>
          </a:p>
          <a:p>
            <a:pPr marL="285750" indent="-285750" algn="just">
              <a:spcAft>
                <a:spcPts val="600"/>
              </a:spcAft>
              <a:buFont typeface="Wingdings" panose="05000000000000000000" pitchFamily="2" charset="2"/>
              <a:buChar char="§"/>
            </a:pPr>
            <a:r>
              <a:rPr lang="hu-HU" sz="1600" dirty="0"/>
              <a:t>..</a:t>
            </a:r>
          </a:p>
          <a:p>
            <a:pPr marL="285750" indent="-285750" algn="just">
              <a:spcAft>
                <a:spcPts val="600"/>
              </a:spcAft>
              <a:buFont typeface="Wingdings" panose="05000000000000000000" pitchFamily="2" charset="2"/>
              <a:buChar char="§"/>
            </a:pPr>
            <a:r>
              <a:rPr lang="hu-HU" sz="1600" dirty="0"/>
              <a:t>..</a:t>
            </a:r>
            <a:endParaRPr lang="en-GB" sz="1600" dirty="0"/>
          </a:p>
        </p:txBody>
      </p:sp>
      <p:sp>
        <p:nvSpPr>
          <p:cNvPr id="24" name="Jobbra nyíl 1">
            <a:extLst>
              <a:ext uri="{FF2B5EF4-FFF2-40B4-BE49-F238E27FC236}">
                <a16:creationId xmlns:a16="http://schemas.microsoft.com/office/drawing/2014/main" id="{F3478C66-8D6D-4BC4-8712-61D340B22800}"/>
              </a:ext>
            </a:extLst>
          </p:cNvPr>
          <p:cNvSpPr/>
          <p:nvPr/>
        </p:nvSpPr>
        <p:spPr>
          <a:xfrm>
            <a:off x="520702" y="2300594"/>
            <a:ext cx="1633218" cy="532244"/>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5" name="Szövegdoboz 9">
            <a:extLst>
              <a:ext uri="{FF2B5EF4-FFF2-40B4-BE49-F238E27FC236}">
                <a16:creationId xmlns:a16="http://schemas.microsoft.com/office/drawing/2014/main" id="{34F37B90-F2C3-446F-89C0-F294BEF13CEC}"/>
              </a:ext>
            </a:extLst>
          </p:cNvPr>
          <p:cNvSpPr txBox="1"/>
          <p:nvPr/>
        </p:nvSpPr>
        <p:spPr>
          <a:xfrm>
            <a:off x="543562" y="2382050"/>
            <a:ext cx="1609630" cy="338554"/>
          </a:xfrm>
          <a:prstGeom prst="rect">
            <a:avLst/>
          </a:prstGeom>
          <a:noFill/>
        </p:spPr>
        <p:txBody>
          <a:bodyPr wrap="square" rtlCol="0">
            <a:spAutoFit/>
          </a:bodyPr>
          <a:lstStyle/>
          <a:p>
            <a:r>
              <a:rPr lang="hu-HU" sz="1600" b="1" dirty="0"/>
              <a:t>….</a:t>
            </a:r>
            <a:endParaRPr lang="en-GB" sz="1600" b="1" dirty="0"/>
          </a:p>
        </p:txBody>
      </p:sp>
      <p:sp>
        <p:nvSpPr>
          <p:cNvPr id="26" name="Jobbra nyíl 1">
            <a:extLst>
              <a:ext uri="{FF2B5EF4-FFF2-40B4-BE49-F238E27FC236}">
                <a16:creationId xmlns:a16="http://schemas.microsoft.com/office/drawing/2014/main" id="{7E09A364-2D61-485B-984D-D33E8BAF3F2F}"/>
              </a:ext>
            </a:extLst>
          </p:cNvPr>
          <p:cNvSpPr/>
          <p:nvPr/>
        </p:nvSpPr>
        <p:spPr>
          <a:xfrm>
            <a:off x="520702" y="2907144"/>
            <a:ext cx="1633218" cy="532244"/>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7" name="Szövegdoboz 9">
            <a:extLst>
              <a:ext uri="{FF2B5EF4-FFF2-40B4-BE49-F238E27FC236}">
                <a16:creationId xmlns:a16="http://schemas.microsoft.com/office/drawing/2014/main" id="{17595709-C48D-4237-AAB0-DAB4545ACB0C}"/>
              </a:ext>
            </a:extLst>
          </p:cNvPr>
          <p:cNvSpPr txBox="1"/>
          <p:nvPr/>
        </p:nvSpPr>
        <p:spPr>
          <a:xfrm>
            <a:off x="543562" y="2988600"/>
            <a:ext cx="1609630" cy="338554"/>
          </a:xfrm>
          <a:prstGeom prst="rect">
            <a:avLst/>
          </a:prstGeom>
          <a:noFill/>
        </p:spPr>
        <p:txBody>
          <a:bodyPr wrap="square" rtlCol="0">
            <a:spAutoFit/>
          </a:bodyPr>
          <a:lstStyle/>
          <a:p>
            <a:r>
              <a:rPr lang="hu-HU" sz="1600" b="1" dirty="0"/>
              <a:t>….</a:t>
            </a:r>
            <a:endParaRPr lang="en-GB" sz="1600" b="1" dirty="0"/>
          </a:p>
        </p:txBody>
      </p:sp>
      <p:sp>
        <p:nvSpPr>
          <p:cNvPr id="28" name="Jobbra nyíl 1">
            <a:extLst>
              <a:ext uri="{FF2B5EF4-FFF2-40B4-BE49-F238E27FC236}">
                <a16:creationId xmlns:a16="http://schemas.microsoft.com/office/drawing/2014/main" id="{BCD8EA97-E9F6-43C3-9E08-D202DF54AE3C}"/>
              </a:ext>
            </a:extLst>
          </p:cNvPr>
          <p:cNvSpPr/>
          <p:nvPr/>
        </p:nvSpPr>
        <p:spPr>
          <a:xfrm>
            <a:off x="520702" y="3507738"/>
            <a:ext cx="1633218" cy="532244"/>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9" name="Szövegdoboz 9">
            <a:extLst>
              <a:ext uri="{FF2B5EF4-FFF2-40B4-BE49-F238E27FC236}">
                <a16:creationId xmlns:a16="http://schemas.microsoft.com/office/drawing/2014/main" id="{734DDBAC-0CA4-4536-A152-3E948BE63A84}"/>
              </a:ext>
            </a:extLst>
          </p:cNvPr>
          <p:cNvSpPr txBox="1"/>
          <p:nvPr/>
        </p:nvSpPr>
        <p:spPr>
          <a:xfrm>
            <a:off x="543562" y="3589194"/>
            <a:ext cx="1609630" cy="338554"/>
          </a:xfrm>
          <a:prstGeom prst="rect">
            <a:avLst/>
          </a:prstGeom>
          <a:noFill/>
        </p:spPr>
        <p:txBody>
          <a:bodyPr wrap="square" rtlCol="0">
            <a:spAutoFit/>
          </a:bodyPr>
          <a:lstStyle/>
          <a:p>
            <a:r>
              <a:rPr lang="hu-HU" sz="1600" b="1" dirty="0"/>
              <a:t># </a:t>
            </a:r>
            <a:r>
              <a:rPr lang="hu-HU" sz="1600" b="1" dirty="0" err="1"/>
              <a:t>Epoch</a:t>
            </a:r>
            <a:endParaRPr lang="en-GB" sz="1600" b="1" dirty="0"/>
          </a:p>
        </p:txBody>
      </p:sp>
      <p:sp>
        <p:nvSpPr>
          <p:cNvPr id="30" name="Jobbra nyíl 15">
            <a:extLst>
              <a:ext uri="{FF2B5EF4-FFF2-40B4-BE49-F238E27FC236}">
                <a16:creationId xmlns:a16="http://schemas.microsoft.com/office/drawing/2014/main" id="{2CED1757-0FC1-43DE-B0CB-68EE73E2B0E9}"/>
              </a:ext>
            </a:extLst>
          </p:cNvPr>
          <p:cNvSpPr/>
          <p:nvPr/>
        </p:nvSpPr>
        <p:spPr>
          <a:xfrm>
            <a:off x="5186682" y="1065375"/>
            <a:ext cx="2727958" cy="532244"/>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Szövegdoboz 16">
            <a:extLst>
              <a:ext uri="{FF2B5EF4-FFF2-40B4-BE49-F238E27FC236}">
                <a16:creationId xmlns:a16="http://schemas.microsoft.com/office/drawing/2014/main" id="{4B103CC4-0454-407E-A9D8-0DB5983BC5B0}"/>
              </a:ext>
            </a:extLst>
          </p:cNvPr>
          <p:cNvSpPr txBox="1"/>
          <p:nvPr/>
        </p:nvSpPr>
        <p:spPr>
          <a:xfrm>
            <a:off x="5371029" y="1146831"/>
            <a:ext cx="1172011" cy="369332"/>
          </a:xfrm>
          <a:prstGeom prst="rect">
            <a:avLst/>
          </a:prstGeom>
          <a:noFill/>
        </p:spPr>
        <p:txBody>
          <a:bodyPr wrap="square" rtlCol="0">
            <a:spAutoFit/>
          </a:bodyPr>
          <a:lstStyle/>
          <a:p>
            <a:r>
              <a:rPr lang="hu-HU" b="1" dirty="0" err="1"/>
              <a:t>Runtime</a:t>
            </a:r>
            <a:endParaRPr lang="en-GB" b="1" baseline="30000" dirty="0"/>
          </a:p>
        </p:txBody>
      </p:sp>
      <p:sp>
        <p:nvSpPr>
          <p:cNvPr id="32" name="Jobbra nyíl 15">
            <a:extLst>
              <a:ext uri="{FF2B5EF4-FFF2-40B4-BE49-F238E27FC236}">
                <a16:creationId xmlns:a16="http://schemas.microsoft.com/office/drawing/2014/main" id="{E484AA7D-A3F1-4335-AB9D-0E179E4E0212}"/>
              </a:ext>
            </a:extLst>
          </p:cNvPr>
          <p:cNvSpPr/>
          <p:nvPr/>
        </p:nvSpPr>
        <p:spPr>
          <a:xfrm>
            <a:off x="8036564" y="1048030"/>
            <a:ext cx="2727958" cy="532244"/>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Szövegdoboz 16">
            <a:extLst>
              <a:ext uri="{FF2B5EF4-FFF2-40B4-BE49-F238E27FC236}">
                <a16:creationId xmlns:a16="http://schemas.microsoft.com/office/drawing/2014/main" id="{AA39C530-21F1-419F-813B-444DFF7ACFA5}"/>
              </a:ext>
            </a:extLst>
          </p:cNvPr>
          <p:cNvSpPr txBox="1"/>
          <p:nvPr/>
        </p:nvSpPr>
        <p:spPr>
          <a:xfrm>
            <a:off x="8220911" y="1129486"/>
            <a:ext cx="1172011" cy="369332"/>
          </a:xfrm>
          <a:prstGeom prst="rect">
            <a:avLst/>
          </a:prstGeom>
          <a:noFill/>
        </p:spPr>
        <p:txBody>
          <a:bodyPr wrap="square" rtlCol="0">
            <a:spAutoFit/>
          </a:bodyPr>
          <a:lstStyle/>
          <a:p>
            <a:r>
              <a:rPr lang="hu-HU" b="1" dirty="0"/>
              <a:t>…</a:t>
            </a:r>
            <a:endParaRPr lang="en-GB" b="1" baseline="30000" dirty="0"/>
          </a:p>
        </p:txBody>
      </p:sp>
    </p:spTree>
    <p:extLst>
      <p:ext uri="{BB962C8B-B14F-4D97-AF65-F5344CB8AC3E}">
        <p14:creationId xmlns:p14="http://schemas.microsoft.com/office/powerpoint/2010/main" val="284724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Jobbra nyíl 12"/>
          <p:cNvSpPr/>
          <p:nvPr/>
        </p:nvSpPr>
        <p:spPr>
          <a:xfrm>
            <a:off x="419100" y="1004552"/>
            <a:ext cx="11252199" cy="5100034"/>
          </a:xfrm>
          <a:prstGeom prst="rightArrow">
            <a:avLst>
              <a:gd name="adj1" fmla="val 100000"/>
              <a:gd name="adj2" fmla="val 0"/>
            </a:avLst>
          </a:prstGeom>
          <a:solidFill>
            <a:schemeClr val="bg1"/>
          </a:solidFill>
          <a:ln>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Szövegdoboz 5"/>
          <p:cNvSpPr txBox="1"/>
          <p:nvPr/>
        </p:nvSpPr>
        <p:spPr>
          <a:xfrm>
            <a:off x="1625600" y="1393856"/>
            <a:ext cx="1676400" cy="369332"/>
          </a:xfrm>
          <a:prstGeom prst="rect">
            <a:avLst/>
          </a:prstGeom>
          <a:noFill/>
        </p:spPr>
        <p:txBody>
          <a:bodyPr wrap="square" rtlCol="0">
            <a:spAutoFit/>
          </a:bodyPr>
          <a:lstStyle/>
          <a:p>
            <a:r>
              <a:rPr lang="en-GB" u="sng" dirty="0"/>
              <a:t>Difficulties:</a:t>
            </a:r>
            <a:endParaRPr lang="en-GB" dirty="0"/>
          </a:p>
        </p:txBody>
      </p:sp>
      <p:sp>
        <p:nvSpPr>
          <p:cNvPr id="2" name="Jobbra nyíl 1"/>
          <p:cNvSpPr/>
          <p:nvPr/>
        </p:nvSpPr>
        <p:spPr>
          <a:xfrm>
            <a:off x="596899" y="1230944"/>
            <a:ext cx="5224351" cy="532244"/>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Szövegdoboz 9"/>
          <p:cNvSpPr txBox="1"/>
          <p:nvPr/>
        </p:nvSpPr>
        <p:spPr>
          <a:xfrm>
            <a:off x="787399" y="1312400"/>
            <a:ext cx="5033851" cy="369332"/>
          </a:xfrm>
          <a:prstGeom prst="rect">
            <a:avLst/>
          </a:prstGeom>
          <a:noFill/>
        </p:spPr>
        <p:txBody>
          <a:bodyPr wrap="square" rtlCol="0">
            <a:spAutoFit/>
          </a:bodyPr>
          <a:lstStyle/>
          <a:p>
            <a:r>
              <a:rPr lang="hu-HU" b="1" dirty="0"/>
              <a:t>xxx</a:t>
            </a:r>
            <a:endParaRPr lang="en-GB" b="1" baseline="30000" dirty="0"/>
          </a:p>
        </p:txBody>
      </p:sp>
      <p:sp>
        <p:nvSpPr>
          <p:cNvPr id="12" name="Title 3">
            <a:extLst>
              <a:ext uri="{FF2B5EF4-FFF2-40B4-BE49-F238E27FC236}">
                <a16:creationId xmlns:a16="http://schemas.microsoft.com/office/drawing/2014/main" id="{71F39C35-BE5F-1D45-BCB2-22C987A78332}"/>
              </a:ext>
            </a:extLst>
          </p:cNvPr>
          <p:cNvSpPr>
            <a:spLocks noGrp="1"/>
          </p:cNvSpPr>
          <p:nvPr>
            <p:ph type="title"/>
          </p:nvPr>
        </p:nvSpPr>
        <p:spPr>
          <a:xfrm>
            <a:off x="386366" y="365125"/>
            <a:ext cx="11486320" cy="755337"/>
          </a:xfrm>
        </p:spPr>
        <p:txBody>
          <a:bodyPr>
            <a:normAutofit/>
          </a:bodyPr>
          <a:lstStyle/>
          <a:p>
            <a:r>
              <a:rPr lang="hu-HU" sz="2800" b="1" dirty="0" err="1"/>
              <a:t>Visualization</a:t>
            </a:r>
            <a:endParaRPr lang="en-GB" sz="2800" b="1" dirty="0"/>
          </a:p>
        </p:txBody>
      </p:sp>
      <p:sp>
        <p:nvSpPr>
          <p:cNvPr id="14" name="Szövegdoboz 13"/>
          <p:cNvSpPr txBox="1"/>
          <p:nvPr/>
        </p:nvSpPr>
        <p:spPr>
          <a:xfrm>
            <a:off x="596899" y="1844644"/>
            <a:ext cx="4914900" cy="292388"/>
          </a:xfrm>
          <a:prstGeom prst="rect">
            <a:avLst/>
          </a:prstGeom>
          <a:noFill/>
        </p:spPr>
        <p:txBody>
          <a:bodyPr wrap="square" rtlCol="0">
            <a:spAutoFit/>
          </a:bodyPr>
          <a:lstStyle/>
          <a:p>
            <a:pPr algn="just">
              <a:spcAft>
                <a:spcPts val="600"/>
              </a:spcAft>
            </a:pPr>
            <a:r>
              <a:rPr lang="hu-HU" sz="1300" b="1" dirty="0" err="1"/>
              <a:t>Xxx</a:t>
            </a:r>
            <a:r>
              <a:rPr lang="hu-HU" sz="1300" b="1" dirty="0"/>
              <a:t> </a:t>
            </a:r>
            <a:r>
              <a:rPr lang="hu-HU" sz="1300" b="1" dirty="0" err="1"/>
              <a:t>accuracy</a:t>
            </a:r>
            <a:endParaRPr lang="en-GB" sz="1300" b="1" u="sng" dirty="0"/>
          </a:p>
        </p:txBody>
      </p:sp>
      <p:sp>
        <p:nvSpPr>
          <p:cNvPr id="16" name="Jobbra nyíl 15"/>
          <p:cNvSpPr/>
          <p:nvPr/>
        </p:nvSpPr>
        <p:spPr>
          <a:xfrm>
            <a:off x="6045199" y="1230944"/>
            <a:ext cx="5481393" cy="532244"/>
          </a:xfrm>
          <a:prstGeom prst="rightArrow">
            <a:avLst>
              <a:gd name="adj1" fmla="val 10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Szövegdoboz 16"/>
          <p:cNvSpPr txBox="1"/>
          <p:nvPr/>
        </p:nvSpPr>
        <p:spPr>
          <a:xfrm>
            <a:off x="6229546" y="1312400"/>
            <a:ext cx="5297045" cy="369332"/>
          </a:xfrm>
          <a:prstGeom prst="rect">
            <a:avLst/>
          </a:prstGeom>
          <a:noFill/>
        </p:spPr>
        <p:txBody>
          <a:bodyPr wrap="square" rtlCol="0">
            <a:spAutoFit/>
          </a:bodyPr>
          <a:lstStyle/>
          <a:p>
            <a:r>
              <a:rPr lang="hu-HU" b="1" dirty="0"/>
              <a:t>xxx</a:t>
            </a:r>
            <a:endParaRPr lang="en-GB" b="1" baseline="30000" dirty="0"/>
          </a:p>
        </p:txBody>
      </p:sp>
      <p:sp>
        <p:nvSpPr>
          <p:cNvPr id="18" name="Szövegdoboz 17"/>
          <p:cNvSpPr txBox="1"/>
          <p:nvPr/>
        </p:nvSpPr>
        <p:spPr>
          <a:xfrm>
            <a:off x="6046810" y="1852338"/>
            <a:ext cx="5289152" cy="292388"/>
          </a:xfrm>
          <a:prstGeom prst="rect">
            <a:avLst/>
          </a:prstGeom>
          <a:noFill/>
        </p:spPr>
        <p:txBody>
          <a:bodyPr wrap="square" rtlCol="0">
            <a:spAutoFit/>
          </a:bodyPr>
          <a:lstStyle/>
          <a:p>
            <a:pPr algn="just"/>
            <a:r>
              <a:rPr lang="hu-HU" sz="1300" b="1" dirty="0" err="1"/>
              <a:t>Xxx</a:t>
            </a:r>
            <a:r>
              <a:rPr lang="hu-HU" sz="1300" b="1" dirty="0"/>
              <a:t> </a:t>
            </a:r>
            <a:r>
              <a:rPr lang="hu-HU" sz="1300" b="1" dirty="0" err="1"/>
              <a:t>accuracy</a:t>
            </a:r>
            <a:endParaRPr lang="en-GB" sz="1300" u="sng" dirty="0"/>
          </a:p>
        </p:txBody>
      </p:sp>
      <p:pic>
        <p:nvPicPr>
          <p:cNvPr id="5" name="Picture 4">
            <a:extLst>
              <a:ext uri="{FF2B5EF4-FFF2-40B4-BE49-F238E27FC236}">
                <a16:creationId xmlns:a16="http://schemas.microsoft.com/office/drawing/2014/main" id="{7CAAE773-40F6-8EC8-D3F7-957F2F8C651B}"/>
              </a:ext>
            </a:extLst>
          </p:cNvPr>
          <p:cNvPicPr>
            <a:picLocks noChangeAspect="1"/>
          </p:cNvPicPr>
          <p:nvPr/>
        </p:nvPicPr>
        <p:blipFill>
          <a:blip r:embed="rId2"/>
          <a:stretch>
            <a:fillRect/>
          </a:stretch>
        </p:blipFill>
        <p:spPr>
          <a:xfrm>
            <a:off x="596899" y="2474442"/>
            <a:ext cx="4716535" cy="2910776"/>
          </a:xfrm>
          <a:prstGeom prst="rect">
            <a:avLst/>
          </a:prstGeom>
        </p:spPr>
      </p:pic>
      <p:pic>
        <p:nvPicPr>
          <p:cNvPr id="7" name="Picture 6">
            <a:extLst>
              <a:ext uri="{FF2B5EF4-FFF2-40B4-BE49-F238E27FC236}">
                <a16:creationId xmlns:a16="http://schemas.microsoft.com/office/drawing/2014/main" id="{2F01B776-821E-218D-F2B8-18BA5668E629}"/>
              </a:ext>
            </a:extLst>
          </p:cNvPr>
          <p:cNvPicPr>
            <a:picLocks noChangeAspect="1"/>
          </p:cNvPicPr>
          <p:nvPr/>
        </p:nvPicPr>
        <p:blipFill>
          <a:blip r:embed="rId3"/>
          <a:stretch>
            <a:fillRect/>
          </a:stretch>
        </p:blipFill>
        <p:spPr>
          <a:xfrm>
            <a:off x="6045199" y="2474442"/>
            <a:ext cx="4880071" cy="3011701"/>
          </a:xfrm>
          <a:prstGeom prst="rect">
            <a:avLst/>
          </a:prstGeom>
        </p:spPr>
      </p:pic>
    </p:spTree>
    <p:extLst>
      <p:ext uri="{BB962C8B-B14F-4D97-AF65-F5344CB8AC3E}">
        <p14:creationId xmlns:p14="http://schemas.microsoft.com/office/powerpoint/2010/main" val="40325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Jobbra nyíl 10"/>
          <p:cNvSpPr/>
          <p:nvPr/>
        </p:nvSpPr>
        <p:spPr>
          <a:xfrm>
            <a:off x="386366" y="1004552"/>
            <a:ext cx="11252199" cy="5100034"/>
          </a:xfrm>
          <a:prstGeom prst="rightArrow">
            <a:avLst>
              <a:gd name="adj1" fmla="val 100000"/>
              <a:gd name="adj2" fmla="val 0"/>
            </a:avLst>
          </a:prstGeom>
          <a:solidFill>
            <a:schemeClr val="bg1"/>
          </a:solidFill>
          <a:ln>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itle 3">
            <a:extLst>
              <a:ext uri="{FF2B5EF4-FFF2-40B4-BE49-F238E27FC236}">
                <a16:creationId xmlns:a16="http://schemas.microsoft.com/office/drawing/2014/main" id="{71F39C35-BE5F-1D45-BCB2-22C987A78332}"/>
              </a:ext>
            </a:extLst>
          </p:cNvPr>
          <p:cNvSpPr>
            <a:spLocks noGrp="1"/>
          </p:cNvSpPr>
          <p:nvPr>
            <p:ph type="title"/>
          </p:nvPr>
        </p:nvSpPr>
        <p:spPr>
          <a:xfrm>
            <a:off x="386366" y="365125"/>
            <a:ext cx="10967434" cy="755337"/>
          </a:xfrm>
        </p:spPr>
        <p:txBody>
          <a:bodyPr>
            <a:normAutofit/>
          </a:bodyPr>
          <a:lstStyle/>
          <a:p>
            <a:r>
              <a:rPr lang="hu-HU" sz="2800" b="1" dirty="0" err="1"/>
              <a:t>Conclusions</a:t>
            </a:r>
            <a:r>
              <a:rPr lang="hu-HU" sz="2800" b="1" dirty="0"/>
              <a:t> / </a:t>
            </a:r>
            <a:r>
              <a:rPr lang="hu-HU" sz="2800" b="1" dirty="0" err="1"/>
              <a:t>lessons</a:t>
            </a:r>
            <a:r>
              <a:rPr lang="hu-HU" sz="2800" b="1" dirty="0"/>
              <a:t> </a:t>
            </a:r>
            <a:r>
              <a:rPr lang="hu-HU" sz="2800" b="1" dirty="0" err="1"/>
              <a:t>learned</a:t>
            </a:r>
            <a:r>
              <a:rPr lang="hu-HU" sz="2800" b="1" dirty="0"/>
              <a:t> / </a:t>
            </a:r>
            <a:r>
              <a:rPr lang="hu-HU" sz="2800" b="1" dirty="0" err="1"/>
              <a:t>other</a:t>
            </a:r>
            <a:r>
              <a:rPr lang="hu-HU" sz="2800" b="1" dirty="0"/>
              <a:t> </a:t>
            </a:r>
            <a:r>
              <a:rPr lang="hu-HU" sz="2800" b="1" dirty="0" err="1"/>
              <a:t>findings</a:t>
            </a:r>
            <a:r>
              <a:rPr lang="hu-HU" sz="2800" b="1" dirty="0"/>
              <a:t> </a:t>
            </a:r>
            <a:endParaRPr lang="en-GB" sz="2800" b="1" dirty="0"/>
          </a:p>
        </p:txBody>
      </p:sp>
      <p:sp>
        <p:nvSpPr>
          <p:cNvPr id="10" name="Szövegdoboz 9"/>
          <p:cNvSpPr txBox="1"/>
          <p:nvPr/>
        </p:nvSpPr>
        <p:spPr>
          <a:xfrm>
            <a:off x="553435" y="1154031"/>
            <a:ext cx="10973156" cy="2123658"/>
          </a:xfrm>
          <a:prstGeom prst="rect">
            <a:avLst/>
          </a:prstGeom>
          <a:noFill/>
        </p:spPr>
        <p:txBody>
          <a:bodyPr wrap="square" rtlCol="0">
            <a:spAutoFit/>
          </a:bodyPr>
          <a:lstStyle/>
          <a:p>
            <a:pPr marL="285750" indent="-285750" algn="just">
              <a:spcAft>
                <a:spcPts val="600"/>
              </a:spcAft>
              <a:buFont typeface="Wingdings" panose="05000000000000000000" pitchFamily="2" charset="2"/>
              <a:buChar char="§"/>
            </a:pPr>
            <a:r>
              <a:rPr lang="en-US" sz="1400" b="1" dirty="0"/>
              <a:t>Data Split:</a:t>
            </a:r>
          </a:p>
          <a:p>
            <a:pPr marL="742950" lvl="1" indent="-285750" algn="just">
              <a:spcAft>
                <a:spcPts val="600"/>
              </a:spcAft>
              <a:buFont typeface="Courier New" panose="02070309020205020404" pitchFamily="49" charset="0"/>
              <a:buChar char="o"/>
            </a:pPr>
            <a:r>
              <a:rPr lang="en-US" sz="1400" dirty="0"/>
              <a:t>Train/Test </a:t>
            </a:r>
            <a:r>
              <a:rPr lang="hu-HU" sz="1400" dirty="0"/>
              <a:t>…</a:t>
            </a:r>
            <a:endParaRPr lang="en-US" sz="1400" b="1" dirty="0"/>
          </a:p>
          <a:p>
            <a:pPr marL="285750" indent="-285750" algn="just">
              <a:spcAft>
                <a:spcPts val="600"/>
              </a:spcAft>
              <a:buFont typeface="Wingdings" panose="05000000000000000000" pitchFamily="2" charset="2"/>
              <a:buChar char="§"/>
            </a:pPr>
            <a:r>
              <a:rPr lang="hu-HU" sz="1400" b="1" dirty="0" err="1"/>
              <a:t>Model</a:t>
            </a:r>
            <a:r>
              <a:rPr lang="hu-HU" sz="1400" b="1" dirty="0"/>
              <a:t> </a:t>
            </a:r>
            <a:r>
              <a:rPr lang="hu-HU" sz="1400" b="1" dirty="0" err="1"/>
              <a:t>development</a:t>
            </a:r>
            <a:r>
              <a:rPr lang="en-US" sz="1400" b="1" dirty="0"/>
              <a:t>:</a:t>
            </a:r>
          </a:p>
          <a:p>
            <a:pPr marL="742950" lvl="1" indent="-285750" algn="just">
              <a:spcAft>
                <a:spcPts val="600"/>
              </a:spcAft>
              <a:buFont typeface="Courier New" panose="02070309020205020404" pitchFamily="49" charset="0"/>
              <a:buChar char="o"/>
            </a:pPr>
            <a:r>
              <a:rPr lang="hu-HU" sz="1400" dirty="0"/>
              <a:t>…</a:t>
            </a:r>
            <a:endParaRPr lang="en-US" sz="1400" dirty="0"/>
          </a:p>
          <a:p>
            <a:pPr marL="285750" indent="-285750" algn="just">
              <a:spcAft>
                <a:spcPts val="600"/>
              </a:spcAft>
              <a:buFont typeface="Wingdings" panose="05000000000000000000" pitchFamily="2" charset="2"/>
              <a:buChar char="§"/>
            </a:pPr>
            <a:r>
              <a:rPr lang="hu-HU" sz="1400" b="1" dirty="0" err="1"/>
              <a:t>Predicting</a:t>
            </a:r>
            <a:r>
              <a:rPr lang="hu-HU" sz="1400" b="1" dirty="0"/>
              <a:t> </a:t>
            </a:r>
            <a:r>
              <a:rPr lang="hu-HU" sz="1400" b="1" dirty="0" err="1"/>
              <a:t>the</a:t>
            </a:r>
            <a:r>
              <a:rPr lang="hu-HU" sz="1400" b="1" dirty="0"/>
              <a:t> </a:t>
            </a:r>
            <a:r>
              <a:rPr lang="hu-HU" sz="1400" b="1" dirty="0" err="1"/>
              <a:t>result</a:t>
            </a:r>
            <a:r>
              <a:rPr lang="hu-HU" sz="1400" b="1" dirty="0"/>
              <a:t>:</a:t>
            </a:r>
          </a:p>
          <a:p>
            <a:pPr marL="742950" lvl="1" indent="-285750" algn="just">
              <a:spcAft>
                <a:spcPts val="600"/>
              </a:spcAft>
              <a:buFont typeface="Courier New" panose="02070309020205020404" pitchFamily="49" charset="0"/>
              <a:buChar char="o"/>
            </a:pPr>
            <a:r>
              <a:rPr lang="hu-HU" sz="1400" dirty="0"/>
              <a:t>…</a:t>
            </a:r>
            <a:endParaRPr lang="en-US" sz="1400" dirty="0"/>
          </a:p>
          <a:p>
            <a:pPr algn="just">
              <a:spcAft>
                <a:spcPts val="600"/>
              </a:spcAft>
            </a:pPr>
            <a:endParaRPr lang="hu-HU" b="1" dirty="0"/>
          </a:p>
        </p:txBody>
      </p:sp>
    </p:spTree>
    <p:extLst>
      <p:ext uri="{BB962C8B-B14F-4D97-AF65-F5344CB8AC3E}">
        <p14:creationId xmlns:p14="http://schemas.microsoft.com/office/powerpoint/2010/main" val="289670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Jobbra nyíl 10"/>
          <p:cNvSpPr/>
          <p:nvPr/>
        </p:nvSpPr>
        <p:spPr>
          <a:xfrm>
            <a:off x="419100" y="1004552"/>
            <a:ext cx="11252199" cy="5100034"/>
          </a:xfrm>
          <a:prstGeom prst="rightArrow">
            <a:avLst>
              <a:gd name="adj1" fmla="val 100000"/>
              <a:gd name="adj2" fmla="val 0"/>
            </a:avLst>
          </a:prstGeom>
          <a:solidFill>
            <a:schemeClr val="bg1"/>
          </a:solidFill>
          <a:ln>
            <a:solidFill>
              <a:schemeClr val="tx1">
                <a:lumMod val="95000"/>
                <a:lumOff val="5000"/>
              </a:schemeClr>
            </a:solid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itle 3">
            <a:extLst>
              <a:ext uri="{FF2B5EF4-FFF2-40B4-BE49-F238E27FC236}">
                <a16:creationId xmlns:a16="http://schemas.microsoft.com/office/drawing/2014/main" id="{71F39C35-BE5F-1D45-BCB2-22C987A78332}"/>
              </a:ext>
            </a:extLst>
          </p:cNvPr>
          <p:cNvSpPr>
            <a:spLocks noGrp="1"/>
          </p:cNvSpPr>
          <p:nvPr>
            <p:ph type="title"/>
          </p:nvPr>
        </p:nvSpPr>
        <p:spPr>
          <a:xfrm>
            <a:off x="386366" y="365125"/>
            <a:ext cx="10967434" cy="755337"/>
          </a:xfrm>
        </p:spPr>
        <p:txBody>
          <a:bodyPr>
            <a:normAutofit/>
          </a:bodyPr>
          <a:lstStyle/>
          <a:p>
            <a:r>
              <a:rPr lang="en-GB" altLang="de-DE" sz="2800" b="1" dirty="0"/>
              <a:t>Technical information to be able to run the </a:t>
            </a:r>
            <a:r>
              <a:rPr lang="hu-HU" altLang="de-DE" sz="2800" b="1" dirty="0" err="1"/>
              <a:t>python</a:t>
            </a:r>
            <a:r>
              <a:rPr lang="en-GB" altLang="de-DE" sz="2800" b="1" dirty="0"/>
              <a:t> code</a:t>
            </a:r>
            <a:endParaRPr lang="en-GB" sz="2800" dirty="0"/>
          </a:p>
        </p:txBody>
      </p:sp>
      <p:sp>
        <p:nvSpPr>
          <p:cNvPr id="9" name="Rectangle 6">
            <a:extLst>
              <a:ext uri="{FF2B5EF4-FFF2-40B4-BE49-F238E27FC236}">
                <a16:creationId xmlns:a16="http://schemas.microsoft.com/office/drawing/2014/main" id="{970AE258-AD11-4DAD-957D-CDA8D57AB388}"/>
              </a:ext>
            </a:extLst>
          </p:cNvPr>
          <p:cNvSpPr>
            <a:spLocks noChangeArrowheads="1"/>
          </p:cNvSpPr>
          <p:nvPr/>
        </p:nvSpPr>
        <p:spPr bwMode="auto">
          <a:xfrm>
            <a:off x="520701" y="1426344"/>
            <a:ext cx="8581292" cy="22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GB" altLang="de-DE" sz="1600" b="1" i="0" u="none" strike="noStrike" cap="none" normalizeH="0" baseline="0" dirty="0">
                <a:ln>
                  <a:noFill/>
                </a:ln>
                <a:solidFill>
                  <a:srgbClr val="212121"/>
                </a:solidFill>
                <a:effectLst/>
              </a:rPr>
              <a:t>import</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err="1">
                <a:ln>
                  <a:noFill/>
                </a:ln>
                <a:solidFill>
                  <a:srgbClr val="212121"/>
                </a:solidFill>
                <a:effectLst/>
              </a:rPr>
              <a:t>tensorflow</a:t>
            </a:r>
            <a:r>
              <a:rPr kumimoji="0" lang="en-GB" altLang="de-DE" sz="1600" b="0" i="0" u="none" strike="noStrike" cap="none" normalizeH="0" baseline="0" dirty="0">
                <a:ln>
                  <a:noFill/>
                </a:ln>
                <a:solidFill>
                  <a:srgbClr val="212121"/>
                </a:solidFill>
                <a:effectLst/>
              </a:rPr>
              <a:t> </a:t>
            </a:r>
            <a:r>
              <a:rPr kumimoji="0" lang="en-GB" altLang="de-DE" sz="1600" b="1" i="0" u="none" strike="noStrike" cap="none" normalizeH="0" baseline="0" dirty="0">
                <a:ln>
                  <a:noFill/>
                </a:ln>
                <a:solidFill>
                  <a:srgbClr val="212121"/>
                </a:solidFill>
                <a:effectLst/>
              </a:rPr>
              <a:t>as</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err="1">
                <a:ln>
                  <a:noFill/>
                </a:ln>
                <a:solidFill>
                  <a:srgbClr val="212121"/>
                </a:solidFill>
                <a:effectLst/>
              </a:rPr>
              <a:t>tf</a:t>
            </a:r>
            <a:r>
              <a:rPr kumimoji="0" lang="en-GB" altLang="de-DE" sz="1600" b="0" i="0" u="none" strike="noStrike" cap="none" normalizeH="0" baseline="0" dirty="0">
                <a:ln>
                  <a:noFill/>
                </a:ln>
                <a:solidFill>
                  <a:srgbClr val="21212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altLang="de-DE" sz="1600" b="1" i="0" u="none" strike="noStrike" cap="none" normalizeH="0" baseline="0" dirty="0">
                <a:ln>
                  <a:noFill/>
                </a:ln>
                <a:solidFill>
                  <a:srgbClr val="212121"/>
                </a:solidFill>
                <a:effectLst/>
              </a:rPr>
              <a:t>from</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err="1">
                <a:ln>
                  <a:noFill/>
                </a:ln>
                <a:solidFill>
                  <a:srgbClr val="212121"/>
                </a:solidFill>
                <a:effectLst/>
              </a:rPr>
              <a:t>tensorflow.keras.preprocessing.text</a:t>
            </a:r>
            <a:r>
              <a:rPr kumimoji="0" lang="en-GB" altLang="de-DE" sz="1600" b="0" i="0" u="none" strike="noStrike" cap="none" normalizeH="0" baseline="0" dirty="0">
                <a:ln>
                  <a:noFill/>
                </a:ln>
                <a:solidFill>
                  <a:srgbClr val="212121"/>
                </a:solidFill>
                <a:effectLst/>
              </a:rPr>
              <a:t> </a:t>
            </a:r>
            <a:r>
              <a:rPr kumimoji="0" lang="en-GB" altLang="de-DE" sz="1600" b="1" i="0" u="none" strike="noStrike" cap="none" normalizeH="0" baseline="0" dirty="0">
                <a:ln>
                  <a:noFill/>
                </a:ln>
                <a:solidFill>
                  <a:srgbClr val="212121"/>
                </a:solidFill>
                <a:effectLst/>
              </a:rPr>
              <a:t>import</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a:ln>
                  <a:noFill/>
                </a:ln>
                <a:solidFill>
                  <a:schemeClr val="tx1"/>
                </a:solidFill>
                <a:effectLst/>
              </a:rPr>
              <a:t>Tokenizer</a:t>
            </a:r>
            <a:r>
              <a:rPr kumimoji="0" lang="en-GB" altLang="de-DE" sz="1600" b="0" i="0" u="none" strike="noStrike" cap="none" normalizeH="0" baseline="0" dirty="0">
                <a:ln>
                  <a:noFill/>
                </a:ln>
                <a:solidFill>
                  <a:srgbClr val="21212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altLang="de-DE" sz="1600" b="1" i="0" u="none" strike="noStrike" cap="none" normalizeH="0" baseline="0" dirty="0">
                <a:ln>
                  <a:noFill/>
                </a:ln>
                <a:solidFill>
                  <a:srgbClr val="212121"/>
                </a:solidFill>
                <a:effectLst/>
              </a:rPr>
              <a:t>from</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err="1">
                <a:ln>
                  <a:noFill/>
                </a:ln>
                <a:solidFill>
                  <a:srgbClr val="212121"/>
                </a:solidFill>
                <a:effectLst/>
              </a:rPr>
              <a:t>tensorflow.keras.layers</a:t>
            </a:r>
            <a:r>
              <a:rPr kumimoji="0" lang="en-GB" altLang="de-DE" sz="1600" b="0" i="0" u="none" strike="noStrike" cap="none" normalizeH="0" baseline="0" dirty="0">
                <a:ln>
                  <a:noFill/>
                </a:ln>
                <a:solidFill>
                  <a:srgbClr val="212121"/>
                </a:solidFill>
                <a:effectLst/>
              </a:rPr>
              <a:t> </a:t>
            </a:r>
            <a:r>
              <a:rPr kumimoji="0" lang="en-GB" altLang="de-DE" sz="1600" b="1" i="0" u="none" strike="noStrike" cap="none" normalizeH="0" baseline="0" dirty="0">
                <a:ln>
                  <a:noFill/>
                </a:ln>
                <a:solidFill>
                  <a:srgbClr val="212121"/>
                </a:solidFill>
                <a:effectLst/>
              </a:rPr>
              <a:t>import</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a:ln>
                  <a:noFill/>
                </a:ln>
                <a:solidFill>
                  <a:schemeClr val="tx1"/>
                </a:solidFill>
                <a:effectLst/>
              </a:rPr>
              <a:t>Embedding</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a:ln>
                  <a:noFill/>
                </a:ln>
                <a:solidFill>
                  <a:schemeClr val="tx1"/>
                </a:solidFill>
                <a:effectLst/>
              </a:rPr>
              <a:t>LSTM</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a:ln>
                  <a:noFill/>
                </a:ln>
                <a:solidFill>
                  <a:schemeClr val="tx1"/>
                </a:solidFill>
                <a:effectLst/>
              </a:rPr>
              <a:t>Dense</a:t>
            </a:r>
            <a:r>
              <a:rPr kumimoji="0" lang="en-GB" altLang="de-DE" sz="1600" b="0" i="0" u="none" strike="noStrike" cap="none" normalizeH="0" baseline="0" dirty="0">
                <a:ln>
                  <a:noFill/>
                </a:ln>
                <a:solidFill>
                  <a:srgbClr val="21212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altLang="de-DE" sz="1600" b="1" i="0" u="none" strike="noStrike" cap="none" normalizeH="0" baseline="0" dirty="0">
                <a:ln>
                  <a:noFill/>
                </a:ln>
                <a:solidFill>
                  <a:srgbClr val="212121"/>
                </a:solidFill>
                <a:effectLst/>
              </a:rPr>
              <a:t>from</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err="1">
                <a:ln>
                  <a:noFill/>
                </a:ln>
                <a:solidFill>
                  <a:srgbClr val="212121"/>
                </a:solidFill>
                <a:effectLst/>
              </a:rPr>
              <a:t>tensorflow.keras.models</a:t>
            </a:r>
            <a:r>
              <a:rPr kumimoji="0" lang="en-GB" altLang="de-DE" sz="1600" b="0" i="0" u="none" strike="noStrike" cap="none" normalizeH="0" baseline="0" dirty="0">
                <a:ln>
                  <a:noFill/>
                </a:ln>
                <a:solidFill>
                  <a:srgbClr val="212121"/>
                </a:solidFill>
                <a:effectLst/>
              </a:rPr>
              <a:t> </a:t>
            </a:r>
            <a:r>
              <a:rPr kumimoji="0" lang="en-GB" altLang="de-DE" sz="1600" b="1" i="0" u="none" strike="noStrike" cap="none" normalizeH="0" baseline="0" dirty="0">
                <a:ln>
                  <a:noFill/>
                </a:ln>
                <a:solidFill>
                  <a:srgbClr val="212121"/>
                </a:solidFill>
                <a:effectLst/>
              </a:rPr>
              <a:t>import</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a:ln>
                  <a:noFill/>
                </a:ln>
                <a:solidFill>
                  <a:schemeClr val="tx1"/>
                </a:solidFill>
                <a:effectLst/>
              </a:rPr>
              <a:t>Sequential</a:t>
            </a:r>
            <a:r>
              <a:rPr kumimoji="0" lang="en-GB" altLang="de-DE" sz="1600" b="0" i="0" u="none" strike="noStrike" cap="none" normalizeH="0" baseline="0" dirty="0">
                <a:ln>
                  <a:noFill/>
                </a:ln>
                <a:solidFill>
                  <a:srgbClr val="21212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altLang="de-DE" sz="1600" b="1" i="0" u="none" strike="noStrike" cap="none" normalizeH="0" baseline="0" dirty="0">
                <a:ln>
                  <a:noFill/>
                </a:ln>
                <a:solidFill>
                  <a:srgbClr val="212121"/>
                </a:solidFill>
                <a:effectLst/>
              </a:rPr>
              <a:t>from</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err="1">
                <a:ln>
                  <a:noFill/>
                </a:ln>
                <a:solidFill>
                  <a:srgbClr val="212121"/>
                </a:solidFill>
                <a:effectLst/>
              </a:rPr>
              <a:t>tensorflow.keras.utils</a:t>
            </a:r>
            <a:r>
              <a:rPr kumimoji="0" lang="en-GB" altLang="de-DE" sz="1600" b="0" i="0" u="none" strike="noStrike" cap="none" normalizeH="0" baseline="0" dirty="0">
                <a:ln>
                  <a:noFill/>
                </a:ln>
                <a:solidFill>
                  <a:srgbClr val="212121"/>
                </a:solidFill>
                <a:effectLst/>
              </a:rPr>
              <a:t> </a:t>
            </a:r>
            <a:r>
              <a:rPr kumimoji="0" lang="en-GB" altLang="de-DE" sz="1600" b="1" i="0" u="none" strike="noStrike" cap="none" normalizeH="0" baseline="0" dirty="0">
                <a:ln>
                  <a:noFill/>
                </a:ln>
                <a:solidFill>
                  <a:srgbClr val="212121"/>
                </a:solidFill>
                <a:effectLst/>
              </a:rPr>
              <a:t>import</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err="1">
                <a:ln>
                  <a:noFill/>
                </a:ln>
                <a:solidFill>
                  <a:schemeClr val="tx1"/>
                </a:solidFill>
                <a:effectLst/>
              </a:rPr>
              <a:t>to_categorical</a:t>
            </a:r>
            <a:r>
              <a:rPr kumimoji="0" lang="en-GB" altLang="de-DE" sz="1600" b="0" i="0" u="none" strike="noStrike" cap="none" normalizeH="0" baseline="0" dirty="0">
                <a:ln>
                  <a:noFill/>
                </a:ln>
                <a:solidFill>
                  <a:srgbClr val="21212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altLang="de-DE" sz="1600" b="1" i="0" u="none" strike="noStrike" cap="none" normalizeH="0" baseline="0" dirty="0">
                <a:ln>
                  <a:noFill/>
                </a:ln>
                <a:solidFill>
                  <a:srgbClr val="212121"/>
                </a:solidFill>
                <a:effectLst/>
              </a:rPr>
              <a:t>from</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err="1">
                <a:ln>
                  <a:noFill/>
                </a:ln>
                <a:solidFill>
                  <a:srgbClr val="212121"/>
                </a:solidFill>
                <a:effectLst/>
              </a:rPr>
              <a:t>tensorflow.keras.optimizers</a:t>
            </a:r>
            <a:r>
              <a:rPr kumimoji="0" lang="en-GB" altLang="de-DE" sz="1600" b="0" i="0" u="none" strike="noStrike" cap="none" normalizeH="0" baseline="0" dirty="0">
                <a:ln>
                  <a:noFill/>
                </a:ln>
                <a:solidFill>
                  <a:srgbClr val="212121"/>
                </a:solidFill>
                <a:effectLst/>
              </a:rPr>
              <a:t> </a:t>
            </a:r>
            <a:r>
              <a:rPr kumimoji="0" lang="en-GB" altLang="de-DE" sz="1600" b="1" i="0" u="none" strike="noStrike" cap="none" normalizeH="0" baseline="0" dirty="0">
                <a:ln>
                  <a:noFill/>
                </a:ln>
                <a:solidFill>
                  <a:srgbClr val="212121"/>
                </a:solidFill>
                <a:effectLst/>
              </a:rPr>
              <a:t>import</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a:ln>
                  <a:noFill/>
                </a:ln>
                <a:solidFill>
                  <a:schemeClr val="tx1"/>
                </a:solidFill>
                <a:effectLst/>
              </a:rPr>
              <a:t>Adam</a:t>
            </a:r>
            <a:r>
              <a:rPr kumimoji="0" lang="en-GB" altLang="de-DE" sz="1600" b="0" i="0" u="none" strike="noStrike" cap="none" normalizeH="0" baseline="0" dirty="0">
                <a:ln>
                  <a:noFill/>
                </a:ln>
                <a:solidFill>
                  <a:srgbClr val="21212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altLang="de-DE" sz="1600" b="1" i="0" u="none" strike="noStrike" cap="none" normalizeH="0" baseline="0" dirty="0">
                <a:ln>
                  <a:noFill/>
                </a:ln>
                <a:solidFill>
                  <a:srgbClr val="212121"/>
                </a:solidFill>
                <a:effectLst/>
              </a:rPr>
              <a:t>import</a:t>
            </a:r>
            <a:r>
              <a:rPr kumimoji="0" lang="en-GB" altLang="de-DE" sz="1600" b="0" i="0" u="none" strike="noStrike" cap="none" normalizeH="0" baseline="0" dirty="0">
                <a:ln>
                  <a:noFill/>
                </a:ln>
                <a:solidFill>
                  <a:srgbClr val="212121"/>
                </a:solidFill>
                <a:effectLst/>
              </a:rPr>
              <a:t> pickle </a:t>
            </a:r>
            <a:r>
              <a:rPr kumimoji="0" lang="en-GB" altLang="de-DE" sz="1600" b="1" i="0" u="none" strike="noStrike" cap="none" normalizeH="0" baseline="0" dirty="0">
                <a:ln>
                  <a:noFill/>
                </a:ln>
                <a:solidFill>
                  <a:srgbClr val="212121"/>
                </a:solidFill>
                <a:effectLst/>
              </a:rPr>
              <a:t>import</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err="1">
                <a:ln>
                  <a:noFill/>
                </a:ln>
                <a:solidFill>
                  <a:srgbClr val="212121"/>
                </a:solidFill>
                <a:effectLst/>
              </a:rPr>
              <a:t>numpy</a:t>
            </a:r>
            <a:r>
              <a:rPr kumimoji="0" lang="en-GB" altLang="de-DE" sz="1600" b="0" i="0" u="none" strike="noStrike" cap="none" normalizeH="0" baseline="0" dirty="0">
                <a:ln>
                  <a:noFill/>
                </a:ln>
                <a:solidFill>
                  <a:srgbClr val="212121"/>
                </a:solidFill>
                <a:effectLst/>
              </a:rPr>
              <a:t> </a:t>
            </a:r>
            <a:r>
              <a:rPr kumimoji="0" lang="en-GB" altLang="de-DE" sz="1600" b="1" i="0" u="none" strike="noStrike" cap="none" normalizeH="0" baseline="0" dirty="0">
                <a:ln>
                  <a:noFill/>
                </a:ln>
                <a:solidFill>
                  <a:srgbClr val="212121"/>
                </a:solidFill>
                <a:effectLst/>
              </a:rPr>
              <a:t>as</a:t>
            </a:r>
            <a:r>
              <a:rPr kumimoji="0" lang="en-GB" altLang="de-DE" sz="1600" b="0" i="0" u="none" strike="noStrike" cap="none" normalizeH="0" baseline="0" dirty="0">
                <a:ln>
                  <a:noFill/>
                </a:ln>
                <a:solidFill>
                  <a:srgbClr val="212121"/>
                </a:solidFill>
                <a:effectLst/>
              </a:rPr>
              <a:t> np </a:t>
            </a:r>
            <a:r>
              <a:rPr kumimoji="0" lang="en-GB" altLang="de-DE" sz="1600" b="1" i="0" u="none" strike="noStrike" cap="none" normalizeH="0" baseline="0" dirty="0">
                <a:ln>
                  <a:noFill/>
                </a:ln>
                <a:solidFill>
                  <a:srgbClr val="212121"/>
                </a:solidFill>
                <a:effectLst/>
              </a:rPr>
              <a:t>import</a:t>
            </a:r>
            <a:r>
              <a:rPr kumimoji="0" lang="en-GB" altLang="de-DE" sz="1600" b="0" i="0" u="none" strike="noStrike" cap="none" normalizeH="0" baseline="0" dirty="0">
                <a:ln>
                  <a:noFill/>
                </a:ln>
                <a:solidFill>
                  <a:srgbClr val="212121"/>
                </a:solidFill>
                <a:effectLst/>
              </a:rPr>
              <a:t> </a:t>
            </a:r>
            <a:r>
              <a:rPr kumimoji="0" lang="en-GB" altLang="de-DE" sz="1600" b="0" i="0" u="none" strike="noStrike" cap="none" normalizeH="0" baseline="0" dirty="0" err="1">
                <a:ln>
                  <a:noFill/>
                </a:ln>
                <a:solidFill>
                  <a:srgbClr val="212121"/>
                </a:solidFill>
                <a:effectLst/>
              </a:rPr>
              <a:t>os</a:t>
            </a:r>
            <a:r>
              <a:rPr kumimoji="0" lang="en-GB" altLang="de-DE" sz="16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734659135"/>
      </p:ext>
    </p:extLst>
  </p:cSld>
  <p:clrMapOvr>
    <a:masterClrMapping/>
  </p:clrMapOvr>
</p:sld>
</file>

<file path=ppt/theme/theme1.xml><?xml version="1.0" encoding="utf-8"?>
<a:theme xmlns:a="http://schemas.openxmlformats.org/drawingml/2006/main" name="Office">
  <a:themeElements>
    <a:clrScheme name="Informatics">
      <a:dk1>
        <a:srgbClr val="000000"/>
      </a:dk1>
      <a:lt1>
        <a:srgbClr val="FFFFFF"/>
      </a:lt1>
      <a:dk2>
        <a:srgbClr val="5E7677"/>
      </a:dk2>
      <a:lt2>
        <a:srgbClr val="DFE4E4"/>
      </a:lt2>
      <a:accent1>
        <a:srgbClr val="D20000"/>
      </a:accent1>
      <a:accent2>
        <a:srgbClr val="A9BE1E"/>
      </a:accent2>
      <a:accent3>
        <a:srgbClr val="FF6B00"/>
      </a:accent3>
      <a:accent4>
        <a:srgbClr val="FFC000"/>
      </a:accent4>
      <a:accent5>
        <a:srgbClr val="FFD000"/>
      </a:accent5>
      <a:accent6>
        <a:srgbClr val="FFFFFF"/>
      </a:accent6>
      <a:hlink>
        <a:srgbClr val="0563C1"/>
      </a:hlink>
      <a:folHlink>
        <a:srgbClr val="954F72"/>
      </a:folHlink>
    </a:clrScheme>
    <a:fontScheme name="Informatics Fonts">
      <a:majorFont>
        <a:latin typeface="Editor Medium"/>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cSys19_Summer_School" id="{09984E8B-9587-BC42-8DAC-A9D175A4E6EC}" vid="{A95A31C2-62F6-6C44-BC96-90AACEEB8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794</Words>
  <Application>Microsoft Office PowerPoint</Application>
  <PresentationFormat>Widescreen</PresentationFormat>
  <Paragraphs>96</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Calibri-Bold</vt:lpstr>
      <vt:lpstr>Courier New</vt:lpstr>
      <vt:lpstr>Editor Medium</vt:lpstr>
      <vt:lpstr>Roboto</vt:lpstr>
      <vt:lpstr>Roboto Light</vt:lpstr>
      <vt:lpstr>Symbol</vt:lpstr>
      <vt:lpstr>Wingdings</vt:lpstr>
      <vt:lpstr>Office</vt:lpstr>
      <vt:lpstr>PowerPoint Presentation</vt:lpstr>
      <vt:lpstr>Short description of Deep Learning for Text classification</vt:lpstr>
      <vt:lpstr>Key specifics of the selected dataset – „Reuters”</vt:lpstr>
      <vt:lpstr>Train model / Model architecture</vt:lpstr>
      <vt:lpstr>Predict model / Model validation based on croped sentences</vt:lpstr>
      <vt:lpstr>Hyperparamter tuning / Accuracy / Runtime</vt:lpstr>
      <vt:lpstr>Visualization</vt:lpstr>
      <vt:lpstr>Conclusions / lessons learned / other findings </vt:lpstr>
      <vt:lpstr>Technical information to be able to run the python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 Neidhardt</dc:creator>
  <cp:lastModifiedBy>Toaso Gabor 0408 EH</cp:lastModifiedBy>
  <cp:revision>175</cp:revision>
  <dcterms:created xsi:type="dcterms:W3CDTF">2019-10-25T11:36:23Z</dcterms:created>
  <dcterms:modified xsi:type="dcterms:W3CDTF">2023-02-08T16:50:56Z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939b85-7e40-4a1d-91e1-0e84c3b219d7_Enabled">
    <vt:lpwstr>true</vt:lpwstr>
  </property>
  <property fmtid="{D5CDD505-2E9C-101B-9397-08002B2CF9AE}" pid="3" name="MSIP_Label_38939b85-7e40-4a1d-91e1-0e84c3b219d7_SetDate">
    <vt:lpwstr>2023-01-16T08:02:31Z</vt:lpwstr>
  </property>
  <property fmtid="{D5CDD505-2E9C-101B-9397-08002B2CF9AE}" pid="4" name="MSIP_Label_38939b85-7e40-4a1d-91e1-0e84c3b219d7_Method">
    <vt:lpwstr>Standard</vt:lpwstr>
  </property>
  <property fmtid="{D5CDD505-2E9C-101B-9397-08002B2CF9AE}" pid="5" name="MSIP_Label_38939b85-7e40-4a1d-91e1-0e84c3b219d7_Name">
    <vt:lpwstr>38939b85-7e40-4a1d-91e1-0e84c3b219d7</vt:lpwstr>
  </property>
  <property fmtid="{D5CDD505-2E9C-101B-9397-08002B2CF9AE}" pid="6" name="MSIP_Label_38939b85-7e40-4a1d-91e1-0e84c3b219d7_SiteId">
    <vt:lpwstr>3ad0376a-54d3-49a6-9e20-52de0a92fc89</vt:lpwstr>
  </property>
  <property fmtid="{D5CDD505-2E9C-101B-9397-08002B2CF9AE}" pid="7" name="MSIP_Label_38939b85-7e40-4a1d-91e1-0e84c3b219d7_ActionId">
    <vt:lpwstr>48f448a9-9122-4ceb-9b27-7a3b840272e5</vt:lpwstr>
  </property>
  <property fmtid="{D5CDD505-2E9C-101B-9397-08002B2CF9AE}" pid="8" name="MSIP_Label_38939b85-7e40-4a1d-91e1-0e84c3b219d7_ContentBits">
    <vt:lpwstr>0</vt:lpwstr>
  </property>
</Properties>
</file>