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000000"/>
          </p15:clr>
        </p15:guide>
        <p15:guide id="2" pos="2880">
          <p15:clr>
            <a:srgbClr val="000000"/>
          </p15:clr>
        </p15:guide>
      </p15:sldGuideLst>
    </p:ext>
    <p:ext uri="http://customooxmlschemas.google.com/">
      <go:slidesCustomData xmlns:go="http://customooxmlschemas.google.com/" r:id="rId66" roundtripDataSignature="AMtx7mg31ysubM2HvwD6HFeM2mrvjLN8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CB0AEC-CAE5-494F-BCFB-BFDAC03348F8}">
  <a:tblStyle styleId="{49CB0AEC-CAE5-494F-BCFB-BFDAC03348F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customschemas.google.com/relationships/presentationmetadata" Target="metadata"/><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2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2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2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2" name="Google Shape;222;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3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3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3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3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4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4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4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4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8" name="Google Shape;348;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4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4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4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4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4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5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5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4" name="Google Shape;394;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5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5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5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5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5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5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5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5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6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6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63"/>
          <p:cNvSpPr txBox="1"/>
          <p:nvPr>
            <p:ph idx="10" type="dt"/>
          </p:nvPr>
        </p:nvSpPr>
        <p:spPr>
          <a:xfrm>
            <a:off x="457200" y="5296960"/>
            <a:ext cx="21336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3"/>
          <p:cNvSpPr txBox="1"/>
          <p:nvPr>
            <p:ph idx="11" type="ftr"/>
          </p:nvPr>
        </p:nvSpPr>
        <p:spPr>
          <a:xfrm>
            <a:off x="3124200" y="5296960"/>
            <a:ext cx="28956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63"/>
          <p:cNvSpPr txBox="1"/>
          <p:nvPr>
            <p:ph idx="12" type="sldNum"/>
          </p:nvPr>
        </p:nvSpPr>
        <p:spPr>
          <a:xfrm>
            <a:off x="6553200" y="5296960"/>
            <a:ext cx="21336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72"/>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72"/>
          <p:cNvSpPr txBox="1"/>
          <p:nvPr>
            <p:ph idx="1" type="body"/>
          </p:nvPr>
        </p:nvSpPr>
        <p:spPr>
          <a:xfrm rot="5400000">
            <a:off x="2686182" y="-895482"/>
            <a:ext cx="3771636"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72"/>
          <p:cNvSpPr txBox="1"/>
          <p:nvPr>
            <p:ph idx="10" type="dt"/>
          </p:nvPr>
        </p:nvSpPr>
        <p:spPr>
          <a:xfrm>
            <a:off x="457200" y="5296960"/>
            <a:ext cx="21336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2"/>
          <p:cNvSpPr txBox="1"/>
          <p:nvPr>
            <p:ph idx="11" type="ftr"/>
          </p:nvPr>
        </p:nvSpPr>
        <p:spPr>
          <a:xfrm>
            <a:off x="3124200" y="5296960"/>
            <a:ext cx="28956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2"/>
          <p:cNvSpPr txBox="1"/>
          <p:nvPr>
            <p:ph idx="12" type="sldNum"/>
          </p:nvPr>
        </p:nvSpPr>
        <p:spPr>
          <a:xfrm>
            <a:off x="6553200" y="5296960"/>
            <a:ext cx="21336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73"/>
          <p:cNvSpPr txBox="1"/>
          <p:nvPr>
            <p:ph type="title"/>
          </p:nvPr>
        </p:nvSpPr>
        <p:spPr>
          <a:xfrm rot="5400000">
            <a:off x="5626100" y="1193800"/>
            <a:ext cx="4064000"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73"/>
          <p:cNvSpPr txBox="1"/>
          <p:nvPr>
            <p:ph idx="1" type="body"/>
          </p:nvPr>
        </p:nvSpPr>
        <p:spPr>
          <a:xfrm rot="5400000">
            <a:off x="1435100" y="-787400"/>
            <a:ext cx="4064000"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73"/>
          <p:cNvSpPr txBox="1"/>
          <p:nvPr>
            <p:ph idx="10" type="dt"/>
          </p:nvPr>
        </p:nvSpPr>
        <p:spPr>
          <a:xfrm>
            <a:off x="457200" y="5296960"/>
            <a:ext cx="21336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3"/>
          <p:cNvSpPr txBox="1"/>
          <p:nvPr>
            <p:ph idx="11" type="ftr"/>
          </p:nvPr>
        </p:nvSpPr>
        <p:spPr>
          <a:xfrm>
            <a:off x="3124200" y="5296960"/>
            <a:ext cx="28956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3"/>
          <p:cNvSpPr txBox="1"/>
          <p:nvPr>
            <p:ph idx="12" type="sldNum"/>
          </p:nvPr>
        </p:nvSpPr>
        <p:spPr>
          <a:xfrm>
            <a:off x="6553200" y="5296960"/>
            <a:ext cx="21336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64"/>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64"/>
          <p:cNvSpPr txBox="1"/>
          <p:nvPr>
            <p:ph idx="10" type="dt"/>
          </p:nvPr>
        </p:nvSpPr>
        <p:spPr>
          <a:xfrm>
            <a:off x="457200" y="5296960"/>
            <a:ext cx="21336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4"/>
          <p:cNvSpPr txBox="1"/>
          <p:nvPr>
            <p:ph idx="11" type="ftr"/>
          </p:nvPr>
        </p:nvSpPr>
        <p:spPr>
          <a:xfrm>
            <a:off x="3124200" y="5296960"/>
            <a:ext cx="28956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4"/>
          <p:cNvSpPr txBox="1"/>
          <p:nvPr>
            <p:ph idx="12" type="sldNum"/>
          </p:nvPr>
        </p:nvSpPr>
        <p:spPr>
          <a:xfrm>
            <a:off x="6553200" y="5296960"/>
            <a:ext cx="21336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65"/>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65"/>
          <p:cNvSpPr txBox="1"/>
          <p:nvPr>
            <p:ph idx="1" type="body"/>
          </p:nvPr>
        </p:nvSpPr>
        <p:spPr>
          <a:xfrm>
            <a:off x="457200" y="1333500"/>
            <a:ext cx="8229600" cy="377163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65"/>
          <p:cNvSpPr txBox="1"/>
          <p:nvPr>
            <p:ph idx="10" type="dt"/>
          </p:nvPr>
        </p:nvSpPr>
        <p:spPr>
          <a:xfrm>
            <a:off x="457200" y="5296960"/>
            <a:ext cx="21336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5"/>
          <p:cNvSpPr txBox="1"/>
          <p:nvPr>
            <p:ph idx="11" type="ftr"/>
          </p:nvPr>
        </p:nvSpPr>
        <p:spPr>
          <a:xfrm>
            <a:off x="3124200" y="5296960"/>
            <a:ext cx="28956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5"/>
          <p:cNvSpPr txBox="1"/>
          <p:nvPr>
            <p:ph idx="12" type="sldNum"/>
          </p:nvPr>
        </p:nvSpPr>
        <p:spPr>
          <a:xfrm>
            <a:off x="6553200" y="5296960"/>
            <a:ext cx="21336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66"/>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6"/>
          <p:cNvSpPr txBox="1"/>
          <p:nvPr>
            <p:ph idx="1" type="body"/>
          </p:nvPr>
        </p:nvSpPr>
        <p:spPr>
          <a:xfrm>
            <a:off x="457200" y="1111250"/>
            <a:ext cx="4038600" cy="314325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66"/>
          <p:cNvSpPr txBox="1"/>
          <p:nvPr>
            <p:ph idx="2" type="body"/>
          </p:nvPr>
        </p:nvSpPr>
        <p:spPr>
          <a:xfrm>
            <a:off x="4648200" y="1111250"/>
            <a:ext cx="4038600" cy="314325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66"/>
          <p:cNvSpPr txBox="1"/>
          <p:nvPr>
            <p:ph idx="10" type="dt"/>
          </p:nvPr>
        </p:nvSpPr>
        <p:spPr>
          <a:xfrm>
            <a:off x="457200" y="5296960"/>
            <a:ext cx="21336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6"/>
          <p:cNvSpPr txBox="1"/>
          <p:nvPr>
            <p:ph idx="11" type="ftr"/>
          </p:nvPr>
        </p:nvSpPr>
        <p:spPr>
          <a:xfrm>
            <a:off x="3124200" y="5296960"/>
            <a:ext cx="28956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6"/>
          <p:cNvSpPr txBox="1"/>
          <p:nvPr>
            <p:ph idx="12" type="sldNum"/>
          </p:nvPr>
        </p:nvSpPr>
        <p:spPr>
          <a:xfrm>
            <a:off x="6553200" y="5296960"/>
            <a:ext cx="21336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67"/>
          <p:cNvSpPr txBox="1"/>
          <p:nvPr>
            <p:ph type="ctrTitle"/>
          </p:nvPr>
        </p:nvSpPr>
        <p:spPr>
          <a:xfrm>
            <a:off x="685800" y="1775356"/>
            <a:ext cx="7772400" cy="122502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7"/>
          <p:cNvSpPr txBox="1"/>
          <p:nvPr>
            <p:ph idx="1" type="subTitle"/>
          </p:nvPr>
        </p:nvSpPr>
        <p:spPr>
          <a:xfrm>
            <a:off x="1371600" y="3238500"/>
            <a:ext cx="6400800" cy="14605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40" name="Google Shape;40;p67"/>
          <p:cNvSpPr txBox="1"/>
          <p:nvPr>
            <p:ph idx="10" type="dt"/>
          </p:nvPr>
        </p:nvSpPr>
        <p:spPr>
          <a:xfrm>
            <a:off x="457200" y="5296960"/>
            <a:ext cx="21336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7"/>
          <p:cNvSpPr txBox="1"/>
          <p:nvPr>
            <p:ph idx="11" type="ftr"/>
          </p:nvPr>
        </p:nvSpPr>
        <p:spPr>
          <a:xfrm>
            <a:off x="3124200" y="5296960"/>
            <a:ext cx="28956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7"/>
          <p:cNvSpPr txBox="1"/>
          <p:nvPr>
            <p:ph idx="12" type="sldNum"/>
          </p:nvPr>
        </p:nvSpPr>
        <p:spPr>
          <a:xfrm>
            <a:off x="6553200" y="5296960"/>
            <a:ext cx="21336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8"/>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8"/>
          <p:cNvSpPr txBox="1"/>
          <p:nvPr>
            <p:ph idx="1" type="body"/>
          </p:nvPr>
        </p:nvSpPr>
        <p:spPr>
          <a:xfrm>
            <a:off x="457200" y="1279262"/>
            <a:ext cx="4040188" cy="533135"/>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68"/>
          <p:cNvSpPr txBox="1"/>
          <p:nvPr>
            <p:ph idx="2" type="body"/>
          </p:nvPr>
        </p:nvSpPr>
        <p:spPr>
          <a:xfrm>
            <a:off x="457200" y="1812396"/>
            <a:ext cx="4040188" cy="329274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68"/>
          <p:cNvSpPr txBox="1"/>
          <p:nvPr>
            <p:ph idx="3" type="body"/>
          </p:nvPr>
        </p:nvSpPr>
        <p:spPr>
          <a:xfrm>
            <a:off x="4645028" y="1279262"/>
            <a:ext cx="4041775" cy="533135"/>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8"/>
          <p:cNvSpPr txBox="1"/>
          <p:nvPr>
            <p:ph idx="4" type="body"/>
          </p:nvPr>
        </p:nvSpPr>
        <p:spPr>
          <a:xfrm>
            <a:off x="4645028" y="1812396"/>
            <a:ext cx="4041775" cy="329274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9" name="Google Shape;49;p68"/>
          <p:cNvSpPr txBox="1"/>
          <p:nvPr>
            <p:ph idx="10" type="dt"/>
          </p:nvPr>
        </p:nvSpPr>
        <p:spPr>
          <a:xfrm>
            <a:off x="457200" y="5296960"/>
            <a:ext cx="21336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8"/>
          <p:cNvSpPr txBox="1"/>
          <p:nvPr>
            <p:ph idx="11" type="ftr"/>
          </p:nvPr>
        </p:nvSpPr>
        <p:spPr>
          <a:xfrm>
            <a:off x="3124200" y="5296960"/>
            <a:ext cx="28956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8"/>
          <p:cNvSpPr txBox="1"/>
          <p:nvPr>
            <p:ph idx="12" type="sldNum"/>
          </p:nvPr>
        </p:nvSpPr>
        <p:spPr>
          <a:xfrm>
            <a:off x="6553200" y="5296960"/>
            <a:ext cx="21336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69"/>
          <p:cNvSpPr txBox="1"/>
          <p:nvPr>
            <p:ph type="title"/>
          </p:nvPr>
        </p:nvSpPr>
        <p:spPr>
          <a:xfrm>
            <a:off x="722313" y="3672418"/>
            <a:ext cx="7772400" cy="113506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Arial"/>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9"/>
          <p:cNvSpPr txBox="1"/>
          <p:nvPr>
            <p:ph idx="1" type="body"/>
          </p:nvPr>
        </p:nvSpPr>
        <p:spPr>
          <a:xfrm>
            <a:off x="722313" y="2422261"/>
            <a:ext cx="7772400" cy="1250156"/>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5" name="Google Shape;55;p69"/>
          <p:cNvSpPr txBox="1"/>
          <p:nvPr>
            <p:ph idx="10" type="dt"/>
          </p:nvPr>
        </p:nvSpPr>
        <p:spPr>
          <a:xfrm>
            <a:off x="457200" y="5296960"/>
            <a:ext cx="21336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9"/>
          <p:cNvSpPr txBox="1"/>
          <p:nvPr>
            <p:ph idx="11" type="ftr"/>
          </p:nvPr>
        </p:nvSpPr>
        <p:spPr>
          <a:xfrm>
            <a:off x="3124200" y="5296960"/>
            <a:ext cx="28956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9"/>
          <p:cNvSpPr txBox="1"/>
          <p:nvPr>
            <p:ph idx="12" type="sldNum"/>
          </p:nvPr>
        </p:nvSpPr>
        <p:spPr>
          <a:xfrm>
            <a:off x="6553200" y="5296960"/>
            <a:ext cx="21336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70"/>
          <p:cNvSpPr txBox="1"/>
          <p:nvPr>
            <p:ph type="title"/>
          </p:nvPr>
        </p:nvSpPr>
        <p:spPr>
          <a:xfrm>
            <a:off x="457203" y="227543"/>
            <a:ext cx="3008313" cy="9683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0"/>
          <p:cNvSpPr txBox="1"/>
          <p:nvPr>
            <p:ph idx="1" type="body"/>
          </p:nvPr>
        </p:nvSpPr>
        <p:spPr>
          <a:xfrm>
            <a:off x="3575050" y="227542"/>
            <a:ext cx="5111750" cy="4877594"/>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70"/>
          <p:cNvSpPr txBox="1"/>
          <p:nvPr>
            <p:ph idx="2" type="body"/>
          </p:nvPr>
        </p:nvSpPr>
        <p:spPr>
          <a:xfrm>
            <a:off x="457203" y="1195918"/>
            <a:ext cx="3008313" cy="3909219"/>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70"/>
          <p:cNvSpPr txBox="1"/>
          <p:nvPr>
            <p:ph idx="10" type="dt"/>
          </p:nvPr>
        </p:nvSpPr>
        <p:spPr>
          <a:xfrm>
            <a:off x="457200" y="5296960"/>
            <a:ext cx="21336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0"/>
          <p:cNvSpPr txBox="1"/>
          <p:nvPr>
            <p:ph idx="11" type="ftr"/>
          </p:nvPr>
        </p:nvSpPr>
        <p:spPr>
          <a:xfrm>
            <a:off x="3124200" y="5296960"/>
            <a:ext cx="28956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0"/>
          <p:cNvSpPr txBox="1"/>
          <p:nvPr>
            <p:ph idx="12" type="sldNum"/>
          </p:nvPr>
        </p:nvSpPr>
        <p:spPr>
          <a:xfrm>
            <a:off x="6553200" y="5296960"/>
            <a:ext cx="21336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71"/>
          <p:cNvSpPr txBox="1"/>
          <p:nvPr>
            <p:ph type="title"/>
          </p:nvPr>
        </p:nvSpPr>
        <p:spPr>
          <a:xfrm>
            <a:off x="1792288" y="4000500"/>
            <a:ext cx="5486400" cy="47228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71"/>
          <p:cNvSpPr/>
          <p:nvPr>
            <p:ph idx="2" type="pic"/>
          </p:nvPr>
        </p:nvSpPr>
        <p:spPr>
          <a:xfrm>
            <a:off x="1792288" y="510646"/>
            <a:ext cx="5486400" cy="34290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71"/>
          <p:cNvSpPr txBox="1"/>
          <p:nvPr>
            <p:ph idx="1" type="body"/>
          </p:nvPr>
        </p:nvSpPr>
        <p:spPr>
          <a:xfrm>
            <a:off x="1792288" y="4472782"/>
            <a:ext cx="5486400" cy="670718"/>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71"/>
          <p:cNvSpPr txBox="1"/>
          <p:nvPr>
            <p:ph idx="10" type="dt"/>
          </p:nvPr>
        </p:nvSpPr>
        <p:spPr>
          <a:xfrm>
            <a:off x="457200" y="5296960"/>
            <a:ext cx="21336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1"/>
          <p:cNvSpPr txBox="1"/>
          <p:nvPr>
            <p:ph idx="11" type="ftr"/>
          </p:nvPr>
        </p:nvSpPr>
        <p:spPr>
          <a:xfrm>
            <a:off x="3124200" y="5296960"/>
            <a:ext cx="28956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1"/>
          <p:cNvSpPr txBox="1"/>
          <p:nvPr>
            <p:ph idx="12" type="sldNum"/>
          </p:nvPr>
        </p:nvSpPr>
        <p:spPr>
          <a:xfrm>
            <a:off x="6553200" y="5296960"/>
            <a:ext cx="21336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2"/>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2"/>
          <p:cNvSpPr txBox="1"/>
          <p:nvPr>
            <p:ph idx="1" type="body"/>
          </p:nvPr>
        </p:nvSpPr>
        <p:spPr>
          <a:xfrm>
            <a:off x="457200" y="1333500"/>
            <a:ext cx="8229600" cy="3771636"/>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62"/>
          <p:cNvSpPr txBox="1"/>
          <p:nvPr>
            <p:ph idx="10" type="dt"/>
          </p:nvPr>
        </p:nvSpPr>
        <p:spPr>
          <a:xfrm>
            <a:off x="457200" y="5296960"/>
            <a:ext cx="2133600" cy="30427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62"/>
          <p:cNvSpPr txBox="1"/>
          <p:nvPr>
            <p:ph idx="11" type="ftr"/>
          </p:nvPr>
        </p:nvSpPr>
        <p:spPr>
          <a:xfrm>
            <a:off x="3124200" y="5296960"/>
            <a:ext cx="2895600" cy="304271"/>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62"/>
          <p:cNvSpPr txBox="1"/>
          <p:nvPr>
            <p:ph idx="12" type="sldNum"/>
          </p:nvPr>
        </p:nvSpPr>
        <p:spPr>
          <a:xfrm>
            <a:off x="6553200" y="5296960"/>
            <a:ext cx="2133600" cy="304271"/>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47.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3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rohanharode07/webmd-drug-reviews-dataset" TargetMode="Externa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3.png"/><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38.png"/><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en.wikipedia.org/wiki/Data_analysis" TargetMode="External"/><Relationship Id="rId4" Type="http://schemas.openxmlformats.org/officeDocument/2006/relationships/hyperlink" Target="https://en.wikipedia.org/wiki/Data_set" TargetMode="External"/><Relationship Id="rId9" Type="http://schemas.openxmlformats.org/officeDocument/2006/relationships/hyperlink" Target="https://en.wikipedia.org/wiki/Animation" TargetMode="External"/><Relationship Id="rId5" Type="http://schemas.openxmlformats.org/officeDocument/2006/relationships/hyperlink" Target="https://en.wikipedia.org/wiki/Statistical_graphics" TargetMode="External"/><Relationship Id="rId6" Type="http://schemas.openxmlformats.org/officeDocument/2006/relationships/hyperlink" Target="https://en.wikipedia.org/wiki/Data_visualization" TargetMode="External"/><Relationship Id="rId7" Type="http://schemas.openxmlformats.org/officeDocument/2006/relationships/hyperlink" Target="https://en.wikipedia.org/wiki/Image" TargetMode="External"/><Relationship Id="rId8" Type="http://schemas.openxmlformats.org/officeDocument/2006/relationships/hyperlink" Target="https://en.wikipedia.org/wiki/Diagra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idx="4294967295" type="ctrTitle"/>
          </p:nvPr>
        </p:nvSpPr>
        <p:spPr>
          <a:xfrm>
            <a:off x="571500" y="476250"/>
            <a:ext cx="8572500" cy="1250950"/>
          </a:xfrm>
          <a:prstGeom prst="rect">
            <a:avLst/>
          </a:prstGeom>
          <a:noFill/>
          <a:ln>
            <a:noFill/>
          </a:ln>
        </p:spPr>
        <p:txBody>
          <a:bodyPr anchorCtr="0" anchor="ctr" bIns="45700" lIns="91425" spcFirstLastPara="1" rIns="91425" wrap="square" tIns="45700">
            <a:normAutofit fontScale="90000"/>
          </a:bodyPr>
          <a:lstStyle/>
          <a:p>
            <a:pPr indent="0" lvl="0" marL="0" marR="0" rtl="0" algn="ctr">
              <a:spcBef>
                <a:spcPts val="0"/>
              </a:spcBef>
              <a:spcAft>
                <a:spcPts val="0"/>
              </a:spcAft>
              <a:buClr>
                <a:schemeClr val="dk1"/>
              </a:buClr>
              <a:buSzPct val="100000"/>
              <a:buFont typeface="Arial"/>
              <a:buNone/>
            </a:pPr>
            <a:r>
              <a:rPr b="1" i="0" lang="en-IN" sz="4400" u="none" cap="none" strike="noStrike">
                <a:solidFill>
                  <a:schemeClr val="dk1"/>
                </a:solidFill>
                <a:latin typeface="Arial"/>
                <a:ea typeface="Arial"/>
                <a:cs typeface="Arial"/>
                <a:sym typeface="Arial"/>
              </a:rPr>
              <a:t>Project Name : Medicine Side-Effect Analysis</a:t>
            </a:r>
            <a:br>
              <a:rPr b="1" i="0" lang="en-IN" sz="4400" u="none" cap="none" strike="noStrike">
                <a:solidFill>
                  <a:schemeClr val="dk1"/>
                </a:solidFill>
                <a:latin typeface="Arial"/>
                <a:ea typeface="Arial"/>
                <a:cs typeface="Arial"/>
                <a:sym typeface="Arial"/>
              </a:rPr>
            </a:br>
            <a:endParaRPr b="0" i="0" sz="4400" u="none" cap="none" strike="noStrike">
              <a:solidFill>
                <a:schemeClr val="dk1"/>
              </a:solidFill>
              <a:latin typeface="Arial"/>
              <a:ea typeface="Arial"/>
              <a:cs typeface="Arial"/>
              <a:sym typeface="Arial"/>
            </a:endParaRPr>
          </a:p>
        </p:txBody>
      </p:sp>
      <p:sp>
        <p:nvSpPr>
          <p:cNvPr id="90" name="Google Shape;90;p1"/>
          <p:cNvSpPr txBox="1"/>
          <p:nvPr>
            <p:ph idx="4294967295" type="subTitle"/>
          </p:nvPr>
        </p:nvSpPr>
        <p:spPr>
          <a:xfrm>
            <a:off x="428596" y="1643063"/>
            <a:ext cx="8429684" cy="386873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342900" marR="0" rtl="0" algn="l">
              <a:spcBef>
                <a:spcPts val="0"/>
              </a:spcBef>
              <a:spcAft>
                <a:spcPts val="0"/>
              </a:spcAft>
              <a:buClr>
                <a:schemeClr val="dk1"/>
              </a:buClr>
              <a:buSzPts val="2400"/>
              <a:buFont typeface="Arial"/>
              <a:buNone/>
            </a:pPr>
            <a:r>
              <a:rPr b="0" i="0" lang="en-IN" sz="2400" u="none" cap="none" strike="noStrike">
                <a:solidFill>
                  <a:schemeClr val="dk1"/>
                </a:solidFill>
                <a:latin typeface="Arial"/>
                <a:ea typeface="Arial"/>
                <a:cs typeface="Arial"/>
                <a:sym typeface="Arial"/>
              </a:rPr>
              <a:t>Team 2 Name:-  1) Rukhsar Tamboli    </a:t>
            </a:r>
            <a:endParaRPr b="0" i="0" sz="2400" u="none" cap="none" strike="noStrike">
              <a:solidFill>
                <a:schemeClr val="dk1"/>
              </a:solidFill>
              <a:latin typeface="Arial"/>
              <a:ea typeface="Arial"/>
              <a:cs typeface="Arial"/>
              <a:sym typeface="Arial"/>
            </a:endParaRPr>
          </a:p>
          <a:p>
            <a:pPr indent="-342900" lvl="0" marL="342900" marR="0" rtl="0" algn="l">
              <a:spcBef>
                <a:spcPts val="480"/>
              </a:spcBef>
              <a:spcAft>
                <a:spcPts val="0"/>
              </a:spcAft>
              <a:buClr>
                <a:schemeClr val="dk1"/>
              </a:buClr>
              <a:buSzPts val="2400"/>
              <a:buFont typeface="Arial"/>
              <a:buNone/>
            </a:pPr>
            <a:r>
              <a:rPr b="0" i="0" lang="en-IN" sz="2400" u="none" cap="none" strike="noStrike">
                <a:solidFill>
                  <a:schemeClr val="dk1"/>
                </a:solidFill>
                <a:latin typeface="Arial"/>
                <a:ea typeface="Arial"/>
                <a:cs typeface="Arial"/>
                <a:sym typeface="Arial"/>
              </a:rPr>
              <a:t>                           2) Vilas  Tade</a:t>
            </a:r>
            <a:endParaRPr b="0" i="0" sz="2400" u="none" cap="none" strike="noStrike">
              <a:solidFill>
                <a:schemeClr val="dk1"/>
              </a:solidFill>
              <a:latin typeface="Arial"/>
              <a:ea typeface="Arial"/>
              <a:cs typeface="Arial"/>
              <a:sym typeface="Arial"/>
            </a:endParaRPr>
          </a:p>
          <a:p>
            <a:pPr indent="-342900" lvl="0" marL="342900" marR="0" rtl="0" algn="l">
              <a:spcBef>
                <a:spcPts val="480"/>
              </a:spcBef>
              <a:spcAft>
                <a:spcPts val="0"/>
              </a:spcAft>
              <a:buClr>
                <a:schemeClr val="dk1"/>
              </a:buClr>
              <a:buSzPts val="2400"/>
              <a:buFont typeface="Arial"/>
              <a:buNone/>
            </a:pPr>
            <a:r>
              <a:rPr b="0" i="0" lang="en-IN" sz="2400" u="none" cap="none" strike="noStrike">
                <a:solidFill>
                  <a:schemeClr val="dk1"/>
                </a:solidFill>
                <a:latin typeface="Arial"/>
                <a:ea typeface="Arial"/>
                <a:cs typeface="Arial"/>
                <a:sym typeface="Arial"/>
              </a:rPr>
              <a:t>                           3) Akshay Ramteke</a:t>
            </a:r>
            <a:endParaRPr b="0" i="0" sz="2400" u="none" cap="none" strike="noStrike">
              <a:solidFill>
                <a:schemeClr val="dk1"/>
              </a:solidFill>
              <a:latin typeface="Arial"/>
              <a:ea typeface="Arial"/>
              <a:cs typeface="Arial"/>
              <a:sym typeface="Arial"/>
            </a:endParaRPr>
          </a:p>
          <a:p>
            <a:pPr indent="-342900" lvl="0" marL="342900" marR="0" rtl="0" algn="l">
              <a:spcBef>
                <a:spcPts val="480"/>
              </a:spcBef>
              <a:spcAft>
                <a:spcPts val="0"/>
              </a:spcAft>
              <a:buClr>
                <a:schemeClr val="dk1"/>
              </a:buClr>
              <a:buSzPts val="2400"/>
              <a:buFont typeface="Arial"/>
              <a:buNone/>
            </a:pPr>
            <a:r>
              <a:rPr b="0" i="0" lang="en-IN" sz="2400" u="none" cap="none" strike="noStrike">
                <a:solidFill>
                  <a:schemeClr val="dk1"/>
                </a:solidFill>
                <a:latin typeface="Arial"/>
                <a:ea typeface="Arial"/>
                <a:cs typeface="Arial"/>
                <a:sym typeface="Arial"/>
              </a:rPr>
              <a:t>                           4) Krushna  Ghuge</a:t>
            </a:r>
            <a:endParaRPr/>
          </a:p>
          <a:p>
            <a:pPr indent="-342900" lvl="0" marL="342900" marR="0" rtl="0" algn="l">
              <a:spcBef>
                <a:spcPts val="480"/>
              </a:spcBef>
              <a:spcAft>
                <a:spcPts val="0"/>
              </a:spcAft>
              <a:buClr>
                <a:schemeClr val="dk1"/>
              </a:buClr>
              <a:buSzPts val="2400"/>
              <a:buFont typeface="Arial"/>
              <a:buNone/>
            </a:pPr>
            <a:r>
              <a:rPr b="0" i="0" lang="en-IN" sz="2400" u="none" cap="none" strike="noStrike">
                <a:solidFill>
                  <a:schemeClr val="dk1"/>
                </a:solidFill>
                <a:latin typeface="Arial"/>
                <a:ea typeface="Arial"/>
                <a:cs typeface="Arial"/>
                <a:sym typeface="Arial"/>
              </a:rPr>
              <a:t>                           5) Premkumar Dhanawade</a:t>
            </a:r>
            <a:endParaRPr b="0" i="0" sz="2400" u="none" cap="none" strike="noStrike">
              <a:solidFill>
                <a:schemeClr val="dk1"/>
              </a:solidFill>
              <a:latin typeface="Arial"/>
              <a:ea typeface="Arial"/>
              <a:cs typeface="Arial"/>
              <a:sym typeface="Arial"/>
            </a:endParaRPr>
          </a:p>
          <a:p>
            <a:pPr indent="-342900" lvl="0" marL="342900" marR="0" rtl="0" algn="l">
              <a:spcBef>
                <a:spcPts val="480"/>
              </a:spcBef>
              <a:spcAft>
                <a:spcPts val="0"/>
              </a:spcAft>
              <a:buClr>
                <a:schemeClr val="dk1"/>
              </a:buClr>
              <a:buSzPts val="2400"/>
              <a:buFont typeface="Arial"/>
              <a:buNone/>
            </a:pPr>
            <a:r>
              <a:rPr b="0" i="0" lang="en-IN" sz="2400" u="none" cap="none" strike="noStrike">
                <a:solidFill>
                  <a:schemeClr val="dk1"/>
                </a:solidFill>
                <a:latin typeface="Arial"/>
                <a:ea typeface="Arial"/>
                <a:cs typeface="Arial"/>
                <a:sym typeface="Arial"/>
              </a:rPr>
              <a:t>                           </a:t>
            </a:r>
            <a:endParaRPr/>
          </a:p>
          <a:p>
            <a:pPr indent="-342900" lvl="0" marL="342900" marR="0" rtl="0" algn="l">
              <a:spcBef>
                <a:spcPts val="480"/>
              </a:spcBef>
              <a:spcAft>
                <a:spcPts val="0"/>
              </a:spcAft>
              <a:buClr>
                <a:schemeClr val="dk1"/>
              </a:buClr>
              <a:buSzPts val="2400"/>
              <a:buFont typeface="Arial"/>
              <a:buNone/>
            </a:pPr>
            <a:r>
              <a:rPr b="0" i="0" lang="en-IN" sz="2400" u="none" cap="none" strike="noStrike">
                <a:solidFill>
                  <a:schemeClr val="dk1"/>
                </a:solidFill>
                <a:latin typeface="Arial"/>
                <a:ea typeface="Arial"/>
                <a:cs typeface="Arial"/>
                <a:sym typeface="Arial"/>
              </a:rPr>
              <a:t>Mentor  Name:- Vinod Sir</a:t>
            </a:r>
            <a:endParaRPr/>
          </a:p>
          <a:p>
            <a:pPr indent="-342900" lvl="0" marL="342900" marR="0" rtl="0" algn="l">
              <a:spcBef>
                <a:spcPts val="480"/>
              </a:spcBef>
              <a:spcAft>
                <a:spcPts val="0"/>
              </a:spcAft>
              <a:buClr>
                <a:schemeClr val="dk1"/>
              </a:buClr>
              <a:buSzPts val="2400"/>
              <a:buFont typeface="Arial"/>
              <a:buNone/>
            </a:pPr>
            <a:r>
              <a:rPr b="0" i="0" lang="en-IN" sz="2400" u="none" cap="none" strike="noStrike">
                <a:solidFill>
                  <a:schemeClr val="dk1"/>
                </a:solidFill>
                <a:latin typeface="Arial"/>
                <a:ea typeface="Arial"/>
                <a:cs typeface="Arial"/>
                <a:sym typeface="Arial"/>
              </a:rPr>
              <a:t>Date :- 02-June-2021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2"/>
          <p:cNvSpPr txBox="1"/>
          <p:nvPr>
            <p:ph type="title"/>
          </p:nvPr>
        </p:nvSpPr>
        <p:spPr>
          <a:xfrm>
            <a:off x="457200" y="214295"/>
            <a:ext cx="8229600" cy="8572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Arial"/>
              <a:buNone/>
            </a:pPr>
            <a:r>
              <a:rPr b="1" i="1" lang="en-IN" sz="2800"/>
              <a:t>Count of Drug by Age group</a:t>
            </a:r>
            <a:endParaRPr b="1" i="1" sz="2800"/>
          </a:p>
        </p:txBody>
      </p:sp>
      <p:sp>
        <p:nvSpPr>
          <p:cNvPr id="144" name="Google Shape;144;p12"/>
          <p:cNvSpPr txBox="1"/>
          <p:nvPr>
            <p:ph idx="1" type="body"/>
          </p:nvPr>
        </p:nvSpPr>
        <p:spPr>
          <a:xfrm>
            <a:off x="457200" y="1000112"/>
            <a:ext cx="8229600" cy="44291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None/>
            </a:pPr>
            <a:r>
              <a:rPr b="1" lang="en-IN" sz="2000"/>
              <a:t> Age group                         Count  </a:t>
            </a:r>
            <a:r>
              <a:rPr lang="en-IN" sz="2000"/>
              <a:t>                                </a:t>
            </a:r>
            <a:r>
              <a:rPr b="1" lang="en-IN" sz="2000"/>
              <a:t>Percentage</a:t>
            </a:r>
            <a:endParaRPr/>
          </a:p>
          <a:p>
            <a:pPr indent="-342900" lvl="0" marL="342900" rtl="0" algn="l">
              <a:spcBef>
                <a:spcPts val="400"/>
              </a:spcBef>
              <a:spcAft>
                <a:spcPts val="0"/>
              </a:spcAft>
              <a:buClr>
                <a:schemeClr val="dk1"/>
              </a:buClr>
              <a:buSzPts val="2000"/>
              <a:buNone/>
            </a:pPr>
            <a:r>
              <a:rPr lang="en-IN" sz="2000"/>
              <a:t>0-2                                          341                                           0.12%</a:t>
            </a:r>
            <a:endParaRPr/>
          </a:p>
          <a:p>
            <a:pPr indent="-342900" lvl="0" marL="342900" rtl="0" algn="l">
              <a:spcBef>
                <a:spcPts val="400"/>
              </a:spcBef>
              <a:spcAft>
                <a:spcPts val="0"/>
              </a:spcAft>
              <a:buClr>
                <a:schemeClr val="dk1"/>
              </a:buClr>
              <a:buSzPts val="2000"/>
              <a:buNone/>
            </a:pPr>
            <a:r>
              <a:rPr lang="en-IN" sz="2000"/>
              <a:t>3-6                                          655                                           0.22%</a:t>
            </a:r>
            <a:endParaRPr/>
          </a:p>
          <a:p>
            <a:pPr indent="-342900" lvl="0" marL="342900" rtl="0" algn="l">
              <a:spcBef>
                <a:spcPts val="400"/>
              </a:spcBef>
              <a:spcAft>
                <a:spcPts val="0"/>
              </a:spcAft>
              <a:buClr>
                <a:schemeClr val="dk1"/>
              </a:buClr>
              <a:buSzPts val="2000"/>
              <a:buNone/>
            </a:pPr>
            <a:r>
              <a:rPr lang="en-IN" sz="2000"/>
              <a:t>7-12                                      1384                                           0.47%</a:t>
            </a:r>
            <a:endParaRPr/>
          </a:p>
          <a:p>
            <a:pPr indent="-342900" lvl="0" marL="342900" rtl="0" algn="l">
              <a:spcBef>
                <a:spcPts val="400"/>
              </a:spcBef>
              <a:spcAft>
                <a:spcPts val="0"/>
              </a:spcAft>
              <a:buClr>
                <a:schemeClr val="dk1"/>
              </a:buClr>
              <a:buSzPts val="2000"/>
              <a:buNone/>
            </a:pPr>
            <a:r>
              <a:rPr lang="en-IN" sz="2000"/>
              <a:t>13-18                                    5905                                           1.92%</a:t>
            </a:r>
            <a:endParaRPr/>
          </a:p>
          <a:p>
            <a:pPr indent="-342900" lvl="0" marL="342900" rtl="0" algn="l">
              <a:spcBef>
                <a:spcPts val="400"/>
              </a:spcBef>
              <a:spcAft>
                <a:spcPts val="0"/>
              </a:spcAft>
              <a:buClr>
                <a:schemeClr val="dk1"/>
              </a:buClr>
              <a:buSzPts val="2000"/>
              <a:buNone/>
            </a:pPr>
            <a:r>
              <a:rPr lang="en-IN" sz="2000"/>
              <a:t>19-24                                   20706                                          6.14%</a:t>
            </a:r>
            <a:endParaRPr/>
          </a:p>
          <a:p>
            <a:pPr indent="-342900" lvl="0" marL="342900" rtl="0" algn="l">
              <a:spcBef>
                <a:spcPts val="400"/>
              </a:spcBef>
              <a:spcAft>
                <a:spcPts val="0"/>
              </a:spcAft>
              <a:buClr>
                <a:schemeClr val="dk1"/>
              </a:buClr>
              <a:buSzPts val="2000"/>
              <a:buNone/>
            </a:pPr>
            <a:r>
              <a:rPr lang="en-IN" sz="2000"/>
              <a:t>25-34                                   41763                                        13.60%</a:t>
            </a:r>
            <a:endParaRPr/>
          </a:p>
          <a:p>
            <a:pPr indent="-342900" lvl="0" marL="342900" rtl="0" algn="l">
              <a:spcBef>
                <a:spcPts val="400"/>
              </a:spcBef>
              <a:spcAft>
                <a:spcPts val="0"/>
              </a:spcAft>
              <a:buClr>
                <a:schemeClr val="dk1"/>
              </a:buClr>
              <a:buSzPts val="2000"/>
              <a:buNone/>
            </a:pPr>
            <a:r>
              <a:rPr lang="en-IN" sz="2000"/>
              <a:t>35-44                                   46264                                        15.07%</a:t>
            </a:r>
            <a:endParaRPr/>
          </a:p>
          <a:p>
            <a:pPr indent="-342900" lvl="0" marL="342900" rtl="0" algn="l">
              <a:spcBef>
                <a:spcPts val="400"/>
              </a:spcBef>
              <a:spcAft>
                <a:spcPts val="0"/>
              </a:spcAft>
              <a:buClr>
                <a:schemeClr val="dk1"/>
              </a:buClr>
              <a:buSzPts val="2000"/>
              <a:buNone/>
            </a:pPr>
            <a:r>
              <a:rPr lang="en-IN" sz="2000"/>
              <a:t>45-54                                   77788                                        25.33%</a:t>
            </a:r>
            <a:endParaRPr/>
          </a:p>
          <a:p>
            <a:pPr indent="-342900" lvl="0" marL="342900" rtl="0" algn="l">
              <a:spcBef>
                <a:spcPts val="400"/>
              </a:spcBef>
              <a:spcAft>
                <a:spcPts val="0"/>
              </a:spcAft>
              <a:buClr>
                <a:schemeClr val="dk1"/>
              </a:buClr>
              <a:buSzPts val="2000"/>
              <a:buNone/>
            </a:pPr>
            <a:r>
              <a:rPr lang="en-IN" sz="2000"/>
              <a:t>55-64                                   64166                                        20.90%</a:t>
            </a:r>
            <a:endParaRPr/>
          </a:p>
          <a:p>
            <a:pPr indent="-342900" lvl="0" marL="342900" rtl="0" algn="l">
              <a:spcBef>
                <a:spcPts val="400"/>
              </a:spcBef>
              <a:spcAft>
                <a:spcPts val="0"/>
              </a:spcAft>
              <a:buClr>
                <a:schemeClr val="dk1"/>
              </a:buClr>
              <a:buSzPts val="2000"/>
              <a:buNone/>
            </a:pPr>
            <a:r>
              <a:rPr lang="en-IN" sz="2000"/>
              <a:t>65-74                                   35160                                        11.45%</a:t>
            </a:r>
            <a:endParaRPr sz="2000"/>
          </a:p>
          <a:p>
            <a:pPr indent="-342900" lvl="0" marL="342900" rtl="0" algn="l">
              <a:spcBef>
                <a:spcPts val="400"/>
              </a:spcBef>
              <a:spcAft>
                <a:spcPts val="0"/>
              </a:spcAft>
              <a:buClr>
                <a:schemeClr val="dk1"/>
              </a:buClr>
              <a:buSzPts val="2000"/>
              <a:buNone/>
            </a:pPr>
            <a:r>
              <a:rPr lang="en-IN" sz="2000"/>
              <a:t>75 or over                            12938                                          4.21%</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800"/>
              <a:buFont typeface="Arial"/>
              <a:buNone/>
            </a:pPr>
            <a:r>
              <a:rPr b="1" i="1" lang="en-IN" sz="4800"/>
              <a:t>Count of Reviews by Years</a:t>
            </a:r>
            <a:endParaRPr/>
          </a:p>
        </p:txBody>
      </p:sp>
      <p:pic>
        <p:nvPicPr>
          <p:cNvPr descr="C:\Users\Lenovo PC\Downloads\WhatsApp Image 2021-06-20 at 8.50.33 PM.jpeg" id="150" name="Google Shape;150;p13"/>
          <p:cNvPicPr preferRelativeResize="0"/>
          <p:nvPr>
            <p:ph idx="4294967295" type="body"/>
          </p:nvPr>
        </p:nvPicPr>
        <p:blipFill rotWithShape="1">
          <a:blip r:embed="rId3">
            <a:alphaModFix/>
          </a:blip>
          <a:srcRect b="0" l="0" r="0" t="0"/>
          <a:stretch/>
        </p:blipFill>
        <p:spPr>
          <a:xfrm>
            <a:off x="0" y="1500188"/>
            <a:ext cx="9144000" cy="42148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4"/>
          <p:cNvSpPr txBox="1"/>
          <p:nvPr>
            <p:ph type="title"/>
          </p:nvPr>
        </p:nvSpPr>
        <p:spPr>
          <a:xfrm>
            <a:off x="457200" y="1"/>
            <a:ext cx="8229600" cy="7143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Arial"/>
              <a:buNone/>
            </a:pPr>
            <a:r>
              <a:rPr b="1" i="1" lang="en-IN" sz="2800"/>
              <a:t>Count of reviews by year</a:t>
            </a:r>
            <a:endParaRPr b="1" i="1" sz="2800"/>
          </a:p>
        </p:txBody>
      </p:sp>
      <p:sp>
        <p:nvSpPr>
          <p:cNvPr id="156" name="Google Shape;156;p14"/>
          <p:cNvSpPr txBox="1"/>
          <p:nvPr>
            <p:ph idx="1" type="body"/>
          </p:nvPr>
        </p:nvSpPr>
        <p:spPr>
          <a:xfrm>
            <a:off x="1285852" y="714360"/>
            <a:ext cx="7400948" cy="4786346"/>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1800"/>
              <a:buNone/>
            </a:pPr>
            <a:r>
              <a:rPr b="1" lang="en-IN" sz="1800"/>
              <a:t>Years  </a:t>
            </a:r>
            <a:r>
              <a:rPr lang="en-IN" sz="1800"/>
              <a:t>                      </a:t>
            </a:r>
            <a:r>
              <a:rPr b="1" lang="en-IN" sz="1800"/>
              <a:t>Count of Reviews </a:t>
            </a:r>
            <a:endParaRPr/>
          </a:p>
          <a:p>
            <a:pPr indent="-342900" lvl="0" marL="342900" rtl="0" algn="l">
              <a:spcBef>
                <a:spcPts val="360"/>
              </a:spcBef>
              <a:spcAft>
                <a:spcPts val="0"/>
              </a:spcAft>
              <a:buClr>
                <a:schemeClr val="dk1"/>
              </a:buClr>
              <a:buSzPts val="1800"/>
              <a:buNone/>
            </a:pPr>
            <a:r>
              <a:rPr lang="en-IN" sz="1800"/>
              <a:t>2007                             16K</a:t>
            </a:r>
            <a:endParaRPr/>
          </a:p>
          <a:p>
            <a:pPr indent="-342900" lvl="0" marL="342900" rtl="0" algn="l">
              <a:spcBef>
                <a:spcPts val="360"/>
              </a:spcBef>
              <a:spcAft>
                <a:spcPts val="0"/>
              </a:spcAft>
              <a:buClr>
                <a:schemeClr val="dk1"/>
              </a:buClr>
              <a:buSzPts val="1800"/>
              <a:buNone/>
            </a:pPr>
            <a:r>
              <a:rPr lang="en-IN" sz="1800"/>
              <a:t>2008                             44K</a:t>
            </a:r>
            <a:endParaRPr/>
          </a:p>
          <a:p>
            <a:pPr indent="-342900" lvl="0" marL="342900" rtl="0" algn="l">
              <a:spcBef>
                <a:spcPts val="360"/>
              </a:spcBef>
              <a:spcAft>
                <a:spcPts val="0"/>
              </a:spcAft>
              <a:buClr>
                <a:schemeClr val="dk1"/>
              </a:buClr>
              <a:buSzPts val="1800"/>
              <a:buNone/>
            </a:pPr>
            <a:r>
              <a:rPr lang="en-IN" sz="1800"/>
              <a:t>2009                             59K</a:t>
            </a:r>
            <a:endParaRPr/>
          </a:p>
          <a:p>
            <a:pPr indent="-342900" lvl="0" marL="342900" rtl="0" algn="l">
              <a:spcBef>
                <a:spcPts val="360"/>
              </a:spcBef>
              <a:spcAft>
                <a:spcPts val="0"/>
              </a:spcAft>
              <a:buClr>
                <a:schemeClr val="dk1"/>
              </a:buClr>
              <a:buSzPts val="1800"/>
              <a:buNone/>
            </a:pPr>
            <a:r>
              <a:rPr lang="en-IN" sz="1800"/>
              <a:t>2010                             46K</a:t>
            </a:r>
            <a:endParaRPr/>
          </a:p>
          <a:p>
            <a:pPr indent="-342900" lvl="0" marL="342900" rtl="0" algn="l">
              <a:spcBef>
                <a:spcPts val="360"/>
              </a:spcBef>
              <a:spcAft>
                <a:spcPts val="0"/>
              </a:spcAft>
              <a:buClr>
                <a:schemeClr val="dk1"/>
              </a:buClr>
              <a:buSzPts val="1800"/>
              <a:buNone/>
            </a:pPr>
            <a:r>
              <a:rPr lang="en-IN" sz="1800"/>
              <a:t>2011                             32K</a:t>
            </a:r>
            <a:endParaRPr/>
          </a:p>
          <a:p>
            <a:pPr indent="-342900" lvl="0" marL="342900" rtl="0" algn="l">
              <a:spcBef>
                <a:spcPts val="360"/>
              </a:spcBef>
              <a:spcAft>
                <a:spcPts val="0"/>
              </a:spcAft>
              <a:buClr>
                <a:schemeClr val="dk1"/>
              </a:buClr>
              <a:buSzPts val="1800"/>
              <a:buNone/>
            </a:pPr>
            <a:r>
              <a:rPr lang="en-IN" sz="1800"/>
              <a:t>2012                             26K</a:t>
            </a:r>
            <a:endParaRPr/>
          </a:p>
          <a:p>
            <a:pPr indent="-342900" lvl="0" marL="342900" rtl="0" algn="l">
              <a:spcBef>
                <a:spcPts val="360"/>
              </a:spcBef>
              <a:spcAft>
                <a:spcPts val="0"/>
              </a:spcAft>
              <a:buClr>
                <a:schemeClr val="dk1"/>
              </a:buClr>
              <a:buSzPts val="1800"/>
              <a:buNone/>
            </a:pPr>
            <a:r>
              <a:rPr lang="en-IN" sz="1800"/>
              <a:t>2013                             25K</a:t>
            </a:r>
            <a:endParaRPr/>
          </a:p>
          <a:p>
            <a:pPr indent="-342900" lvl="0" marL="342900" rtl="0" algn="l">
              <a:spcBef>
                <a:spcPts val="360"/>
              </a:spcBef>
              <a:spcAft>
                <a:spcPts val="0"/>
              </a:spcAft>
              <a:buClr>
                <a:schemeClr val="dk1"/>
              </a:buClr>
              <a:buSzPts val="1800"/>
              <a:buNone/>
            </a:pPr>
            <a:r>
              <a:rPr lang="en-IN" sz="1800"/>
              <a:t>2014                             20K</a:t>
            </a:r>
            <a:endParaRPr/>
          </a:p>
          <a:p>
            <a:pPr indent="-342900" lvl="0" marL="342900" rtl="0" algn="l">
              <a:spcBef>
                <a:spcPts val="360"/>
              </a:spcBef>
              <a:spcAft>
                <a:spcPts val="0"/>
              </a:spcAft>
              <a:buClr>
                <a:schemeClr val="dk1"/>
              </a:buClr>
              <a:buSzPts val="1800"/>
              <a:buNone/>
            </a:pPr>
            <a:r>
              <a:rPr lang="en-IN" sz="1800"/>
              <a:t>2015                             12K</a:t>
            </a:r>
            <a:endParaRPr/>
          </a:p>
          <a:p>
            <a:pPr indent="-342900" lvl="0" marL="342900" rtl="0" algn="l">
              <a:spcBef>
                <a:spcPts val="360"/>
              </a:spcBef>
              <a:spcAft>
                <a:spcPts val="0"/>
              </a:spcAft>
              <a:buClr>
                <a:schemeClr val="dk1"/>
              </a:buClr>
              <a:buSzPts val="1800"/>
              <a:buNone/>
            </a:pPr>
            <a:r>
              <a:rPr lang="en-IN" sz="1800"/>
              <a:t>2016                              9K</a:t>
            </a:r>
            <a:endParaRPr/>
          </a:p>
          <a:p>
            <a:pPr indent="-342900" lvl="0" marL="342900" rtl="0" algn="l">
              <a:spcBef>
                <a:spcPts val="360"/>
              </a:spcBef>
              <a:spcAft>
                <a:spcPts val="0"/>
              </a:spcAft>
              <a:buClr>
                <a:schemeClr val="dk1"/>
              </a:buClr>
              <a:buSzPts val="1800"/>
              <a:buNone/>
            </a:pPr>
            <a:r>
              <a:rPr lang="en-IN" sz="1800"/>
              <a:t>2017                              7K</a:t>
            </a:r>
            <a:endParaRPr/>
          </a:p>
          <a:p>
            <a:pPr indent="-342900" lvl="0" marL="342900" rtl="0" algn="l">
              <a:spcBef>
                <a:spcPts val="360"/>
              </a:spcBef>
              <a:spcAft>
                <a:spcPts val="0"/>
              </a:spcAft>
              <a:buClr>
                <a:schemeClr val="dk1"/>
              </a:buClr>
              <a:buSzPts val="1800"/>
              <a:buNone/>
            </a:pPr>
            <a:r>
              <a:rPr lang="en-IN" sz="1800"/>
              <a:t>2018                              5K</a:t>
            </a:r>
            <a:endParaRPr/>
          </a:p>
          <a:p>
            <a:pPr indent="-342900" lvl="0" marL="342900" rtl="0" algn="l">
              <a:spcBef>
                <a:spcPts val="360"/>
              </a:spcBef>
              <a:spcAft>
                <a:spcPts val="0"/>
              </a:spcAft>
              <a:buClr>
                <a:schemeClr val="dk1"/>
              </a:buClr>
              <a:buSzPts val="1800"/>
              <a:buNone/>
            </a:pPr>
            <a:r>
              <a:rPr lang="en-IN" sz="1800"/>
              <a:t>2019                              6K</a:t>
            </a:r>
            <a:endParaRPr/>
          </a:p>
          <a:p>
            <a:pPr indent="-342900" lvl="0" marL="342900" rtl="0" algn="l">
              <a:spcBef>
                <a:spcPts val="360"/>
              </a:spcBef>
              <a:spcAft>
                <a:spcPts val="0"/>
              </a:spcAft>
              <a:buClr>
                <a:schemeClr val="dk1"/>
              </a:buClr>
              <a:buSzPts val="1800"/>
              <a:buNone/>
            </a:pPr>
            <a:r>
              <a:rPr lang="en-IN" sz="1800"/>
              <a:t>2020                              1K</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5"/>
          <p:cNvSpPr txBox="1"/>
          <p:nvPr>
            <p:ph type="title"/>
          </p:nvPr>
        </p:nvSpPr>
        <p:spPr>
          <a:xfrm>
            <a:off x="428596" y="228865"/>
            <a:ext cx="8258204" cy="952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Arial"/>
              <a:buNone/>
            </a:pPr>
            <a:r>
              <a:rPr b="1" i="1" lang="en-IN" sz="3600"/>
              <a:t>Count of side effect by Age group</a:t>
            </a:r>
            <a:endParaRPr b="1" i="1" sz="3600"/>
          </a:p>
        </p:txBody>
      </p:sp>
      <p:pic>
        <p:nvPicPr>
          <p:cNvPr descr="C:\Users\Lenovo PC\Downloads\WhatsApp Image 2021-06-20 at 8.50.44 PM.jpeg" id="162" name="Google Shape;162;p15"/>
          <p:cNvPicPr preferRelativeResize="0"/>
          <p:nvPr>
            <p:ph idx="1" type="body"/>
          </p:nvPr>
        </p:nvPicPr>
        <p:blipFill rotWithShape="1">
          <a:blip r:embed="rId3">
            <a:alphaModFix/>
          </a:blip>
          <a:srcRect b="0" l="0" r="0" t="0"/>
          <a:stretch/>
        </p:blipFill>
        <p:spPr>
          <a:xfrm>
            <a:off x="1148102" y="1333500"/>
            <a:ext cx="6847795" cy="3771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txBox="1"/>
          <p:nvPr>
            <p:ph type="title"/>
          </p:nvPr>
        </p:nvSpPr>
        <p:spPr>
          <a:xfrm>
            <a:off x="500034" y="0"/>
            <a:ext cx="8229600" cy="92867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Arial"/>
              <a:buNone/>
            </a:pPr>
            <a:r>
              <a:rPr b="1" i="1" lang="en-IN" sz="3600"/>
              <a:t>Count of side effect by age group</a:t>
            </a:r>
            <a:endParaRPr b="1" i="1" sz="3600"/>
          </a:p>
        </p:txBody>
      </p:sp>
      <p:sp>
        <p:nvSpPr>
          <p:cNvPr id="168" name="Google Shape;168;p16"/>
          <p:cNvSpPr txBox="1"/>
          <p:nvPr>
            <p:ph idx="1" type="body"/>
          </p:nvPr>
        </p:nvSpPr>
        <p:spPr>
          <a:xfrm>
            <a:off x="1142976" y="857236"/>
            <a:ext cx="8001024" cy="45720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None/>
            </a:pPr>
            <a:r>
              <a:rPr b="1" lang="en-IN" sz="1800"/>
              <a:t>Age Group             Count of side effect</a:t>
            </a:r>
            <a:endParaRPr/>
          </a:p>
          <a:p>
            <a:pPr indent="-342900" lvl="0" marL="342900" rtl="0" algn="l">
              <a:spcBef>
                <a:spcPts val="360"/>
              </a:spcBef>
              <a:spcAft>
                <a:spcPts val="0"/>
              </a:spcAft>
              <a:buClr>
                <a:schemeClr val="dk1"/>
              </a:buClr>
              <a:buSzPts val="1800"/>
              <a:buNone/>
            </a:pPr>
            <a:r>
              <a:rPr lang="en-IN" sz="1800"/>
              <a:t>0-2                              341</a:t>
            </a:r>
            <a:endParaRPr/>
          </a:p>
          <a:p>
            <a:pPr indent="-342900" lvl="0" marL="342900" rtl="0" algn="l">
              <a:spcBef>
                <a:spcPts val="360"/>
              </a:spcBef>
              <a:spcAft>
                <a:spcPts val="0"/>
              </a:spcAft>
              <a:buClr>
                <a:schemeClr val="dk1"/>
              </a:buClr>
              <a:buSzPts val="1800"/>
              <a:buNone/>
            </a:pPr>
            <a:r>
              <a:rPr lang="en-IN" sz="1800"/>
              <a:t>3-6                               1 K</a:t>
            </a:r>
            <a:endParaRPr/>
          </a:p>
          <a:p>
            <a:pPr indent="-342900" lvl="0" marL="342900" rtl="0" algn="l">
              <a:spcBef>
                <a:spcPts val="360"/>
              </a:spcBef>
              <a:spcAft>
                <a:spcPts val="0"/>
              </a:spcAft>
              <a:buClr>
                <a:schemeClr val="dk1"/>
              </a:buClr>
              <a:buSzPts val="1800"/>
              <a:buNone/>
            </a:pPr>
            <a:r>
              <a:rPr lang="en-IN" sz="1800"/>
              <a:t>7-12                             1 K</a:t>
            </a:r>
            <a:endParaRPr/>
          </a:p>
          <a:p>
            <a:pPr indent="-342900" lvl="0" marL="342900" rtl="0" algn="l">
              <a:spcBef>
                <a:spcPts val="360"/>
              </a:spcBef>
              <a:spcAft>
                <a:spcPts val="0"/>
              </a:spcAft>
              <a:buClr>
                <a:schemeClr val="dk1"/>
              </a:buClr>
              <a:buSzPts val="1800"/>
              <a:buNone/>
            </a:pPr>
            <a:r>
              <a:rPr lang="en-IN" sz="1800"/>
              <a:t>13-18                           6 K</a:t>
            </a:r>
            <a:endParaRPr/>
          </a:p>
          <a:p>
            <a:pPr indent="-342900" lvl="0" marL="342900" rtl="0" algn="l">
              <a:spcBef>
                <a:spcPts val="360"/>
              </a:spcBef>
              <a:spcAft>
                <a:spcPts val="0"/>
              </a:spcAft>
              <a:buClr>
                <a:schemeClr val="dk1"/>
              </a:buClr>
              <a:buSzPts val="1800"/>
              <a:buNone/>
            </a:pPr>
            <a:r>
              <a:rPr lang="en-IN" sz="1800"/>
              <a:t>75 or over                  13 K</a:t>
            </a:r>
            <a:endParaRPr/>
          </a:p>
          <a:p>
            <a:pPr indent="-342900" lvl="0" marL="342900" rtl="0" algn="l">
              <a:spcBef>
                <a:spcPts val="360"/>
              </a:spcBef>
              <a:spcAft>
                <a:spcPts val="0"/>
              </a:spcAft>
              <a:buClr>
                <a:schemeClr val="dk1"/>
              </a:buClr>
              <a:buSzPts val="1800"/>
              <a:buNone/>
            </a:pPr>
            <a:r>
              <a:rPr lang="en-IN" sz="1800"/>
              <a:t>19-24                          21 K</a:t>
            </a:r>
            <a:endParaRPr/>
          </a:p>
          <a:p>
            <a:pPr indent="-342900" lvl="0" marL="342900" rtl="0" algn="l">
              <a:spcBef>
                <a:spcPts val="360"/>
              </a:spcBef>
              <a:spcAft>
                <a:spcPts val="0"/>
              </a:spcAft>
              <a:buClr>
                <a:schemeClr val="dk1"/>
              </a:buClr>
              <a:buSzPts val="1800"/>
              <a:buNone/>
            </a:pPr>
            <a:r>
              <a:rPr lang="en-IN" sz="1800"/>
              <a:t>65-74                          35 K</a:t>
            </a:r>
            <a:endParaRPr/>
          </a:p>
          <a:p>
            <a:pPr indent="-342900" lvl="0" marL="342900" rtl="0" algn="l">
              <a:spcBef>
                <a:spcPts val="360"/>
              </a:spcBef>
              <a:spcAft>
                <a:spcPts val="0"/>
              </a:spcAft>
              <a:buClr>
                <a:schemeClr val="dk1"/>
              </a:buClr>
              <a:buSzPts val="1800"/>
              <a:buNone/>
            </a:pPr>
            <a:r>
              <a:rPr lang="en-IN" sz="1800"/>
              <a:t>25-34                          42 K</a:t>
            </a:r>
            <a:endParaRPr/>
          </a:p>
          <a:p>
            <a:pPr indent="-342900" lvl="0" marL="342900" rtl="0" algn="l">
              <a:spcBef>
                <a:spcPts val="360"/>
              </a:spcBef>
              <a:spcAft>
                <a:spcPts val="0"/>
              </a:spcAft>
              <a:buClr>
                <a:schemeClr val="dk1"/>
              </a:buClr>
              <a:buSzPts val="1800"/>
              <a:buNone/>
            </a:pPr>
            <a:r>
              <a:rPr lang="en-IN" sz="1800"/>
              <a:t>55-64                          64 K</a:t>
            </a:r>
            <a:endParaRPr/>
          </a:p>
          <a:p>
            <a:pPr indent="-342900" lvl="0" marL="342900" rtl="0" algn="l">
              <a:spcBef>
                <a:spcPts val="360"/>
              </a:spcBef>
              <a:spcAft>
                <a:spcPts val="0"/>
              </a:spcAft>
              <a:buClr>
                <a:schemeClr val="dk1"/>
              </a:buClr>
              <a:buSzPts val="1800"/>
              <a:buNone/>
            </a:pPr>
            <a:r>
              <a:rPr lang="en-IN" sz="1800"/>
              <a:t>45-54                          78 K</a:t>
            </a:r>
            <a:endParaRPr/>
          </a:p>
          <a:p>
            <a:pPr indent="-342900" lvl="0" marL="342900" rtl="0" algn="l">
              <a:spcBef>
                <a:spcPts val="360"/>
              </a:spcBef>
              <a:spcAft>
                <a:spcPts val="0"/>
              </a:spcAft>
              <a:buClr>
                <a:schemeClr val="dk1"/>
              </a:buClr>
              <a:buSzPts val="1800"/>
              <a:buNone/>
            </a:pPr>
            <a:r>
              <a:t/>
            </a:r>
            <a:endParaRPr b="1" sz="1800"/>
          </a:p>
          <a:p>
            <a:pPr indent="-342900" lvl="0" marL="342900" rtl="0" algn="l">
              <a:spcBef>
                <a:spcPts val="360"/>
              </a:spcBef>
              <a:spcAft>
                <a:spcPts val="0"/>
              </a:spcAft>
              <a:buClr>
                <a:schemeClr val="dk1"/>
              </a:buClr>
              <a:buSzPts val="1800"/>
              <a:buNone/>
            </a:pPr>
            <a:r>
              <a:t/>
            </a:r>
            <a:endParaRPr b="1"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7"/>
          <p:cNvSpPr txBox="1"/>
          <p:nvPr>
            <p:ph type="title"/>
          </p:nvPr>
        </p:nvSpPr>
        <p:spPr>
          <a:xfrm>
            <a:off x="457200" y="0"/>
            <a:ext cx="8229600" cy="118136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Arial"/>
              <a:buNone/>
            </a:pPr>
            <a:r>
              <a:rPr b="1" i="1" lang="en-IN" sz="3600"/>
              <a:t>Count of Side Effects</a:t>
            </a:r>
            <a:endParaRPr b="1" i="1" sz="3600"/>
          </a:p>
        </p:txBody>
      </p:sp>
      <p:pic>
        <p:nvPicPr>
          <p:cNvPr descr="C:\Users\Lenovo PC\Downloads\WhatsApp Image 2021-06-20 at 8.52.21 PM.jpeg" id="174" name="Google Shape;174;p17"/>
          <p:cNvPicPr preferRelativeResize="0"/>
          <p:nvPr>
            <p:ph idx="1" type="body"/>
          </p:nvPr>
        </p:nvPicPr>
        <p:blipFill rotWithShape="1">
          <a:blip r:embed="rId3">
            <a:alphaModFix/>
          </a:blip>
          <a:srcRect b="0" l="0" r="0" t="0"/>
          <a:stretch/>
        </p:blipFill>
        <p:spPr>
          <a:xfrm>
            <a:off x="457200" y="1651301"/>
            <a:ext cx="4038600" cy="2063148"/>
          </a:xfrm>
          <a:prstGeom prst="rect">
            <a:avLst/>
          </a:prstGeom>
          <a:noFill/>
          <a:ln>
            <a:noFill/>
          </a:ln>
        </p:spPr>
      </p:pic>
      <p:sp>
        <p:nvSpPr>
          <p:cNvPr id="175" name="Google Shape;175;p17"/>
          <p:cNvSpPr txBox="1"/>
          <p:nvPr>
            <p:ph idx="2" type="body"/>
          </p:nvPr>
        </p:nvSpPr>
        <p:spPr>
          <a:xfrm>
            <a:off x="5286380" y="1111250"/>
            <a:ext cx="3400420" cy="314325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None/>
            </a:pPr>
            <a:r>
              <a:rPr lang="en-IN" sz="2000"/>
              <a:t>Female :- 223.66 K</a:t>
            </a:r>
            <a:endParaRPr/>
          </a:p>
          <a:p>
            <a:pPr indent="-342900" lvl="0" marL="342900" rtl="0" algn="l">
              <a:spcBef>
                <a:spcPts val="400"/>
              </a:spcBef>
              <a:spcAft>
                <a:spcPts val="0"/>
              </a:spcAft>
              <a:buClr>
                <a:schemeClr val="dk1"/>
              </a:buClr>
              <a:buSzPts val="2000"/>
              <a:buNone/>
            </a:pPr>
            <a:r>
              <a:rPr lang="en-IN" sz="2000"/>
              <a:t>Male :- 83.41 K</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8"/>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Arial"/>
              <a:buNone/>
            </a:pPr>
            <a:r>
              <a:rPr b="1" i="1" lang="en-IN" sz="3600"/>
              <a:t>Satisfaction rate</a:t>
            </a:r>
            <a:endParaRPr b="1" i="1" sz="3600"/>
          </a:p>
        </p:txBody>
      </p:sp>
      <p:pic>
        <p:nvPicPr>
          <p:cNvPr descr="C:\Users\Lenovo PC\Pictures\satis.png" id="181" name="Google Shape;181;p18"/>
          <p:cNvPicPr preferRelativeResize="0"/>
          <p:nvPr>
            <p:ph idx="1" type="body"/>
          </p:nvPr>
        </p:nvPicPr>
        <p:blipFill rotWithShape="1">
          <a:blip r:embed="rId3">
            <a:alphaModFix/>
          </a:blip>
          <a:srcRect b="0" l="0" r="0" t="0"/>
          <a:stretch/>
        </p:blipFill>
        <p:spPr>
          <a:xfrm>
            <a:off x="457200" y="1495982"/>
            <a:ext cx="4038600" cy="2373785"/>
          </a:xfrm>
          <a:prstGeom prst="rect">
            <a:avLst/>
          </a:prstGeom>
          <a:noFill/>
          <a:ln>
            <a:noFill/>
          </a:ln>
        </p:spPr>
      </p:pic>
      <p:sp>
        <p:nvSpPr>
          <p:cNvPr id="182" name="Google Shape;182;p18"/>
          <p:cNvSpPr txBox="1"/>
          <p:nvPr>
            <p:ph idx="2" type="body"/>
          </p:nvPr>
        </p:nvSpPr>
        <p:spPr>
          <a:xfrm>
            <a:off x="4286248" y="1857368"/>
            <a:ext cx="4071966" cy="314325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None/>
            </a:pPr>
            <a:r>
              <a:rPr lang="en-IN" sz="2000"/>
              <a:t>0 for Male </a:t>
            </a:r>
            <a:endParaRPr/>
          </a:p>
          <a:p>
            <a:pPr indent="-342900" lvl="0" marL="342900" rtl="0" algn="l">
              <a:spcBef>
                <a:spcPts val="400"/>
              </a:spcBef>
              <a:spcAft>
                <a:spcPts val="0"/>
              </a:spcAft>
              <a:buClr>
                <a:schemeClr val="dk1"/>
              </a:buClr>
              <a:buSzPts val="2000"/>
              <a:buNone/>
            </a:pPr>
            <a:r>
              <a:rPr lang="en-IN" sz="2000"/>
              <a:t>1 for Female </a:t>
            </a:r>
            <a:endParaRPr/>
          </a:p>
          <a:p>
            <a:pPr indent="-342900" lvl="0" marL="342900" rtl="0" algn="l">
              <a:spcBef>
                <a:spcPts val="400"/>
              </a:spcBef>
              <a:spcAft>
                <a:spcPts val="0"/>
              </a:spcAft>
              <a:buClr>
                <a:schemeClr val="dk1"/>
              </a:buClr>
              <a:buSzPts val="2000"/>
              <a:buNone/>
            </a:pPr>
            <a:r>
              <a:rPr lang="en-IN" sz="2000"/>
              <a:t>Satisfaction rate out of 5</a:t>
            </a:r>
            <a:endParaRPr/>
          </a:p>
          <a:p>
            <a:pPr indent="-215900" lvl="0" marL="342900" rtl="0" algn="l">
              <a:spcBef>
                <a:spcPts val="400"/>
              </a:spcBef>
              <a:spcAft>
                <a:spcPts val="0"/>
              </a:spcAft>
              <a:buClr>
                <a:schemeClr val="dk1"/>
              </a:buClr>
              <a:buSzPts val="2000"/>
              <a:buFont typeface="Noto Sans Symbols"/>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0" y="228865"/>
            <a:ext cx="9144000" cy="9525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br>
              <a:rPr b="1" i="1" lang="en-IN"/>
            </a:br>
            <a:r>
              <a:rPr b="1" i="1" lang="en-IN"/>
              <a:t> Python / Lemmatization with NLTK</a:t>
            </a:r>
            <a:br>
              <a:rPr lang="en-IN"/>
            </a:br>
            <a:endParaRPr/>
          </a:p>
        </p:txBody>
      </p:sp>
      <p:sp>
        <p:nvSpPr>
          <p:cNvPr id="188" name="Google Shape;188;p19"/>
          <p:cNvSpPr txBox="1"/>
          <p:nvPr>
            <p:ph idx="1" type="body"/>
          </p:nvPr>
        </p:nvSpPr>
        <p:spPr>
          <a:xfrm>
            <a:off x="457200" y="1333500"/>
            <a:ext cx="8401080" cy="3771636"/>
          </a:xfrm>
          <a:prstGeom prst="rect">
            <a:avLst/>
          </a:prstGeom>
          <a:noFill/>
          <a:ln>
            <a:noFill/>
          </a:ln>
        </p:spPr>
        <p:txBody>
          <a:bodyPr anchorCtr="0" anchor="t" bIns="45700" lIns="91425" spcFirstLastPara="1" rIns="91425" wrap="square" tIns="45700">
            <a:normAutofit fontScale="77500" lnSpcReduction="20000"/>
          </a:bodyPr>
          <a:lstStyle/>
          <a:p>
            <a:pPr indent="-185420" lvl="0" marL="342900" rtl="0" algn="l">
              <a:spcBef>
                <a:spcPts val="0"/>
              </a:spcBef>
              <a:spcAft>
                <a:spcPts val="0"/>
              </a:spcAft>
              <a:buClr>
                <a:schemeClr val="dk1"/>
              </a:buClr>
              <a:buSzPct val="100000"/>
              <a:buNone/>
            </a:pPr>
            <a:r>
              <a:t/>
            </a:r>
            <a:endParaRPr/>
          </a:p>
          <a:p>
            <a:pPr indent="-342900" lvl="0" marL="342900" rtl="0" algn="l">
              <a:spcBef>
                <a:spcPts val="496"/>
              </a:spcBef>
              <a:spcAft>
                <a:spcPts val="0"/>
              </a:spcAft>
              <a:buClr>
                <a:schemeClr val="dk1"/>
              </a:buClr>
              <a:buSzPct val="100000"/>
              <a:buChar char="•"/>
            </a:pPr>
            <a:r>
              <a:rPr lang="en-IN"/>
              <a:t>Lemmatization technique is like stemming. The output we will get after lemmatization is called ‘lemma’, which is a root word rather than root stem, the output of stemming. After lemmatization, we will be getting a valid word that means the same thing.</a:t>
            </a:r>
            <a:endParaRPr/>
          </a:p>
          <a:p>
            <a:pPr indent="-185420" lvl="0" marL="342900" rtl="0" algn="l">
              <a:spcBef>
                <a:spcPts val="496"/>
              </a:spcBef>
              <a:spcAft>
                <a:spcPts val="0"/>
              </a:spcAft>
              <a:buClr>
                <a:schemeClr val="dk1"/>
              </a:buClr>
              <a:buSzPct val="100000"/>
              <a:buNone/>
            </a:pPr>
            <a:r>
              <a:t/>
            </a:r>
            <a:endParaRPr/>
          </a:p>
          <a:p>
            <a:pPr indent="-342900" lvl="0" marL="342900" rtl="0" algn="l">
              <a:spcBef>
                <a:spcPts val="496"/>
              </a:spcBef>
              <a:spcAft>
                <a:spcPts val="0"/>
              </a:spcAft>
              <a:buClr>
                <a:schemeClr val="dk1"/>
              </a:buClr>
              <a:buSzPct val="100000"/>
              <a:buChar char="•"/>
            </a:pPr>
            <a:r>
              <a:rPr lang="en-IN"/>
              <a:t>NLTK provides WordNetLemmatizer class which is a thin wrapper around the wordnet corpus. This class uses morphy () function to the WordNet CorpusReader class to find a lemma. </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0" y="228865"/>
            <a:ext cx="9144000" cy="112843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Arial"/>
              <a:buNone/>
            </a:pPr>
            <a:r>
              <a:rPr b="1" i="1" lang="en-IN" sz="2800"/>
              <a:t>Cleaned Data Review</a:t>
            </a:r>
            <a:endParaRPr b="1" i="1" sz="2800"/>
          </a:p>
        </p:txBody>
      </p:sp>
      <p:pic>
        <p:nvPicPr>
          <p:cNvPr id="194" name="Google Shape;194;p20"/>
          <p:cNvPicPr preferRelativeResize="0"/>
          <p:nvPr>
            <p:ph idx="1" type="body"/>
          </p:nvPr>
        </p:nvPicPr>
        <p:blipFill rotWithShape="1">
          <a:blip r:embed="rId3">
            <a:alphaModFix/>
          </a:blip>
          <a:srcRect b="0" l="0" r="0" t="0"/>
          <a:stretch/>
        </p:blipFill>
        <p:spPr>
          <a:xfrm>
            <a:off x="457200" y="1629232"/>
            <a:ext cx="8229600" cy="31804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0" y="228865"/>
            <a:ext cx="9144000" cy="952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Arial"/>
              <a:buNone/>
            </a:pPr>
            <a:r>
              <a:rPr b="1" i="1" lang="en-IN" sz="2800"/>
              <a:t>Cleaned Data  polarity and subjectivity </a:t>
            </a:r>
            <a:endParaRPr b="1" i="1" sz="2800"/>
          </a:p>
        </p:txBody>
      </p:sp>
      <p:pic>
        <p:nvPicPr>
          <p:cNvPr id="200" name="Google Shape;200;p21"/>
          <p:cNvPicPr preferRelativeResize="0"/>
          <p:nvPr>
            <p:ph idx="1" type="body"/>
          </p:nvPr>
        </p:nvPicPr>
        <p:blipFill rotWithShape="1">
          <a:blip r:embed="rId3">
            <a:alphaModFix/>
          </a:blip>
          <a:srcRect b="0" l="0" r="0" t="0"/>
          <a:stretch/>
        </p:blipFill>
        <p:spPr>
          <a:xfrm>
            <a:off x="457200" y="1399840"/>
            <a:ext cx="8229600" cy="36392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idx="4294967295" type="ctrTitle"/>
          </p:nvPr>
        </p:nvSpPr>
        <p:spPr>
          <a:xfrm>
            <a:off x="0" y="298450"/>
            <a:ext cx="5886450" cy="84455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marR="0" rtl="0" algn="ctr">
              <a:spcBef>
                <a:spcPts val="0"/>
              </a:spcBef>
              <a:spcAft>
                <a:spcPts val="0"/>
              </a:spcAft>
              <a:buClr>
                <a:srgbClr val="002776"/>
              </a:buClr>
              <a:buSzPct val="100000"/>
              <a:buFont typeface="Arial"/>
              <a:buNone/>
            </a:pPr>
            <a:br>
              <a:rPr b="1" i="0" lang="en-IN" sz="4000" u="none" cap="none" strike="noStrike">
                <a:solidFill>
                  <a:srgbClr val="002776"/>
                </a:solidFill>
                <a:latin typeface="Arial"/>
                <a:ea typeface="Arial"/>
                <a:cs typeface="Arial"/>
                <a:sym typeface="Arial"/>
              </a:rPr>
            </a:br>
            <a:r>
              <a:rPr b="1" i="0" lang="en-IN" sz="4900" u="none" cap="none" strike="noStrike">
                <a:solidFill>
                  <a:srgbClr val="002776"/>
                </a:solidFill>
                <a:latin typeface="Arial"/>
                <a:ea typeface="Arial"/>
                <a:cs typeface="Arial"/>
                <a:sym typeface="Arial"/>
              </a:rPr>
              <a:t>Business Objective:       </a:t>
            </a:r>
            <a:br>
              <a:rPr b="1" i="0" lang="en-IN" sz="4400" u="none" cap="none" strike="noStrike">
                <a:solidFill>
                  <a:srgbClr val="002776"/>
                </a:solidFill>
                <a:latin typeface="Arial"/>
                <a:ea typeface="Arial"/>
                <a:cs typeface="Arial"/>
                <a:sym typeface="Arial"/>
              </a:rPr>
            </a:br>
            <a:endParaRPr b="0" i="0" sz="4400" u="none" cap="none" strike="noStrike">
              <a:solidFill>
                <a:schemeClr val="dk1"/>
              </a:solidFill>
              <a:latin typeface="Arial"/>
              <a:ea typeface="Arial"/>
              <a:cs typeface="Arial"/>
              <a:sym typeface="Arial"/>
            </a:endParaRPr>
          </a:p>
        </p:txBody>
      </p:sp>
      <p:sp>
        <p:nvSpPr>
          <p:cNvPr id="96" name="Google Shape;96;p2"/>
          <p:cNvSpPr txBox="1"/>
          <p:nvPr>
            <p:ph idx="4294967295" type="subTitle"/>
          </p:nvPr>
        </p:nvSpPr>
        <p:spPr>
          <a:xfrm>
            <a:off x="0" y="1250950"/>
            <a:ext cx="8143875" cy="3987800"/>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spcBef>
                <a:spcPts val="0"/>
              </a:spcBef>
              <a:spcAft>
                <a:spcPts val="0"/>
              </a:spcAft>
              <a:buClr>
                <a:schemeClr val="dk1"/>
              </a:buClr>
              <a:buSzPts val="2400"/>
              <a:buFont typeface="Arial"/>
              <a:buChar char="•"/>
            </a:pPr>
            <a:r>
              <a:rPr b="0" i="0" lang="en-IN" sz="2400" u="none" cap="none" strike="noStrike">
                <a:solidFill>
                  <a:schemeClr val="dk1"/>
                </a:solidFill>
                <a:latin typeface="Arial"/>
                <a:ea typeface="Arial"/>
                <a:cs typeface="Arial"/>
                <a:sym typeface="Arial"/>
              </a:rPr>
              <a:t>This product could be helpful for companies like 1mg to provide detailed rating of the side effects of the product over their site. It could also be helpful for the patients who are buying drugs online to check the side effects of the drugs before buying it.</a:t>
            </a:r>
            <a:endParaRPr/>
          </a:p>
          <a:p>
            <a:pPr indent="-342900" lvl="0" marL="342900" marR="0" rtl="0" algn="l">
              <a:spcBef>
                <a:spcPts val="480"/>
              </a:spcBef>
              <a:spcAft>
                <a:spcPts val="0"/>
              </a:spcAft>
              <a:buClr>
                <a:schemeClr val="dk1"/>
              </a:buClr>
              <a:buSzPts val="2400"/>
              <a:buFont typeface="Arial"/>
              <a:buChar char="•"/>
            </a:pPr>
            <a:r>
              <a:rPr b="0" i="0" lang="en-IN" sz="2400" u="none" cap="none" strike="noStrike">
                <a:solidFill>
                  <a:schemeClr val="dk1"/>
                </a:solidFill>
                <a:latin typeface="Arial"/>
                <a:ea typeface="Arial"/>
                <a:cs typeface="Arial"/>
                <a:sym typeface="Arial"/>
              </a:rPr>
              <a:t>To predict a drug with zero/least side-effect for the patient based on the reviews and rating .</a:t>
            </a:r>
            <a:endParaRPr/>
          </a:p>
          <a:p>
            <a:pPr indent="-342900" lvl="0" marL="342900" marR="0" rtl="0" algn="l">
              <a:spcBef>
                <a:spcPts val="480"/>
              </a:spcBef>
              <a:spcAft>
                <a:spcPts val="0"/>
              </a:spcAft>
              <a:buClr>
                <a:schemeClr val="dk1"/>
              </a:buClr>
              <a:buSzPts val="2400"/>
              <a:buFont typeface="Arial"/>
              <a:buChar char="•"/>
            </a:pPr>
            <a:r>
              <a:rPr b="0" i="0" lang="en-IN" sz="2400" u="none" cap="none" strike="noStrike">
                <a:solidFill>
                  <a:schemeClr val="dk1"/>
                </a:solidFill>
                <a:latin typeface="Arial"/>
                <a:ea typeface="Arial"/>
                <a:cs typeface="Arial"/>
                <a:sym typeface="Arial"/>
              </a:rPr>
              <a:t>Current evidences show the advantages of medicine reviews by users for the safe and effective use of medicines. This data set provides the opinions of consumers about their conditions and the medicines that they have used.</a:t>
            </a:r>
            <a:endParaRPr/>
          </a:p>
          <a:p>
            <a:pPr indent="-342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142844" y="228865"/>
            <a:ext cx="8543956" cy="69980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Arial"/>
              <a:buNone/>
            </a:pPr>
            <a:r>
              <a:rPr b="1" i="1" lang="en-IN" sz="2800"/>
              <a:t>Label Encoding Drugname and Conditions</a:t>
            </a:r>
            <a:endParaRPr b="1" i="1" sz="2800"/>
          </a:p>
        </p:txBody>
      </p:sp>
      <p:pic>
        <p:nvPicPr>
          <p:cNvPr id="206" name="Google Shape;206;p22"/>
          <p:cNvPicPr preferRelativeResize="0"/>
          <p:nvPr>
            <p:ph idx="1" type="body"/>
          </p:nvPr>
        </p:nvPicPr>
        <p:blipFill rotWithShape="1">
          <a:blip r:embed="rId3">
            <a:alphaModFix/>
          </a:blip>
          <a:srcRect b="0" l="0" r="0" t="0"/>
          <a:stretch/>
        </p:blipFill>
        <p:spPr>
          <a:xfrm>
            <a:off x="1485590" y="1333500"/>
            <a:ext cx="6172820" cy="3771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0" y="228865"/>
            <a:ext cx="9144000" cy="952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rPr b="1" i="1" lang="en-IN" sz="2800"/>
              <a:t>Word cloud of the Clean reviews with +ve sentiments</a:t>
            </a:r>
            <a:endParaRPr b="1" i="1" sz="2800"/>
          </a:p>
        </p:txBody>
      </p:sp>
      <p:pic>
        <p:nvPicPr>
          <p:cNvPr descr="C:\Users\Lenovo PC\Pictures\positive_sentiment_Rev1.jpg" id="212" name="Google Shape;212;p23"/>
          <p:cNvPicPr preferRelativeResize="0"/>
          <p:nvPr>
            <p:ph idx="1" type="body"/>
          </p:nvPr>
        </p:nvPicPr>
        <p:blipFill rotWithShape="1">
          <a:blip r:embed="rId3">
            <a:alphaModFix/>
          </a:blip>
          <a:srcRect b="0" l="0" r="0" t="0"/>
          <a:stretch/>
        </p:blipFill>
        <p:spPr>
          <a:xfrm>
            <a:off x="809211" y="1333500"/>
            <a:ext cx="7525578" cy="3771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142844" y="228865"/>
            <a:ext cx="8858312" cy="952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Arial"/>
              <a:buNone/>
            </a:pPr>
            <a:r>
              <a:rPr b="1" i="1" lang="en-IN" sz="2800"/>
              <a:t>Word cloud of the Clean reviews with neutral sentiments</a:t>
            </a:r>
            <a:endParaRPr b="1" i="1" sz="2800"/>
          </a:p>
        </p:txBody>
      </p:sp>
      <p:pic>
        <p:nvPicPr>
          <p:cNvPr descr="C:\Users\Lenovo PC\Pictures\neutral sentiment1.jpg" id="218" name="Google Shape;218;p24"/>
          <p:cNvPicPr preferRelativeResize="0"/>
          <p:nvPr>
            <p:ph idx="1" type="body"/>
          </p:nvPr>
        </p:nvPicPr>
        <p:blipFill rotWithShape="1">
          <a:blip r:embed="rId3">
            <a:alphaModFix/>
          </a:blip>
          <a:srcRect b="0" l="0" r="0" t="0"/>
          <a:stretch/>
        </p:blipFill>
        <p:spPr>
          <a:xfrm>
            <a:off x="795555" y="1333500"/>
            <a:ext cx="7552889" cy="3771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Arial"/>
              <a:buNone/>
            </a:pPr>
            <a:r>
              <a:rPr b="1" i="1" lang="en-IN" sz="2800"/>
              <a:t>Word cloud of the Clean reviews with -ve sentiments</a:t>
            </a:r>
            <a:endParaRPr b="1" i="1" sz="2800"/>
          </a:p>
        </p:txBody>
      </p:sp>
      <p:pic>
        <p:nvPicPr>
          <p:cNvPr descr="C:\Users\Lenovo PC\Pictures\negative sentiment1.jpg" id="225" name="Google Shape;225;p25"/>
          <p:cNvPicPr preferRelativeResize="0"/>
          <p:nvPr>
            <p:ph idx="1" type="body"/>
          </p:nvPr>
        </p:nvPicPr>
        <p:blipFill rotWithShape="1">
          <a:blip r:embed="rId3">
            <a:alphaModFix/>
          </a:blip>
          <a:srcRect b="0" l="0" r="0" t="0"/>
          <a:stretch/>
        </p:blipFill>
        <p:spPr>
          <a:xfrm>
            <a:off x="795533" y="1333500"/>
            <a:ext cx="7552933" cy="3771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457200" y="0"/>
            <a:ext cx="8229600" cy="150017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Arial"/>
              <a:buNone/>
            </a:pPr>
            <a:r>
              <a:rPr b="1" i="1" lang="en-IN" sz="2400"/>
              <a:t>Top 20 unigrams according to the Satisfaction_rating</a:t>
            </a:r>
            <a:br>
              <a:rPr b="1" i="1" lang="en-IN" sz="2400"/>
            </a:br>
            <a:br>
              <a:rPr b="1" i="1" lang="en-IN" sz="2400"/>
            </a:br>
            <a:r>
              <a:rPr b="1" i="1" lang="en-IN" sz="2400"/>
              <a:t>Positive Sentiments</a:t>
            </a:r>
            <a:endParaRPr b="1" i="1" sz="2400"/>
          </a:p>
        </p:txBody>
      </p:sp>
      <p:sp>
        <p:nvSpPr>
          <p:cNvPr id="231" name="Google Shape;231;p26"/>
          <p:cNvSpPr txBox="1"/>
          <p:nvPr>
            <p:ph idx="1" type="body"/>
          </p:nvPr>
        </p:nvSpPr>
        <p:spPr>
          <a:xfrm>
            <a:off x="457200" y="1333500"/>
            <a:ext cx="8229600" cy="3771636"/>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descr="C:\Users\Lenovo PC\Pictures\Unigram_20 1 (2) +ve.jpg" id="232" name="Google Shape;232;p26"/>
          <p:cNvPicPr preferRelativeResize="0"/>
          <p:nvPr/>
        </p:nvPicPr>
        <p:blipFill rotWithShape="1">
          <a:blip r:embed="rId3">
            <a:alphaModFix/>
          </a:blip>
          <a:srcRect b="0" l="0" r="0" t="0"/>
          <a:stretch/>
        </p:blipFill>
        <p:spPr>
          <a:xfrm>
            <a:off x="500034" y="1357302"/>
            <a:ext cx="8215370" cy="378621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Arial"/>
              <a:buNone/>
            </a:pPr>
            <a:r>
              <a:rPr b="1" i="1" lang="en-IN" sz="2800"/>
              <a:t>Negative Sentiments</a:t>
            </a:r>
            <a:endParaRPr b="1" i="1" sz="2800"/>
          </a:p>
        </p:txBody>
      </p:sp>
      <p:sp>
        <p:nvSpPr>
          <p:cNvPr id="238" name="Google Shape;238;p27"/>
          <p:cNvSpPr txBox="1"/>
          <p:nvPr>
            <p:ph idx="1" type="body"/>
          </p:nvPr>
        </p:nvSpPr>
        <p:spPr>
          <a:xfrm>
            <a:off x="457200" y="1333500"/>
            <a:ext cx="8229600" cy="3771636"/>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descr="C:\Users\Lenovo PC\Pictures\Unigram_20 1 - Copy (2) -ve.jpg" id="239" name="Google Shape;239;p27"/>
          <p:cNvPicPr preferRelativeResize="0"/>
          <p:nvPr/>
        </p:nvPicPr>
        <p:blipFill rotWithShape="1">
          <a:blip r:embed="rId3">
            <a:alphaModFix/>
          </a:blip>
          <a:srcRect b="0" l="0" r="0" t="0"/>
          <a:stretch/>
        </p:blipFill>
        <p:spPr>
          <a:xfrm>
            <a:off x="428596" y="1142988"/>
            <a:ext cx="8286808" cy="400052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457200" y="0"/>
            <a:ext cx="8229600" cy="185736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Arial"/>
              <a:buNone/>
            </a:pPr>
            <a:r>
              <a:rPr b="1" i="1" lang="en-IN" sz="2800"/>
              <a:t>Top 20 bigrams according to the Satisfaction_rating</a:t>
            </a:r>
            <a:br>
              <a:rPr b="1" i="1" lang="en-IN" sz="2800"/>
            </a:br>
            <a:br>
              <a:rPr b="1" i="1" lang="en-IN" sz="2800"/>
            </a:br>
            <a:r>
              <a:rPr b="1" i="1" lang="en-IN" sz="2800"/>
              <a:t>Positive Sentiments</a:t>
            </a:r>
            <a:endParaRPr b="1" i="1" sz="2800"/>
          </a:p>
        </p:txBody>
      </p:sp>
      <p:pic>
        <p:nvPicPr>
          <p:cNvPr descr="C:\Users\Lenovo PC\Pictures\Biggram_20 1 - Copy (2)+ve.jpg" id="245" name="Google Shape;245;p28"/>
          <p:cNvPicPr preferRelativeResize="0"/>
          <p:nvPr>
            <p:ph idx="1" type="body"/>
          </p:nvPr>
        </p:nvPicPr>
        <p:blipFill rotWithShape="1">
          <a:blip r:embed="rId3">
            <a:alphaModFix/>
          </a:blip>
          <a:srcRect b="0" l="0" r="0" t="0"/>
          <a:stretch/>
        </p:blipFill>
        <p:spPr>
          <a:xfrm>
            <a:off x="457200" y="1901097"/>
            <a:ext cx="8229600" cy="287483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Arial"/>
              <a:buNone/>
            </a:pPr>
            <a:r>
              <a:rPr b="1" i="1" lang="en-IN" sz="2800"/>
              <a:t>Negative Sentiments</a:t>
            </a:r>
            <a:endParaRPr b="1" i="1" sz="2800"/>
          </a:p>
        </p:txBody>
      </p:sp>
      <p:pic>
        <p:nvPicPr>
          <p:cNvPr descr="C:\Users\Lenovo PC\Pictures\Biggram_20 1 - Copy (3)-ve.jpg" id="251" name="Google Shape;251;p29"/>
          <p:cNvPicPr preferRelativeResize="0"/>
          <p:nvPr>
            <p:ph idx="1" type="body"/>
          </p:nvPr>
        </p:nvPicPr>
        <p:blipFill rotWithShape="1">
          <a:blip r:embed="rId3">
            <a:alphaModFix/>
          </a:blip>
          <a:srcRect b="0" l="0" r="0" t="0"/>
          <a:stretch/>
        </p:blipFill>
        <p:spPr>
          <a:xfrm>
            <a:off x="457200" y="1428740"/>
            <a:ext cx="8229600" cy="320443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214282" y="0"/>
            <a:ext cx="8472518" cy="157161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Arial"/>
              <a:buNone/>
            </a:pPr>
            <a:r>
              <a:rPr b="1" i="1" lang="en-IN" sz="2800"/>
              <a:t>Top 20 Trigrams according to the Satisfaction_rating</a:t>
            </a:r>
            <a:br>
              <a:rPr b="1" i="1" lang="en-IN" sz="2800"/>
            </a:br>
            <a:br>
              <a:rPr b="1" i="1" lang="en-IN" sz="2800"/>
            </a:br>
            <a:r>
              <a:rPr b="1" i="1" lang="en-IN" sz="2800"/>
              <a:t>Positive Sentiments</a:t>
            </a:r>
            <a:endParaRPr b="1" i="1" sz="2800"/>
          </a:p>
        </p:txBody>
      </p:sp>
      <p:sp>
        <p:nvSpPr>
          <p:cNvPr id="257" name="Google Shape;257;p30"/>
          <p:cNvSpPr txBox="1"/>
          <p:nvPr>
            <p:ph idx="1" type="body"/>
          </p:nvPr>
        </p:nvSpPr>
        <p:spPr>
          <a:xfrm>
            <a:off x="457200" y="1714492"/>
            <a:ext cx="8229600" cy="3390644"/>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descr="C:\Users\Lenovo PC\Pictures\Trigram_20 1 (2)+ve.jpg" id="258" name="Google Shape;258;p30"/>
          <p:cNvPicPr preferRelativeResize="0"/>
          <p:nvPr/>
        </p:nvPicPr>
        <p:blipFill rotWithShape="1">
          <a:blip r:embed="rId3">
            <a:alphaModFix/>
          </a:blip>
          <a:srcRect b="0" l="0" r="0" t="0"/>
          <a:stretch/>
        </p:blipFill>
        <p:spPr>
          <a:xfrm>
            <a:off x="428597" y="1643054"/>
            <a:ext cx="8286807" cy="35004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Arial"/>
              <a:buNone/>
            </a:pPr>
            <a:r>
              <a:rPr b="1" i="1" lang="en-IN" sz="2800"/>
              <a:t>Negative Sentiment</a:t>
            </a:r>
            <a:endParaRPr b="1" i="1" sz="2800"/>
          </a:p>
        </p:txBody>
      </p:sp>
      <p:sp>
        <p:nvSpPr>
          <p:cNvPr id="264" name="Google Shape;264;p31"/>
          <p:cNvSpPr txBox="1"/>
          <p:nvPr>
            <p:ph idx="1" type="body"/>
          </p:nvPr>
        </p:nvSpPr>
        <p:spPr>
          <a:xfrm>
            <a:off x="457200" y="1333500"/>
            <a:ext cx="8229600" cy="3771636"/>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descr="C:\Users\Lenovo PC\Pictures\Trigram_20 1 - Copy (2)-ve.jpg" id="265" name="Google Shape;265;p31"/>
          <p:cNvPicPr preferRelativeResize="0"/>
          <p:nvPr/>
        </p:nvPicPr>
        <p:blipFill rotWithShape="1">
          <a:blip r:embed="rId3">
            <a:alphaModFix/>
          </a:blip>
          <a:srcRect b="0" l="0" r="0" t="0"/>
          <a:stretch/>
        </p:blipFill>
        <p:spPr>
          <a:xfrm>
            <a:off x="285720" y="1123950"/>
            <a:ext cx="8429684" cy="401956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C:\Users\Lenovo PC\Downloads\dslc.png" id="101" name="Google Shape;101;p3"/>
          <p:cNvPicPr preferRelativeResize="0"/>
          <p:nvPr/>
        </p:nvPicPr>
        <p:blipFill rotWithShape="1">
          <a:blip r:embed="rId3">
            <a:alphaModFix/>
          </a:blip>
          <a:srcRect b="0" l="0" r="0" t="0"/>
          <a:stretch/>
        </p:blipFill>
        <p:spPr>
          <a:xfrm>
            <a:off x="0" y="1214426"/>
            <a:ext cx="9144000" cy="4500574"/>
          </a:xfrm>
          <a:prstGeom prst="rect">
            <a:avLst/>
          </a:prstGeom>
          <a:noFill/>
          <a:ln>
            <a:noFill/>
          </a:ln>
        </p:spPr>
      </p:pic>
      <p:sp>
        <p:nvSpPr>
          <p:cNvPr id="102" name="Google Shape;102;p3"/>
          <p:cNvSpPr txBox="1"/>
          <p:nvPr>
            <p:ph type="title"/>
          </p:nvPr>
        </p:nvSpPr>
        <p:spPr>
          <a:xfrm>
            <a:off x="142844" y="228600"/>
            <a:ext cx="8643998" cy="120014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rgbClr val="002776"/>
              </a:buClr>
              <a:buSzPts val="3600"/>
              <a:buFont typeface="Arial"/>
              <a:buNone/>
            </a:pPr>
            <a:r>
              <a:rPr b="1" lang="en-IN" sz="3600">
                <a:solidFill>
                  <a:srgbClr val="002776"/>
                </a:solidFill>
                <a:latin typeface="Arial"/>
                <a:ea typeface="Arial"/>
                <a:cs typeface="Arial"/>
                <a:sym typeface="Arial"/>
              </a:rPr>
              <a:t>Project Architecture / Project Flow:-</a:t>
            </a:r>
            <a:endParaRPr sz="3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457200" y="142857"/>
            <a:ext cx="8229600" cy="85725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b="1" i="1" lang="en-IN"/>
              <a:t>X and Y Features</a:t>
            </a:r>
            <a:endParaRPr b="1" i="1"/>
          </a:p>
        </p:txBody>
      </p:sp>
      <p:pic>
        <p:nvPicPr>
          <p:cNvPr descr="C:\Users\Lenovo PC\Downloads\WhatsApp Image 2021-07-05 at 4.41.32 PM.jpeg" id="271" name="Google Shape;271;p32"/>
          <p:cNvPicPr preferRelativeResize="0"/>
          <p:nvPr>
            <p:ph idx="1" type="body"/>
          </p:nvPr>
        </p:nvPicPr>
        <p:blipFill rotWithShape="1">
          <a:blip r:embed="rId3">
            <a:alphaModFix/>
          </a:blip>
          <a:srcRect b="0" l="0" r="0" t="0"/>
          <a:stretch/>
        </p:blipFill>
        <p:spPr>
          <a:xfrm>
            <a:off x="500034" y="1071550"/>
            <a:ext cx="8229600" cy="41853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txBox="1"/>
          <p:nvPr>
            <p:ph type="ctrTitle"/>
          </p:nvPr>
        </p:nvSpPr>
        <p:spPr>
          <a:xfrm>
            <a:off x="428596" y="285732"/>
            <a:ext cx="8029604" cy="2714645"/>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br>
              <a:rPr b="1" i="1" lang="en-IN" sz="2200"/>
            </a:br>
            <a:br>
              <a:rPr b="1" i="1" lang="en-IN" sz="2200"/>
            </a:br>
            <a:br>
              <a:rPr b="1" i="1" lang="en-IN" sz="2200"/>
            </a:br>
            <a:br>
              <a:rPr b="1" i="1" lang="en-IN" sz="2200"/>
            </a:br>
            <a:br>
              <a:rPr b="1" i="1" lang="en-IN" sz="2200"/>
            </a:br>
            <a:r>
              <a:rPr b="1" i="1" lang="en-IN"/>
              <a:t>Dataset Details</a:t>
            </a:r>
            <a:br>
              <a:rPr b="1" i="1" lang="en-IN" sz="2200"/>
            </a:br>
            <a:br>
              <a:rPr b="1" i="1" lang="en-IN" sz="2200"/>
            </a:br>
            <a:r>
              <a:rPr lang="en-IN" sz="2200"/>
              <a:t>Dataset details(70000,1507)</a:t>
            </a:r>
            <a:br>
              <a:rPr lang="en-IN" sz="2200"/>
            </a:br>
            <a:r>
              <a:rPr lang="en-IN" sz="2200"/>
              <a:t>X.shape(70000,1506)</a:t>
            </a:r>
            <a:br>
              <a:rPr lang="en-IN" sz="2200"/>
            </a:br>
            <a:r>
              <a:rPr lang="en-IN" sz="2200"/>
              <a:t>Y.shape(70000,1)</a:t>
            </a:r>
            <a:br>
              <a:rPr lang="en-IN" sz="2200"/>
            </a:br>
            <a:r>
              <a:rPr lang="en-IN" sz="2200"/>
              <a:t>Split The Data in Train &amp; Test (70:30)</a:t>
            </a:r>
            <a:br>
              <a:rPr lang="en-IN" sz="2200"/>
            </a:br>
            <a:br>
              <a:rPr b="1" i="1" lang="en-IN"/>
            </a:br>
            <a:br>
              <a:rPr b="1" i="1" lang="en-IN"/>
            </a:br>
            <a:br>
              <a:rPr b="1" i="1" lang="en-IN"/>
            </a:br>
            <a:endParaRPr b="1" i="1"/>
          </a:p>
        </p:txBody>
      </p:sp>
      <p:sp>
        <p:nvSpPr>
          <p:cNvPr id="277" name="Google Shape;277;p33"/>
          <p:cNvSpPr txBox="1"/>
          <p:nvPr>
            <p:ph idx="1" type="subTitle"/>
          </p:nvPr>
        </p:nvSpPr>
        <p:spPr>
          <a:xfrm>
            <a:off x="1371600" y="3238500"/>
            <a:ext cx="6400800" cy="1460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a:p>
            <a:pPr indent="0" lvl="0" marL="0" rtl="0" algn="ctr">
              <a:spcBef>
                <a:spcPts val="640"/>
              </a:spcBef>
              <a:spcAft>
                <a:spcPts val="0"/>
              </a:spcAft>
              <a:buClr>
                <a:srgbClr val="888888"/>
              </a:buClr>
              <a:buSzPts val="3200"/>
              <a:buNone/>
            </a:pPr>
            <a:r>
              <a:t/>
            </a:r>
            <a:endParaRPr/>
          </a:p>
          <a:p>
            <a:pPr indent="0" lvl="0" marL="0" rtl="0" algn="ctr">
              <a:spcBef>
                <a:spcPts val="640"/>
              </a:spcBef>
              <a:spcAft>
                <a:spcPts val="0"/>
              </a:spcAft>
              <a:buClr>
                <a:srgbClr val="888888"/>
              </a:buClr>
              <a:buSzPts val="3200"/>
              <a:buNone/>
            </a:pPr>
            <a:r>
              <a:t/>
            </a:r>
            <a:endParaRPr/>
          </a:p>
        </p:txBody>
      </p:sp>
      <p:pic>
        <p:nvPicPr>
          <p:cNvPr descr="C:\Users\Lenovo PC\Downloads\WhatsApp Image 2021-07-05 at 4.45.47 PM.jpeg" id="278" name="Google Shape;278;p33"/>
          <p:cNvPicPr preferRelativeResize="0"/>
          <p:nvPr/>
        </p:nvPicPr>
        <p:blipFill rotWithShape="1">
          <a:blip r:embed="rId3">
            <a:alphaModFix/>
          </a:blip>
          <a:srcRect b="0" l="0" r="0" t="0"/>
          <a:stretch/>
        </p:blipFill>
        <p:spPr>
          <a:xfrm>
            <a:off x="466725" y="2786062"/>
            <a:ext cx="8210550" cy="228601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title"/>
          </p:nvPr>
        </p:nvSpPr>
        <p:spPr>
          <a:xfrm>
            <a:off x="214282" y="1"/>
            <a:ext cx="7710518" cy="92867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Arial"/>
              <a:buNone/>
            </a:pPr>
            <a:r>
              <a:rPr b="1" i="1" lang="en-IN" sz="4000"/>
              <a:t>Model Building :-</a:t>
            </a:r>
            <a:endParaRPr b="1" i="1" sz="4000"/>
          </a:p>
        </p:txBody>
      </p:sp>
      <p:graphicFrame>
        <p:nvGraphicFramePr>
          <p:cNvPr id="284" name="Google Shape;284;p34"/>
          <p:cNvGraphicFramePr/>
          <p:nvPr/>
        </p:nvGraphicFramePr>
        <p:xfrm>
          <a:off x="142844" y="1000113"/>
          <a:ext cx="3000000" cy="3000000"/>
        </p:xfrm>
        <a:graphic>
          <a:graphicData uri="http://schemas.openxmlformats.org/drawingml/2006/table">
            <a:tbl>
              <a:tblPr bandRow="1" firstRow="1">
                <a:noFill/>
                <a:tableStyleId>{49CB0AEC-CAE5-494F-BCFB-BFDAC03348F8}</a:tableStyleId>
              </a:tblPr>
              <a:tblGrid>
                <a:gridCol w="755100"/>
                <a:gridCol w="3638350"/>
                <a:gridCol w="2196725"/>
                <a:gridCol w="2196725"/>
              </a:tblGrid>
              <a:tr h="762825">
                <a:tc>
                  <a:txBody>
                    <a:bodyPr/>
                    <a:lstStyle/>
                    <a:p>
                      <a:pPr indent="0" lvl="0" marL="0" marR="0" rtl="0" algn="l">
                        <a:spcBef>
                          <a:spcPts val="0"/>
                        </a:spcBef>
                        <a:spcAft>
                          <a:spcPts val="0"/>
                        </a:spcAft>
                        <a:buNone/>
                      </a:pPr>
                      <a:r>
                        <a:rPr lang="en-IN" sz="1800" u="none" cap="none" strike="noStrike"/>
                        <a:t>Sr No</a:t>
                      </a:r>
                      <a:endParaRPr sz="1800"/>
                    </a:p>
                  </a:txBody>
                  <a:tcPr marT="45725" marB="45725" marR="91450" marL="91450"/>
                </a:tc>
                <a:tc>
                  <a:txBody>
                    <a:bodyPr/>
                    <a:lstStyle/>
                    <a:p>
                      <a:pPr indent="0" lvl="0" marL="0" marR="0" rtl="0" algn="l">
                        <a:spcBef>
                          <a:spcPts val="0"/>
                        </a:spcBef>
                        <a:spcAft>
                          <a:spcPts val="0"/>
                        </a:spcAft>
                        <a:buNone/>
                      </a:pPr>
                      <a:r>
                        <a:rPr lang="en-IN" sz="1800"/>
                        <a:t>       Algorithm Name</a:t>
                      </a:r>
                      <a:endParaRPr sz="1800"/>
                    </a:p>
                  </a:txBody>
                  <a:tcPr marT="45725" marB="45725" marR="91450" marL="91450"/>
                </a:tc>
                <a:tc>
                  <a:txBody>
                    <a:bodyPr/>
                    <a:lstStyle/>
                    <a:p>
                      <a:pPr indent="0" lvl="0" marL="0" marR="0" rtl="0" algn="l">
                        <a:spcBef>
                          <a:spcPts val="0"/>
                        </a:spcBef>
                        <a:spcAft>
                          <a:spcPts val="0"/>
                        </a:spcAft>
                        <a:buNone/>
                      </a:pPr>
                      <a:r>
                        <a:rPr lang="en-IN" sz="1800"/>
                        <a:t>       Training</a:t>
                      </a:r>
                      <a:r>
                        <a:rPr lang="en-IN" sz="1800"/>
                        <a:t> </a:t>
                      </a:r>
                      <a:endParaRPr/>
                    </a:p>
                    <a:p>
                      <a:pPr indent="0" lvl="0" marL="0" marR="0" rtl="0" algn="l">
                        <a:spcBef>
                          <a:spcPts val="0"/>
                        </a:spcBef>
                        <a:spcAft>
                          <a:spcPts val="0"/>
                        </a:spcAft>
                        <a:buNone/>
                      </a:pPr>
                      <a:r>
                        <a:rPr lang="en-IN" sz="1800"/>
                        <a:t>      Accuracy</a:t>
                      </a:r>
                      <a:endParaRPr sz="1800"/>
                    </a:p>
                  </a:txBody>
                  <a:tcPr marT="45725" marB="45725" marR="91450" marL="91450"/>
                </a:tc>
                <a:tc>
                  <a:txBody>
                    <a:bodyPr/>
                    <a:lstStyle/>
                    <a:p>
                      <a:pPr indent="0" lvl="0" marL="0" marR="0" rtl="0" algn="l">
                        <a:spcBef>
                          <a:spcPts val="0"/>
                        </a:spcBef>
                        <a:spcAft>
                          <a:spcPts val="0"/>
                        </a:spcAft>
                        <a:buNone/>
                      </a:pPr>
                      <a:r>
                        <a:rPr lang="en-IN" sz="1800"/>
                        <a:t>        Testing </a:t>
                      </a:r>
                      <a:endParaRPr/>
                    </a:p>
                    <a:p>
                      <a:pPr indent="0" lvl="0" marL="0" marR="0" rtl="0" algn="l">
                        <a:spcBef>
                          <a:spcPts val="0"/>
                        </a:spcBef>
                        <a:spcAft>
                          <a:spcPts val="0"/>
                        </a:spcAft>
                        <a:buNone/>
                      </a:pPr>
                      <a:r>
                        <a:rPr lang="en-IN" sz="1800"/>
                        <a:t>       Accuracy</a:t>
                      </a:r>
                      <a:endParaRPr sz="1800"/>
                    </a:p>
                  </a:txBody>
                  <a:tcPr marT="45725" marB="45725" marR="91450" marL="91450"/>
                </a:tc>
              </a:tr>
              <a:tr h="762825">
                <a:tc>
                  <a:txBody>
                    <a:bodyPr/>
                    <a:lstStyle/>
                    <a:p>
                      <a:pPr indent="0" lvl="0" marL="0" marR="0" rtl="0" algn="l">
                        <a:spcBef>
                          <a:spcPts val="0"/>
                        </a:spcBef>
                        <a:spcAft>
                          <a:spcPts val="0"/>
                        </a:spcAft>
                        <a:buNone/>
                      </a:pPr>
                      <a:r>
                        <a:rPr lang="en-IN" sz="1800"/>
                        <a:t>1</a:t>
                      </a:r>
                      <a:endParaRPr sz="1800"/>
                    </a:p>
                  </a:txBody>
                  <a:tcPr marT="45725" marB="45725" marR="91450" marL="91450"/>
                </a:tc>
                <a:tc>
                  <a:txBody>
                    <a:bodyPr/>
                    <a:lstStyle/>
                    <a:p>
                      <a:pPr indent="0" lvl="0" marL="0" marR="0" rtl="0" algn="l">
                        <a:spcBef>
                          <a:spcPts val="0"/>
                        </a:spcBef>
                        <a:spcAft>
                          <a:spcPts val="0"/>
                        </a:spcAft>
                        <a:buNone/>
                      </a:pPr>
                      <a:r>
                        <a:rPr lang="en-IN" sz="1800"/>
                        <a:t>LGBM</a:t>
                      </a:r>
                      <a:r>
                        <a:rPr lang="en-IN" sz="1800"/>
                        <a:t> Classifier</a:t>
                      </a:r>
                      <a:endParaRPr sz="1800"/>
                    </a:p>
                  </a:txBody>
                  <a:tcPr marT="45725" marB="45725" marR="91450" marL="91450"/>
                </a:tc>
                <a:tc>
                  <a:txBody>
                    <a:bodyPr/>
                    <a:lstStyle/>
                    <a:p>
                      <a:pPr indent="0" lvl="0" marL="0" marR="0" rtl="0" algn="l">
                        <a:spcBef>
                          <a:spcPts val="0"/>
                        </a:spcBef>
                        <a:spcAft>
                          <a:spcPts val="0"/>
                        </a:spcAft>
                        <a:buNone/>
                      </a:pPr>
                      <a:r>
                        <a:rPr lang="en-IN" sz="1800"/>
                        <a:t>       </a:t>
                      </a:r>
                      <a:r>
                        <a:rPr b="0" i="0" lang="en-IN" sz="1800">
                          <a:solidFill>
                            <a:schemeClr val="dk1"/>
                          </a:solidFill>
                          <a:latin typeface="Arial"/>
                          <a:ea typeface="Arial"/>
                          <a:cs typeface="Arial"/>
                          <a:sym typeface="Arial"/>
                        </a:rPr>
                        <a:t>97.3591</a:t>
                      </a:r>
                      <a:r>
                        <a:rPr lang="en-IN" sz="1800"/>
                        <a:t>%</a:t>
                      </a:r>
                      <a:endParaRPr sz="1800"/>
                    </a:p>
                  </a:txBody>
                  <a:tcPr marT="45725" marB="45725" marR="91450" marL="91450"/>
                </a:tc>
                <a:tc>
                  <a:txBody>
                    <a:bodyPr/>
                    <a:lstStyle/>
                    <a:p>
                      <a:pPr indent="0" lvl="0" marL="0" marR="0" rtl="0" algn="l">
                        <a:spcBef>
                          <a:spcPts val="0"/>
                        </a:spcBef>
                        <a:spcAft>
                          <a:spcPts val="0"/>
                        </a:spcAft>
                        <a:buNone/>
                      </a:pPr>
                      <a:r>
                        <a:rPr lang="en-IN" sz="1800"/>
                        <a:t>  </a:t>
                      </a:r>
                      <a:r>
                        <a:rPr lang="en-IN" sz="1800"/>
                        <a:t>     </a:t>
                      </a:r>
                      <a:r>
                        <a:rPr b="0" i="0" lang="en-IN" sz="1800">
                          <a:solidFill>
                            <a:schemeClr val="dk1"/>
                          </a:solidFill>
                          <a:latin typeface="Arial"/>
                          <a:ea typeface="Arial"/>
                          <a:cs typeface="Arial"/>
                          <a:sym typeface="Arial"/>
                        </a:rPr>
                        <a:t>92.5428</a:t>
                      </a:r>
                      <a:r>
                        <a:rPr lang="en-IN" sz="1800"/>
                        <a:t>%</a:t>
                      </a:r>
                      <a:endParaRPr sz="1800"/>
                    </a:p>
                  </a:txBody>
                  <a:tcPr marT="45725" marB="45725" marR="91450" marL="91450"/>
                </a:tc>
              </a:tr>
              <a:tr h="762825">
                <a:tc>
                  <a:txBody>
                    <a:bodyPr/>
                    <a:lstStyle/>
                    <a:p>
                      <a:pPr indent="0" lvl="0" marL="0" marR="0" rtl="0" algn="l">
                        <a:spcBef>
                          <a:spcPts val="0"/>
                        </a:spcBef>
                        <a:spcAft>
                          <a:spcPts val="0"/>
                        </a:spcAft>
                        <a:buNone/>
                      </a:pPr>
                      <a:r>
                        <a:rPr lang="en-IN" sz="1800"/>
                        <a:t>2</a:t>
                      </a:r>
                      <a:endParaRPr sz="1800"/>
                    </a:p>
                  </a:txBody>
                  <a:tcPr marT="45725" marB="45725" marR="91450" marL="91450"/>
                </a:tc>
                <a:tc>
                  <a:txBody>
                    <a:bodyPr/>
                    <a:lstStyle/>
                    <a:p>
                      <a:pPr indent="0" lvl="0" marL="0" marR="0" rtl="0" algn="l">
                        <a:spcBef>
                          <a:spcPts val="0"/>
                        </a:spcBef>
                        <a:spcAft>
                          <a:spcPts val="0"/>
                        </a:spcAft>
                        <a:buNone/>
                      </a:pPr>
                      <a:r>
                        <a:rPr lang="en-IN" sz="1800"/>
                        <a:t>XGB</a:t>
                      </a:r>
                      <a:r>
                        <a:rPr lang="en-IN" sz="1800"/>
                        <a:t> Classifier</a:t>
                      </a:r>
                      <a:endParaRPr sz="1800"/>
                    </a:p>
                  </a:txBody>
                  <a:tcPr marT="45725" marB="45725" marR="91450" marL="91450"/>
                </a:tc>
                <a:tc>
                  <a:txBody>
                    <a:bodyPr/>
                    <a:lstStyle/>
                    <a:p>
                      <a:pPr indent="0" lvl="0" marL="0" marR="0" rtl="0" algn="l">
                        <a:spcBef>
                          <a:spcPts val="0"/>
                        </a:spcBef>
                        <a:spcAft>
                          <a:spcPts val="0"/>
                        </a:spcAft>
                        <a:buNone/>
                      </a:pPr>
                      <a:r>
                        <a:rPr lang="en-IN" sz="1800"/>
                        <a:t>       </a:t>
                      </a:r>
                      <a:r>
                        <a:rPr b="0" i="0" lang="en-IN" sz="1800">
                          <a:solidFill>
                            <a:schemeClr val="dk1"/>
                          </a:solidFill>
                          <a:latin typeface="Arial"/>
                          <a:ea typeface="Arial"/>
                          <a:cs typeface="Arial"/>
                          <a:sym typeface="Arial"/>
                        </a:rPr>
                        <a:t>77.4918</a:t>
                      </a:r>
                      <a:r>
                        <a:rPr lang="en-IN" sz="1800"/>
                        <a:t>%</a:t>
                      </a:r>
                      <a:endParaRPr sz="1800"/>
                    </a:p>
                  </a:txBody>
                  <a:tcPr marT="45725" marB="45725" marR="91450" marL="91450"/>
                </a:tc>
                <a:tc>
                  <a:txBody>
                    <a:bodyPr/>
                    <a:lstStyle/>
                    <a:p>
                      <a:pPr indent="0" lvl="0" marL="0" marR="0" rtl="0" algn="l">
                        <a:spcBef>
                          <a:spcPts val="0"/>
                        </a:spcBef>
                        <a:spcAft>
                          <a:spcPts val="0"/>
                        </a:spcAft>
                        <a:buNone/>
                      </a:pPr>
                      <a:r>
                        <a:rPr lang="en-IN" sz="1800"/>
                        <a:t>       </a:t>
                      </a:r>
                      <a:r>
                        <a:rPr b="0" i="0" lang="en-IN" sz="1800">
                          <a:solidFill>
                            <a:schemeClr val="dk1"/>
                          </a:solidFill>
                          <a:latin typeface="Arial"/>
                          <a:ea typeface="Arial"/>
                          <a:cs typeface="Arial"/>
                          <a:sym typeface="Arial"/>
                        </a:rPr>
                        <a:t>75.9761</a:t>
                      </a:r>
                      <a:r>
                        <a:rPr lang="en-IN" sz="1800"/>
                        <a:t>%</a:t>
                      </a:r>
                      <a:endParaRPr sz="1800"/>
                    </a:p>
                  </a:txBody>
                  <a:tcPr marT="45725" marB="45725" marR="91450" marL="91450"/>
                </a:tc>
              </a:tr>
              <a:tr h="762825">
                <a:tc>
                  <a:txBody>
                    <a:bodyPr/>
                    <a:lstStyle/>
                    <a:p>
                      <a:pPr indent="0" lvl="0" marL="0" marR="0" rtl="0" algn="l">
                        <a:spcBef>
                          <a:spcPts val="0"/>
                        </a:spcBef>
                        <a:spcAft>
                          <a:spcPts val="0"/>
                        </a:spcAft>
                        <a:buNone/>
                      </a:pPr>
                      <a:r>
                        <a:rPr lang="en-IN" sz="1800"/>
                        <a:t>3</a:t>
                      </a:r>
                      <a:endParaRPr sz="1800"/>
                    </a:p>
                  </a:txBody>
                  <a:tcPr marT="45725" marB="45725" marR="91450" marL="91450"/>
                </a:tc>
                <a:tc>
                  <a:txBody>
                    <a:bodyPr/>
                    <a:lstStyle/>
                    <a:p>
                      <a:pPr indent="0" lvl="0" marL="0" marR="0" rtl="0" algn="l">
                        <a:spcBef>
                          <a:spcPts val="0"/>
                        </a:spcBef>
                        <a:spcAft>
                          <a:spcPts val="0"/>
                        </a:spcAft>
                        <a:buNone/>
                      </a:pPr>
                      <a:r>
                        <a:rPr lang="en-IN" sz="1800"/>
                        <a:t>KNN Classifier</a:t>
                      </a:r>
                      <a:endParaRPr sz="1800"/>
                    </a:p>
                  </a:txBody>
                  <a:tcPr marT="45725" marB="45725" marR="91450" marL="91450"/>
                </a:tc>
                <a:tc>
                  <a:txBody>
                    <a:bodyPr/>
                    <a:lstStyle/>
                    <a:p>
                      <a:pPr indent="0" lvl="0" marL="0" marR="0" rtl="0" algn="l">
                        <a:spcBef>
                          <a:spcPts val="0"/>
                        </a:spcBef>
                        <a:spcAft>
                          <a:spcPts val="0"/>
                        </a:spcAft>
                        <a:buNone/>
                      </a:pPr>
                      <a:r>
                        <a:rPr b="0" i="0" lang="en-IN" sz="1800">
                          <a:solidFill>
                            <a:schemeClr val="dk1"/>
                          </a:solidFill>
                          <a:latin typeface="Arial"/>
                          <a:ea typeface="Arial"/>
                          <a:cs typeface="Arial"/>
                          <a:sym typeface="Arial"/>
                        </a:rPr>
                        <a:t>       75.7530</a:t>
                      </a:r>
                      <a:r>
                        <a:rPr lang="en-IN" sz="1800"/>
                        <a:t>%</a:t>
                      </a:r>
                      <a:endParaRPr sz="1800"/>
                    </a:p>
                  </a:txBody>
                  <a:tcPr marT="45725" marB="45725" marR="91450" marL="91450"/>
                </a:tc>
                <a:tc>
                  <a:txBody>
                    <a:bodyPr/>
                    <a:lstStyle/>
                    <a:p>
                      <a:pPr indent="0" lvl="0" marL="0" marR="0" rtl="0" algn="l">
                        <a:spcBef>
                          <a:spcPts val="0"/>
                        </a:spcBef>
                        <a:spcAft>
                          <a:spcPts val="0"/>
                        </a:spcAft>
                        <a:buNone/>
                      </a:pPr>
                      <a:r>
                        <a:rPr lang="en-IN" sz="1800"/>
                        <a:t>       </a:t>
                      </a:r>
                      <a:r>
                        <a:rPr b="0" i="0" lang="en-IN" sz="1800">
                          <a:solidFill>
                            <a:schemeClr val="dk1"/>
                          </a:solidFill>
                          <a:latin typeface="Arial"/>
                          <a:ea typeface="Arial"/>
                          <a:cs typeface="Arial"/>
                          <a:sym typeface="Arial"/>
                        </a:rPr>
                        <a:t>64.0428</a:t>
                      </a:r>
                      <a:r>
                        <a:rPr lang="en-IN" sz="1800"/>
                        <a:t>%</a:t>
                      </a:r>
                      <a:endParaRPr sz="1800"/>
                    </a:p>
                  </a:txBody>
                  <a:tcPr marT="45725" marB="45725" marR="91450" marL="91450"/>
                </a:tc>
              </a:tr>
              <a:tr h="592050">
                <a:tc>
                  <a:txBody>
                    <a:bodyPr/>
                    <a:lstStyle/>
                    <a:p>
                      <a:pPr indent="0" lvl="0" marL="0" marR="0" rtl="0" algn="l">
                        <a:spcBef>
                          <a:spcPts val="0"/>
                        </a:spcBef>
                        <a:spcAft>
                          <a:spcPts val="0"/>
                        </a:spcAft>
                        <a:buNone/>
                      </a:pPr>
                      <a:r>
                        <a:rPr lang="en-IN" sz="1800"/>
                        <a:t>4</a:t>
                      </a:r>
                      <a:endParaRPr sz="1800"/>
                    </a:p>
                  </a:txBody>
                  <a:tcPr marT="45725" marB="45725" marR="91450" marL="91450"/>
                </a:tc>
                <a:tc>
                  <a:txBody>
                    <a:bodyPr/>
                    <a:lstStyle/>
                    <a:p>
                      <a:pPr indent="0" lvl="0" marL="0" marR="0" rtl="0" algn="l">
                        <a:spcBef>
                          <a:spcPts val="0"/>
                        </a:spcBef>
                        <a:spcAft>
                          <a:spcPts val="0"/>
                        </a:spcAft>
                        <a:buNone/>
                      </a:pPr>
                      <a:r>
                        <a:rPr lang="en-IN" sz="1800"/>
                        <a:t>Logistic Regression</a:t>
                      </a:r>
                      <a:endParaRPr sz="1800"/>
                    </a:p>
                  </a:txBody>
                  <a:tcPr marT="45725" marB="45725" marR="91450" marL="91450"/>
                </a:tc>
                <a:tc>
                  <a:txBody>
                    <a:bodyPr/>
                    <a:lstStyle/>
                    <a:p>
                      <a:pPr indent="0" lvl="0" marL="0" marR="0" rtl="0" algn="l">
                        <a:spcBef>
                          <a:spcPts val="0"/>
                        </a:spcBef>
                        <a:spcAft>
                          <a:spcPts val="0"/>
                        </a:spcAft>
                        <a:buNone/>
                      </a:pPr>
                      <a:r>
                        <a:rPr b="0" i="0" lang="en-IN" sz="1800">
                          <a:solidFill>
                            <a:schemeClr val="dk1"/>
                          </a:solidFill>
                          <a:latin typeface="Arial"/>
                          <a:ea typeface="Arial"/>
                          <a:cs typeface="Arial"/>
                          <a:sym typeface="Arial"/>
                        </a:rPr>
                        <a:t>        91.1224</a:t>
                      </a:r>
                      <a:r>
                        <a:rPr lang="en-IN" sz="1800"/>
                        <a:t>%</a:t>
                      </a:r>
                      <a:endParaRPr sz="1800"/>
                    </a:p>
                  </a:txBody>
                  <a:tcPr marT="45725" marB="45725" marR="91450" marL="91450"/>
                </a:tc>
                <a:tc>
                  <a:txBody>
                    <a:bodyPr/>
                    <a:lstStyle/>
                    <a:p>
                      <a:pPr indent="0" lvl="0" marL="0" marR="0" rtl="0" algn="l">
                        <a:spcBef>
                          <a:spcPts val="0"/>
                        </a:spcBef>
                        <a:spcAft>
                          <a:spcPts val="0"/>
                        </a:spcAft>
                        <a:buNone/>
                      </a:pPr>
                      <a:r>
                        <a:rPr b="0" i="0" lang="en-IN" sz="1800">
                          <a:solidFill>
                            <a:schemeClr val="dk1"/>
                          </a:solidFill>
                          <a:latin typeface="Arial"/>
                          <a:ea typeface="Arial"/>
                          <a:cs typeface="Arial"/>
                          <a:sym typeface="Arial"/>
                        </a:rPr>
                        <a:t>       89.4952</a:t>
                      </a:r>
                      <a:r>
                        <a:rPr lang="en-IN" sz="1800"/>
                        <a:t>%</a:t>
                      </a:r>
                      <a:endParaRPr sz="1800"/>
                    </a:p>
                  </a:txBody>
                  <a:tcPr marT="45725" marB="45725" marR="91450" marL="91450"/>
                </a:tc>
              </a:tr>
            </a:tbl>
          </a:graphicData>
        </a:graphic>
      </p:graphicFrame>
      <p:sp>
        <p:nvSpPr>
          <p:cNvPr id="285" name="Google Shape;285;p34"/>
          <p:cNvSpPr txBox="1"/>
          <p:nvPr/>
        </p:nvSpPr>
        <p:spPr>
          <a:xfrm>
            <a:off x="142844" y="4714888"/>
            <a:ext cx="8786874" cy="92333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Arial"/>
                <a:ea typeface="Arial"/>
                <a:cs typeface="Arial"/>
                <a:sym typeface="Arial"/>
              </a:rPr>
              <a:t>From above the Table we can see the LGBM Classifier Training &amp; Testing model  accuracy is 97.3591%&amp; 92.5428% resp.</a:t>
            </a:r>
            <a:endParaRPr/>
          </a:p>
          <a:p>
            <a:pPr indent="-114300" lvl="0" marL="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Arial"/>
                <a:ea typeface="Arial"/>
                <a:cs typeface="Arial"/>
                <a:sym typeface="Arial"/>
              </a:rPr>
              <a:t>But  we choose the Logistic Regression model to predict our new data.</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5"/>
          <p:cNvSpPr txBox="1"/>
          <p:nvPr>
            <p:ph type="title"/>
          </p:nvPr>
        </p:nvSpPr>
        <p:spPr>
          <a:xfrm>
            <a:off x="457200" y="228865"/>
            <a:ext cx="8229600" cy="9525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2776"/>
              </a:buClr>
              <a:buSzPts val="4000"/>
              <a:buFont typeface="Arial"/>
              <a:buNone/>
            </a:pPr>
            <a:r>
              <a:rPr b="1" i="1" lang="en-IN" sz="4000">
                <a:solidFill>
                  <a:srgbClr val="002776"/>
                </a:solidFill>
                <a:latin typeface="Arial"/>
                <a:ea typeface="Arial"/>
                <a:cs typeface="Arial"/>
                <a:sym typeface="Arial"/>
              </a:rPr>
              <a:t>Model Results Presentation :-</a:t>
            </a:r>
            <a:endParaRPr i="1" sz="4000"/>
          </a:p>
        </p:txBody>
      </p:sp>
      <p:sp>
        <p:nvSpPr>
          <p:cNvPr id="291" name="Google Shape;291;p35"/>
          <p:cNvSpPr txBox="1"/>
          <p:nvPr>
            <p:ph idx="2" type="body"/>
          </p:nvPr>
        </p:nvSpPr>
        <p:spPr>
          <a:xfrm>
            <a:off x="457200" y="1812396"/>
            <a:ext cx="4040188" cy="329274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1"/>
              </a:buClr>
              <a:buSzPts val="2400"/>
              <a:buNone/>
            </a:pPr>
            <a:r>
              <a:t/>
            </a:r>
            <a:endParaRPr/>
          </a:p>
        </p:txBody>
      </p:sp>
      <p:pic>
        <p:nvPicPr>
          <p:cNvPr descr="C:\Users\Lenovo PC\Downloads\WhatsApp Image 2021-07-10 at 11.28.45 AM.jpeg" id="292" name="Google Shape;292;p35"/>
          <p:cNvPicPr preferRelativeResize="0"/>
          <p:nvPr/>
        </p:nvPicPr>
        <p:blipFill rotWithShape="1">
          <a:blip r:embed="rId3">
            <a:alphaModFix/>
          </a:blip>
          <a:srcRect b="0" l="0" r="0" t="0"/>
          <a:stretch/>
        </p:blipFill>
        <p:spPr>
          <a:xfrm>
            <a:off x="285720" y="1500178"/>
            <a:ext cx="7715304" cy="37147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b="1" i="1" lang="en-IN"/>
              <a:t>Confusion matrix :-</a:t>
            </a:r>
            <a:endParaRPr b="1" i="1"/>
          </a:p>
        </p:txBody>
      </p:sp>
      <p:pic>
        <p:nvPicPr>
          <p:cNvPr descr="C:\Users\Lenovo PC\Downloads\WhatsApp Image 2021-07-10 at 11.20.48 AM.jpeg" id="298" name="Google Shape;298;p36"/>
          <p:cNvPicPr preferRelativeResize="0"/>
          <p:nvPr>
            <p:ph idx="1" type="body"/>
          </p:nvPr>
        </p:nvPicPr>
        <p:blipFill rotWithShape="1">
          <a:blip r:embed="rId3">
            <a:alphaModFix/>
          </a:blip>
          <a:srcRect b="0" l="0" r="0" t="0"/>
          <a:stretch/>
        </p:blipFill>
        <p:spPr>
          <a:xfrm>
            <a:off x="857224" y="1571616"/>
            <a:ext cx="7143800" cy="328614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Arial"/>
              <a:buNone/>
            </a:pPr>
            <a:r>
              <a:rPr b="1" i="1" lang="en-IN" sz="4000"/>
              <a:t>Model Deployment</a:t>
            </a:r>
            <a:endParaRPr b="1" i="1" sz="4000"/>
          </a:p>
        </p:txBody>
      </p:sp>
      <p:sp>
        <p:nvSpPr>
          <p:cNvPr id="304" name="Google Shape;304;p37"/>
          <p:cNvSpPr txBox="1"/>
          <p:nvPr>
            <p:ph idx="1" type="body"/>
          </p:nvPr>
        </p:nvSpPr>
        <p:spPr>
          <a:xfrm>
            <a:off x="457200" y="1333500"/>
            <a:ext cx="8229600" cy="377163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3F3F3F"/>
              </a:buClr>
              <a:buSzPts val="2400"/>
              <a:buChar char="•"/>
            </a:pPr>
            <a:r>
              <a:rPr lang="en-IN" sz="2400">
                <a:solidFill>
                  <a:srgbClr val="3F3F3F"/>
                </a:solidFill>
                <a:latin typeface="Times New Roman"/>
                <a:ea typeface="Times New Roman"/>
                <a:cs typeface="Times New Roman"/>
                <a:sym typeface="Times New Roman"/>
              </a:rPr>
              <a:t>The Model Deployed is Logistic Regression with </a:t>
            </a:r>
            <a:r>
              <a:rPr lang="en-IN" sz="2400">
                <a:solidFill>
                  <a:schemeClr val="dk1"/>
                </a:solidFill>
              </a:rPr>
              <a:t>91.1224</a:t>
            </a:r>
            <a:r>
              <a:rPr lang="en-IN" sz="2400"/>
              <a:t>% Training Accuracy.</a:t>
            </a:r>
            <a:endParaRPr sz="2400">
              <a:solidFill>
                <a:srgbClr val="3F3F3F"/>
              </a:solidFill>
              <a:latin typeface="Times New Roman"/>
              <a:ea typeface="Times New Roman"/>
              <a:cs typeface="Times New Roman"/>
              <a:sym typeface="Times New Roman"/>
            </a:endParaRPr>
          </a:p>
          <a:p>
            <a:pPr indent="-342900" lvl="0" marL="342900" rtl="0" algn="l">
              <a:spcBef>
                <a:spcPts val="480"/>
              </a:spcBef>
              <a:spcAft>
                <a:spcPts val="0"/>
              </a:spcAft>
              <a:buClr>
                <a:srgbClr val="3F3F3F"/>
              </a:buClr>
              <a:buSzPts val="2400"/>
              <a:buChar char="•"/>
            </a:pPr>
            <a:r>
              <a:rPr lang="en-IN" sz="2400">
                <a:solidFill>
                  <a:srgbClr val="3F3F3F"/>
                </a:solidFill>
                <a:latin typeface="Times New Roman"/>
                <a:ea typeface="Times New Roman"/>
                <a:cs typeface="Times New Roman"/>
                <a:sym typeface="Times New Roman"/>
              </a:rPr>
              <a:t>For deployment we have create two files like </a:t>
            </a:r>
            <a:r>
              <a:rPr b="1" lang="en-IN" sz="2400">
                <a:solidFill>
                  <a:srgbClr val="3F3F3F"/>
                </a:solidFill>
                <a:latin typeface="Times New Roman"/>
                <a:ea typeface="Times New Roman"/>
                <a:cs typeface="Times New Roman"/>
                <a:sym typeface="Times New Roman"/>
              </a:rPr>
              <a:t>app.py </a:t>
            </a:r>
            <a:endParaRPr b="1" sz="2400">
              <a:solidFill>
                <a:srgbClr val="3F3F3F"/>
              </a:solidFill>
              <a:latin typeface="Times New Roman"/>
              <a:ea typeface="Times New Roman"/>
              <a:cs typeface="Times New Roman"/>
              <a:sym typeface="Times New Roman"/>
            </a:endParaRPr>
          </a:p>
          <a:p>
            <a:pPr indent="-342900" lvl="0" marL="342900" rtl="0" algn="l">
              <a:spcBef>
                <a:spcPts val="480"/>
              </a:spcBef>
              <a:spcAft>
                <a:spcPts val="0"/>
              </a:spcAft>
              <a:buClr>
                <a:srgbClr val="3F3F3F"/>
              </a:buClr>
              <a:buSzPts val="2400"/>
              <a:buChar char="•"/>
            </a:pPr>
            <a:r>
              <a:rPr b="1" lang="en-IN" sz="2400">
                <a:solidFill>
                  <a:srgbClr val="3F3F3F"/>
                </a:solidFill>
                <a:latin typeface="Times New Roman"/>
                <a:ea typeface="Times New Roman"/>
                <a:cs typeface="Times New Roman"/>
                <a:sym typeface="Times New Roman"/>
              </a:rPr>
              <a:t>Model.pkl  </a:t>
            </a:r>
            <a:r>
              <a:rPr lang="en-IN" sz="2400">
                <a:solidFill>
                  <a:srgbClr val="3F3F3F"/>
                </a:solidFill>
                <a:latin typeface="Times New Roman"/>
                <a:ea typeface="Times New Roman"/>
                <a:cs typeface="Times New Roman"/>
                <a:sym typeface="Times New Roman"/>
              </a:rPr>
              <a:t>and </a:t>
            </a:r>
            <a:r>
              <a:rPr b="1" lang="en-IN" sz="2400">
                <a:solidFill>
                  <a:srgbClr val="3F3F3F"/>
                </a:solidFill>
                <a:latin typeface="Times New Roman"/>
                <a:ea typeface="Times New Roman"/>
                <a:cs typeface="Times New Roman"/>
                <a:sym typeface="Times New Roman"/>
              </a:rPr>
              <a:t>tv_Deployment.pkl </a:t>
            </a:r>
            <a:r>
              <a:rPr lang="en-IN" sz="2400">
                <a:solidFill>
                  <a:srgbClr val="3F3F3F"/>
                </a:solidFill>
                <a:latin typeface="Times New Roman"/>
                <a:ea typeface="Times New Roman"/>
                <a:cs typeface="Times New Roman"/>
                <a:sym typeface="Times New Roman"/>
              </a:rPr>
              <a:t>file is also created.</a:t>
            </a:r>
            <a:endParaRPr/>
          </a:p>
          <a:p>
            <a:pPr indent="-190500" lvl="0" marL="342900" rtl="0" algn="l">
              <a:spcBef>
                <a:spcPts val="480"/>
              </a:spcBef>
              <a:spcAft>
                <a:spcPts val="0"/>
              </a:spcAft>
              <a:buClr>
                <a:schemeClr val="dk1"/>
              </a:buClr>
              <a:buSzPts val="2400"/>
              <a:buNone/>
            </a:pPr>
            <a:r>
              <a:t/>
            </a:r>
            <a:endParaRPr sz="2400">
              <a:solidFill>
                <a:srgbClr val="3F3F3F"/>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None/>
            </a:pPr>
            <a:r>
              <a:t/>
            </a:r>
            <a:endParaRPr b="1" sz="2400">
              <a:solidFill>
                <a:srgbClr val="3F3F3F"/>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8"/>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Arial"/>
              <a:buNone/>
            </a:pPr>
            <a:r>
              <a:rPr b="1" i="1" lang="en-IN" sz="4000"/>
              <a:t>Deployment using Flask :-</a:t>
            </a:r>
            <a:endParaRPr b="1" i="1" sz="4000"/>
          </a:p>
        </p:txBody>
      </p:sp>
      <p:sp>
        <p:nvSpPr>
          <p:cNvPr id="310" name="Google Shape;310;p38"/>
          <p:cNvSpPr txBox="1"/>
          <p:nvPr>
            <p:ph idx="1" type="body"/>
          </p:nvPr>
        </p:nvSpPr>
        <p:spPr>
          <a:xfrm>
            <a:off x="457200" y="1333500"/>
            <a:ext cx="8229600" cy="377163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SzPts val="2400"/>
              <a:buNone/>
            </a:pPr>
            <a:r>
              <a:rPr b="1" lang="en-IN" sz="2400">
                <a:solidFill>
                  <a:srgbClr val="000000"/>
                </a:solidFill>
              </a:rPr>
              <a:t>Flask File creation:</a:t>
            </a:r>
            <a:endParaRPr/>
          </a:p>
          <a:p>
            <a:pPr indent="-323850" lvl="0" marL="457200" rtl="0" algn="l">
              <a:spcBef>
                <a:spcPts val="1600"/>
              </a:spcBef>
              <a:spcAft>
                <a:spcPts val="0"/>
              </a:spcAft>
              <a:buClr>
                <a:srgbClr val="000000"/>
              </a:buClr>
              <a:buSzPts val="1500"/>
              <a:buChar char="●"/>
            </a:pPr>
            <a:r>
              <a:rPr lang="en-IN" sz="2400">
                <a:solidFill>
                  <a:srgbClr val="000000"/>
                </a:solidFill>
              </a:rPr>
              <a:t>Second file named server.py in this we have import flask</a:t>
            </a:r>
            <a:endParaRPr/>
          </a:p>
          <a:p>
            <a:pPr indent="-323850" lvl="0" marL="457200" rtl="0" algn="l">
              <a:spcBef>
                <a:spcPts val="0"/>
              </a:spcBef>
              <a:spcAft>
                <a:spcPts val="0"/>
              </a:spcAft>
              <a:buClr>
                <a:srgbClr val="000000"/>
              </a:buClr>
              <a:buSzPts val="1500"/>
              <a:buChar char="●"/>
            </a:pPr>
            <a:r>
              <a:rPr lang="en-IN" sz="2400">
                <a:solidFill>
                  <a:srgbClr val="000000"/>
                </a:solidFill>
              </a:rPr>
              <a:t>Using @app.route(‘/’) url to execute homepage function which named as home.html</a:t>
            </a:r>
            <a:endParaRPr/>
          </a:p>
          <a:p>
            <a:pPr indent="-323850" lvl="0" marL="457200" rtl="0" algn="l">
              <a:spcBef>
                <a:spcPts val="0"/>
              </a:spcBef>
              <a:spcAft>
                <a:spcPts val="0"/>
              </a:spcAft>
              <a:buClr>
                <a:srgbClr val="000000"/>
              </a:buClr>
              <a:buSzPts val="1500"/>
              <a:buChar char="●"/>
            </a:pPr>
            <a:r>
              <a:rPr lang="en-IN" sz="2400">
                <a:solidFill>
                  <a:srgbClr val="000000"/>
                </a:solidFill>
              </a:rPr>
              <a:t>Using @app.route(‘/predict’, methods=[‘post’]) transfer data to server and provide input</a:t>
            </a:r>
            <a:endParaRPr/>
          </a:p>
          <a:p>
            <a:pPr indent="-323850" lvl="0" marL="457200" rtl="0" algn="l">
              <a:spcBef>
                <a:spcPts val="0"/>
              </a:spcBef>
              <a:spcAft>
                <a:spcPts val="0"/>
              </a:spcAft>
              <a:buClr>
                <a:srgbClr val="000000"/>
              </a:buClr>
              <a:buSzPts val="1500"/>
              <a:buChar char="●"/>
            </a:pPr>
            <a:r>
              <a:rPr lang="en-IN" sz="2400">
                <a:solidFill>
                  <a:srgbClr val="000000"/>
                </a:solidFill>
              </a:rPr>
              <a:t>After that we have Predict using this link http://127.0.0.1:5000/</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457200" y="0"/>
            <a:ext cx="8229600" cy="150017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b="1" i="1" lang="en-IN" sz="4000"/>
              <a:t>Result :-</a:t>
            </a:r>
            <a:br>
              <a:rPr b="1" i="1" lang="en-IN" sz="4000"/>
            </a:br>
            <a:br>
              <a:rPr b="1" i="1" lang="en-IN" sz="2200"/>
            </a:br>
            <a:r>
              <a:rPr i="1" lang="en-IN" sz="3600"/>
              <a:t>Input </a:t>
            </a:r>
            <a:r>
              <a:rPr b="1" i="1" lang="en-IN" sz="3600"/>
              <a:t>  </a:t>
            </a:r>
            <a:r>
              <a:rPr b="1" i="1" lang="en-IN" sz="4000"/>
              <a:t>                              </a:t>
            </a:r>
            <a:r>
              <a:rPr i="1" lang="en-IN" sz="3600"/>
              <a:t>Output</a:t>
            </a:r>
            <a:endParaRPr i="1" sz="3600"/>
          </a:p>
        </p:txBody>
      </p:sp>
      <p:pic>
        <p:nvPicPr>
          <p:cNvPr descr="C:\Users\Lenovo PC\Pictures\ui1.png" id="316" name="Google Shape;316;p39"/>
          <p:cNvPicPr preferRelativeResize="0"/>
          <p:nvPr>
            <p:ph idx="1" type="body"/>
          </p:nvPr>
        </p:nvPicPr>
        <p:blipFill rotWithShape="1">
          <a:blip r:embed="rId3">
            <a:alphaModFix/>
          </a:blip>
          <a:srcRect b="0" l="0" r="0" t="0"/>
          <a:stretch/>
        </p:blipFill>
        <p:spPr>
          <a:xfrm>
            <a:off x="142845" y="1571616"/>
            <a:ext cx="4000528" cy="3571900"/>
          </a:xfrm>
          <a:prstGeom prst="rect">
            <a:avLst/>
          </a:prstGeom>
          <a:noFill/>
          <a:ln>
            <a:noFill/>
          </a:ln>
        </p:spPr>
      </p:pic>
      <p:pic>
        <p:nvPicPr>
          <p:cNvPr id="317" name="Google Shape;317;p39"/>
          <p:cNvPicPr preferRelativeResize="0"/>
          <p:nvPr>
            <p:ph idx="2" type="body"/>
          </p:nvPr>
        </p:nvPicPr>
        <p:blipFill rotWithShape="1">
          <a:blip r:embed="rId4">
            <a:alphaModFix/>
          </a:blip>
          <a:srcRect b="0" l="0" r="0" t="0"/>
          <a:stretch/>
        </p:blipFill>
        <p:spPr>
          <a:xfrm>
            <a:off x="4214810" y="1571616"/>
            <a:ext cx="4786346" cy="314327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Arial"/>
              <a:buNone/>
            </a:pPr>
            <a:r>
              <a:rPr b="1" i="1" lang="en-IN" sz="4000"/>
              <a:t>Deployment Using Power BI :-</a:t>
            </a:r>
            <a:endParaRPr b="1" i="1" sz="4000"/>
          </a:p>
        </p:txBody>
      </p:sp>
      <p:sp>
        <p:nvSpPr>
          <p:cNvPr id="323" name="Google Shape;323;p40"/>
          <p:cNvSpPr txBox="1"/>
          <p:nvPr>
            <p:ph idx="1" type="body"/>
          </p:nvPr>
        </p:nvSpPr>
        <p:spPr>
          <a:xfrm>
            <a:off x="457200" y="1333500"/>
            <a:ext cx="8229600" cy="3771636"/>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IN" sz="2400"/>
              <a:t>We are use Sentiment for analyse Reviews.</a:t>
            </a:r>
            <a:endParaRPr/>
          </a:p>
          <a:p>
            <a:pPr indent="-342900" lvl="0" marL="342900" rtl="0" algn="l">
              <a:spcBef>
                <a:spcPts val="444"/>
              </a:spcBef>
              <a:spcAft>
                <a:spcPts val="0"/>
              </a:spcAft>
              <a:buClr>
                <a:schemeClr val="dk1"/>
              </a:buClr>
              <a:buSzPct val="100000"/>
              <a:buChar char="•"/>
            </a:pPr>
            <a:r>
              <a:rPr lang="en-IN" sz="2400"/>
              <a:t>We are create 2 model for analysis.</a:t>
            </a:r>
            <a:endParaRPr/>
          </a:p>
          <a:p>
            <a:pPr indent="-342900" lvl="0" marL="342900" rtl="0" algn="l">
              <a:spcBef>
                <a:spcPts val="444"/>
              </a:spcBef>
              <a:spcAft>
                <a:spcPts val="0"/>
              </a:spcAft>
              <a:buClr>
                <a:schemeClr val="dk1"/>
              </a:buClr>
              <a:buSzPct val="100000"/>
              <a:buChar char="•"/>
            </a:pPr>
            <a:r>
              <a:rPr lang="en-IN" sz="2400"/>
              <a:t> 1</a:t>
            </a:r>
            <a:r>
              <a:rPr baseline="30000" lang="en-IN" sz="2400"/>
              <a:t>st</a:t>
            </a:r>
            <a:r>
              <a:rPr lang="en-IN" sz="2400"/>
              <a:t> condition is Condition and</a:t>
            </a:r>
            <a:endParaRPr/>
          </a:p>
          <a:p>
            <a:pPr indent="-342900" lvl="0" marL="342900" rtl="0" algn="l">
              <a:spcBef>
                <a:spcPts val="444"/>
              </a:spcBef>
              <a:spcAft>
                <a:spcPts val="0"/>
              </a:spcAft>
              <a:buClr>
                <a:schemeClr val="dk1"/>
              </a:buClr>
              <a:buSzPct val="100000"/>
              <a:buChar char="•"/>
            </a:pPr>
            <a:r>
              <a:rPr lang="en-IN" sz="2400"/>
              <a:t>2</a:t>
            </a:r>
            <a:r>
              <a:rPr baseline="30000" lang="en-IN" sz="2400"/>
              <a:t>nd</a:t>
            </a:r>
            <a:r>
              <a:rPr lang="en-IN" sz="2400"/>
              <a:t> is Drug to analyse</a:t>
            </a:r>
            <a:endParaRPr/>
          </a:p>
          <a:p>
            <a:pPr indent="-342900" lvl="0" marL="342900" rtl="0" algn="l">
              <a:spcBef>
                <a:spcPts val="444"/>
              </a:spcBef>
              <a:spcAft>
                <a:spcPts val="0"/>
              </a:spcAft>
              <a:buClr>
                <a:schemeClr val="dk1"/>
              </a:buClr>
              <a:buSzPct val="100000"/>
              <a:buChar char="•"/>
            </a:pPr>
            <a:r>
              <a:rPr lang="en-IN" sz="2400"/>
              <a:t>In analysis we create Pie chart, Reviews section, Review wise Emoji  sentiment and Side effect.</a:t>
            </a:r>
            <a:endParaRPr/>
          </a:p>
          <a:p>
            <a:pPr indent="-342900" lvl="0" marL="342900" rtl="0" algn="l">
              <a:spcBef>
                <a:spcPts val="444"/>
              </a:spcBef>
              <a:spcAft>
                <a:spcPts val="0"/>
              </a:spcAft>
              <a:buClr>
                <a:schemeClr val="dk1"/>
              </a:buClr>
              <a:buSzPct val="100000"/>
              <a:buChar char="•"/>
            </a:pPr>
            <a:r>
              <a:rPr lang="en-IN" sz="2400"/>
              <a:t>website link :-</a:t>
            </a:r>
            <a:r>
              <a:rPr lang="en-IN" sz="2200"/>
              <a:t>https://app.powerbi.com/view?r=eyJrIjoiY2E4YzBkNjMtZGMzMC00NDdjLTg3N2UtNjcwMjg1YzFhZWQ3IiwidCI6ImU5MTNjYWFiLWI3ZjMtNGM5ZS04ZTZkLTVkY2QyYzQyOTlmMiJ9&amp;pageName=ReportSectiona069c2510c8aaebef84a</a:t>
            </a:r>
            <a:endParaRPr/>
          </a:p>
          <a:p>
            <a:pPr indent="-201930" lvl="0" marL="342900" rtl="0" algn="l">
              <a:spcBef>
                <a:spcPts val="444"/>
              </a:spcBef>
              <a:spcAft>
                <a:spcPts val="0"/>
              </a:spcAft>
              <a:buClr>
                <a:schemeClr val="dk1"/>
              </a:buClr>
              <a:buSzPct val="100000"/>
              <a:buNone/>
            </a:pPr>
            <a:r>
              <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1"/>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b="1" i="1" lang="en-IN"/>
              <a:t>Power BI</a:t>
            </a:r>
            <a:endParaRPr b="1" i="1"/>
          </a:p>
        </p:txBody>
      </p:sp>
      <p:sp>
        <p:nvSpPr>
          <p:cNvPr id="329" name="Google Shape;329;p41"/>
          <p:cNvSpPr txBox="1"/>
          <p:nvPr>
            <p:ph idx="2" type="body"/>
          </p:nvPr>
        </p:nvSpPr>
        <p:spPr>
          <a:xfrm>
            <a:off x="4648200" y="1428740"/>
            <a:ext cx="4038600" cy="335758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IN" sz="2400"/>
              <a:t>We can see here User interface (UI) with welcome.</a:t>
            </a:r>
            <a:endParaRPr/>
          </a:p>
          <a:p>
            <a:pPr indent="-342900" lvl="0" marL="342900" rtl="0" algn="l">
              <a:spcBef>
                <a:spcPts val="480"/>
              </a:spcBef>
              <a:spcAft>
                <a:spcPts val="0"/>
              </a:spcAft>
              <a:buClr>
                <a:schemeClr val="dk1"/>
              </a:buClr>
              <a:buSzPts val="2400"/>
              <a:buChar char="•"/>
            </a:pPr>
            <a:r>
              <a:rPr lang="en-IN" sz="2400"/>
              <a:t>Ready to go next page.</a:t>
            </a:r>
            <a:endParaRPr sz="2400"/>
          </a:p>
        </p:txBody>
      </p:sp>
      <p:pic>
        <p:nvPicPr>
          <p:cNvPr descr="C:\Users\Lenovo PC\Pictures\UI.jpeg" id="330" name="Google Shape;330;p41"/>
          <p:cNvPicPr preferRelativeResize="0"/>
          <p:nvPr>
            <p:ph idx="1" type="body"/>
          </p:nvPr>
        </p:nvPicPr>
        <p:blipFill rotWithShape="1">
          <a:blip r:embed="rId3">
            <a:alphaModFix/>
          </a:blip>
          <a:srcRect b="0" l="0" r="0" t="0"/>
          <a:stretch/>
        </p:blipFill>
        <p:spPr>
          <a:xfrm>
            <a:off x="500034" y="1357302"/>
            <a:ext cx="3857652" cy="3429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457200" y="214294"/>
            <a:ext cx="8229600" cy="200026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b="1" lang="en-IN" sz="3600"/>
              <a:t>Data Collection</a:t>
            </a:r>
            <a:br>
              <a:rPr b="1" lang="en-IN" sz="3600"/>
            </a:br>
            <a:br>
              <a:rPr b="1" lang="en-IN" sz="3600"/>
            </a:br>
            <a:r>
              <a:rPr b="0" lang="en-IN" sz="1800"/>
              <a:t>Dataset link: </a:t>
            </a:r>
            <a:r>
              <a:rPr b="0" lang="en-IN" sz="1800" u="sng">
                <a:solidFill>
                  <a:schemeClr val="hlink"/>
                </a:solidFill>
                <a:hlinkClick r:id="rId3"/>
              </a:rPr>
              <a:t>https://www.kaggle.com/rohanharode07/webmd-drug-reviews-dataset</a:t>
            </a:r>
            <a:br>
              <a:rPr b="0" lang="en-IN" sz="1800"/>
            </a:br>
            <a:br>
              <a:rPr b="0" lang="en-IN" sz="1800"/>
            </a:br>
            <a:r>
              <a:rPr lang="en-IN" sz="1800"/>
              <a:t>      </a:t>
            </a:r>
            <a:br>
              <a:rPr lang="en-IN" sz="1800"/>
            </a:br>
            <a:br>
              <a:rPr b="0" lang="en-IN" sz="1800"/>
            </a:br>
            <a:endParaRPr b="0" sz="1800"/>
          </a:p>
        </p:txBody>
      </p:sp>
      <p:pic>
        <p:nvPicPr>
          <p:cNvPr id="108" name="Google Shape;108;p4"/>
          <p:cNvPicPr preferRelativeResize="0"/>
          <p:nvPr>
            <p:ph idx="1" type="body"/>
          </p:nvPr>
        </p:nvPicPr>
        <p:blipFill rotWithShape="1">
          <a:blip r:embed="rId4">
            <a:alphaModFix/>
          </a:blip>
          <a:srcRect b="0" l="0" r="0" t="0"/>
          <a:stretch/>
        </p:blipFill>
        <p:spPr>
          <a:xfrm>
            <a:off x="457200" y="1827439"/>
            <a:ext cx="8229600" cy="278402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2"/>
          <p:cNvSpPr txBox="1"/>
          <p:nvPr>
            <p:ph type="ctrTitle"/>
          </p:nvPr>
        </p:nvSpPr>
        <p:spPr>
          <a:xfrm>
            <a:off x="685800" y="285732"/>
            <a:ext cx="7772400" cy="1500198"/>
          </a:xfrm>
          <a:prstGeom prst="rect">
            <a:avLst/>
          </a:prstGeom>
          <a:noFill/>
          <a:ln>
            <a:noFill/>
          </a:ln>
        </p:spPr>
        <p:txBody>
          <a:bodyPr anchorCtr="0" anchor="ctr" bIns="45700" lIns="91425" spcFirstLastPara="1" rIns="91425" wrap="square" tIns="45700">
            <a:normAutofit fontScale="90000"/>
          </a:bodyPr>
          <a:lstStyle/>
          <a:p>
            <a:pPr indent="-137160" lvl="0" marL="0" rtl="0" algn="l">
              <a:spcBef>
                <a:spcPts val="0"/>
              </a:spcBef>
              <a:spcAft>
                <a:spcPts val="0"/>
              </a:spcAft>
              <a:buClr>
                <a:schemeClr val="dk1"/>
              </a:buClr>
              <a:buSzPct val="100000"/>
              <a:buFont typeface="Noto Sans Symbols"/>
              <a:buChar char="▪"/>
            </a:pPr>
            <a:r>
              <a:rPr lang="en-IN" sz="2400"/>
              <a:t> We can see here 1</a:t>
            </a:r>
            <a:r>
              <a:rPr baseline="30000" lang="en-IN" sz="2400"/>
              <a:t>st</a:t>
            </a:r>
            <a:r>
              <a:rPr lang="en-IN" sz="2400"/>
              <a:t> page of Drug Review Analysis.</a:t>
            </a:r>
            <a:br>
              <a:rPr lang="en-IN" sz="2400"/>
            </a:br>
            <a:r>
              <a:rPr lang="en-IN" sz="2400"/>
              <a:t>   Then we can see Drug Recommendation block.</a:t>
            </a:r>
            <a:br>
              <a:rPr lang="en-IN" sz="2400"/>
            </a:br>
            <a:r>
              <a:rPr lang="en-IN" sz="2400"/>
              <a:t>   Then we can click on select Drug OR Condition button.</a:t>
            </a:r>
            <a:br>
              <a:rPr lang="en-IN" sz="2400"/>
            </a:br>
            <a:endParaRPr sz="2400"/>
          </a:p>
        </p:txBody>
      </p:sp>
      <p:sp>
        <p:nvSpPr>
          <p:cNvPr id="336" name="Google Shape;336;p42"/>
          <p:cNvSpPr txBox="1"/>
          <p:nvPr>
            <p:ph idx="1" type="subTitle"/>
          </p:nvPr>
        </p:nvSpPr>
        <p:spPr>
          <a:xfrm>
            <a:off x="357158" y="1928806"/>
            <a:ext cx="8358246" cy="335758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pic>
        <p:nvPicPr>
          <p:cNvPr id="337" name="Google Shape;337;p42"/>
          <p:cNvPicPr preferRelativeResize="0"/>
          <p:nvPr/>
        </p:nvPicPr>
        <p:blipFill rotWithShape="1">
          <a:blip r:embed="rId3">
            <a:alphaModFix/>
          </a:blip>
          <a:srcRect b="0" l="0" r="0" t="0"/>
          <a:stretch/>
        </p:blipFill>
        <p:spPr>
          <a:xfrm>
            <a:off x="285720" y="1643054"/>
            <a:ext cx="8715437" cy="371477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3"/>
          <p:cNvSpPr txBox="1"/>
          <p:nvPr>
            <p:ph type="ctrTitle"/>
          </p:nvPr>
        </p:nvSpPr>
        <p:spPr>
          <a:xfrm>
            <a:off x="685800" y="142857"/>
            <a:ext cx="7772400" cy="857256"/>
          </a:xfrm>
          <a:prstGeom prst="rect">
            <a:avLst/>
          </a:prstGeom>
          <a:noFill/>
          <a:ln>
            <a:noFill/>
          </a:ln>
        </p:spPr>
        <p:txBody>
          <a:bodyPr anchorCtr="0" anchor="ctr" bIns="45700" lIns="91425" spcFirstLastPara="1" rIns="91425" wrap="square" tIns="45700">
            <a:normAutofit/>
          </a:bodyPr>
          <a:lstStyle/>
          <a:p>
            <a:pPr indent="-152400" lvl="0" marL="0" rtl="0" algn="l">
              <a:spcBef>
                <a:spcPts val="0"/>
              </a:spcBef>
              <a:spcAft>
                <a:spcPts val="0"/>
              </a:spcAft>
              <a:buClr>
                <a:schemeClr val="dk1"/>
              </a:buClr>
              <a:buSzPts val="2400"/>
              <a:buFont typeface="Noto Sans Symbols"/>
              <a:buChar char="▪"/>
            </a:pPr>
            <a:r>
              <a:rPr lang="en-IN" sz="2400"/>
              <a:t> After select Drug Or Condition button .</a:t>
            </a:r>
            <a:br>
              <a:rPr lang="en-IN" sz="2400"/>
            </a:br>
            <a:r>
              <a:rPr lang="en-IN" sz="2400"/>
              <a:t>   Here we can select Drug button.</a:t>
            </a:r>
            <a:endParaRPr sz="2400"/>
          </a:p>
        </p:txBody>
      </p:sp>
      <p:sp>
        <p:nvSpPr>
          <p:cNvPr id="343" name="Google Shape;343;p43"/>
          <p:cNvSpPr txBox="1"/>
          <p:nvPr>
            <p:ph idx="1" type="subTitle"/>
          </p:nvPr>
        </p:nvSpPr>
        <p:spPr>
          <a:xfrm>
            <a:off x="428596" y="1285864"/>
            <a:ext cx="8286808" cy="378621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pic>
        <p:nvPicPr>
          <p:cNvPr id="344" name="Google Shape;344;p43"/>
          <p:cNvPicPr preferRelativeResize="0"/>
          <p:nvPr/>
        </p:nvPicPr>
        <p:blipFill rotWithShape="1">
          <a:blip r:embed="rId3">
            <a:alphaModFix/>
          </a:blip>
          <a:srcRect b="0" l="0" r="0" t="0"/>
          <a:stretch/>
        </p:blipFill>
        <p:spPr>
          <a:xfrm>
            <a:off x="214282" y="1214426"/>
            <a:ext cx="8715436" cy="400052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4"/>
          <p:cNvSpPr txBox="1"/>
          <p:nvPr>
            <p:ph type="ctrTitle"/>
          </p:nvPr>
        </p:nvSpPr>
        <p:spPr>
          <a:xfrm>
            <a:off x="685800" y="285733"/>
            <a:ext cx="7772400" cy="1214445"/>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IN" sz="2400"/>
              <a:t>🡪 After click on Drug button we can select any drug or search.</a:t>
            </a:r>
            <a:br>
              <a:rPr lang="en-IN" sz="2400"/>
            </a:br>
            <a:r>
              <a:rPr lang="en-IN" sz="2400"/>
              <a:t>     Here we can select cardura name drug, then we can see top              condition  and Useful Count Accordingly.</a:t>
            </a:r>
            <a:endParaRPr sz="2400"/>
          </a:p>
        </p:txBody>
      </p:sp>
      <p:sp>
        <p:nvSpPr>
          <p:cNvPr id="351" name="Google Shape;351;p44"/>
          <p:cNvSpPr txBox="1"/>
          <p:nvPr>
            <p:ph idx="1" type="subTitle"/>
          </p:nvPr>
        </p:nvSpPr>
        <p:spPr>
          <a:xfrm>
            <a:off x="714348" y="2000244"/>
            <a:ext cx="7858180" cy="314327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pic>
        <p:nvPicPr>
          <p:cNvPr id="352" name="Google Shape;352;p44"/>
          <p:cNvPicPr preferRelativeResize="0"/>
          <p:nvPr/>
        </p:nvPicPr>
        <p:blipFill rotWithShape="1">
          <a:blip r:embed="rId3">
            <a:alphaModFix/>
          </a:blip>
          <a:srcRect b="0" l="0" r="0" t="0"/>
          <a:stretch/>
        </p:blipFill>
        <p:spPr>
          <a:xfrm>
            <a:off x="142843" y="1643054"/>
            <a:ext cx="8786875" cy="378621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5"/>
          <p:cNvSpPr txBox="1"/>
          <p:nvPr>
            <p:ph type="title"/>
          </p:nvPr>
        </p:nvSpPr>
        <p:spPr>
          <a:xfrm>
            <a:off x="457200" y="228864"/>
            <a:ext cx="8229600" cy="1914255"/>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IN" sz="2400"/>
              <a:t>🡪Here we can see in 1</a:t>
            </a:r>
            <a:r>
              <a:rPr baseline="30000" lang="en-IN" sz="2400"/>
              <a:t>st</a:t>
            </a:r>
            <a:r>
              <a:rPr lang="en-IN" sz="2400"/>
              <a:t> image Overall Sentiment associated with Drug.</a:t>
            </a:r>
            <a:br>
              <a:rPr lang="en-IN" sz="2400"/>
            </a:br>
            <a:r>
              <a:rPr lang="en-IN" sz="2400"/>
              <a:t>🡪and  we can see in 2</a:t>
            </a:r>
            <a:r>
              <a:rPr baseline="30000" lang="en-IN" sz="2400"/>
              <a:t>nd</a:t>
            </a:r>
            <a:r>
              <a:rPr lang="en-IN" sz="2400"/>
              <a:t> image Emotions Associated with Drug.</a:t>
            </a:r>
            <a:br>
              <a:rPr lang="en-IN" sz="2400"/>
            </a:br>
            <a:br>
              <a:rPr lang="en-IN" sz="2400"/>
            </a:br>
            <a:endParaRPr sz="2400"/>
          </a:p>
        </p:txBody>
      </p:sp>
      <p:pic>
        <p:nvPicPr>
          <p:cNvPr id="358" name="Google Shape;358;p45"/>
          <p:cNvPicPr preferRelativeResize="0"/>
          <p:nvPr>
            <p:ph idx="1" type="body"/>
          </p:nvPr>
        </p:nvPicPr>
        <p:blipFill rotWithShape="1">
          <a:blip r:embed="rId3">
            <a:alphaModFix/>
          </a:blip>
          <a:srcRect b="0" l="0" r="0" t="0"/>
          <a:stretch/>
        </p:blipFill>
        <p:spPr>
          <a:xfrm>
            <a:off x="457200" y="2214558"/>
            <a:ext cx="4038600" cy="3071834"/>
          </a:xfrm>
          <a:prstGeom prst="rect">
            <a:avLst/>
          </a:prstGeom>
          <a:noFill/>
          <a:ln>
            <a:noFill/>
          </a:ln>
        </p:spPr>
      </p:pic>
      <p:pic>
        <p:nvPicPr>
          <p:cNvPr id="359" name="Google Shape;359;p45"/>
          <p:cNvPicPr preferRelativeResize="0"/>
          <p:nvPr>
            <p:ph idx="2" type="body"/>
          </p:nvPr>
        </p:nvPicPr>
        <p:blipFill rotWithShape="1">
          <a:blip r:embed="rId4">
            <a:alphaModFix/>
          </a:blip>
          <a:srcRect b="0" l="0" r="0" t="0"/>
          <a:stretch/>
        </p:blipFill>
        <p:spPr>
          <a:xfrm>
            <a:off x="4648200" y="2214558"/>
            <a:ext cx="4038600" cy="307183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6"/>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Arial"/>
              <a:buNone/>
            </a:pPr>
            <a:r>
              <a:rPr lang="en-IN" sz="2400"/>
              <a:t>🡪 Here we can see All Reviews for Drug.</a:t>
            </a:r>
            <a:endParaRPr sz="2400"/>
          </a:p>
        </p:txBody>
      </p:sp>
      <p:pic>
        <p:nvPicPr>
          <p:cNvPr id="365" name="Google Shape;365;p46"/>
          <p:cNvPicPr preferRelativeResize="0"/>
          <p:nvPr>
            <p:ph idx="1" type="body"/>
          </p:nvPr>
        </p:nvPicPr>
        <p:blipFill rotWithShape="1">
          <a:blip r:embed="rId3">
            <a:alphaModFix/>
          </a:blip>
          <a:srcRect b="0" l="0" r="0" t="0"/>
          <a:stretch/>
        </p:blipFill>
        <p:spPr>
          <a:xfrm>
            <a:off x="457200" y="1285865"/>
            <a:ext cx="8229600" cy="400052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7"/>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Arial"/>
              <a:buNone/>
            </a:pPr>
            <a:r>
              <a:rPr lang="en-IN" sz="2400"/>
              <a:t>🡪 Here we can see Sentiment and Side Effects of Drug.</a:t>
            </a:r>
            <a:endParaRPr sz="2400"/>
          </a:p>
        </p:txBody>
      </p:sp>
      <p:pic>
        <p:nvPicPr>
          <p:cNvPr id="371" name="Google Shape;371;p47"/>
          <p:cNvPicPr preferRelativeResize="0"/>
          <p:nvPr>
            <p:ph idx="1" type="body"/>
          </p:nvPr>
        </p:nvPicPr>
        <p:blipFill rotWithShape="1">
          <a:blip r:embed="rId3">
            <a:alphaModFix/>
          </a:blip>
          <a:srcRect b="0" l="0" r="0" t="0"/>
          <a:stretch/>
        </p:blipFill>
        <p:spPr>
          <a:xfrm>
            <a:off x="500035" y="1142988"/>
            <a:ext cx="8072494" cy="421484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8"/>
          <p:cNvSpPr txBox="1"/>
          <p:nvPr>
            <p:ph type="title"/>
          </p:nvPr>
        </p:nvSpPr>
        <p:spPr>
          <a:xfrm>
            <a:off x="457200" y="357170"/>
            <a:ext cx="8229600" cy="142876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IN" sz="2400"/>
              <a:t>🡪 Here we can click on Condition button, then select condition     or search condition.</a:t>
            </a:r>
            <a:br>
              <a:rPr lang="en-IN" sz="2400"/>
            </a:br>
            <a:r>
              <a:rPr lang="en-IN" sz="2400"/>
              <a:t>🡪 here we can select </a:t>
            </a:r>
            <a:r>
              <a:rPr lang="en-IN" sz="2400" u="sng"/>
              <a:t>Pink Eye from bacterial  Infection </a:t>
            </a:r>
            <a:r>
              <a:rPr lang="en-IN" sz="2400"/>
              <a:t>condition.</a:t>
            </a:r>
            <a:br>
              <a:rPr lang="en-IN" sz="2400"/>
            </a:br>
            <a:r>
              <a:rPr lang="en-IN" sz="2400"/>
              <a:t>🡪 here we can see Top Drugs And Useful Count for Condition. </a:t>
            </a:r>
            <a:br>
              <a:rPr lang="en-IN" sz="2400"/>
            </a:br>
            <a:br>
              <a:rPr lang="en-IN" sz="2400"/>
            </a:br>
            <a:endParaRPr sz="2400"/>
          </a:p>
        </p:txBody>
      </p:sp>
      <p:pic>
        <p:nvPicPr>
          <p:cNvPr id="377" name="Google Shape;377;p48"/>
          <p:cNvPicPr preferRelativeResize="0"/>
          <p:nvPr>
            <p:ph idx="1" type="body"/>
          </p:nvPr>
        </p:nvPicPr>
        <p:blipFill rotWithShape="1">
          <a:blip r:embed="rId3">
            <a:alphaModFix/>
          </a:blip>
          <a:srcRect b="0" l="0" r="0" t="0"/>
          <a:stretch/>
        </p:blipFill>
        <p:spPr>
          <a:xfrm>
            <a:off x="457200" y="1714492"/>
            <a:ext cx="8229600" cy="364333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9"/>
          <p:cNvSpPr txBox="1"/>
          <p:nvPr>
            <p:ph type="title"/>
          </p:nvPr>
        </p:nvSpPr>
        <p:spPr>
          <a:xfrm>
            <a:off x="457200" y="228864"/>
            <a:ext cx="8229600" cy="198569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Arial"/>
              <a:buNone/>
            </a:pPr>
            <a:r>
              <a:rPr lang="en-IN" sz="2400"/>
              <a:t>🡪 Here we can see in 1</a:t>
            </a:r>
            <a:r>
              <a:rPr baseline="30000" lang="en-IN" sz="2400"/>
              <a:t>st</a:t>
            </a:r>
            <a:r>
              <a:rPr lang="en-IN" sz="2400"/>
              <a:t> image Overall Sentiment of Drugs.</a:t>
            </a:r>
            <a:br>
              <a:rPr lang="en-IN" sz="2400"/>
            </a:br>
            <a:r>
              <a:rPr lang="en-IN" sz="2400"/>
              <a:t>🡪 And we can see in 2</a:t>
            </a:r>
            <a:r>
              <a:rPr baseline="30000" lang="en-IN" sz="2400"/>
              <a:t>nd</a:t>
            </a:r>
            <a:r>
              <a:rPr lang="en-IN" sz="2400"/>
              <a:t> image The condition found in this age group.</a:t>
            </a:r>
            <a:endParaRPr sz="2400"/>
          </a:p>
        </p:txBody>
      </p:sp>
      <p:pic>
        <p:nvPicPr>
          <p:cNvPr id="383" name="Google Shape;383;p49"/>
          <p:cNvPicPr preferRelativeResize="0"/>
          <p:nvPr>
            <p:ph idx="1" type="body"/>
          </p:nvPr>
        </p:nvPicPr>
        <p:blipFill rotWithShape="1">
          <a:blip r:embed="rId3">
            <a:alphaModFix/>
          </a:blip>
          <a:srcRect b="0" l="0" r="0" t="0"/>
          <a:stretch/>
        </p:blipFill>
        <p:spPr>
          <a:xfrm>
            <a:off x="457200" y="2357434"/>
            <a:ext cx="4038600" cy="3000396"/>
          </a:xfrm>
          <a:prstGeom prst="rect">
            <a:avLst/>
          </a:prstGeom>
          <a:noFill/>
          <a:ln>
            <a:noFill/>
          </a:ln>
        </p:spPr>
      </p:pic>
      <p:pic>
        <p:nvPicPr>
          <p:cNvPr id="384" name="Google Shape;384;p49"/>
          <p:cNvPicPr preferRelativeResize="0"/>
          <p:nvPr>
            <p:ph idx="2" type="body"/>
          </p:nvPr>
        </p:nvPicPr>
        <p:blipFill rotWithShape="1">
          <a:blip r:embed="rId4">
            <a:alphaModFix/>
          </a:blip>
          <a:srcRect b="0" l="0" r="0" t="0"/>
          <a:stretch/>
        </p:blipFill>
        <p:spPr>
          <a:xfrm>
            <a:off x="4648200" y="2357434"/>
            <a:ext cx="4038600" cy="300039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0"/>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Arial"/>
              <a:buNone/>
            </a:pPr>
            <a:r>
              <a:rPr lang="en-IN" sz="2400"/>
              <a:t>🡪 Here we can see Drug name and Review for Condition.</a:t>
            </a:r>
            <a:endParaRPr sz="2400"/>
          </a:p>
        </p:txBody>
      </p:sp>
      <p:pic>
        <p:nvPicPr>
          <p:cNvPr id="390" name="Google Shape;390;p50"/>
          <p:cNvPicPr preferRelativeResize="0"/>
          <p:nvPr>
            <p:ph idx="1" type="body"/>
          </p:nvPr>
        </p:nvPicPr>
        <p:blipFill rotWithShape="1">
          <a:blip r:embed="rId3">
            <a:alphaModFix/>
          </a:blip>
          <a:srcRect b="0" l="0" r="0" t="0"/>
          <a:stretch/>
        </p:blipFill>
        <p:spPr>
          <a:xfrm>
            <a:off x="457200" y="1357302"/>
            <a:ext cx="8229600" cy="392908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1"/>
          <p:cNvSpPr txBox="1"/>
          <p:nvPr>
            <p:ph type="title"/>
          </p:nvPr>
        </p:nvSpPr>
        <p:spPr>
          <a:xfrm>
            <a:off x="457200" y="228864"/>
            <a:ext cx="8229600" cy="155706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Arial"/>
              <a:buNone/>
            </a:pPr>
            <a:r>
              <a:rPr lang="en-IN" sz="2400"/>
              <a:t>🡪 Here we can see Sentiment And Side effects of Drugs for given Condition.</a:t>
            </a:r>
            <a:endParaRPr sz="2400"/>
          </a:p>
        </p:txBody>
      </p:sp>
      <p:pic>
        <p:nvPicPr>
          <p:cNvPr id="397" name="Google Shape;397;p51"/>
          <p:cNvPicPr preferRelativeResize="0"/>
          <p:nvPr>
            <p:ph idx="1" type="body"/>
          </p:nvPr>
        </p:nvPicPr>
        <p:blipFill rotWithShape="1">
          <a:blip r:embed="rId3">
            <a:alphaModFix/>
          </a:blip>
          <a:srcRect b="0" l="0" r="0" t="0"/>
          <a:stretch/>
        </p:blipFill>
        <p:spPr>
          <a:xfrm>
            <a:off x="642910" y="1428740"/>
            <a:ext cx="8143932" cy="39290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500034" y="142856"/>
            <a:ext cx="8229600" cy="8572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Arial"/>
              <a:buNone/>
            </a:pPr>
            <a:r>
              <a:rPr b="1" lang="en-IN" sz="3600"/>
              <a:t>Dataset details</a:t>
            </a:r>
            <a:endParaRPr b="1" sz="3600"/>
          </a:p>
        </p:txBody>
      </p:sp>
      <p:sp>
        <p:nvSpPr>
          <p:cNvPr id="114" name="Google Shape;114;p5"/>
          <p:cNvSpPr txBox="1"/>
          <p:nvPr>
            <p:ph idx="1" type="body"/>
          </p:nvPr>
        </p:nvSpPr>
        <p:spPr>
          <a:xfrm>
            <a:off x="428596" y="1071550"/>
            <a:ext cx="8472518" cy="428628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IN" sz="1800"/>
              <a:t>362806 rows and 12 column</a:t>
            </a:r>
            <a:endParaRPr/>
          </a:p>
          <a:p>
            <a:pPr indent="-342900" lvl="0" marL="342900" rtl="0" algn="l">
              <a:spcBef>
                <a:spcPts val="306"/>
              </a:spcBef>
              <a:spcAft>
                <a:spcPts val="0"/>
              </a:spcAft>
              <a:buClr>
                <a:schemeClr val="dk1"/>
              </a:buClr>
              <a:buSzPct val="100000"/>
              <a:buChar char="•"/>
            </a:pPr>
            <a:r>
              <a:rPr lang="en-IN" sz="1800"/>
              <a:t>Year range 2007 to 2020</a:t>
            </a:r>
            <a:endParaRPr/>
          </a:p>
          <a:p>
            <a:pPr indent="-342900" lvl="0" marL="342900" rtl="0" algn="l">
              <a:spcBef>
                <a:spcPts val="306"/>
              </a:spcBef>
              <a:spcAft>
                <a:spcPts val="0"/>
              </a:spcAft>
              <a:buClr>
                <a:schemeClr val="dk1"/>
              </a:buClr>
              <a:buSzPct val="100000"/>
              <a:buChar char="•"/>
            </a:pPr>
            <a:r>
              <a:rPr lang="en-IN" sz="1800"/>
              <a:t>Unique drug value 7093 and 1805 unique condition</a:t>
            </a:r>
            <a:endParaRPr/>
          </a:p>
          <a:p>
            <a:pPr indent="-342900" lvl="0" marL="342900" rtl="0" algn="l">
              <a:spcBef>
                <a:spcPts val="306"/>
              </a:spcBef>
              <a:spcAft>
                <a:spcPts val="0"/>
              </a:spcAft>
              <a:buClr>
                <a:schemeClr val="dk1"/>
              </a:buClr>
              <a:buSzPct val="100000"/>
              <a:buChar char="•"/>
            </a:pPr>
            <a:r>
              <a:rPr lang="en-IN" sz="1800"/>
              <a:t>These are the explanations for variables.</a:t>
            </a:r>
            <a:endParaRPr/>
          </a:p>
          <a:p>
            <a:pPr indent="-342900" lvl="0" marL="342900" rtl="0" algn="l">
              <a:spcBef>
                <a:spcPts val="306"/>
              </a:spcBef>
              <a:spcAft>
                <a:spcPts val="0"/>
              </a:spcAft>
              <a:buClr>
                <a:schemeClr val="dk1"/>
              </a:buClr>
              <a:buSzPct val="100000"/>
              <a:buNone/>
            </a:pPr>
            <a:r>
              <a:rPr lang="en-IN" sz="1800"/>
              <a:t>       1) Age                 (object)  : patient age                 </a:t>
            </a:r>
            <a:endParaRPr/>
          </a:p>
          <a:p>
            <a:pPr indent="-342900" lvl="0" marL="342900" rtl="0" algn="l">
              <a:spcBef>
                <a:spcPts val="306"/>
              </a:spcBef>
              <a:spcAft>
                <a:spcPts val="0"/>
              </a:spcAft>
              <a:buClr>
                <a:schemeClr val="dk1"/>
              </a:buClr>
              <a:buSzPct val="100000"/>
              <a:buNone/>
            </a:pPr>
            <a:r>
              <a:rPr lang="en-IN" sz="1800"/>
              <a:t>       2) Condition        (object)  : name of condition</a:t>
            </a:r>
            <a:endParaRPr/>
          </a:p>
          <a:p>
            <a:pPr indent="-342900" lvl="0" marL="342900" rtl="0" algn="l">
              <a:spcBef>
                <a:spcPts val="306"/>
              </a:spcBef>
              <a:spcAft>
                <a:spcPts val="0"/>
              </a:spcAft>
              <a:buClr>
                <a:schemeClr val="dk1"/>
              </a:buClr>
              <a:buSzPct val="100000"/>
              <a:buNone/>
            </a:pPr>
            <a:r>
              <a:rPr lang="en-IN" sz="1800"/>
              <a:t>       3) Date                (object)  : date of review entry </a:t>
            </a:r>
            <a:endParaRPr/>
          </a:p>
          <a:p>
            <a:pPr indent="-342900" lvl="0" marL="342900" rtl="0" algn="l">
              <a:spcBef>
                <a:spcPts val="306"/>
              </a:spcBef>
              <a:spcAft>
                <a:spcPts val="0"/>
              </a:spcAft>
              <a:buClr>
                <a:schemeClr val="dk1"/>
              </a:buClr>
              <a:buSzPct val="100000"/>
              <a:buNone/>
            </a:pPr>
            <a:r>
              <a:rPr lang="en-IN" sz="1800"/>
              <a:t>       4) Drug                (int64)    : Name of drug</a:t>
            </a:r>
            <a:endParaRPr/>
          </a:p>
          <a:p>
            <a:pPr indent="-342900" lvl="0" marL="342900" rtl="0" algn="l">
              <a:spcBef>
                <a:spcPts val="306"/>
              </a:spcBef>
              <a:spcAft>
                <a:spcPts val="0"/>
              </a:spcAft>
              <a:buClr>
                <a:schemeClr val="dk1"/>
              </a:buClr>
              <a:buSzPct val="100000"/>
              <a:buNone/>
            </a:pPr>
            <a:r>
              <a:rPr lang="en-IN" sz="1800"/>
              <a:t>       5) Drug Id            (int64)    : unique Id of drug       </a:t>
            </a:r>
            <a:endParaRPr/>
          </a:p>
          <a:p>
            <a:pPr indent="-342900" lvl="0" marL="342900" rtl="0" algn="l">
              <a:spcBef>
                <a:spcPts val="306"/>
              </a:spcBef>
              <a:spcAft>
                <a:spcPts val="0"/>
              </a:spcAft>
              <a:buClr>
                <a:schemeClr val="dk1"/>
              </a:buClr>
              <a:buSzPct val="100000"/>
              <a:buNone/>
            </a:pPr>
            <a:r>
              <a:rPr lang="en-IN" sz="1800"/>
              <a:t>       6) EaseofUse      (int64)    : Ease of use while taking drug</a:t>
            </a:r>
            <a:endParaRPr/>
          </a:p>
          <a:p>
            <a:pPr indent="-342900" lvl="0" marL="342900" rtl="0" algn="l">
              <a:spcBef>
                <a:spcPts val="306"/>
              </a:spcBef>
              <a:spcAft>
                <a:spcPts val="0"/>
              </a:spcAft>
              <a:buClr>
                <a:schemeClr val="dk1"/>
              </a:buClr>
              <a:buSzPct val="100000"/>
              <a:buNone/>
            </a:pPr>
            <a:r>
              <a:rPr lang="en-IN" sz="1800"/>
              <a:t>       7) Effectiveness  (int64)    :  Effectiveness of drug on patient    </a:t>
            </a:r>
            <a:endParaRPr/>
          </a:p>
          <a:p>
            <a:pPr indent="-342900" lvl="0" marL="342900" rtl="0" algn="l">
              <a:spcBef>
                <a:spcPts val="306"/>
              </a:spcBef>
              <a:spcAft>
                <a:spcPts val="0"/>
              </a:spcAft>
              <a:buClr>
                <a:schemeClr val="dk1"/>
              </a:buClr>
              <a:buSzPct val="100000"/>
              <a:buNone/>
            </a:pPr>
            <a:r>
              <a:rPr lang="en-IN" sz="1800"/>
              <a:t>       8) Reviews          (object)  : patient Reviews</a:t>
            </a:r>
            <a:endParaRPr/>
          </a:p>
          <a:p>
            <a:pPr indent="-342900" lvl="0" marL="342900" rtl="0" algn="l">
              <a:spcBef>
                <a:spcPts val="306"/>
              </a:spcBef>
              <a:spcAft>
                <a:spcPts val="0"/>
              </a:spcAft>
              <a:buClr>
                <a:schemeClr val="dk1"/>
              </a:buClr>
              <a:buSzPct val="100000"/>
              <a:buNone/>
            </a:pPr>
            <a:r>
              <a:rPr lang="en-IN" sz="1800"/>
              <a:t>       9) Satisfaction     (int64)    : rating given by  patient out of 10 star</a:t>
            </a:r>
            <a:endParaRPr/>
          </a:p>
          <a:p>
            <a:pPr indent="-342900" lvl="0" marL="342900" rtl="0" algn="l">
              <a:spcBef>
                <a:spcPts val="306"/>
              </a:spcBef>
              <a:spcAft>
                <a:spcPts val="0"/>
              </a:spcAft>
              <a:buClr>
                <a:schemeClr val="dk1"/>
              </a:buClr>
              <a:buSzPct val="100000"/>
              <a:buNone/>
            </a:pPr>
            <a:r>
              <a:rPr lang="en-IN" sz="1800"/>
              <a:t>     10) Sex                 (object)   : patient gender</a:t>
            </a:r>
            <a:endParaRPr/>
          </a:p>
          <a:p>
            <a:pPr indent="-342900" lvl="0" marL="342900" rtl="0" algn="l">
              <a:spcBef>
                <a:spcPts val="306"/>
              </a:spcBef>
              <a:spcAft>
                <a:spcPts val="0"/>
              </a:spcAft>
              <a:buClr>
                <a:schemeClr val="dk1"/>
              </a:buClr>
              <a:buSzPct val="100000"/>
              <a:buNone/>
            </a:pPr>
            <a:r>
              <a:rPr lang="en-IN" sz="1800"/>
              <a:t>     11) Sides               (object)  : patient had side effect after taking drugs                </a:t>
            </a:r>
            <a:endParaRPr/>
          </a:p>
          <a:p>
            <a:pPr indent="-342900" lvl="0" marL="342900" rtl="0" algn="l">
              <a:spcBef>
                <a:spcPts val="306"/>
              </a:spcBef>
              <a:spcAft>
                <a:spcPts val="0"/>
              </a:spcAft>
              <a:buClr>
                <a:schemeClr val="dk1"/>
              </a:buClr>
              <a:buSzPct val="100000"/>
              <a:buNone/>
            </a:pPr>
            <a:r>
              <a:rPr lang="en-IN" sz="1800"/>
              <a:t>     12) UsefulCount    (int64)    : No. of users who found review useful</a:t>
            </a:r>
            <a:endParaRPr/>
          </a:p>
          <a:p>
            <a:pPr indent="-342900" lvl="0" marL="342900" rtl="0" algn="l">
              <a:spcBef>
                <a:spcPts val="306"/>
              </a:spcBef>
              <a:spcAft>
                <a:spcPts val="0"/>
              </a:spcAft>
              <a:buClr>
                <a:schemeClr val="dk1"/>
              </a:buClr>
              <a:buSzPct val="100000"/>
              <a:buNone/>
            </a:pPr>
            <a:r>
              <a:rPr lang="en-IN" sz="1800"/>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2"/>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Arial"/>
              <a:buNone/>
            </a:pPr>
            <a:r>
              <a:rPr b="1" i="1" lang="en-IN" sz="4000"/>
              <a:t>Feedback button</a:t>
            </a:r>
            <a:endParaRPr b="1" i="1" sz="4000"/>
          </a:p>
        </p:txBody>
      </p:sp>
      <p:pic>
        <p:nvPicPr>
          <p:cNvPr id="403" name="Google Shape;403;p52"/>
          <p:cNvPicPr preferRelativeResize="0"/>
          <p:nvPr>
            <p:ph idx="1" type="body"/>
          </p:nvPr>
        </p:nvPicPr>
        <p:blipFill rotWithShape="1">
          <a:blip r:embed="rId3">
            <a:alphaModFix/>
          </a:blip>
          <a:srcRect b="0" l="0" r="0" t="0"/>
          <a:stretch/>
        </p:blipFill>
        <p:spPr>
          <a:xfrm>
            <a:off x="457200" y="1543962"/>
            <a:ext cx="8229600" cy="33509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3"/>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Arial"/>
              <a:buNone/>
            </a:pPr>
            <a:r>
              <a:rPr b="1" i="1" lang="en-IN" sz="4000"/>
              <a:t>Feedback Form</a:t>
            </a:r>
            <a:endParaRPr b="1" i="1" sz="4000"/>
          </a:p>
        </p:txBody>
      </p:sp>
      <p:pic>
        <p:nvPicPr>
          <p:cNvPr id="409" name="Google Shape;409;p53"/>
          <p:cNvPicPr preferRelativeResize="0"/>
          <p:nvPr>
            <p:ph idx="1" type="body"/>
          </p:nvPr>
        </p:nvPicPr>
        <p:blipFill rotWithShape="1">
          <a:blip r:embed="rId3">
            <a:alphaModFix/>
          </a:blip>
          <a:srcRect b="0" l="0" r="0" t="0"/>
          <a:stretch/>
        </p:blipFill>
        <p:spPr>
          <a:xfrm>
            <a:off x="428596" y="1333500"/>
            <a:ext cx="8286807" cy="3771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4"/>
          <p:cNvSpPr txBox="1"/>
          <p:nvPr>
            <p:ph type="title"/>
          </p:nvPr>
        </p:nvSpPr>
        <p:spPr>
          <a:xfrm>
            <a:off x="457200" y="1071549"/>
            <a:ext cx="8229600" cy="10981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t/>
            </a:r>
            <a:endParaRPr/>
          </a:p>
        </p:txBody>
      </p:sp>
      <p:pic>
        <p:nvPicPr>
          <p:cNvPr id="415" name="Google Shape;415;p54"/>
          <p:cNvPicPr preferRelativeResize="0"/>
          <p:nvPr>
            <p:ph idx="1" type="body"/>
          </p:nvPr>
        </p:nvPicPr>
        <p:blipFill rotWithShape="1">
          <a:blip r:embed="rId3">
            <a:alphaModFix/>
          </a:blip>
          <a:srcRect b="0" l="0" r="0" t="0"/>
          <a:stretch/>
        </p:blipFill>
        <p:spPr>
          <a:xfrm>
            <a:off x="500034" y="500046"/>
            <a:ext cx="8215370" cy="460535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5"/>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Arial"/>
              <a:buNone/>
            </a:pPr>
            <a:r>
              <a:rPr b="1" i="1" lang="en-IN" sz="4000"/>
              <a:t>Feel Feedback Form</a:t>
            </a:r>
            <a:endParaRPr b="1" i="1" sz="4000"/>
          </a:p>
        </p:txBody>
      </p:sp>
      <p:pic>
        <p:nvPicPr>
          <p:cNvPr id="421" name="Google Shape;421;p55"/>
          <p:cNvPicPr preferRelativeResize="0"/>
          <p:nvPr>
            <p:ph idx="1" type="body"/>
          </p:nvPr>
        </p:nvPicPr>
        <p:blipFill rotWithShape="1">
          <a:blip r:embed="rId3">
            <a:alphaModFix/>
          </a:blip>
          <a:srcRect b="0" l="0" r="0" t="0"/>
          <a:stretch/>
        </p:blipFill>
        <p:spPr>
          <a:xfrm>
            <a:off x="500034" y="1333500"/>
            <a:ext cx="8215370" cy="37719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6"/>
          <p:cNvSpPr txBox="1"/>
          <p:nvPr>
            <p:ph type="title"/>
          </p:nvPr>
        </p:nvSpPr>
        <p:spPr>
          <a:xfrm>
            <a:off x="457200" y="285733"/>
            <a:ext cx="8229600" cy="8956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000"/>
              <a:buFont typeface="Arial"/>
              <a:buNone/>
            </a:pPr>
            <a:r>
              <a:rPr lang="en-IN" sz="2000"/>
              <a:t>🡪 As we feel feedback form , automatically show Review in the Dashboard. </a:t>
            </a:r>
            <a:endParaRPr sz="2000"/>
          </a:p>
        </p:txBody>
      </p:sp>
      <p:pic>
        <p:nvPicPr>
          <p:cNvPr id="427" name="Google Shape;427;p56"/>
          <p:cNvPicPr preferRelativeResize="0"/>
          <p:nvPr>
            <p:ph idx="1" type="body"/>
          </p:nvPr>
        </p:nvPicPr>
        <p:blipFill rotWithShape="1">
          <a:blip r:embed="rId3">
            <a:alphaModFix/>
          </a:blip>
          <a:srcRect b="0" l="0" r="0" t="0"/>
          <a:stretch/>
        </p:blipFill>
        <p:spPr>
          <a:xfrm>
            <a:off x="500034" y="1357302"/>
            <a:ext cx="8215370" cy="391477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7"/>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000"/>
              <a:buFont typeface="Arial"/>
              <a:buNone/>
            </a:pPr>
            <a:r>
              <a:rPr lang="en-IN" sz="2000"/>
              <a:t>🡪 Here we see same drug name and condition , which feel in feedback form.</a:t>
            </a:r>
            <a:endParaRPr sz="2000"/>
          </a:p>
        </p:txBody>
      </p:sp>
      <p:pic>
        <p:nvPicPr>
          <p:cNvPr id="433" name="Google Shape;433;p57"/>
          <p:cNvPicPr preferRelativeResize="0"/>
          <p:nvPr>
            <p:ph idx="1" type="body"/>
          </p:nvPr>
        </p:nvPicPr>
        <p:blipFill rotWithShape="1">
          <a:blip r:embed="rId3">
            <a:alphaModFix/>
          </a:blip>
          <a:srcRect b="0" l="0" r="0" t="0"/>
          <a:stretch/>
        </p:blipFill>
        <p:spPr>
          <a:xfrm>
            <a:off x="457200" y="1359002"/>
            <a:ext cx="8229600" cy="372089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8"/>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000"/>
              <a:buFont typeface="Arial"/>
              <a:buNone/>
            </a:pPr>
            <a:r>
              <a:rPr lang="en-IN" sz="2000"/>
              <a:t>🡪 Here we can see sentiment and Emotion as per we feel in feedback form.</a:t>
            </a:r>
            <a:endParaRPr sz="2000"/>
          </a:p>
        </p:txBody>
      </p:sp>
      <p:sp>
        <p:nvSpPr>
          <p:cNvPr id="439" name="Google Shape;439;p58"/>
          <p:cNvSpPr txBox="1"/>
          <p:nvPr>
            <p:ph idx="1" type="body"/>
          </p:nvPr>
        </p:nvSpPr>
        <p:spPr>
          <a:xfrm>
            <a:off x="457200" y="1333500"/>
            <a:ext cx="8229600" cy="3771636"/>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440" name="Google Shape;440;p58"/>
          <p:cNvPicPr preferRelativeResize="0"/>
          <p:nvPr/>
        </p:nvPicPr>
        <p:blipFill rotWithShape="1">
          <a:blip r:embed="rId3">
            <a:alphaModFix/>
          </a:blip>
          <a:srcRect b="0" l="0" r="0" t="0"/>
          <a:stretch/>
        </p:blipFill>
        <p:spPr>
          <a:xfrm>
            <a:off x="1" y="1285864"/>
            <a:ext cx="8929718" cy="392909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9"/>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000"/>
              <a:buFont typeface="Arial"/>
              <a:buNone/>
            </a:pPr>
            <a:r>
              <a:rPr lang="en-IN" sz="2000"/>
              <a:t>🡪 Here we can see reviews which feel in feedback form.</a:t>
            </a:r>
            <a:endParaRPr sz="2000"/>
          </a:p>
        </p:txBody>
      </p:sp>
      <p:pic>
        <p:nvPicPr>
          <p:cNvPr id="446" name="Google Shape;446;p59"/>
          <p:cNvPicPr preferRelativeResize="0"/>
          <p:nvPr>
            <p:ph idx="1" type="body"/>
          </p:nvPr>
        </p:nvPicPr>
        <p:blipFill rotWithShape="1">
          <a:blip r:embed="rId3">
            <a:alphaModFix/>
          </a:blip>
          <a:srcRect b="0" l="0" r="0" t="0"/>
          <a:stretch/>
        </p:blipFill>
        <p:spPr>
          <a:xfrm>
            <a:off x="500034" y="1333500"/>
            <a:ext cx="8215370" cy="37719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0"/>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000"/>
              <a:buFont typeface="Arial"/>
              <a:buNone/>
            </a:pPr>
            <a:r>
              <a:rPr lang="en-IN" sz="2000"/>
              <a:t>🡪 Here we can see emoji, sentiment and side effect as we feel in feedback form.</a:t>
            </a:r>
            <a:endParaRPr sz="2000"/>
          </a:p>
        </p:txBody>
      </p:sp>
      <p:pic>
        <p:nvPicPr>
          <p:cNvPr id="452" name="Google Shape;452;p60"/>
          <p:cNvPicPr preferRelativeResize="0"/>
          <p:nvPr>
            <p:ph idx="1" type="body"/>
          </p:nvPr>
        </p:nvPicPr>
        <p:blipFill rotWithShape="1">
          <a:blip r:embed="rId3">
            <a:alphaModFix/>
          </a:blip>
          <a:srcRect b="0" l="0" r="0" t="0"/>
          <a:stretch/>
        </p:blipFill>
        <p:spPr>
          <a:xfrm>
            <a:off x="500035" y="1333500"/>
            <a:ext cx="8143932" cy="37719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1"/>
          <p:cNvSpPr txBox="1"/>
          <p:nvPr>
            <p:ph type="title"/>
          </p:nvPr>
        </p:nvSpPr>
        <p:spPr>
          <a:xfrm>
            <a:off x="457200" y="857236"/>
            <a:ext cx="8229600" cy="40005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b="1" i="1" lang="en-IN"/>
              <a:t>Thank You</a:t>
            </a:r>
            <a:endParaRPr b="1"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ph type="title"/>
          </p:nvPr>
        </p:nvSpPr>
        <p:spPr>
          <a:xfrm>
            <a:off x="457200" y="228865"/>
            <a:ext cx="8229600" cy="9525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2776"/>
              </a:buClr>
              <a:buSzPts val="2800"/>
              <a:buFont typeface="Arial"/>
              <a:buNone/>
            </a:pPr>
            <a:r>
              <a:rPr b="1" i="1" lang="en-IN" sz="2800">
                <a:solidFill>
                  <a:srgbClr val="002776"/>
                </a:solidFill>
                <a:latin typeface="Arial"/>
                <a:ea typeface="Arial"/>
                <a:cs typeface="Arial"/>
                <a:sym typeface="Arial"/>
              </a:rPr>
              <a:t>Summary of the Cleaned Dataset</a:t>
            </a:r>
            <a:endParaRPr b="1" i="1" sz="2800"/>
          </a:p>
        </p:txBody>
      </p:sp>
      <p:pic>
        <p:nvPicPr>
          <p:cNvPr id="120" name="Google Shape;120;p9"/>
          <p:cNvPicPr preferRelativeResize="0"/>
          <p:nvPr>
            <p:ph idx="1" type="body"/>
          </p:nvPr>
        </p:nvPicPr>
        <p:blipFill rotWithShape="1">
          <a:blip r:embed="rId3">
            <a:alphaModFix/>
          </a:blip>
          <a:srcRect b="0" l="0" r="0" t="0"/>
          <a:stretch/>
        </p:blipFill>
        <p:spPr>
          <a:xfrm>
            <a:off x="1142976" y="1785930"/>
            <a:ext cx="7000924" cy="29289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0"/>
          <p:cNvSpPr txBox="1"/>
          <p:nvPr>
            <p:ph type="title"/>
          </p:nvPr>
        </p:nvSpPr>
        <p:spPr>
          <a:xfrm>
            <a:off x="457200" y="228865"/>
            <a:ext cx="8229600" cy="952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i="1" lang="en-IN" sz="3200"/>
              <a:t>Cleaned Data Details</a:t>
            </a:r>
            <a:endParaRPr b="1" i="1" sz="3200"/>
          </a:p>
        </p:txBody>
      </p:sp>
      <p:sp>
        <p:nvSpPr>
          <p:cNvPr id="126" name="Google Shape;126;p10"/>
          <p:cNvSpPr txBox="1"/>
          <p:nvPr>
            <p:ph idx="1" type="body"/>
          </p:nvPr>
        </p:nvSpPr>
        <p:spPr>
          <a:xfrm>
            <a:off x="457200" y="1333500"/>
            <a:ext cx="8229600" cy="377163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IN" sz="2400"/>
              <a:t>In Cleaned data we have  Female 227691 and  Male 85350</a:t>
            </a:r>
            <a:endParaRPr/>
          </a:p>
          <a:p>
            <a:pPr indent="-342900" lvl="0" marL="342900" rtl="0" algn="l">
              <a:spcBef>
                <a:spcPts val="480"/>
              </a:spcBef>
              <a:spcAft>
                <a:spcPts val="0"/>
              </a:spcAft>
              <a:buClr>
                <a:schemeClr val="dk1"/>
              </a:buClr>
              <a:buSzPts val="2400"/>
              <a:buChar char="•"/>
            </a:pPr>
            <a:r>
              <a:rPr lang="en-IN" sz="2400"/>
              <a:t>We have unique age groups ['75 or over', '25-34', '45-54', '55-64', '19-24', '35-44', '13-18', '65-74', '07-Dec', '0-2', '03-Jun‘]</a:t>
            </a:r>
            <a:endParaRPr/>
          </a:p>
          <a:p>
            <a:pPr indent="-342900" lvl="0" marL="342900" rtl="0" algn="l">
              <a:spcBef>
                <a:spcPts val="480"/>
              </a:spcBef>
              <a:spcAft>
                <a:spcPts val="0"/>
              </a:spcAft>
              <a:buClr>
                <a:schemeClr val="dk1"/>
              </a:buClr>
              <a:buSzPts val="2400"/>
              <a:buChar char="•"/>
            </a:pPr>
            <a:r>
              <a:rPr lang="en-IN" sz="2400"/>
              <a:t>Cleaned Data set shape (313041, 12) after delete other condition</a:t>
            </a:r>
            <a:endParaRPr/>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285720" y="285732"/>
            <a:ext cx="8229600" cy="952500"/>
          </a:xfrm>
          <a:prstGeom prst="rect">
            <a:avLst/>
          </a:prstGeom>
          <a:solidFill>
            <a:schemeClr val="lt1"/>
          </a:solid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2776"/>
              </a:buClr>
              <a:buSzPct val="100000"/>
              <a:buFont typeface="Arial"/>
              <a:buNone/>
            </a:pPr>
            <a:br>
              <a:rPr b="1" lang="en-IN" sz="2400">
                <a:solidFill>
                  <a:srgbClr val="002776"/>
                </a:solidFill>
                <a:latin typeface="Arial"/>
                <a:ea typeface="Arial"/>
                <a:cs typeface="Arial"/>
                <a:sym typeface="Arial"/>
              </a:rPr>
            </a:br>
            <a:br>
              <a:rPr b="1" lang="en-IN" sz="2400">
                <a:solidFill>
                  <a:srgbClr val="002776"/>
                </a:solidFill>
                <a:latin typeface="Arial"/>
                <a:ea typeface="Arial"/>
                <a:cs typeface="Arial"/>
                <a:sym typeface="Arial"/>
              </a:rPr>
            </a:br>
            <a:r>
              <a:rPr b="1" lang="en-IN" sz="3100">
                <a:solidFill>
                  <a:srgbClr val="002776"/>
                </a:solidFill>
                <a:latin typeface="Arial"/>
                <a:ea typeface="Arial"/>
                <a:cs typeface="Arial"/>
                <a:sym typeface="Arial"/>
              </a:rPr>
              <a:t>Exploratory Data Analysis (EDA) &amp; Visualization</a:t>
            </a:r>
            <a:br>
              <a:rPr b="1" lang="en-IN" sz="2400">
                <a:solidFill>
                  <a:srgbClr val="002776"/>
                </a:solidFill>
                <a:latin typeface="Arial"/>
                <a:ea typeface="Arial"/>
                <a:cs typeface="Arial"/>
                <a:sym typeface="Arial"/>
              </a:rPr>
            </a:br>
            <a:br>
              <a:rPr b="1" lang="en-IN" sz="2400">
                <a:solidFill>
                  <a:srgbClr val="002776"/>
                </a:solidFill>
                <a:latin typeface="Arial"/>
                <a:ea typeface="Arial"/>
                <a:cs typeface="Arial"/>
                <a:sym typeface="Arial"/>
              </a:rPr>
            </a:br>
            <a:br>
              <a:rPr lang="en-IN" sz="2000">
                <a:solidFill>
                  <a:srgbClr val="002776"/>
                </a:solidFill>
                <a:latin typeface="Arial"/>
                <a:ea typeface="Arial"/>
                <a:cs typeface="Arial"/>
                <a:sym typeface="Arial"/>
              </a:rPr>
            </a:br>
            <a:endParaRPr sz="2200"/>
          </a:p>
        </p:txBody>
      </p:sp>
      <p:sp>
        <p:nvSpPr>
          <p:cNvPr id="132" name="Google Shape;132;p6"/>
          <p:cNvSpPr txBox="1"/>
          <p:nvPr>
            <p:ph idx="4294967295" type="body"/>
          </p:nvPr>
        </p:nvSpPr>
        <p:spPr>
          <a:xfrm>
            <a:off x="285720" y="1643063"/>
            <a:ext cx="8215370" cy="346233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IN" sz="2400"/>
              <a:t>Exploratory data analysis</a:t>
            </a:r>
            <a:r>
              <a:rPr lang="en-IN" sz="2400"/>
              <a:t> is an approach of </a:t>
            </a:r>
            <a:r>
              <a:rPr lang="en-IN" sz="2400" u="sng">
                <a:solidFill>
                  <a:schemeClr val="hlink"/>
                </a:solidFill>
                <a:hlinkClick r:id="rId3"/>
              </a:rPr>
              <a:t>analyzing</a:t>
            </a:r>
            <a:r>
              <a:rPr lang="en-IN" sz="2400"/>
              <a:t> </a:t>
            </a:r>
            <a:r>
              <a:rPr lang="en-IN" sz="2400" u="sng">
                <a:solidFill>
                  <a:schemeClr val="hlink"/>
                </a:solidFill>
                <a:hlinkClick r:id="rId4"/>
              </a:rPr>
              <a:t>data sets</a:t>
            </a:r>
            <a:r>
              <a:rPr lang="en-IN" sz="2400"/>
              <a:t> to summarize their main characteristics, often using </a:t>
            </a:r>
            <a:r>
              <a:rPr lang="en-IN" sz="2400" u="sng">
                <a:solidFill>
                  <a:schemeClr val="hlink"/>
                </a:solidFill>
                <a:hlinkClick r:id="rId5"/>
              </a:rPr>
              <a:t>statistical graphics</a:t>
            </a:r>
            <a:r>
              <a:rPr lang="en-IN" sz="2400"/>
              <a:t> and other </a:t>
            </a:r>
            <a:r>
              <a:rPr lang="en-IN" sz="2400" u="sng">
                <a:solidFill>
                  <a:schemeClr val="hlink"/>
                </a:solidFill>
                <a:hlinkClick r:id="rId6"/>
              </a:rPr>
              <a:t>data visualization</a:t>
            </a:r>
            <a:r>
              <a:rPr lang="en-IN" sz="2400"/>
              <a:t> methods.</a:t>
            </a:r>
            <a:endParaRPr/>
          </a:p>
          <a:p>
            <a:pPr indent="-342900" lvl="0" marL="342900" rtl="0" algn="l">
              <a:spcBef>
                <a:spcPts val="480"/>
              </a:spcBef>
              <a:spcAft>
                <a:spcPts val="0"/>
              </a:spcAft>
              <a:buClr>
                <a:schemeClr val="dk1"/>
              </a:buClr>
              <a:buSzPts val="2400"/>
              <a:buChar char="•"/>
            </a:pPr>
            <a:r>
              <a:rPr b="1" lang="en-IN" sz="2400"/>
              <a:t>Visualization</a:t>
            </a:r>
            <a:r>
              <a:rPr lang="en-IN" sz="2400"/>
              <a:t>  is any technique for creating </a:t>
            </a:r>
            <a:r>
              <a:rPr lang="en-IN" sz="2400" u="sng">
                <a:solidFill>
                  <a:schemeClr val="hlink"/>
                </a:solidFill>
                <a:hlinkClick r:id="rId7"/>
              </a:rPr>
              <a:t>images</a:t>
            </a:r>
            <a:r>
              <a:rPr lang="en-IN" sz="2400"/>
              <a:t>, </a:t>
            </a:r>
            <a:r>
              <a:rPr lang="en-IN" sz="2400" u="sng">
                <a:solidFill>
                  <a:schemeClr val="hlink"/>
                </a:solidFill>
                <a:hlinkClick r:id="rId8"/>
              </a:rPr>
              <a:t>diagrams</a:t>
            </a:r>
            <a:r>
              <a:rPr lang="en-IN" sz="2400"/>
              <a:t>, or </a:t>
            </a:r>
            <a:r>
              <a:rPr lang="en-IN" sz="2400" u="sng">
                <a:solidFill>
                  <a:schemeClr val="hlink"/>
                </a:solidFill>
                <a:hlinkClick r:id="rId9"/>
              </a:rPr>
              <a:t>animations</a:t>
            </a:r>
            <a:r>
              <a:rPr lang="en-IN" sz="2400"/>
              <a:t> to communicate a message.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idx="1" type="body"/>
          </p:nvPr>
        </p:nvSpPr>
        <p:spPr>
          <a:xfrm>
            <a:off x="457200" y="1333500"/>
            <a:ext cx="8229600" cy="3771636"/>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descr="C:\Users\Lenovo PC\Downloads\WhatsApp Image 2021-06-21 at 4.21.31 PM.jpeg" id="138" name="Google Shape;138;p11"/>
          <p:cNvPicPr preferRelativeResize="0"/>
          <p:nvPr/>
        </p:nvPicPr>
        <p:blipFill rotWithShape="1">
          <a:blip r:embed="rId3">
            <a:alphaModFix/>
          </a:blip>
          <a:srcRect b="0" l="0" r="0" t="0"/>
          <a:stretch/>
        </p:blipFill>
        <p:spPr>
          <a:xfrm>
            <a:off x="0" y="642922"/>
            <a:ext cx="9144000" cy="50720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2021-06-02T08:08:31Z</dcterms:created>
  <dc:creator>Lenovo PC</dc:creator>
</cp:coreProperties>
</file>